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4"/>
  </p:notesMasterIdLst>
  <p:handoutMasterIdLst>
    <p:handoutMasterId r:id="rId45"/>
  </p:handoutMasterIdLst>
  <p:sldIdLst>
    <p:sldId id="2067" r:id="rId2"/>
    <p:sldId id="322" r:id="rId3"/>
    <p:sldId id="5489" r:id="rId4"/>
    <p:sldId id="5490" r:id="rId5"/>
    <p:sldId id="5491" r:id="rId6"/>
    <p:sldId id="5517" r:id="rId7"/>
    <p:sldId id="5492" r:id="rId8"/>
    <p:sldId id="5493" r:id="rId9"/>
    <p:sldId id="5494" r:id="rId10"/>
    <p:sldId id="5519" r:id="rId11"/>
    <p:sldId id="5520" r:id="rId12"/>
    <p:sldId id="5521" r:id="rId13"/>
    <p:sldId id="5037" r:id="rId14"/>
    <p:sldId id="5513" r:id="rId15"/>
    <p:sldId id="1263" r:id="rId16"/>
    <p:sldId id="3092" r:id="rId17"/>
    <p:sldId id="3093" r:id="rId18"/>
    <p:sldId id="2012" r:id="rId19"/>
    <p:sldId id="5495" r:id="rId20"/>
    <p:sldId id="5522" r:id="rId21"/>
    <p:sldId id="2927" r:id="rId22"/>
    <p:sldId id="1100" r:id="rId23"/>
    <p:sldId id="5514" r:id="rId24"/>
    <p:sldId id="5515" r:id="rId25"/>
    <p:sldId id="5496" r:id="rId26"/>
    <p:sldId id="481" r:id="rId27"/>
    <p:sldId id="1264" r:id="rId28"/>
    <p:sldId id="5480" r:id="rId29"/>
    <p:sldId id="5479" r:id="rId30"/>
    <p:sldId id="2885" r:id="rId31"/>
    <p:sldId id="2886" r:id="rId32"/>
    <p:sldId id="5497" r:id="rId33"/>
    <p:sldId id="5179" r:id="rId34"/>
    <p:sldId id="5516" r:id="rId35"/>
    <p:sldId id="5299" r:id="rId36"/>
    <p:sldId id="3738" r:id="rId37"/>
    <p:sldId id="5498" r:id="rId38"/>
    <p:sldId id="5120" r:id="rId39"/>
    <p:sldId id="2248" r:id="rId40"/>
    <p:sldId id="5476" r:id="rId41"/>
    <p:sldId id="5518" r:id="rId42"/>
    <p:sldId id="3488" r:id="rId4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FF"/>
    <a:srgbClr val="000099"/>
    <a:srgbClr val="000066"/>
    <a:srgbClr val="006600"/>
    <a:srgbClr val="003300"/>
    <a:srgbClr val="008000"/>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6349" autoAdjust="0"/>
  </p:normalViewPr>
  <p:slideViewPr>
    <p:cSldViewPr>
      <p:cViewPr varScale="1">
        <p:scale>
          <a:sx n="57" d="100"/>
          <a:sy n="57" d="100"/>
        </p:scale>
        <p:origin x="84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687150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9/7/2019</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062501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6" r:id="rId13"/>
    <p:sldLayoutId id="2147483917"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00821"/>
          </a:xfrm>
          <a:prstGeom prst="rect">
            <a:avLst/>
          </a:prstGeom>
          <a:noFill/>
          <a:ln w="28575">
            <a:noFill/>
            <a:miter lim="800000"/>
            <a:headEnd/>
            <a:tailEnd/>
          </a:ln>
        </p:spPr>
        <p:txBody>
          <a:bodyPr wrap="square">
            <a:spAutoFit/>
          </a:bodyPr>
          <a:lstStyle/>
          <a:p>
            <a:pPr algn="ctr">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16:19</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great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city was split into three parts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cities of the nations fell. Babylon the great was remembered before God, to give her the cup of the wine of His fierce wrath.”</a:t>
            </a:r>
          </a:p>
        </p:txBody>
      </p:sp>
    </p:spTree>
    <p:extLst>
      <p:ext uri="{BB962C8B-B14F-4D97-AF65-F5344CB8AC3E}">
        <p14:creationId xmlns:p14="http://schemas.microsoft.com/office/powerpoint/2010/main" val="3455289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00821"/>
          </a:xfrm>
          <a:prstGeom prst="rect">
            <a:avLst/>
          </a:prstGeom>
          <a:noFill/>
          <a:ln w="28575">
            <a:noFill/>
            <a:miter lim="800000"/>
            <a:headEnd/>
            <a:tailEnd/>
          </a:ln>
        </p:spPr>
        <p:txBody>
          <a:bodyPr wrap="square">
            <a:spAutoFit/>
          </a:bodyPr>
          <a:lstStyle/>
          <a:p>
            <a:pPr algn="ctr">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16:19</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great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city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was split into three parts, and the cities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nations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ethnos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fell. Babylon the great was remembered before God, to give her the cup of the wine of His fierce wrath.”</a:t>
            </a:r>
          </a:p>
        </p:txBody>
      </p:sp>
    </p:spTree>
    <p:extLst>
      <p:ext uri="{BB962C8B-B14F-4D97-AF65-F5344CB8AC3E}">
        <p14:creationId xmlns:p14="http://schemas.microsoft.com/office/powerpoint/2010/main" val="1293453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00821"/>
          </a:xfrm>
          <a:prstGeom prst="rect">
            <a:avLst/>
          </a:prstGeom>
          <a:noFill/>
          <a:ln w="28575">
            <a:noFill/>
            <a:miter lim="800000"/>
            <a:headEnd/>
            <a:tailEnd/>
          </a:ln>
        </p:spPr>
        <p:txBody>
          <a:bodyPr wrap="square">
            <a:spAutoFit/>
          </a:bodyPr>
          <a:lstStyle/>
          <a:p>
            <a:pPr algn="ctr">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16:19</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great city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was split into three parts, and the cities of the nations fell. Babylon the great was remembered before God, to give her the cup of the wine of His fierce wrath.”</a:t>
            </a:r>
          </a:p>
        </p:txBody>
      </p:sp>
    </p:spTree>
    <p:extLst>
      <p:ext uri="{BB962C8B-B14F-4D97-AF65-F5344CB8AC3E}">
        <p14:creationId xmlns:p14="http://schemas.microsoft.com/office/powerpoint/2010/main" val="659571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62158"/>
          </a:xfrm>
          <a:prstGeom prst="rect">
            <a:avLst/>
          </a:prstGeom>
          <a:noFill/>
          <a:ln w="28575">
            <a:noFill/>
            <a:miter lim="800000"/>
            <a:headEnd/>
            <a:tailEnd/>
          </a:ln>
        </p:spPr>
        <p:txBody>
          <a:bodyPr wrap="square">
            <a:spAutoFit/>
          </a:bodyPr>
          <a:lstStyle/>
          <a:p>
            <a:pPr algn="ctr">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11:8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their dead bodies will lie in the street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city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mystically is called Sodom and Egypt, where also their Lord was crucified.”</a:t>
            </a:r>
          </a:p>
        </p:txBody>
      </p:sp>
      <p:pic>
        <p:nvPicPr>
          <p:cNvPr id="5" name="Picture 4">
            <a:extLst>
              <a:ext uri="{FF2B5EF4-FFF2-40B4-BE49-F238E27FC236}">
                <a16:creationId xmlns:a16="http://schemas.microsoft.com/office/drawing/2014/main" id="{C5C13082-533B-4073-BF54-1BF001829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868" y="2471726"/>
            <a:ext cx="3048264" cy="2328874"/>
          </a:xfrm>
          <a:prstGeom prst="rect">
            <a:avLst/>
          </a:prstGeom>
        </p:spPr>
      </p:pic>
    </p:spTree>
    <p:extLst>
      <p:ext uri="{BB962C8B-B14F-4D97-AF65-F5344CB8AC3E}">
        <p14:creationId xmlns:p14="http://schemas.microsoft.com/office/powerpoint/2010/main" val="79878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62158"/>
          </a:xfrm>
          <a:prstGeom prst="rect">
            <a:avLst/>
          </a:prstGeom>
          <a:noFill/>
          <a:ln w="28575">
            <a:noFill/>
            <a:miter lim="800000"/>
            <a:headEnd/>
            <a:tailEnd/>
          </a:ln>
        </p:spPr>
        <p:txBody>
          <a:bodyPr wrap="square">
            <a:spAutoFit/>
          </a:bodyPr>
          <a:lstStyle/>
          <a:p>
            <a:pPr algn="ctr">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11:8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their dead bodies will lie in the street of the great city which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mystically is called Sodom and Egypt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where also their Lord was crucified.”</a:t>
            </a:r>
          </a:p>
        </p:txBody>
      </p:sp>
      <p:pic>
        <p:nvPicPr>
          <p:cNvPr id="5" name="Picture 4">
            <a:extLst>
              <a:ext uri="{FF2B5EF4-FFF2-40B4-BE49-F238E27FC236}">
                <a16:creationId xmlns:a16="http://schemas.microsoft.com/office/drawing/2014/main" id="{C5C13082-533B-4073-BF54-1BF001829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868" y="2471726"/>
            <a:ext cx="3048264" cy="2328874"/>
          </a:xfrm>
          <a:prstGeom prst="rect">
            <a:avLst/>
          </a:prstGeom>
        </p:spPr>
      </p:pic>
    </p:spTree>
    <p:extLst>
      <p:ext uri="{BB962C8B-B14F-4D97-AF65-F5344CB8AC3E}">
        <p14:creationId xmlns:p14="http://schemas.microsoft.com/office/powerpoint/2010/main" val="1054519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1956605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4B2227-85A5-4C7C-972F-F0999BEDFE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14:16-18</a:t>
            </a:r>
          </a:p>
          <a:p>
            <a:pPr algn="just">
              <a:spcBef>
                <a:spcPts val="0"/>
              </a:spcBef>
              <a:spcAft>
                <a:spcPts val="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it will come about that any who are left of all the nations that went against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go up from year to year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and to celebrate the Feast of Booths.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it will be that whichever of the families of the earth does not go up to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there will be no rain on them.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the family of Egypt does not go up or enter, then no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rain will fall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them; it will be the plague with which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smites the nations who do not go up to celebrate the Feast of Booths.”</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771651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819FBB-B9B7-4DD3-B77D-5A0A85138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2:2-3</a:t>
            </a:r>
          </a:p>
          <a:p>
            <a:pPr algn="just">
              <a:spcBef>
                <a:spcPts val="0"/>
              </a:spcBef>
              <a:spcAft>
                <a:spcPts val="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will come about that In the last days The mountain of the house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be established as the chief of the mountains, And will be raised above the hills; And all the nations will stream to it.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many peoples will come and say, ‘Come, let us go up to the mountain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house of the God of Jacob; That He may teach us concerning His ways And that we may walk in His paths.’ For the law will go forth from Zion And the word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Jerusalem</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687727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2190748" y="1828800"/>
            <a:ext cx="6572252" cy="1714500"/>
          </a:xfrm>
        </p:spPr>
        <p:txBody>
          <a:bodyPr/>
          <a:lstStyle/>
          <a:p>
            <a:pPr marL="0" indent="0" algn="just">
              <a:buNone/>
              <a:defRPr/>
            </a:pPr>
            <a:r>
              <a:rPr lang="en-US" sz="3600" dirty="0">
                <a:effectLst>
                  <a:outerShdw blurRad="38100" dist="38100" dir="2700000" algn="tl">
                    <a:srgbClr val="000000">
                      <a:alpha val="43137"/>
                    </a:srgbClr>
                  </a:outerShdw>
                </a:effectLst>
              </a:rPr>
              <a:t>“At the end of the Millennium that city will be Satan’s prime objective with his rebel army, because Israel will be a leader among the nations.”</a:t>
            </a:r>
          </a:p>
        </p:txBody>
      </p:sp>
      <p:pic>
        <p:nvPicPr>
          <p:cNvPr id="40964" name="Picture 4" descr="SY01462_"/>
          <p:cNvPicPr>
            <a:picLocks noChangeAspect="1" noChangeArrowheads="1"/>
          </p:cNvPicPr>
          <p:nvPr/>
        </p:nvPicPr>
        <p:blipFill>
          <a:blip r:embed="rId2" cstate="print"/>
          <a:srcRect/>
          <a:stretch>
            <a:fillRect/>
          </a:stretch>
        </p:blipFill>
        <p:spPr bwMode="auto">
          <a:xfrm>
            <a:off x="4343400" y="4648200"/>
            <a:ext cx="1547429" cy="1714500"/>
          </a:xfrm>
          <a:prstGeom prst="rect">
            <a:avLst/>
          </a:prstGeom>
          <a:noFill/>
          <a:ln w="9525">
            <a:noFill/>
            <a:miter lim="800000"/>
            <a:headEnd/>
            <a:tailEnd/>
          </a:ln>
        </p:spPr>
      </p:pic>
      <p:sp>
        <p:nvSpPr>
          <p:cNvPr id="3" name="Rectangle 2">
            <a:extLst>
              <a:ext uri="{FF2B5EF4-FFF2-40B4-BE49-F238E27FC236}">
                <a16:creationId xmlns:a16="http://schemas.microsoft.com/office/drawing/2014/main" id="{EDE51803-7ADD-424A-BDB1-C654B61259E4}"/>
              </a:ext>
            </a:extLst>
          </p:cNvPr>
          <p:cNvSpPr/>
          <p:nvPr/>
        </p:nvSpPr>
        <p:spPr>
          <a:xfrm>
            <a:off x="857248" y="228600"/>
            <a:ext cx="7543800" cy="925894"/>
          </a:xfrm>
          <a:prstGeom prst="rect">
            <a:avLst/>
          </a:prstGeom>
        </p:spPr>
        <p:txBody>
          <a:bodyPr wrap="square">
            <a:spAutoFit/>
          </a:bodyPr>
          <a:lstStyle/>
          <a:p>
            <a:pPr algn="ctr">
              <a:spcAft>
                <a:spcPts val="45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Robert Thomas</a:t>
            </a:r>
          </a:p>
          <a:p>
            <a:pPr algn="ctr"/>
            <a:r>
              <a:rPr lang="en-US" sz="1800" i="1" dirty="0">
                <a:effectLst>
                  <a:outerShdw blurRad="38100" dist="38100" dir="2700000" algn="tl">
                    <a:srgbClr val="000000">
                      <a:alpha val="43137"/>
                    </a:srgbClr>
                  </a:outerShdw>
                </a:effectLst>
                <a:latin typeface="Calibri" panose="020F0502020204030204" pitchFamily="34" charset="0"/>
                <a:ea typeface="+mj-ea"/>
                <a:cs typeface="+mj-cs"/>
              </a:rPr>
              <a:t>Four Views on the Book of Revelation</a:t>
            </a:r>
            <a:r>
              <a:rPr lang="en-US" sz="1800" dirty="0">
                <a:effectLst>
                  <a:outerShdw blurRad="38100" dist="38100" dir="2700000" algn="tl">
                    <a:srgbClr val="000000">
                      <a:alpha val="43137"/>
                    </a:srgbClr>
                  </a:outerShdw>
                </a:effectLst>
                <a:latin typeface="Calibri" panose="020F0502020204030204" pitchFamily="34" charset="0"/>
                <a:ea typeface="+mj-ea"/>
                <a:cs typeface="+mj-cs"/>
              </a:rPr>
              <a:t>, page 207.</a:t>
            </a:r>
          </a:p>
        </p:txBody>
      </p:sp>
      <p:pic>
        <p:nvPicPr>
          <p:cNvPr id="4" name="Picture 3">
            <a:extLst>
              <a:ext uri="{FF2B5EF4-FFF2-40B4-BE49-F238E27FC236}">
                <a16:creationId xmlns:a16="http://schemas.microsoft.com/office/drawing/2014/main" id="{04EDD258-0BFA-4956-BA11-4BC53D53A8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057400"/>
            <a:ext cx="1707750" cy="24003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5839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00821"/>
          </a:xfrm>
          <a:prstGeom prst="rect">
            <a:avLst/>
          </a:prstGeom>
          <a:noFill/>
          <a:ln w="28575">
            <a:noFill/>
            <a:miter lim="800000"/>
            <a:headEnd/>
            <a:tailEnd/>
          </a:ln>
        </p:spPr>
        <p:txBody>
          <a:bodyPr wrap="square">
            <a:spAutoFit/>
          </a:bodyPr>
          <a:lstStyle/>
          <a:p>
            <a:pPr algn="ctr">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16:19</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great city was split into three parts, and the cities of the nations fell.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Babylon the great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was remembered before God, to give her the cup of the wine of His fierce wrath.”</a:t>
            </a:r>
          </a:p>
        </p:txBody>
      </p:sp>
    </p:spTree>
    <p:extLst>
      <p:ext uri="{BB962C8B-B14F-4D97-AF65-F5344CB8AC3E}">
        <p14:creationId xmlns:p14="http://schemas.microsoft.com/office/powerpoint/2010/main" val="3105365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9448800" cy="7162800"/>
          </a:xfrm>
          <a:prstGeom prst="rect">
            <a:avLst/>
          </a:prstGeom>
        </p:spPr>
      </p:pic>
    </p:spTree>
    <p:extLst>
      <p:ext uri="{BB962C8B-B14F-4D97-AF65-F5344CB8AC3E}">
        <p14:creationId xmlns:p14="http://schemas.microsoft.com/office/powerpoint/2010/main" val="355986616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88157" y="228600"/>
            <a:ext cx="8167687" cy="8572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Promised Exemption from Divine Wrath</a:t>
            </a:r>
          </a:p>
        </p:txBody>
      </p:sp>
      <p:sp>
        <p:nvSpPr>
          <p:cNvPr id="23555" name="Rectangle 3"/>
          <p:cNvSpPr>
            <a:spLocks noGrp="1" noChangeArrowheads="1"/>
          </p:cNvSpPr>
          <p:nvPr>
            <p:ph idx="1"/>
          </p:nvPr>
        </p:nvSpPr>
        <p:spPr>
          <a:xfrm>
            <a:off x="266700" y="1371600"/>
            <a:ext cx="8610600" cy="2415657"/>
          </a:xfrm>
        </p:spPr>
        <p:txBody>
          <a:bodyPr/>
          <a:lstStyle/>
          <a:p>
            <a:pPr marL="342900" indent="-342900" eaLnBrk="1" hangingPunct="1">
              <a:spcBef>
                <a:spcPts val="0"/>
              </a:spcBef>
              <a:spcAft>
                <a:spcPts val="2700"/>
              </a:spcAft>
              <a:defRPr/>
            </a:pPr>
            <a:r>
              <a:rPr lang="en-US" dirty="0">
                <a:effectLst>
                  <a:outerShdw blurRad="38100" dist="38100" dir="2700000" algn="tl">
                    <a:srgbClr val="000000">
                      <a:alpha val="43137"/>
                    </a:srgbClr>
                  </a:outerShdw>
                </a:effectLst>
                <a:cs typeface="Calibri" panose="020F0502020204030204" pitchFamily="34" charset="0"/>
              </a:rPr>
              <a:t>The promise (1 Thess 1:10; 5:9; Rom 5:9; 8:1; Rev 3:10)</a:t>
            </a:r>
          </a:p>
          <a:p>
            <a:pPr marL="342900" indent="-342900" eaLnBrk="1" hangingPunct="1">
              <a:spcBef>
                <a:spcPts val="0"/>
              </a:spcBef>
              <a:spcAft>
                <a:spcPts val="2700"/>
              </a:spcAft>
              <a:defRPr/>
            </a:pPr>
            <a:r>
              <a:rPr lang="en-US" dirty="0">
                <a:effectLst>
                  <a:outerShdw blurRad="38100" dist="38100" dir="2700000" algn="tl">
                    <a:srgbClr val="000000">
                      <a:alpha val="43137"/>
                    </a:srgbClr>
                  </a:outerShdw>
                </a:effectLst>
                <a:cs typeface="Calibri" panose="020F0502020204030204" pitchFamily="34" charset="0"/>
              </a:rPr>
              <a:t>Tribulation = divine wrath (Rev 6:16-17; 11:18; 15:1, 7; 16:1, 19)</a:t>
            </a:r>
          </a:p>
        </p:txBody>
      </p:sp>
      <p:pic>
        <p:nvPicPr>
          <p:cNvPr id="4" name="Picture 3">
            <a:extLst>
              <a:ext uri="{FF2B5EF4-FFF2-40B4-BE49-F238E27FC236}">
                <a16:creationId xmlns:a16="http://schemas.microsoft.com/office/drawing/2014/main" id="{ED767283-BEF4-4FC8-9A04-B81D579E93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0980" y="3886200"/>
            <a:ext cx="5602040" cy="2743200"/>
          </a:xfrm>
          <a:prstGeom prst="rect">
            <a:avLst/>
          </a:prstGeom>
        </p:spPr>
      </p:pic>
    </p:spTree>
    <p:extLst>
      <p:ext uri="{BB962C8B-B14F-4D97-AF65-F5344CB8AC3E}">
        <p14:creationId xmlns:p14="http://schemas.microsoft.com/office/powerpoint/2010/main" val="391344477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228600"/>
            <a:ext cx="8864352" cy="5486876"/>
          </a:xfrm>
          <a:prstGeom prst="rect">
            <a:avLst/>
          </a:prstGeom>
        </p:spPr>
      </p:pic>
    </p:spTree>
    <p:extLst>
      <p:ext uri="{BB962C8B-B14F-4D97-AF65-F5344CB8AC3E}">
        <p14:creationId xmlns:p14="http://schemas.microsoft.com/office/powerpoint/2010/main" val="373395398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599"/>
            <a:ext cx="9144000" cy="1152525"/>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 12-14 – Israel’s flight, two beasts, six scenes of hope</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 16:13-16 – Gathering of the nations to Armageddon</a:t>
            </a:r>
          </a:p>
          <a:p>
            <a:pPr marL="514350" indent="-51435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 17:1-19:6 – Babylon’s fall</a:t>
            </a:r>
          </a:p>
        </p:txBody>
      </p:sp>
    </p:spTree>
    <p:extLst>
      <p:ext uri="{BB962C8B-B14F-4D97-AF65-F5344CB8AC3E}">
        <p14:creationId xmlns:p14="http://schemas.microsoft.com/office/powerpoint/2010/main" val="26240773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86163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600" dirty="0">
                <a:effectLst>
                  <a:outerShdw blurRad="38100" dist="38100" dir="2700000" algn="tl">
                    <a:srgbClr val="000000">
                      <a:alpha val="43137"/>
                    </a:srgbClr>
                  </a:outerShdw>
                </a:effectLst>
                <a:latin typeface="+mn-lt"/>
              </a:rPr>
              <a:t>And he will make a firm covenant with the many for one week, but in the middle of the week he will </a:t>
            </a:r>
            <a:r>
              <a:rPr lang="en-US" sz="3600" b="1" u="sng" dirty="0">
                <a:solidFill>
                  <a:srgbClr val="FFFFCC"/>
                </a:solidFill>
                <a:effectLst>
                  <a:outerShdw blurRad="38100" dist="38100" dir="2700000" algn="tl">
                    <a:srgbClr val="000000">
                      <a:alpha val="43137"/>
                    </a:srgbClr>
                  </a:outerShdw>
                </a:effectLst>
                <a:latin typeface="+mn-lt"/>
              </a:rPr>
              <a:t>put a stop to sacrifice and grain offering; and on the wing of abominations </a:t>
            </a:r>
            <a:r>
              <a:rPr lang="en-US" sz="3600" b="1" i="1" u="sng" dirty="0">
                <a:solidFill>
                  <a:srgbClr val="FFFFCC"/>
                </a:solidFill>
                <a:effectLst>
                  <a:outerShdw blurRad="38100" dist="38100" dir="2700000" algn="tl">
                    <a:srgbClr val="000000">
                      <a:alpha val="43137"/>
                    </a:srgbClr>
                  </a:outerShdw>
                </a:effectLst>
                <a:latin typeface="+mn-lt"/>
              </a:rPr>
              <a:t>will come</a:t>
            </a:r>
            <a:r>
              <a:rPr lang="en-US" sz="3600" b="1" u="sng" dirty="0">
                <a:solidFill>
                  <a:srgbClr val="FFFFCC"/>
                </a:solidFill>
                <a:effectLst>
                  <a:outerShdw blurRad="38100" dist="38100" dir="2700000" algn="tl">
                    <a:srgbClr val="000000">
                      <a:alpha val="43137"/>
                    </a:srgbClr>
                  </a:outerShdw>
                </a:effectLst>
                <a:latin typeface="+mn-lt"/>
              </a:rPr>
              <a:t> one who makes desolate</a:t>
            </a:r>
            <a:r>
              <a:rPr lang="en-US" sz="3600" dirty="0">
                <a:effectLst>
                  <a:outerShdw blurRad="38100" dist="38100" dir="2700000" algn="tl">
                    <a:srgbClr val="000000">
                      <a:alpha val="43137"/>
                    </a:srgbClr>
                  </a:outerShdw>
                </a:effectLst>
                <a:latin typeface="+mn-lt"/>
              </a:rPr>
              <a:t>, even until a complete destruction, one that is decreed, is poured out on the one who makes desolate.</a:t>
            </a:r>
          </a:p>
        </p:txBody>
      </p:sp>
    </p:spTree>
    <p:extLst>
      <p:ext uri="{BB962C8B-B14F-4D97-AF65-F5344CB8AC3E}">
        <p14:creationId xmlns:p14="http://schemas.microsoft.com/office/powerpoint/2010/main" val="207787148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 y="190500"/>
            <a:ext cx="8869680" cy="6477000"/>
          </a:xfrm>
          <a:prstGeom prst="rect">
            <a:avLst/>
          </a:prstGeom>
          <a:ln w="28575">
            <a:solidFill>
              <a:srgbClr val="FFFFCC"/>
            </a:solidFill>
          </a:ln>
        </p:spPr>
      </p:pic>
    </p:spTree>
    <p:extLst>
      <p:ext uri="{BB962C8B-B14F-4D97-AF65-F5344CB8AC3E}">
        <p14:creationId xmlns:p14="http://schemas.microsoft.com/office/powerpoint/2010/main" val="311524960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Israel’s Four Temples</a:t>
            </a:r>
          </a:p>
        </p:txBody>
      </p:sp>
      <p:sp>
        <p:nvSpPr>
          <p:cNvPr id="47107" name="Rectangle 3"/>
          <p:cNvSpPr>
            <a:spLocks noGrp="1" noChangeArrowheads="1"/>
          </p:cNvSpPr>
          <p:nvPr>
            <p:ph type="body" idx="1"/>
          </p:nvPr>
        </p:nvSpPr>
        <p:spPr>
          <a:xfrm>
            <a:off x="114300" y="1600200"/>
            <a:ext cx="8915400" cy="4460875"/>
          </a:xfrm>
        </p:spPr>
        <p:txBody>
          <a:bodyPr/>
          <a:lstStyle/>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Solomon’s pre exilic temple (Kings and Chronicles)</a:t>
            </a:r>
          </a:p>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Zerubbabel’s post exilic temple (Ezra 1-6; John 2:20)</a:t>
            </a:r>
          </a:p>
          <a:p>
            <a:pPr marL="514350" indent="-514350" eaLnBrk="1" hangingPunct="1">
              <a:spcBef>
                <a:spcPts val="0"/>
              </a:spcBef>
              <a:spcAft>
                <a:spcPts val="24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Antichrist's temple (Dan 9:27; Matt 24:15; 2 </a:t>
            </a:r>
            <a:r>
              <a:rPr lang="en-US" altLang="en-US" sz="3000" b="1" u="sng" dirty="0" err="1">
                <a:solidFill>
                  <a:srgbClr val="FFFFCC"/>
                </a:solidFill>
                <a:effectLst>
                  <a:outerShdw blurRad="38100" dist="38100" dir="2700000" algn="tl">
                    <a:srgbClr val="000000">
                      <a:alpha val="43137"/>
                    </a:srgbClr>
                  </a:outerShdw>
                </a:effectLst>
              </a:rPr>
              <a:t>Thess</a:t>
            </a:r>
            <a:r>
              <a:rPr lang="en-US" altLang="en-US" sz="3000" b="1" u="sng" dirty="0">
                <a:solidFill>
                  <a:srgbClr val="FFFFCC"/>
                </a:solidFill>
                <a:effectLst>
                  <a:outerShdw blurRad="38100" dist="38100" dir="2700000" algn="tl">
                    <a:srgbClr val="000000">
                      <a:alpha val="43137"/>
                    </a:srgbClr>
                  </a:outerShdw>
                </a:effectLst>
              </a:rPr>
              <a:t> 2:4; Rev 11:1-2)</a:t>
            </a:r>
          </a:p>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 Millennial temple (</a:t>
            </a:r>
            <a:r>
              <a:rPr lang="en-US" altLang="en-US" sz="3000" dirty="0" err="1">
                <a:effectLst>
                  <a:outerShdw blurRad="38100" dist="38100" dir="2700000" algn="tl">
                    <a:srgbClr val="000000">
                      <a:alpha val="43137"/>
                    </a:srgbClr>
                  </a:outerShdw>
                </a:effectLst>
              </a:rPr>
              <a:t>Ezek</a:t>
            </a:r>
            <a:r>
              <a:rPr lang="en-US" altLang="en-US" sz="3000" dirty="0">
                <a:effectLst>
                  <a:outerShdw blurRad="38100" dist="38100" dir="2700000" algn="tl">
                    <a:srgbClr val="000000">
                      <a:alpha val="43137"/>
                    </a:srgbClr>
                  </a:outerShdw>
                </a:effectLst>
              </a:rPr>
              <a:t> 40-48)</a:t>
            </a:r>
          </a:p>
        </p:txBody>
      </p:sp>
    </p:spTree>
    <p:extLst>
      <p:ext uri="{BB962C8B-B14F-4D97-AF65-F5344CB8AC3E}">
        <p14:creationId xmlns:p14="http://schemas.microsoft.com/office/powerpoint/2010/main" val="183707956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Israel’s Four Temples</a:t>
            </a:r>
          </a:p>
        </p:txBody>
      </p:sp>
      <p:sp>
        <p:nvSpPr>
          <p:cNvPr id="47107" name="Rectangle 3"/>
          <p:cNvSpPr>
            <a:spLocks noGrp="1" noChangeArrowheads="1"/>
          </p:cNvSpPr>
          <p:nvPr>
            <p:ph type="body" idx="1"/>
          </p:nvPr>
        </p:nvSpPr>
        <p:spPr>
          <a:xfrm>
            <a:off x="114300" y="1600200"/>
            <a:ext cx="8915400" cy="4460875"/>
          </a:xfrm>
        </p:spPr>
        <p:txBody>
          <a:bodyPr/>
          <a:lstStyle/>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Solomon’s pre exilic temple (Kings and Chronicles)</a:t>
            </a:r>
          </a:p>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Zerubbabel’s post exilic temple (Ezra 1-6; John 2:20)</a:t>
            </a:r>
          </a:p>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Antichrist's temple (Dan 9:27; Matt 24:15; 2 </a:t>
            </a:r>
            <a:r>
              <a:rPr lang="en-US" altLang="en-US" sz="3000" dirty="0" err="1">
                <a:effectLst>
                  <a:outerShdw blurRad="38100" dist="38100" dir="2700000" algn="tl">
                    <a:srgbClr val="000000">
                      <a:alpha val="43137"/>
                    </a:srgbClr>
                  </a:outerShdw>
                </a:effectLst>
              </a:rPr>
              <a:t>Thess</a:t>
            </a:r>
            <a:r>
              <a:rPr lang="en-US" altLang="en-US" sz="3000" dirty="0">
                <a:effectLst>
                  <a:outerShdw blurRad="38100" dist="38100" dir="2700000" algn="tl">
                    <a:srgbClr val="000000">
                      <a:alpha val="43137"/>
                    </a:srgbClr>
                  </a:outerShdw>
                </a:effectLst>
              </a:rPr>
              <a:t> 2:4; Rev 11:1-2)</a:t>
            </a:r>
          </a:p>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 </a:t>
            </a:r>
            <a:r>
              <a:rPr lang="en-US" altLang="en-US" sz="3000" b="1" u="sng" dirty="0">
                <a:solidFill>
                  <a:srgbClr val="FFFFCC"/>
                </a:solidFill>
                <a:effectLst>
                  <a:outerShdw blurRad="38100" dist="38100" dir="2700000" algn="tl">
                    <a:srgbClr val="000000">
                      <a:alpha val="43137"/>
                    </a:srgbClr>
                  </a:outerShdw>
                </a:effectLst>
              </a:rPr>
              <a:t>Millennial temple (</a:t>
            </a:r>
            <a:r>
              <a:rPr lang="en-US" altLang="en-US" sz="3000" b="1" u="sng" dirty="0" err="1">
                <a:solidFill>
                  <a:srgbClr val="FFFFCC"/>
                </a:solidFill>
                <a:effectLst>
                  <a:outerShdw blurRad="38100" dist="38100" dir="2700000" algn="tl">
                    <a:srgbClr val="000000">
                      <a:alpha val="43137"/>
                    </a:srgbClr>
                  </a:outerShdw>
                </a:effectLst>
              </a:rPr>
              <a:t>Ezek</a:t>
            </a:r>
            <a:r>
              <a:rPr lang="en-US" altLang="en-US" sz="3000" b="1" u="sng" dirty="0">
                <a:solidFill>
                  <a:srgbClr val="FFFFCC"/>
                </a:solidFill>
                <a:effectLst>
                  <a:outerShdw blurRad="38100" dist="38100" dir="2700000" algn="tl">
                    <a:srgbClr val="000000">
                      <a:alpha val="43137"/>
                    </a:srgbClr>
                  </a:outerShdw>
                </a:effectLst>
              </a:rPr>
              <a:t> 40-48)</a:t>
            </a:r>
          </a:p>
        </p:txBody>
      </p:sp>
    </p:spTree>
    <p:extLst>
      <p:ext uri="{BB962C8B-B14F-4D97-AF65-F5344CB8AC3E}">
        <p14:creationId xmlns:p14="http://schemas.microsoft.com/office/powerpoint/2010/main" val="211203824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960155" y="1588889"/>
            <a:ext cx="7223690"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Bowl (16:1-2) – Boils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Bowl (16:3) – Sea becomes blood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Bowl (16:4-7) – Freshwater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Bowl (16:8-9) – Sun scorches man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Bowl (16:10-11) – Darkness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Bowl (16:13-16) – Euphrates dried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7th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670" y="90466"/>
            <a:ext cx="16227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443" y="76199"/>
            <a:ext cx="1666143" cy="109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9109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HP Desktop\Pictures\Gabe's images\TheMellenniumTempl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163954"/>
            <a:ext cx="6705600" cy="653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51899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HP Desktop\Pictures\Gabe's images\TempleComparison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457199"/>
            <a:ext cx="8834846" cy="594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12591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5375"/>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25022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226577"/>
            <a:ext cx="7772400" cy="1145023"/>
          </a:xfrm>
        </p:spPr>
        <p:txBody>
          <a:bodyPr/>
          <a:lstStyle/>
          <a:p>
            <a:pPr algn="ctr"/>
            <a:r>
              <a:rPr lang="en-US" sz="3600" dirty="0">
                <a:effectLst>
                  <a:outerShdw blurRad="38100" dist="38100" dir="2700000" algn="tl">
                    <a:srgbClr val="000000">
                      <a:alpha val="43137"/>
                    </a:srgbClr>
                  </a:outerShdw>
                </a:effectLst>
              </a:rPr>
              <a:t>Ultimate Exodus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(Rev 11:15)</a:t>
            </a:r>
            <a:endParaRPr lang="en-US" sz="3600" dirty="0">
              <a:solidFill>
                <a:schemeClr val="tx1"/>
              </a:solidFill>
              <a:effectLst>
                <a:outerShdw blurRad="38100" dist="38100" dir="2700000" algn="tl">
                  <a:srgbClr val="000000">
                    <a:alpha val="43137"/>
                  </a:srgbClr>
                </a:outerShdw>
              </a:effectLst>
            </a:endParaRPr>
          </a:p>
        </p:txBody>
      </p:sp>
      <p:sp>
        <p:nvSpPr>
          <p:cNvPr id="72707" name="Rectangle 3"/>
          <p:cNvSpPr>
            <a:spLocks noGrp="1" noChangeArrowheads="1"/>
          </p:cNvSpPr>
          <p:nvPr>
            <p:ph type="body" idx="1"/>
          </p:nvPr>
        </p:nvSpPr>
        <p:spPr>
          <a:xfrm>
            <a:off x="114300" y="1558925"/>
            <a:ext cx="8915400" cy="4537075"/>
          </a:xfrm>
        </p:spPr>
        <p:txBody>
          <a:bodyPr/>
          <a:lstStyle/>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Sores</a:t>
            </a:r>
            <a:r>
              <a:rPr lang="en-US" sz="3000" dirty="0">
                <a:effectLst>
                  <a:outerShdw blurRad="38100" dist="38100" dir="2700000" algn="tl">
                    <a:srgbClr val="000000">
                      <a:alpha val="43137"/>
                    </a:srgbClr>
                  </a:outerShdw>
                </a:effectLst>
              </a:rPr>
              <a:t>: 6</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plague (Ex 9:8-12), 1</a:t>
            </a:r>
            <a:r>
              <a:rPr lang="en-US" sz="3000" baseline="30000" dirty="0">
                <a:effectLst>
                  <a:outerShdw blurRad="38100" dist="38100" dir="2700000" algn="tl">
                    <a:srgbClr val="000000">
                      <a:alpha val="43137"/>
                    </a:srgbClr>
                  </a:outerShdw>
                </a:effectLst>
              </a:rPr>
              <a:t>st</a:t>
            </a:r>
            <a:r>
              <a:rPr lang="en-US" sz="3000" dirty="0">
                <a:effectLst>
                  <a:outerShdw blurRad="38100" dist="38100" dir="2700000" algn="tl">
                    <a:srgbClr val="000000">
                      <a:alpha val="43137"/>
                    </a:srgbClr>
                  </a:outerShdw>
                </a:effectLst>
              </a:rPr>
              <a:t> bowl (Rev 16:1-2)</a:t>
            </a: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Rivers to blood</a:t>
            </a:r>
            <a:r>
              <a:rPr lang="en-US" sz="3000" dirty="0">
                <a:effectLst>
                  <a:outerShdw blurRad="38100" dist="38100" dir="2700000" algn="tl">
                    <a:srgbClr val="000000">
                      <a:alpha val="43137"/>
                    </a:srgbClr>
                  </a:outerShdw>
                </a:effectLst>
              </a:rPr>
              <a:t>: 1</a:t>
            </a:r>
            <a:r>
              <a:rPr lang="en-US" sz="3000" baseline="30000" dirty="0">
                <a:effectLst>
                  <a:outerShdw blurRad="38100" dist="38100" dir="2700000" algn="tl">
                    <a:srgbClr val="000000">
                      <a:alpha val="43137"/>
                    </a:srgbClr>
                  </a:outerShdw>
                </a:effectLst>
              </a:rPr>
              <a:t>st</a:t>
            </a:r>
            <a:r>
              <a:rPr lang="en-US" sz="3000" dirty="0">
                <a:effectLst>
                  <a:outerShdw blurRad="38100" dist="38100" dir="2700000" algn="tl">
                    <a:srgbClr val="000000">
                      <a:alpha val="43137"/>
                    </a:srgbClr>
                  </a:outerShdw>
                </a:effectLst>
              </a:rPr>
              <a:t> plague (Ex 7:19-21), 3</a:t>
            </a:r>
            <a:r>
              <a:rPr lang="en-US" sz="3000" baseline="30000" dirty="0">
                <a:effectLst>
                  <a:outerShdw blurRad="38100" dist="38100" dir="2700000" algn="tl">
                    <a:srgbClr val="000000">
                      <a:alpha val="43137"/>
                    </a:srgbClr>
                  </a:outerShdw>
                </a:effectLst>
              </a:rPr>
              <a:t>rd</a:t>
            </a:r>
            <a:r>
              <a:rPr lang="en-US" sz="3000" dirty="0">
                <a:effectLst>
                  <a:outerShdw blurRad="38100" dist="38100" dir="2700000" algn="tl">
                    <a:srgbClr val="000000">
                      <a:alpha val="43137"/>
                    </a:srgbClr>
                  </a:outerShdw>
                </a:effectLst>
              </a:rPr>
              <a:t> bowl (Rev 16:4-7)</a:t>
            </a: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Darkness</a:t>
            </a:r>
            <a:r>
              <a:rPr lang="en-US" sz="3000" dirty="0">
                <a:effectLst>
                  <a:outerShdw blurRad="38100" dist="38100" dir="2700000" algn="tl">
                    <a:srgbClr val="000000">
                      <a:alpha val="43137"/>
                    </a:srgbClr>
                  </a:outerShdw>
                </a:effectLst>
              </a:rPr>
              <a:t>: 9</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plague (Ex 10:21-23), 5</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bowl (Rev 16:10-11)</a:t>
            </a: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Frogs</a:t>
            </a:r>
            <a:r>
              <a:rPr lang="en-US" sz="3000" dirty="0">
                <a:effectLst>
                  <a:outerShdw blurRad="38100" dist="38100" dir="2700000" algn="tl">
                    <a:srgbClr val="000000">
                      <a:alpha val="43137"/>
                    </a:srgbClr>
                  </a:outerShdw>
                </a:effectLst>
              </a:rPr>
              <a:t>: 2</a:t>
            </a:r>
            <a:r>
              <a:rPr lang="en-US" sz="3000" baseline="30000" dirty="0">
                <a:effectLst>
                  <a:outerShdw blurRad="38100" dist="38100" dir="2700000" algn="tl">
                    <a:srgbClr val="000000">
                      <a:alpha val="43137"/>
                    </a:srgbClr>
                  </a:outerShdw>
                </a:effectLst>
              </a:rPr>
              <a:t>nd</a:t>
            </a:r>
            <a:r>
              <a:rPr lang="en-US" sz="3000" dirty="0">
                <a:effectLst>
                  <a:outerShdw blurRad="38100" dist="38100" dir="2700000" algn="tl">
                    <a:srgbClr val="000000">
                      <a:alpha val="43137"/>
                    </a:srgbClr>
                  </a:outerShdw>
                </a:effectLst>
              </a:rPr>
              <a:t> plague (Ex 7:25</a:t>
            </a:r>
            <a:r>
              <a:rPr lang="en-US" sz="3000" dirty="0">
                <a:effectLst>
                  <a:outerShdw blurRad="38100" dist="38100" dir="2700000" algn="tl">
                    <a:srgbClr val="000000">
                      <a:alpha val="43137"/>
                    </a:srgbClr>
                  </a:outerShdw>
                </a:effectLst>
                <a:cs typeface="Calibri" panose="020F0502020204030204" pitchFamily="34" charset="0"/>
              </a:rPr>
              <a:t>‒8:15), 6</a:t>
            </a:r>
            <a:r>
              <a:rPr lang="en-US" sz="3000" baseline="30000" dirty="0">
                <a:effectLst>
                  <a:outerShdw blurRad="38100" dist="38100" dir="2700000" algn="tl">
                    <a:srgbClr val="000000">
                      <a:alpha val="43137"/>
                    </a:srgbClr>
                  </a:outerShdw>
                </a:effectLst>
                <a:cs typeface="Calibri" panose="020F0502020204030204" pitchFamily="34" charset="0"/>
              </a:rPr>
              <a:t>th</a:t>
            </a:r>
            <a:r>
              <a:rPr lang="en-US" sz="3000" dirty="0">
                <a:effectLst>
                  <a:outerShdw blurRad="38100" dist="38100" dir="2700000" algn="tl">
                    <a:srgbClr val="000000">
                      <a:alpha val="43137"/>
                    </a:srgbClr>
                  </a:outerShdw>
                </a:effectLst>
                <a:cs typeface="Calibri" panose="020F0502020204030204" pitchFamily="34" charset="0"/>
              </a:rPr>
              <a:t> bowl (Rev 16:13)</a:t>
            </a:r>
            <a:endParaRPr lang="en-US" sz="3000" dirty="0">
              <a:effectLst>
                <a:outerShdw blurRad="38100" dist="38100" dir="2700000" algn="tl">
                  <a:srgbClr val="000000">
                    <a:alpha val="43137"/>
                  </a:srgbClr>
                </a:outerShdw>
              </a:effectLst>
            </a:endParaRP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Hail</a:t>
            </a:r>
            <a:r>
              <a:rPr lang="en-US" sz="3000" dirty="0">
                <a:effectLst>
                  <a:outerShdw blurRad="38100" dist="38100" dir="2700000" algn="tl">
                    <a:srgbClr val="000000">
                      <a:alpha val="43137"/>
                    </a:srgbClr>
                  </a:outerShdw>
                </a:effectLst>
              </a:rPr>
              <a:t>: 7</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plague (Ex 9:22-26), 7</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bowl (Rev 16:17-21)</a:t>
            </a:r>
          </a:p>
        </p:txBody>
      </p:sp>
    </p:spTree>
    <p:extLst>
      <p:ext uri="{BB962C8B-B14F-4D97-AF65-F5344CB8AC3E}">
        <p14:creationId xmlns:p14="http://schemas.microsoft.com/office/powerpoint/2010/main" val="65656096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3B903-3D83-4380-A407-5F4D6CBA5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013" y="228600"/>
            <a:ext cx="8519974" cy="6400800"/>
          </a:xfrm>
          <a:prstGeom prst="rect">
            <a:avLst/>
          </a:prstGeom>
        </p:spPr>
      </p:pic>
    </p:spTree>
    <p:extLst>
      <p:ext uri="{BB962C8B-B14F-4D97-AF65-F5344CB8AC3E}">
        <p14:creationId xmlns:p14="http://schemas.microsoft.com/office/powerpoint/2010/main" val="50229605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5:10</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made them to be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and priests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our God;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reign</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D1F31663-19EF-4DD2-B334-AC9225A75D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280496595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87771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forever and ever.’”</a:t>
            </a:r>
          </a:p>
        </p:txBody>
      </p:sp>
      <p:pic>
        <p:nvPicPr>
          <p:cNvPr id="5" name="Picture 4">
            <a:extLst>
              <a:ext uri="{FF2B5EF4-FFF2-40B4-BE49-F238E27FC236}">
                <a16:creationId xmlns:a16="http://schemas.microsoft.com/office/drawing/2014/main" id="{B3F98F1E-71BF-4D0D-AB93-B7ABDBCFD7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246313676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27640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76200" y="1551579"/>
            <a:ext cx="8991600" cy="2258421"/>
          </a:xfrm>
        </p:spPr>
        <p:txBody>
          <a:bodyPr/>
          <a:lstStyle/>
          <a:p>
            <a:pPr marL="0" indent="0" algn="just">
              <a:spcBef>
                <a:spcPts val="0"/>
              </a:spcBef>
              <a:buNone/>
              <a:defRPr/>
            </a:pPr>
            <a:r>
              <a:rPr lang="en-US" sz="3000"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It is quite astonishing to read the response of the people of Earth to this remarkable disaster. All hope of survival will be gone, and nothing but ruins and evidences of total destruction will be evident. And still, men do not repent, but instead blaspheme God for doing it!</a:t>
            </a:r>
            <a:r>
              <a:rPr lang="en-US" sz="3000" i="1" dirty="0">
                <a:effectLst>
                  <a:outerShdw blurRad="38100" dist="38100" dir="2700000" algn="tl">
                    <a:srgbClr val="000000">
                      <a:alpha val="43137"/>
                    </a:srgbClr>
                  </a:outerShdw>
                </a:effectLst>
              </a:rPr>
              <a:t>”</a:t>
            </a:r>
          </a:p>
        </p:txBody>
      </p:sp>
      <p:sp>
        <p:nvSpPr>
          <p:cNvPr id="4" name="Rectangle 3">
            <a:extLst>
              <a:ext uri="{FF2B5EF4-FFF2-40B4-BE49-F238E27FC236}">
                <a16:creationId xmlns:a16="http://schemas.microsoft.com/office/drawing/2014/main" id="{DDED8C29-5312-47D5-972D-3ABE15909AE2}"/>
              </a:ext>
            </a:extLst>
          </p:cNvPr>
          <p:cNvSpPr/>
          <p:nvPr/>
        </p:nvSpPr>
        <p:spPr>
          <a:xfrm>
            <a:off x="2321719" y="228600"/>
            <a:ext cx="4500562" cy="1400383"/>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Hocking</a:t>
            </a:r>
          </a:p>
          <a:p>
            <a:pPr algn="ct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of Revelation: Understanding the Future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(Tustin, CA: Hope For Today Publications, 2014), 471               .</a:t>
            </a:r>
          </a:p>
        </p:txBody>
      </p:sp>
      <p:pic>
        <p:nvPicPr>
          <p:cNvPr id="2" name="Picture 1">
            <a:extLst>
              <a:ext uri="{FF2B5EF4-FFF2-40B4-BE49-F238E27FC236}">
                <a16:creationId xmlns:a16="http://schemas.microsoft.com/office/drawing/2014/main" id="{208DDC6B-0924-4483-AD92-673482CA0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973327" cy="914400"/>
          </a:xfrm>
          <a:prstGeom prst="rect">
            <a:avLst/>
          </a:prstGeom>
        </p:spPr>
      </p:pic>
      <p:pic>
        <p:nvPicPr>
          <p:cNvPr id="3" name="Picture 2">
            <a:extLst>
              <a:ext uri="{FF2B5EF4-FFF2-40B4-BE49-F238E27FC236}">
                <a16:creationId xmlns:a16="http://schemas.microsoft.com/office/drawing/2014/main" id="{F92F0784-351D-4451-BC3F-A0BC727F6A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9400" y="4267200"/>
            <a:ext cx="4082143" cy="2286000"/>
          </a:xfrm>
          <a:prstGeom prst="rect">
            <a:avLst/>
          </a:prstGeom>
        </p:spPr>
      </p:pic>
    </p:spTree>
    <p:extLst>
      <p:ext uri="{BB962C8B-B14F-4D97-AF65-F5344CB8AC3E}">
        <p14:creationId xmlns:p14="http://schemas.microsoft.com/office/powerpoint/2010/main" val="28066709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3096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960155" y="1588889"/>
            <a:ext cx="7223690"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Bowl (16:1-2) – Boils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Bowl (16:3) – Sea becomes blood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Bowl (16:4-7) – Freshwater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Bowl (16:8-9) – Sun scorches man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Bowl (16:10-11) – Darkness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Bowl (16:13-16) – Euphrates dried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7th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670" y="90466"/>
            <a:ext cx="16227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443" y="76199"/>
            <a:ext cx="1666143" cy="109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69018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79279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7</a:t>
            </a:r>
            <a:r>
              <a:rPr lang="en-US" b="1" u="sng" baseline="30000" dirty="0">
                <a:solidFill>
                  <a:srgbClr val="FFFFCC"/>
                </a:solidFill>
                <a:effectLst>
                  <a:outerShdw blurRad="38100" dist="38100" dir="2700000" algn="tl">
                    <a:srgbClr val="000000">
                      <a:alpha val="43137"/>
                    </a:srgbClr>
                  </a:outerShdw>
                </a:effectLst>
              </a:rPr>
              <a:t>th</a:t>
            </a:r>
            <a:r>
              <a:rPr lang="en-US" b="1" u="sng" dirty="0">
                <a:solidFill>
                  <a:srgbClr val="FFFFCC"/>
                </a:solidFill>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4893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309315892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Lightning &amp; thunder (18a)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84760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Greatest earthquake (18b)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8165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Jerusalem destroyed (19a)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354634"/>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24998</TotalTime>
  <Words>1277</Words>
  <Application>Microsoft Office PowerPoint</Application>
  <PresentationFormat>On-screen Show (4:3)</PresentationFormat>
  <Paragraphs>164</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Calibri</vt:lpstr>
      <vt:lpstr>Times New Roman</vt:lpstr>
      <vt:lpstr>Wingdings</vt:lpstr>
      <vt:lpstr>Azure</vt:lpstr>
      <vt:lpstr>PowerPoint Presentation</vt:lpstr>
      <vt:lpstr>PowerPoint Presentation</vt:lpstr>
      <vt:lpstr>Seven Bowls  (Revelation 16)</vt:lpstr>
      <vt:lpstr>7. The Seventh Bowl Revelation 16:17-21</vt:lpstr>
      <vt:lpstr>7. The Seventh Bowl Revelation 16:17-21</vt:lpstr>
      <vt:lpstr>PowerPoint Presentation</vt:lpstr>
      <vt:lpstr>7. The Seventh Bowl Revelation 16:17-21</vt:lpstr>
      <vt:lpstr>7. The Seventh Bowl Revelation 16:17-21</vt:lpstr>
      <vt:lpstr>7. The Seventh Bowl Revelation 16:17-21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The Seventh Bowl Revelation 16:17-21</vt:lpstr>
      <vt:lpstr>PowerPoint Presentation</vt:lpstr>
      <vt:lpstr>PowerPoint Presentation</vt:lpstr>
      <vt:lpstr>Promised Exemption from Divine Wrath</vt:lpstr>
      <vt:lpstr>PowerPoint Presentation</vt:lpstr>
      <vt:lpstr>5 Non-Chronological Parenthetical Insertions</vt:lpstr>
      <vt:lpstr>7. The Seventh Bowl Revelation 16:17-21</vt:lpstr>
      <vt:lpstr>PowerPoint Presentation</vt:lpstr>
      <vt:lpstr>PowerPoint Presentation</vt:lpstr>
      <vt:lpstr>Israel’s Four Temples</vt:lpstr>
      <vt:lpstr>Israel’s Four Temples</vt:lpstr>
      <vt:lpstr>PowerPoint Presentation</vt:lpstr>
      <vt:lpstr>PowerPoint Presentation</vt:lpstr>
      <vt:lpstr>7. The Seventh Bowl Revelation 16:17-21</vt:lpstr>
      <vt:lpstr>Ultimate Exodus  (Rev 11:15)</vt:lpstr>
      <vt:lpstr>PowerPoint Presentation</vt:lpstr>
      <vt:lpstr>PowerPoint Presentation</vt:lpstr>
      <vt:lpstr>PowerPoint Presentation</vt:lpstr>
      <vt:lpstr>7. The Seventh Bowl Revelation 16:17-21</vt:lpstr>
      <vt:lpstr>PowerPoint Presentation</vt:lpstr>
      <vt:lpstr>Conclusion</vt:lpstr>
      <vt:lpstr>Seven Bowls  (Revelation 16)</vt:lpstr>
      <vt:lpstr>7. The Seventh Bowl Revelation 16:17-21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43-Revelation - 14v1-20</dc:title>
  <dc:subject>Revelation</dc:subject>
  <dc:creator>A. Woods</dc:creator>
  <dc:description>Modified by Jim McGowan</dc:description>
  <cp:lastModifiedBy>Andy Woods</cp:lastModifiedBy>
  <cp:revision>2738</cp:revision>
  <cp:lastPrinted>2019-01-24T17:00:53Z</cp:lastPrinted>
  <dcterms:created xsi:type="dcterms:W3CDTF">2009-03-17T12:21:13Z</dcterms:created>
  <dcterms:modified xsi:type="dcterms:W3CDTF">2019-09-08T00:51:39Z</dcterms:modified>
</cp:coreProperties>
</file>