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5"/>
  </p:notesMasterIdLst>
  <p:handoutMasterIdLst>
    <p:handoutMasterId r:id="rId66"/>
  </p:handoutMasterIdLst>
  <p:sldIdLst>
    <p:sldId id="2781" r:id="rId2"/>
    <p:sldId id="4792" r:id="rId3"/>
    <p:sldId id="4207" r:id="rId4"/>
    <p:sldId id="5214" r:id="rId5"/>
    <p:sldId id="5273" r:id="rId6"/>
    <p:sldId id="5298" r:id="rId7"/>
    <p:sldId id="2048" r:id="rId8"/>
    <p:sldId id="2076" r:id="rId9"/>
    <p:sldId id="3926" r:id="rId10"/>
    <p:sldId id="5300" r:id="rId11"/>
    <p:sldId id="5062" r:id="rId12"/>
    <p:sldId id="5302" r:id="rId13"/>
    <p:sldId id="5301" r:id="rId14"/>
    <p:sldId id="5299" r:id="rId15"/>
    <p:sldId id="3738" r:id="rId16"/>
    <p:sldId id="4741" r:id="rId17"/>
    <p:sldId id="2917" r:id="rId18"/>
    <p:sldId id="5307" r:id="rId19"/>
    <p:sldId id="5309" r:id="rId20"/>
    <p:sldId id="3059" r:id="rId21"/>
    <p:sldId id="5310" r:id="rId22"/>
    <p:sldId id="5521" r:id="rId23"/>
    <p:sldId id="5314" r:id="rId24"/>
    <p:sldId id="5315" r:id="rId25"/>
    <p:sldId id="5316" r:id="rId26"/>
    <p:sldId id="5317" r:id="rId27"/>
    <p:sldId id="5318" r:id="rId28"/>
    <p:sldId id="5319" r:id="rId29"/>
    <p:sldId id="5320" r:id="rId30"/>
    <p:sldId id="5522" r:id="rId31"/>
    <p:sldId id="4705" r:id="rId32"/>
    <p:sldId id="2276" r:id="rId33"/>
    <p:sldId id="2060" r:id="rId34"/>
    <p:sldId id="5321" r:id="rId35"/>
    <p:sldId id="5322" r:id="rId36"/>
    <p:sldId id="5523" r:id="rId37"/>
    <p:sldId id="5323" r:id="rId38"/>
    <p:sldId id="5324" r:id="rId39"/>
    <p:sldId id="5325" r:id="rId40"/>
    <p:sldId id="5308" r:id="rId41"/>
    <p:sldId id="5326" r:id="rId42"/>
    <p:sldId id="5327" r:id="rId43"/>
    <p:sldId id="5328" r:id="rId44"/>
    <p:sldId id="5524" r:id="rId45"/>
    <p:sldId id="5329" r:id="rId46"/>
    <p:sldId id="5525" r:id="rId47"/>
    <p:sldId id="663" r:id="rId48"/>
    <p:sldId id="5179" r:id="rId49"/>
    <p:sldId id="5516" r:id="rId50"/>
    <p:sldId id="5333" r:id="rId51"/>
    <p:sldId id="272" r:id="rId52"/>
    <p:sldId id="5527" r:id="rId53"/>
    <p:sldId id="2307" r:id="rId54"/>
    <p:sldId id="5526" r:id="rId55"/>
    <p:sldId id="5517" r:id="rId56"/>
    <p:sldId id="5518" r:id="rId57"/>
    <p:sldId id="4476" r:id="rId58"/>
    <p:sldId id="5519" r:id="rId59"/>
    <p:sldId id="5303" r:id="rId60"/>
    <p:sldId id="5304" r:id="rId61"/>
    <p:sldId id="5305" r:id="rId62"/>
    <p:sldId id="5156" r:id="rId63"/>
    <p:sldId id="5520" r:id="rId6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99"/>
    <a:srgbClr val="008000"/>
    <a:srgbClr val="FFFF66"/>
    <a:srgbClr val="0000FF"/>
    <a:srgbClr val="000066"/>
    <a:srgbClr val="A50021"/>
    <a:srgbClr val="99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21" autoAdjust="0"/>
    <p:restoredTop sz="96349" autoAdjust="0"/>
  </p:normalViewPr>
  <p:slideViewPr>
    <p:cSldViewPr>
      <p:cViewPr varScale="1">
        <p:scale>
          <a:sx n="58" d="100"/>
          <a:sy n="58" d="100"/>
        </p:scale>
        <p:origin x="86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0" d="100"/>
          <a:sy n="80"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5/29/2019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5/29/2019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5/29/2019</a:t>
            </a:r>
            <a:endParaRPr lang="en-US" dirty="0"/>
          </a:p>
        </p:txBody>
      </p:sp>
    </p:spTree>
    <p:extLst>
      <p:ext uri="{BB962C8B-B14F-4D97-AF65-F5344CB8AC3E}">
        <p14:creationId xmlns:p14="http://schemas.microsoft.com/office/powerpoint/2010/main" val="26544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4/19/2017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20</a:t>
            </a:fld>
            <a:endParaRPr lang="en-US" dirty="0"/>
          </a:p>
        </p:txBody>
      </p:sp>
    </p:spTree>
    <p:extLst>
      <p:ext uri="{BB962C8B-B14F-4D97-AF65-F5344CB8AC3E}">
        <p14:creationId xmlns:p14="http://schemas.microsoft.com/office/powerpoint/2010/main" val="425253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4/19/2017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42</a:t>
            </a:fld>
            <a:endParaRPr lang="en-US" dirty="0"/>
          </a:p>
        </p:txBody>
      </p:sp>
    </p:spTree>
    <p:extLst>
      <p:ext uri="{BB962C8B-B14F-4D97-AF65-F5344CB8AC3E}">
        <p14:creationId xmlns:p14="http://schemas.microsoft.com/office/powerpoint/2010/main" val="4027750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976A0D3D-CD2D-4914-BCD8-0DCD5B7880B9}"/>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AC3D8E30-5E06-4AD3-A848-029AC8263D9A}"/>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89C4B1B1-063D-4556-B823-A7439B72096D}"/>
              </a:ext>
            </a:extLst>
          </p:cNvPr>
          <p:cNvSpPr>
            <a:spLocks noGrp="1" noChangeArrowheads="1"/>
          </p:cNvSpPr>
          <p:nvPr>
            <p:ph type="sldNum" sz="quarter" idx="12"/>
          </p:nvPr>
        </p:nvSpPr>
        <p:spPr/>
        <p:txBody>
          <a:bodyPr/>
          <a:lstStyle>
            <a:lvl1pPr>
              <a:defRPr/>
            </a:lvl1pPr>
          </a:lstStyle>
          <a:p>
            <a:fld id="{E99F5B82-DB84-4B68-B87B-9F9A35969B44}" type="slidenum">
              <a:rPr lang="en-US" altLang="en-US"/>
              <a:pPr/>
              <a:t>‹#›</a:t>
            </a:fld>
            <a:endParaRPr lang="en-US" altLang="en-US"/>
          </a:p>
        </p:txBody>
      </p:sp>
    </p:spTree>
    <p:extLst>
      <p:ext uri="{BB962C8B-B14F-4D97-AF65-F5344CB8AC3E}">
        <p14:creationId xmlns:p14="http://schemas.microsoft.com/office/powerpoint/2010/main" val="26744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extLst>
      <p:ext uri="{BB962C8B-B14F-4D97-AF65-F5344CB8AC3E}">
        <p14:creationId xmlns:p14="http://schemas.microsoft.com/office/powerpoint/2010/main" val="840191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411398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48" r:id="rId11"/>
    <p:sldLayoutId id="2147492649" r:id="rId12"/>
    <p:sldLayoutId id="2147492650"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9.emf"/><Relationship Id="rId7" Type="http://schemas.openxmlformats.org/officeDocument/2006/relationships/image" Target="../media/image21.emf"/><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media/image20.emf"/><Relationship Id="rId4" Type="http://schemas.openxmlformats.org/officeDocument/2006/relationships/customXml" Target="../ink/ink2.xml"/><Relationship Id="rId9" Type="http://schemas.openxmlformats.org/officeDocument/2006/relationships/image" Target="../media/image30.jpeg"/></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533400"/>
            <a:ext cx="8839201" cy="5791200"/>
          </a:xfrm>
          <a:prstGeom prst="rect">
            <a:avLst/>
          </a:prstGeom>
          <a:ln>
            <a:solidFill>
              <a:srgbClr val="FFFFCC"/>
            </a:solidFill>
          </a:ln>
        </p:spPr>
      </p:pic>
    </p:spTree>
    <p:extLst>
      <p:ext uri="{BB962C8B-B14F-4D97-AF65-F5344CB8AC3E}">
        <p14:creationId xmlns:p14="http://schemas.microsoft.com/office/powerpoint/2010/main" val="92408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600200"/>
            <a:ext cx="9143999" cy="1828801"/>
          </a:xfrm>
        </p:spPr>
        <p:txBody>
          <a:bodyPr/>
          <a:lstStyle/>
          <a:p>
            <a:pPr marL="0" indent="0" algn="just" eaLnBrk="1" hangingPunct="1">
              <a:spcBef>
                <a:spcPts val="0"/>
              </a:spcBef>
              <a:buNone/>
              <a:defRPr/>
            </a:pPr>
            <a:r>
              <a:rPr lang="en-US" dirty="0">
                <a:effectLst>
                  <a:outerShdw blurRad="38100" dist="38100" dir="2700000" algn="tl">
                    <a:srgbClr val="000000">
                      <a:alpha val="43137"/>
                    </a:srgbClr>
                  </a:outerShdw>
                </a:effectLst>
              </a:rPr>
              <a:t>“</a:t>
            </a:r>
            <a:r>
              <a:rPr lang="en-US" dirty="0">
                <a:effectLst/>
              </a:rPr>
              <a:t>The explanation of this verse [Rev. 1:6] is found in 5:10 (NASB), which anticipates the future reign of believers with Christ</a:t>
            </a:r>
            <a:r>
              <a:rPr lang="en-US" dirty="0">
                <a:effectLst>
                  <a:outerShdw blurRad="38100" dist="38100" dir="2700000" algn="tl">
                    <a:srgbClr val="000000">
                      <a:alpha val="43137"/>
                    </a:srgbClr>
                  </a:outerShdw>
                </a:effectLst>
              </a:rPr>
              <a:t>.”</a:t>
            </a:r>
          </a:p>
        </p:txBody>
      </p:sp>
      <p:pic>
        <p:nvPicPr>
          <p:cNvPr id="4" name="Picture 3">
            <a:extLst>
              <a:ext uri="{FF2B5EF4-FFF2-40B4-BE49-F238E27FC236}">
                <a16:creationId xmlns:a16="http://schemas.microsoft.com/office/drawing/2014/main" id="{E0A2F5D2-6706-4C23-84E8-6E6DA068F6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0845" y="3581400"/>
            <a:ext cx="4782311" cy="2743200"/>
          </a:xfrm>
          <a:prstGeom prst="rect">
            <a:avLst/>
          </a:prstGeom>
        </p:spPr>
      </p:pic>
      <p:sp>
        <p:nvSpPr>
          <p:cNvPr id="5" name="Rectangle 4">
            <a:extLst>
              <a:ext uri="{FF2B5EF4-FFF2-40B4-BE49-F238E27FC236}">
                <a16:creationId xmlns:a16="http://schemas.microsoft.com/office/drawing/2014/main" id="{E5BB2372-8305-4372-81FE-8A6DFCA8AA1F}"/>
              </a:ext>
            </a:extLst>
          </p:cNvPr>
          <p:cNvSpPr/>
          <p:nvPr/>
        </p:nvSpPr>
        <p:spPr>
          <a:xfrm>
            <a:off x="0" y="228600"/>
            <a:ext cx="9143999"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Stanley D. Toussaint </a:t>
            </a:r>
          </a:p>
          <a:p>
            <a:pPr algn="ctr"/>
            <a:r>
              <a:rPr lang="en-US" sz="1600" dirty="0">
                <a:effectLst>
                  <a:outerShdw blurRad="38100" dist="38100" dir="2700000" algn="tl">
                    <a:srgbClr val="000000">
                      <a:alpha val="43137"/>
                    </a:srgbClr>
                  </a:outerShdw>
                </a:effectLst>
                <a:latin typeface="Calibri" panose="020F0502020204030204" pitchFamily="34" charset="0"/>
              </a:rPr>
              <a:t>“Israel and the Church of a Traditional Dispensationalist,” in Three Central Issues in Contemporary Dispensationalism, ed. Herbert W. Bateman (Grand Rapids: Kregel, 1999), 248.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6396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371600"/>
          </a:xfrm>
        </p:spPr>
        <p:txBody>
          <a:bodyPr/>
          <a:lstStyle/>
          <a:p>
            <a:pPr algn="ctr" eaLnBrk="1" hangingPunct="1">
              <a:defRPr/>
            </a:pPr>
            <a:r>
              <a:rPr lang="en-US" altLang="en-US" sz="3600" dirty="0">
                <a:effectLst>
                  <a:outerShdw blurRad="38100" dist="38100" dir="2700000" algn="tl">
                    <a:srgbClr val="000000">
                      <a:alpha val="43137"/>
                    </a:srgbClr>
                  </a:outerShdw>
                </a:effectLst>
              </a:rPr>
              <a:t>4-5 Passages from:</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The General Letters &amp; Revelation</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685801" y="1600200"/>
            <a:ext cx="7772399" cy="47263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Receiving a kingdom (Heb. 12:28)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(1 Pet. 2:9)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(Rev.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Fellow partaker in the kingdom (Rev. 1:9)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the key of David (Rev. 3:7)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already overcome (Rev 5:5)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as the King of the Nations (Rev 15:3)</a:t>
            </a:r>
          </a:p>
        </p:txBody>
      </p:sp>
      <p:pic>
        <p:nvPicPr>
          <p:cNvPr id="6" name="Picture 2" descr="http://3.bp.blogspot.com/-QEkPt30fRNQ/US-EfJsZfRI/AAAAAAAASK4/JnP_SUUHRas/s1600/a.jpg">
            <a:extLst>
              <a:ext uri="{FF2B5EF4-FFF2-40B4-BE49-F238E27FC236}">
                <a16:creationId xmlns:a16="http://schemas.microsoft.com/office/drawing/2014/main" id="{EC167C8A-0C7F-4205-ADD9-75BE5CD076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91440"/>
            <a:ext cx="1228725" cy="822960"/>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C3C1A983-F864-4D0F-B7C7-D40E9B72C1B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91440"/>
            <a:ext cx="1228725" cy="822960"/>
          </a:xfrm>
          <a:prstGeom prst="rect">
            <a:avLst/>
          </a:prstGeom>
          <a:noFill/>
          <a:ln w="9525">
            <a:noFill/>
            <a:miter lim="800000"/>
            <a:headEnd/>
            <a:tailEnd/>
          </a:ln>
        </p:spPr>
      </p:pic>
    </p:spTree>
    <p:extLst>
      <p:ext uri="{BB962C8B-B14F-4D97-AF65-F5344CB8AC3E}">
        <p14:creationId xmlns:p14="http://schemas.microsoft.com/office/powerpoint/2010/main" val="4251052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6993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1:9</a:t>
            </a:r>
          </a:p>
          <a:p>
            <a:pPr algn="just"/>
            <a:r>
              <a:rPr lang="en-US" alt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John, your brother and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fellow partaker in the</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tribulation and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900" i="1" dirty="0">
                <a:effectLst>
                  <a:outerShdw blurRad="38100" dist="38100" dir="2700000" algn="tl">
                    <a:srgbClr val="000000">
                      <a:alpha val="43137"/>
                    </a:srgbClr>
                  </a:outerShdw>
                </a:effectLst>
              </a:rPr>
              <a:t>basileia</a:t>
            </a:r>
            <a:r>
              <a:rPr lang="en-US" sz="2900" dirty="0">
                <a:effectLst>
                  <a:outerShdw blurRad="38100" dist="38100" dir="2700000" algn="tl">
                    <a:srgbClr val="000000">
                      <a:alpha val="43137"/>
                    </a:srgbClr>
                  </a:outerShdw>
                </a:effectLst>
              </a:rPr>
              <a:t>]</a:t>
            </a:r>
            <a:r>
              <a:rPr lang="en-US" sz="2900" i="1" dirty="0">
                <a:effectLst>
                  <a:outerShdw blurRad="38100" dist="38100" dir="2700000" algn="tl">
                    <a:srgbClr val="000000">
                      <a:alpha val="43137"/>
                    </a:srgbClr>
                  </a:outerShdw>
                </a:effectLst>
              </a:rPr>
              <a:t> </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perseverance which are in Jesus, was on the island called Patmos because of the word of God and the testimony of Jesus.”</a:t>
            </a:r>
          </a:p>
        </p:txBody>
      </p:sp>
      <p:pic>
        <p:nvPicPr>
          <p:cNvPr id="6" name="Picture 5">
            <a:extLst>
              <a:ext uri="{FF2B5EF4-FFF2-40B4-BE49-F238E27FC236}">
                <a16:creationId xmlns:a16="http://schemas.microsoft.com/office/drawing/2014/main" id="{918AE51A-4D86-442C-8A07-51B0010F4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1536263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5:10</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to be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D1F31663-19EF-4DD2-B334-AC9225A75D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2804965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87771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forever and ever.’”</a:t>
            </a:r>
          </a:p>
        </p:txBody>
      </p:sp>
      <p:pic>
        <p:nvPicPr>
          <p:cNvPr id="5" name="Picture 4">
            <a:extLst>
              <a:ext uri="{FF2B5EF4-FFF2-40B4-BE49-F238E27FC236}">
                <a16:creationId xmlns:a16="http://schemas.microsoft.com/office/drawing/2014/main" id="{B3F98F1E-71BF-4D0D-AB93-B7ABDBCFD7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2463136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533400"/>
            <a:ext cx="8839201" cy="5791200"/>
          </a:xfrm>
          <a:prstGeom prst="rect">
            <a:avLst/>
          </a:prstGeom>
          <a:ln>
            <a:solidFill>
              <a:srgbClr val="FFFFCC"/>
            </a:solidFill>
          </a:ln>
        </p:spPr>
      </p:pic>
    </p:spTree>
    <p:extLst>
      <p:ext uri="{BB962C8B-B14F-4D97-AF65-F5344CB8AC3E}">
        <p14:creationId xmlns:p14="http://schemas.microsoft.com/office/powerpoint/2010/main" val="3798679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667000" y="1600200"/>
            <a:ext cx="6324600" cy="3276600"/>
          </a:xfrm>
        </p:spPr>
        <p:txBody>
          <a:bodyPr lIns="91440" tIns="91440" bIns="91440"/>
          <a:lstStyle/>
          <a:p>
            <a:pPr marL="0" indent="0" algn="just" eaLnBrk="1" hangingPunct="1">
              <a:buFontTx/>
              <a:buNone/>
            </a:pPr>
            <a:r>
              <a:rPr lang="en-US" altLang="en-US" dirty="0">
                <a:effectLst>
                  <a:outerShdw blurRad="38100" dist="38100" dir="2700000" algn="tl">
                    <a:srgbClr val="000000">
                      <a:alpha val="43137"/>
                    </a:srgbClr>
                  </a:outerShdw>
                </a:effectLst>
              </a:rPr>
              <a:t>Dr. Robert</a:t>
            </a:r>
            <a:r>
              <a:rPr lang="en-US" altLang="en-US" i="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Thomas observes that, "Little difference of opinion exists over the meaning of </a:t>
            </a:r>
            <a:r>
              <a:rPr lang="en-US" i="1" dirty="0">
                <a:effectLst>
                  <a:outerShdw blurRad="38100" dist="38100" dir="2700000" algn="tl">
                    <a:srgbClr val="000000">
                      <a:alpha val="43137"/>
                    </a:srgbClr>
                  </a:outerShdw>
                </a:effectLst>
              </a:rPr>
              <a:t>basileia </a:t>
            </a:r>
            <a:r>
              <a:rPr lang="en-US" dirty="0">
                <a:effectLst>
                  <a:outerShdw blurRad="38100" dist="38100" dir="2700000" algn="tl">
                    <a:srgbClr val="000000">
                      <a:alpha val="43137"/>
                    </a:srgbClr>
                  </a:outerShdw>
                </a:effectLst>
              </a:rPr>
              <a:t>[kingdom] in 1:9. It is the millennial kingdom described more fully in Revelation 20</a:t>
            </a:r>
            <a:r>
              <a:rPr lang="en-US" altLang="en-US" dirty="0">
                <a:effectLst>
                  <a:outerShdw blurRad="38100" dist="38100" dir="2700000" algn="tl">
                    <a:srgbClr val="000000">
                      <a:alpha val="43137"/>
                    </a:srgbClr>
                  </a:outerShdw>
                </a:effectLst>
              </a:rPr>
              <a:t>.”</a:t>
            </a:r>
          </a:p>
        </p:txBody>
      </p:sp>
      <p:sp>
        <p:nvSpPr>
          <p:cNvPr id="3" name="TextBox 2"/>
          <p:cNvSpPr txBox="1"/>
          <p:nvPr/>
        </p:nvSpPr>
        <p:spPr>
          <a:xfrm>
            <a:off x="2305050" y="219670"/>
            <a:ext cx="4533900" cy="1415772"/>
          </a:xfrm>
          <a:prstGeom prst="rect">
            <a:avLst/>
          </a:prstGeom>
          <a:noFill/>
        </p:spPr>
        <p:txBody>
          <a:bodyPr wrap="square" rtlCol="0">
            <a:spAutoFit/>
          </a:bodyPr>
          <a:lstStyle/>
          <a:p>
            <a:pPr algn="ct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Dr. Robert Thomas</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Revelation 1 to 7: An Exegetical Commentary (Chicago: Moody Press, 1992), 87.</a:t>
            </a:r>
          </a:p>
          <a:p>
            <a:pPr algn="ct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1" y="1828800"/>
            <a:ext cx="2385060" cy="3657600"/>
          </a:xfrm>
          <a:prstGeom prst="rect">
            <a:avLst/>
          </a:prstGeom>
        </p:spPr>
      </p:pic>
    </p:spTree>
    <p:extLst>
      <p:ext uri="{BB962C8B-B14F-4D97-AF65-F5344CB8AC3E}">
        <p14:creationId xmlns:p14="http://schemas.microsoft.com/office/powerpoint/2010/main" val="360220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371600"/>
          </a:xfrm>
        </p:spPr>
        <p:txBody>
          <a:bodyPr/>
          <a:lstStyle/>
          <a:p>
            <a:pPr algn="ctr" eaLnBrk="1" hangingPunct="1">
              <a:defRPr/>
            </a:pPr>
            <a:r>
              <a:rPr lang="en-US" altLang="en-US" sz="3600" dirty="0">
                <a:effectLst>
                  <a:outerShdw blurRad="38100" dist="38100" dir="2700000" algn="tl">
                    <a:srgbClr val="000000">
                      <a:alpha val="43137"/>
                    </a:srgbClr>
                  </a:outerShdw>
                </a:effectLst>
              </a:rPr>
              <a:t>4-5 Passages from:</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The General Letters &amp; Revelation</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685801" y="1600200"/>
            <a:ext cx="7772399" cy="47263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Receiving a kingdom (Heb. 12:28)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(1 Pet. 2:9)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(Rev.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partaker in the kingdom (Rev. 1:9)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Jesus has the key of David (Rev. 3:7)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already overcome (Rev 5:5)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as the King of the Nations (Rev 15:3)</a:t>
            </a:r>
          </a:p>
        </p:txBody>
      </p:sp>
      <p:pic>
        <p:nvPicPr>
          <p:cNvPr id="6" name="Picture 2" descr="http://3.bp.blogspot.com/-QEkPt30fRNQ/US-EfJsZfRI/AAAAAAAASK4/JnP_SUUHRas/s1600/a.jpg">
            <a:extLst>
              <a:ext uri="{FF2B5EF4-FFF2-40B4-BE49-F238E27FC236}">
                <a16:creationId xmlns:a16="http://schemas.microsoft.com/office/drawing/2014/main" id="{B2FBD8C6-0927-4B09-BD91-F7BF98BEF9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91440"/>
            <a:ext cx="1228725" cy="822960"/>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DB2313A1-E568-4A45-9D26-FE708C0BEEC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91440"/>
            <a:ext cx="1228725" cy="822960"/>
          </a:xfrm>
          <a:prstGeom prst="rect">
            <a:avLst/>
          </a:prstGeom>
          <a:noFill/>
          <a:ln w="9525">
            <a:noFill/>
            <a:miter lim="800000"/>
            <a:headEnd/>
            <a:tailEnd/>
          </a:ln>
        </p:spPr>
      </p:pic>
    </p:spTree>
    <p:extLst>
      <p:ext uri="{BB962C8B-B14F-4D97-AF65-F5344CB8AC3E}">
        <p14:creationId xmlns:p14="http://schemas.microsoft.com/office/powerpoint/2010/main" val="3930863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87771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3:7</a:t>
            </a:r>
          </a:p>
          <a:p>
            <a:pPr algn="just"/>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the angel of the church in Philadelphia write: He who is holy, who is true,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has the key of David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opens and no one will shut, and who shuts and no one opens, says this.”</a:t>
            </a:r>
          </a:p>
        </p:txBody>
      </p:sp>
      <p:pic>
        <p:nvPicPr>
          <p:cNvPr id="5" name="Picture 4">
            <a:extLst>
              <a:ext uri="{FF2B5EF4-FFF2-40B4-BE49-F238E27FC236}">
                <a16:creationId xmlns:a16="http://schemas.microsoft.com/office/drawing/2014/main" id="{B3F98F1E-71BF-4D0D-AB93-B7ABDBCFD7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330509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20</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t>
            </a:r>
            <a:r>
              <a:rPr lang="en-US" altLang="en-US">
                <a:effectLst>
                  <a:outerShdw blurRad="38100" dist="38100" dir="2700000" algn="tl">
                    <a:srgbClr val="000000">
                      <a:alpha val="43137"/>
                    </a:srgbClr>
                  </a:outerShdw>
                </a:effectLst>
                <a:cs typeface="Calibri" panose="020F0502020204030204" pitchFamily="34" charset="0"/>
              </a:rPr>
              <a:t>Andy Woods</a:t>
            </a:r>
            <a:endParaRPr lang="en-US" altLang="en-US" dirty="0">
              <a:effectLst>
                <a:outerShdw blurRad="38100" dist="38100" dir="2700000" algn="tl">
                  <a:srgbClr val="000000">
                    <a:alpha val="43137"/>
                  </a:srgbClr>
                </a:outerShdw>
              </a:effectLst>
              <a:cs typeface="Calibri" panose="020F0502020204030204" pitchFamily="34" charset="0"/>
            </a:endParaRP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1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00200"/>
            <a:ext cx="9144000" cy="3046988"/>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rule is extended from the Father to the disciple through the Son, the one who in Revelation 3:7 says he has ‘the key of David.’. . . Here Jesus refers to himself as ‘the one who has the key of David,’ a phrase that contains a present participle . . . ‘the one who has.’ This is currently held Davidic authority.”</a:t>
            </a:r>
          </a:p>
        </p:txBody>
      </p:sp>
      <p:sp>
        <p:nvSpPr>
          <p:cNvPr id="8" name="TextBox 7"/>
          <p:cNvSpPr txBox="1"/>
          <p:nvPr/>
        </p:nvSpPr>
        <p:spPr>
          <a:xfrm>
            <a:off x="1143000" y="6248400"/>
            <a:ext cx="71628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Darrell Bock, “The Reign of the Lord Christ,” in Dispensationalism, Israel and the Church, ed. Craig Blaising and Darrell Bock (Grand Rapids: Zondervan, 1992), 51, 62.</a:t>
            </a:r>
          </a:p>
        </p:txBody>
      </p:sp>
      <p:sp>
        <p:nvSpPr>
          <p:cNvPr id="3" name="Rectangle 2"/>
          <p:cNvSpPr/>
          <p:nvPr/>
        </p:nvSpPr>
        <p:spPr>
          <a:xfrm>
            <a:off x="1306830" y="228600"/>
            <a:ext cx="6530340" cy="1200329"/>
          </a:xfrm>
          <a:prstGeom prst="rect">
            <a:avLst/>
          </a:prstGeom>
        </p:spPr>
        <p:txBody>
          <a:bodyPr wrap="square">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3:7 in </a:t>
            </a:r>
          </a:p>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Progressive Dispensationalism</a:t>
            </a:r>
          </a:p>
        </p:txBody>
      </p:sp>
    </p:spTree>
    <p:extLst>
      <p:ext uri="{BB962C8B-B14F-4D97-AF65-F5344CB8AC3E}">
        <p14:creationId xmlns:p14="http://schemas.microsoft.com/office/powerpoint/2010/main" val="387800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04900" y="228600"/>
            <a:ext cx="6934200" cy="13716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Responses to “Kingdom Now” </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Theology’s Use of Rev. 3:7</a:t>
            </a:r>
          </a:p>
        </p:txBody>
      </p:sp>
      <p:sp>
        <p:nvSpPr>
          <p:cNvPr id="14339" name="Content Placeholder 2"/>
          <p:cNvSpPr>
            <a:spLocks noGrp="1"/>
          </p:cNvSpPr>
          <p:nvPr>
            <p:ph idx="1"/>
          </p:nvPr>
        </p:nvSpPr>
        <p:spPr>
          <a:xfrm>
            <a:off x="76200" y="1600200"/>
            <a:ext cx="9067800" cy="4878760"/>
          </a:xfrm>
        </p:spPr>
        <p:txBody>
          <a:bodyPr/>
          <a:lstStyle/>
          <a:p>
            <a:pPr marL="514350" indent="-514350">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 key merely grants the right of future admission rather than present entrance</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Jesus’ heavenly position (Rev. 3:21) disproves a present Davidic enthronement</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active presence of the church’s enemies (Rev. 3:9) disproves a present Davidic enthronement</a:t>
            </a:r>
          </a:p>
        </p:txBody>
      </p:sp>
      <p:pic>
        <p:nvPicPr>
          <p:cNvPr id="7" name="Picture 2" descr="http://3.bp.blogspot.com/-QEkPt30fRNQ/US-EfJsZfRI/AAAAAAAASK4/JnP_SUUHRas/s1600/a.jpg">
            <a:extLst>
              <a:ext uri="{FF2B5EF4-FFF2-40B4-BE49-F238E27FC236}">
                <a16:creationId xmlns:a16="http://schemas.microsoft.com/office/drawing/2014/main" id="{AE065B48-EE86-4490-B52C-3DDB300597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2338" y="5181600"/>
            <a:ext cx="2219325" cy="1486432"/>
          </a:xfrm>
          <a:prstGeom prst="rect">
            <a:avLst/>
          </a:prstGeom>
          <a:noFill/>
          <a:ln w="9525">
            <a:noFill/>
            <a:miter lim="800000"/>
            <a:headEnd/>
            <a:tailEnd/>
          </a:ln>
        </p:spPr>
      </p:pic>
    </p:spTree>
    <p:extLst>
      <p:ext uri="{BB962C8B-B14F-4D97-AF65-F5344CB8AC3E}">
        <p14:creationId xmlns:p14="http://schemas.microsoft.com/office/powerpoint/2010/main" val="2506606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04900" y="228600"/>
            <a:ext cx="6934200" cy="13716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Responses to “Kingdom Now” </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Theology’s Use of Rev. 3:7</a:t>
            </a:r>
          </a:p>
        </p:txBody>
      </p:sp>
      <p:sp>
        <p:nvSpPr>
          <p:cNvPr id="14339" name="Content Placeholder 2"/>
          <p:cNvSpPr>
            <a:spLocks noGrp="1"/>
          </p:cNvSpPr>
          <p:nvPr>
            <p:ph idx="1"/>
          </p:nvPr>
        </p:nvSpPr>
        <p:spPr>
          <a:xfrm>
            <a:off x="76200" y="1600200"/>
            <a:ext cx="9067800" cy="4878760"/>
          </a:xfrm>
        </p:spPr>
        <p:txBody>
          <a:bodyPr/>
          <a:lstStyle/>
          <a:p>
            <a:pPr marL="514350" indent="-514350">
              <a:spcBef>
                <a:spcPct val="0"/>
              </a:spcBef>
              <a:spcAft>
                <a:spcPts val="18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A key merely grants the right of future admission rather than present entrance</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Jesus’ heavenly position (Rev. 3:21) disproves a present Davidic enthronement</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active presence of the church’s enemies (Rev. 3:9) disproves a present Davidic enthronement</a:t>
            </a:r>
          </a:p>
        </p:txBody>
      </p:sp>
      <p:pic>
        <p:nvPicPr>
          <p:cNvPr id="7" name="Picture 2" descr="http://3.bp.blogspot.com/-QEkPt30fRNQ/US-EfJsZfRI/AAAAAAAASK4/JnP_SUUHRas/s1600/a.jpg">
            <a:extLst>
              <a:ext uri="{FF2B5EF4-FFF2-40B4-BE49-F238E27FC236}">
                <a16:creationId xmlns:a16="http://schemas.microsoft.com/office/drawing/2014/main" id="{AE065B48-EE86-4490-B52C-3DDB300597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2338" y="5181600"/>
            <a:ext cx="2219325" cy="1486432"/>
          </a:xfrm>
          <a:prstGeom prst="rect">
            <a:avLst/>
          </a:prstGeom>
          <a:noFill/>
          <a:ln w="9525">
            <a:noFill/>
            <a:miter lim="800000"/>
            <a:headEnd/>
            <a:tailEnd/>
          </a:ln>
        </p:spPr>
      </p:pic>
    </p:spTree>
    <p:extLst>
      <p:ext uri="{BB962C8B-B14F-4D97-AF65-F5344CB8AC3E}">
        <p14:creationId xmlns:p14="http://schemas.microsoft.com/office/powerpoint/2010/main" val="2112468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189282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22:22</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cs typeface="+mn-cs"/>
              </a:rPr>
              <a:t>Then I will set the key of the house of David on his shoulder, When he opens no one will shut”</a:t>
            </a:r>
          </a:p>
        </p:txBody>
      </p:sp>
      <p:pic>
        <p:nvPicPr>
          <p:cNvPr id="5" name="Picture 4">
            <a:extLst>
              <a:ext uri="{FF2B5EF4-FFF2-40B4-BE49-F238E27FC236}">
                <a16:creationId xmlns:a16="http://schemas.microsoft.com/office/drawing/2014/main" id="{B3F98F1E-71BF-4D0D-AB93-B7ABDBCFD7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1945925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55481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16:19</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give you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keys of the kingdom of heaven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whatever you bind on earth shall have been bound in heaven, and whatever you loose on earth shall have been loosed in heaven.”</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3F98F1E-71BF-4D0D-AB93-B7ABDBCFD7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1701804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44682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Philippians 3:20</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citizenship is in heaven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which also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eagerly wait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 Savior, the Lord Jesus Christ.”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5B01EED-0799-4D54-90C4-41E57A5AFF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3859347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1"/>
          <p:cNvSpPr>
            <a:spLocks noChangeArrowheads="1"/>
          </p:cNvSpPr>
          <p:nvPr/>
        </p:nvSpPr>
        <p:spPr bwMode="auto">
          <a:xfrm>
            <a:off x="0" y="0"/>
            <a:ext cx="9144000" cy="678647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3:8-12</a:t>
            </a:r>
          </a:p>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deeds. Behold, I have put before you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open door</a:t>
            </a:r>
            <a:r>
              <a:rPr lang="en-US" sz="2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no one can shut, because you have a little power, and have kept My word, and have not denied My name.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I will cause those of the synagogue of Satan, who say that they are Jews and are not, but lie—I will make them come and bow down at your feet, and make them know that I have loved you.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you have kept the word of My perseverance, I also will keep you from the hour of testing, that hour which is about to come upon the whole world, to test those who dwell on the earth.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am coming quickly; hold fast what you have, so that no one will take your crown.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who overcomes, I will make him a pillar in the temple of My God, and he will not go out from it anymore; and I will write on him the name of My God, and the name of the city of My God, the new Jerusalem, which comes down out of heaven from My God, and My new name.”</a:t>
            </a:r>
          </a:p>
        </p:txBody>
      </p:sp>
      <p:pic>
        <p:nvPicPr>
          <p:cNvPr id="2" name="Picture 1">
            <a:extLst>
              <a:ext uri="{FF2B5EF4-FFF2-40B4-BE49-F238E27FC236}">
                <a16:creationId xmlns:a16="http://schemas.microsoft.com/office/drawing/2014/main" id="{D0DAFD76-0749-41A7-828E-6213ABCDC2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60960"/>
            <a:ext cx="738837" cy="548640"/>
          </a:xfrm>
          <a:prstGeom prst="rect">
            <a:avLst/>
          </a:prstGeom>
        </p:spPr>
      </p:pic>
      <p:pic>
        <p:nvPicPr>
          <p:cNvPr id="4" name="Picture 3">
            <a:extLst>
              <a:ext uri="{FF2B5EF4-FFF2-40B4-BE49-F238E27FC236}">
                <a16:creationId xmlns:a16="http://schemas.microsoft.com/office/drawing/2014/main" id="{2FA0F8DB-C2E9-4FAA-931F-46A11B6D90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8963" y="6248400"/>
            <a:ext cx="738837" cy="548640"/>
          </a:xfrm>
          <a:prstGeom prst="rect">
            <a:avLst/>
          </a:prstGeom>
        </p:spPr>
      </p:pic>
    </p:spTree>
    <p:extLst>
      <p:ext uri="{BB962C8B-B14F-4D97-AF65-F5344CB8AC3E}">
        <p14:creationId xmlns:p14="http://schemas.microsoft.com/office/powerpoint/2010/main" val="492872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1"/>
          <p:cNvSpPr>
            <a:spLocks noChangeArrowheads="1"/>
          </p:cNvSpPr>
          <p:nvPr/>
        </p:nvSpPr>
        <p:spPr bwMode="auto">
          <a:xfrm>
            <a:off x="0" y="0"/>
            <a:ext cx="9144000" cy="678647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3:8-12</a:t>
            </a:r>
          </a:p>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deeds. Behold, I have put before you an open door which no one can shut, because you have a little power, and have kept My word, and have not denied My name.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I will cause those of the synagogue of Satan, who say that they are Jews and are not, but lie—I will make them come and bow down at your feet, and make them know that I have loved you.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you have kept the word of My perseverance, I also will keep you from the hour of testing, that hour which is about to come upon the whole world, to test those who dwell on the earth.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am coming quickly; hold fast what you have,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no one will take your crown</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who overcomes, I will make him a pillar in the temple of My God, and he will not go out from it anymore; and I will write on him the name of My God, and the name of the city of My God, the new Jerusalem, which comes down out of heaven from My God, and My new name.”</a:t>
            </a:r>
          </a:p>
        </p:txBody>
      </p:sp>
      <p:pic>
        <p:nvPicPr>
          <p:cNvPr id="3" name="Picture 2">
            <a:extLst>
              <a:ext uri="{FF2B5EF4-FFF2-40B4-BE49-F238E27FC236}">
                <a16:creationId xmlns:a16="http://schemas.microsoft.com/office/drawing/2014/main" id="{E81EDD61-CBF4-46DA-A3BB-6AE6BE62F0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60960"/>
            <a:ext cx="738837" cy="548640"/>
          </a:xfrm>
          <a:prstGeom prst="rect">
            <a:avLst/>
          </a:prstGeom>
        </p:spPr>
      </p:pic>
      <p:pic>
        <p:nvPicPr>
          <p:cNvPr id="4" name="Picture 3">
            <a:extLst>
              <a:ext uri="{FF2B5EF4-FFF2-40B4-BE49-F238E27FC236}">
                <a16:creationId xmlns:a16="http://schemas.microsoft.com/office/drawing/2014/main" id="{E56D3591-A296-4B7A-AC68-4FFD4B6224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8963" y="6248400"/>
            <a:ext cx="738837" cy="548640"/>
          </a:xfrm>
          <a:prstGeom prst="rect">
            <a:avLst/>
          </a:prstGeom>
        </p:spPr>
      </p:pic>
    </p:spTree>
    <p:extLst>
      <p:ext uri="{BB962C8B-B14F-4D97-AF65-F5344CB8AC3E}">
        <p14:creationId xmlns:p14="http://schemas.microsoft.com/office/powerpoint/2010/main" val="1989196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1"/>
          <p:cNvSpPr>
            <a:spLocks noChangeArrowheads="1"/>
          </p:cNvSpPr>
          <p:nvPr/>
        </p:nvSpPr>
        <p:spPr bwMode="auto">
          <a:xfrm>
            <a:off x="0" y="0"/>
            <a:ext cx="9144000" cy="678647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3:8-12</a:t>
            </a:r>
          </a:p>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baseline="30000" dirty="0">
                <a:latin typeface="Calibri" panose="020F0502020204030204" pitchFamily="34" charset="0"/>
                <a:cs typeface="Calibri" panose="020F0502020204030204" pitchFamily="34" charset="0"/>
              </a:rPr>
              <a:t>8 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deeds. Behold, I have put before you an open door which no one can shut, because you have a little power, and have kept My word, and have not denied My name. </a:t>
            </a:r>
            <a:r>
              <a:rPr lang="en-US" sz="2600" baseline="30000" dirty="0">
                <a:latin typeface="Calibri" panose="020F0502020204030204" pitchFamily="34" charset="0"/>
                <a:cs typeface="Calibri" panose="020F0502020204030204" pitchFamily="34" charset="0"/>
              </a:rPr>
              <a:t>9</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I will cause those of the synagogue of Satan, who say that they are Jews and are not, but lie—I will make them come and bow down at your feet, and make them know that I have loved you. </a:t>
            </a:r>
            <a:r>
              <a:rPr lang="en-US" sz="2600" baseline="30000" dirty="0">
                <a:latin typeface="Calibri" panose="020F0502020204030204" pitchFamily="34" charset="0"/>
                <a:cs typeface="Calibri" panose="020F0502020204030204" pitchFamily="34" charset="0"/>
              </a:rPr>
              <a:t>10</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you have kept the word of My perseverance, I also will keep you from the hour of testing, that hour which is about to come upon the whole world, to test those who dwell on the earth. </a:t>
            </a:r>
            <a:r>
              <a:rPr lang="en-US" sz="2600" baseline="30000" dirty="0">
                <a:latin typeface="Calibri" panose="020F0502020204030204" pitchFamily="34" charset="0"/>
                <a:cs typeface="Calibri" panose="020F0502020204030204" pitchFamily="34" charset="0"/>
              </a:rPr>
              <a:t>11</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am coming quickly; hold fast what you have, so that no one will take your crown. </a:t>
            </a:r>
            <a:r>
              <a:rPr lang="en-US" sz="2600" baseline="30000" dirty="0">
                <a:latin typeface="Calibri" panose="020F0502020204030204" pitchFamily="34" charset="0"/>
                <a:cs typeface="Calibri" panose="020F0502020204030204" pitchFamily="34" charset="0"/>
              </a:rPr>
              <a:t>12</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who overcomes, I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make him a pillar in the temple of My God</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not go out from it anymore; and I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write on him</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name of My God, and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name of the city of My God, the new Jerusalem, which comes down out of heaven from My God</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My new name.”</a:t>
            </a:r>
          </a:p>
        </p:txBody>
      </p:sp>
      <p:pic>
        <p:nvPicPr>
          <p:cNvPr id="3" name="Picture 2">
            <a:extLst>
              <a:ext uri="{FF2B5EF4-FFF2-40B4-BE49-F238E27FC236}">
                <a16:creationId xmlns:a16="http://schemas.microsoft.com/office/drawing/2014/main" id="{B00AE193-F9D4-4EFF-BA91-7EA44D4AF5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60960"/>
            <a:ext cx="738837" cy="548640"/>
          </a:xfrm>
          <a:prstGeom prst="rect">
            <a:avLst/>
          </a:prstGeom>
        </p:spPr>
      </p:pic>
      <p:pic>
        <p:nvPicPr>
          <p:cNvPr id="4" name="Picture 3">
            <a:extLst>
              <a:ext uri="{FF2B5EF4-FFF2-40B4-BE49-F238E27FC236}">
                <a16:creationId xmlns:a16="http://schemas.microsoft.com/office/drawing/2014/main" id="{0E0E2EA5-279A-471F-AC2A-0871A4D862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8963" y="6248400"/>
            <a:ext cx="738837" cy="548640"/>
          </a:xfrm>
          <a:prstGeom prst="rect">
            <a:avLst/>
          </a:prstGeom>
        </p:spPr>
      </p:pic>
    </p:spTree>
    <p:extLst>
      <p:ext uri="{BB962C8B-B14F-4D97-AF65-F5344CB8AC3E}">
        <p14:creationId xmlns:p14="http://schemas.microsoft.com/office/powerpoint/2010/main" val="367631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404246" y="1600200"/>
            <a:ext cx="6587354" cy="3276600"/>
          </a:xfrm>
        </p:spPr>
        <p:txBody>
          <a:bodyPr lIns="91440" tIns="91440" bIns="91440"/>
          <a:lstStyle/>
          <a:p>
            <a:pPr marL="0" indent="0" algn="just" eaLnBrk="1" hangingPunct="1">
              <a:buFontTx/>
              <a:buNone/>
            </a:pPr>
            <a:r>
              <a:rPr lang="en-US" altLang="en-US" sz="2800" dirty="0">
                <a:effectLst>
                  <a:outerShdw blurRad="38100" dist="38100" dir="2700000" algn="tl">
                    <a:srgbClr val="000000">
                      <a:alpha val="43137"/>
                    </a:srgbClr>
                  </a:outerShdw>
                </a:effectLst>
              </a:rPr>
              <a:t>Dr. Robert</a:t>
            </a:r>
            <a:r>
              <a:rPr lang="en-US" altLang="en-US" sz="2800" i="1"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Thomas observes that, "As the root and offspring of David (cf. Rev. 5:5; 22:16), Christ in the fullest sense controls the entrance to David’s house, which</a:t>
            </a:r>
            <a:r>
              <a:rPr lang="en-US" sz="2800" i="1" dirty="0">
                <a:effectLst>
                  <a:outerShdw blurRad="38100" dist="38100" dir="2700000" algn="tl">
                    <a:srgbClr val="000000">
                      <a:alpha val="43137"/>
                    </a:srgbClr>
                  </a:outerShdw>
                </a:effectLst>
              </a:rPr>
              <a:t> ultimately</a:t>
            </a:r>
            <a:r>
              <a:rPr lang="en-US" sz="2800" dirty="0">
                <a:effectLst>
                  <a:outerShdw blurRad="38100" dist="38100" dir="2700000" algn="tl">
                    <a:srgbClr val="000000">
                      <a:alpha val="43137"/>
                    </a:srgbClr>
                  </a:outerShdw>
                </a:effectLst>
              </a:rPr>
              <a:t> refers to the Messianic kingdom. . . . He is the genuine Messiah, and in the </a:t>
            </a:r>
            <a:r>
              <a:rPr lang="en-US" sz="2800" i="1" dirty="0">
                <a:effectLst>
                  <a:outerShdw blurRad="38100" dist="38100" dir="2700000" algn="tl">
                    <a:srgbClr val="000000">
                      <a:alpha val="43137"/>
                    </a:srgbClr>
                  </a:outerShdw>
                </a:effectLst>
              </a:rPr>
              <a:t>coming</a:t>
            </a:r>
            <a:r>
              <a:rPr lang="en-US" sz="2800" dirty="0">
                <a:effectLst>
                  <a:outerShdw blurRad="38100" dist="38100" dir="2700000" algn="tl">
                    <a:srgbClr val="000000">
                      <a:alpha val="43137"/>
                    </a:srgbClr>
                  </a:outerShdw>
                </a:effectLst>
              </a:rPr>
              <a:t> reign of glory His power to open the door to His own and close it to the self-styled ‘children of the kingdom’ is established (italics added)</a:t>
            </a:r>
            <a:r>
              <a:rPr lang="en-US" altLang="en-US" sz="2800" dirty="0">
                <a:effectLst>
                  <a:outerShdw blurRad="38100" dist="38100" dir="2700000" algn="tl">
                    <a:srgbClr val="000000">
                      <a:alpha val="43137"/>
                    </a:srgbClr>
                  </a:outerShdw>
                </a:effectLst>
              </a:rPr>
              <a:t>.”</a:t>
            </a:r>
          </a:p>
        </p:txBody>
      </p:sp>
      <p:sp>
        <p:nvSpPr>
          <p:cNvPr id="3" name="TextBox 2"/>
          <p:cNvSpPr txBox="1"/>
          <p:nvPr/>
        </p:nvSpPr>
        <p:spPr>
          <a:xfrm>
            <a:off x="2305050" y="247471"/>
            <a:ext cx="4533900" cy="1138773"/>
          </a:xfrm>
          <a:prstGeom prst="rect">
            <a:avLst/>
          </a:prstGeom>
          <a:noFill/>
        </p:spPr>
        <p:txBody>
          <a:bodyPr wrap="square" rtlCol="0">
            <a:spAutoFit/>
          </a:bodyPr>
          <a:lstStyle/>
          <a:p>
            <a:pPr algn="ct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Dr. Robert Thomas</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Revelation 1 to 7: An Exegetical Commentary (Chicago: Moody Press, 1992), 87.</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828800"/>
            <a:ext cx="2136617" cy="3276600"/>
          </a:xfrm>
          <a:prstGeom prst="rect">
            <a:avLst/>
          </a:prstGeom>
        </p:spPr>
      </p:pic>
    </p:spTree>
    <p:extLst>
      <p:ext uri="{BB962C8B-B14F-4D97-AF65-F5344CB8AC3E}">
        <p14:creationId xmlns:p14="http://schemas.microsoft.com/office/powerpoint/2010/main" val="729767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a:t>
            </a:r>
            <a:r>
              <a:rPr lang="en-US" altLang="en-US">
                <a:effectLst>
                  <a:outerShdw blurRad="38100" dist="38100" dir="2700000" algn="tl">
                    <a:srgbClr val="000000">
                      <a:alpha val="43137"/>
                    </a:srgbClr>
                  </a:outerShdw>
                </a:effectLst>
              </a:rPr>
              <a:t>Bible Say </a:t>
            </a:r>
            <a:r>
              <a:rPr lang="en-US" altLang="en-US" dirty="0">
                <a:effectLst>
                  <a:outerShdw blurRad="38100" dist="38100" dir="2700000" algn="tl">
                    <a:srgbClr val="000000">
                      <a:alpha val="43137"/>
                    </a:srgbClr>
                  </a:outerShdw>
                </a:effectLst>
              </a:rPr>
              <a:t>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04900" y="228600"/>
            <a:ext cx="6934200" cy="13716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Responses to “Kingdom Now” </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Theology’s Use of Rev. 3:7</a:t>
            </a:r>
          </a:p>
        </p:txBody>
      </p:sp>
      <p:sp>
        <p:nvSpPr>
          <p:cNvPr id="14339" name="Content Placeholder 2"/>
          <p:cNvSpPr>
            <a:spLocks noGrp="1"/>
          </p:cNvSpPr>
          <p:nvPr>
            <p:ph idx="1"/>
          </p:nvPr>
        </p:nvSpPr>
        <p:spPr>
          <a:xfrm>
            <a:off x="76200" y="1600200"/>
            <a:ext cx="9067800" cy="4878760"/>
          </a:xfrm>
        </p:spPr>
        <p:txBody>
          <a:bodyPr/>
          <a:lstStyle/>
          <a:p>
            <a:pPr marL="514350" indent="-514350">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 key merely grants the right of future admission rather than present entrance</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Jesus’ heavenly position (Rev. 3:21) disproves a present Davidic enthronement</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active presence of the church’s enemies (Rev. 3:9) disproves a present Davidic enthronement</a:t>
            </a:r>
          </a:p>
        </p:txBody>
      </p:sp>
      <p:pic>
        <p:nvPicPr>
          <p:cNvPr id="7" name="Picture 2" descr="http://3.bp.blogspot.com/-QEkPt30fRNQ/US-EfJsZfRI/AAAAAAAASK4/JnP_SUUHRas/s1600/a.jpg">
            <a:extLst>
              <a:ext uri="{FF2B5EF4-FFF2-40B4-BE49-F238E27FC236}">
                <a16:creationId xmlns:a16="http://schemas.microsoft.com/office/drawing/2014/main" id="{AE065B48-EE86-4490-B52C-3DDB300597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2338" y="5181600"/>
            <a:ext cx="2219325" cy="1486432"/>
          </a:xfrm>
          <a:prstGeom prst="rect">
            <a:avLst/>
          </a:prstGeom>
          <a:noFill/>
          <a:ln w="9525">
            <a:noFill/>
            <a:miter lim="800000"/>
            <a:headEnd/>
            <a:tailEnd/>
          </a:ln>
        </p:spPr>
      </p:pic>
    </p:spTree>
    <p:extLst>
      <p:ext uri="{BB962C8B-B14F-4D97-AF65-F5344CB8AC3E}">
        <p14:creationId xmlns:p14="http://schemas.microsoft.com/office/powerpoint/2010/main" val="326491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0" y="0"/>
            <a:ext cx="9144000" cy="28194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3:21</a:t>
            </a:r>
          </a:p>
          <a:p>
            <a:pPr marL="0" indent="0" algn="just">
              <a:spcBef>
                <a:spcPts val="0"/>
              </a:spcBef>
              <a:spcAft>
                <a:spcPts val="1200"/>
              </a:spcAft>
              <a:buNone/>
              <a:defRPr/>
            </a:pPr>
            <a:r>
              <a:rPr lang="en-US" altLang="en-US" sz="24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 who overcomes, </a:t>
            </a:r>
            <a:r>
              <a:rPr lang="en-US" b="1" u="sng" dirty="0">
                <a:solidFill>
                  <a:srgbClr val="FFFFCC"/>
                </a:solidFill>
                <a:effectLst>
                  <a:outerShdw blurRad="38100" dist="38100" dir="2700000" algn="tl">
                    <a:srgbClr val="000000">
                      <a:alpha val="43137"/>
                    </a:srgbClr>
                  </a:outerShdw>
                </a:effectLst>
              </a:rPr>
              <a:t>I will grant </a:t>
            </a:r>
            <a:r>
              <a:rPr lang="en-US" dirty="0">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future tense of </a:t>
            </a:r>
            <a:r>
              <a:rPr lang="en-US" b="1" i="1" u="sng" dirty="0" err="1">
                <a:solidFill>
                  <a:srgbClr val="FFFFCC"/>
                </a:solidFill>
                <a:effectLst>
                  <a:outerShdw blurRad="38100" dist="38100" dir="2700000" algn="tl">
                    <a:srgbClr val="000000">
                      <a:alpha val="43137"/>
                    </a:srgbClr>
                  </a:outerShdw>
                </a:effectLst>
              </a:rPr>
              <a:t>didōmi</a:t>
            </a:r>
            <a:r>
              <a:rPr lang="en-US" dirty="0">
                <a:effectLst>
                  <a:outerShdw blurRad="38100" dist="38100" dir="2700000" algn="tl">
                    <a:srgbClr val="000000">
                      <a:alpha val="43137"/>
                    </a:srgbClr>
                  </a:outerShdw>
                </a:effectLst>
              </a:rPr>
              <a:t>] to him to sit down with Me on </a:t>
            </a:r>
            <a:r>
              <a:rPr lang="en-US" b="1" u="sng" dirty="0">
                <a:solidFill>
                  <a:srgbClr val="FFFFCC"/>
                </a:solidFill>
                <a:effectLst>
                  <a:outerShdw blurRad="38100" dist="38100" dir="2700000" algn="tl">
                    <a:srgbClr val="000000">
                      <a:alpha val="43137"/>
                    </a:srgbClr>
                  </a:outerShdw>
                </a:effectLst>
              </a:rPr>
              <a:t>My throne</a:t>
            </a:r>
            <a:r>
              <a:rPr lang="en-US" dirty="0">
                <a:effectLst>
                  <a:outerShdw blurRad="38100" dist="38100" dir="2700000" algn="tl">
                    <a:srgbClr val="000000">
                      <a:alpha val="43137"/>
                    </a:srgbClr>
                  </a:outerShdw>
                </a:effectLst>
              </a:rPr>
              <a:t>, as I also overcame and </a:t>
            </a:r>
            <a:r>
              <a:rPr lang="en-US" b="1" u="sng" dirty="0">
                <a:solidFill>
                  <a:srgbClr val="FFFFCC"/>
                </a:solidFill>
                <a:effectLst>
                  <a:outerShdw blurRad="38100" dist="38100" dir="2700000" algn="tl">
                    <a:srgbClr val="000000">
                      <a:alpha val="43137"/>
                    </a:srgbClr>
                  </a:outerShdw>
                </a:effectLst>
              </a:rPr>
              <a:t>sat down</a:t>
            </a: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aorist tense of </a:t>
            </a:r>
            <a:r>
              <a:rPr lang="en-US" b="1" i="1" u="sng" dirty="0" err="1">
                <a:solidFill>
                  <a:srgbClr val="FFFFCC"/>
                </a:solidFill>
                <a:effectLst>
                  <a:outerShdw blurRad="38100" dist="38100" dir="2700000" algn="tl">
                    <a:srgbClr val="000000">
                      <a:alpha val="43137"/>
                    </a:srgbClr>
                  </a:outerShdw>
                </a:effectLst>
              </a:rPr>
              <a:t>kathizō</a:t>
            </a:r>
            <a:r>
              <a:rPr lang="en-US" dirty="0">
                <a:effectLst>
                  <a:outerShdw blurRad="38100" dist="38100" dir="2700000" algn="tl">
                    <a:srgbClr val="000000">
                      <a:alpha val="43137"/>
                    </a:srgbClr>
                  </a:outerShdw>
                </a:effectLst>
              </a:rPr>
              <a:t>] with My Father on </a:t>
            </a:r>
            <a:r>
              <a:rPr lang="en-US" b="1" u="sng" dirty="0">
                <a:solidFill>
                  <a:srgbClr val="FFFFCC"/>
                </a:solidFill>
                <a:effectLst>
                  <a:outerShdw blurRad="38100" dist="38100" dir="2700000" algn="tl">
                    <a:srgbClr val="000000">
                      <a:alpha val="43137"/>
                    </a:srgbClr>
                  </a:outerShdw>
                </a:effectLst>
              </a:rPr>
              <a:t>His throne</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3124200" y="2819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200" kern="0" dirty="0">
                <a:effectLst>
                  <a:outerShdw blurRad="38100" dist="38100" dir="2700000" algn="tl">
                    <a:srgbClr val="000000">
                      <a:alpha val="43137"/>
                    </a:srgbClr>
                  </a:outerShdw>
                </a:effectLst>
                <a:latin typeface="Calibri" panose="020F0502020204030204" pitchFamily="34" charset="0"/>
              </a:rPr>
              <a:t>TWO THRONES </a:t>
            </a: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3956" y="3352800"/>
            <a:ext cx="1936088"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142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82CF83-6BBC-4649-B646-4E4364181E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p:cNvSpPr>
            <a:spLocks noGrp="1"/>
          </p:cNvSpPr>
          <p:nvPr>
            <p:ph type="body" idx="4294967295"/>
          </p:nvPr>
        </p:nvSpPr>
        <p:spPr>
          <a:xfrm>
            <a:off x="0" y="0"/>
            <a:ext cx="9144000" cy="4953000"/>
          </a:xfrm>
        </p:spPr>
        <p:txBody>
          <a:bodyPr/>
          <a:lstStyle/>
          <a:p>
            <a:pPr marL="0" indent="0" algn="ctr">
              <a:spcBef>
                <a:spcPct val="0"/>
              </a:spcBef>
              <a:spcAft>
                <a:spcPts val="1200"/>
              </a:spcAft>
              <a:buNone/>
              <a:defRPr/>
            </a:pPr>
            <a:r>
              <a:rPr lang="en-US" altLang="en-US" kern="1200" dirty="0">
                <a:solidFill>
                  <a:schemeClr val="tx2"/>
                </a:solidFill>
                <a:ea typeface="+mj-ea"/>
                <a:cs typeface="Arial" charset="0"/>
              </a:rPr>
              <a:t>2 Samuel 7:12-16</a:t>
            </a:r>
          </a:p>
          <a:p>
            <a:pPr marL="0" indent="0" algn="just">
              <a:spcBef>
                <a:spcPts val="0"/>
              </a:spcBef>
              <a:buNone/>
              <a:defRPr/>
            </a:pPr>
            <a:r>
              <a:rPr lang="en-US" sz="2600" dirty="0">
                <a:cs typeface="Calibri" panose="020F0502020204030204" pitchFamily="34" charset="0"/>
              </a:rPr>
              <a:t>“When your days are complete and you lie down with your fathers, I will raise up your </a:t>
            </a:r>
            <a:r>
              <a:rPr lang="en-US" sz="2600" b="1" u="sng" dirty="0">
                <a:solidFill>
                  <a:srgbClr val="FFFFCC"/>
                </a:solidFill>
                <a:cs typeface="Calibri" panose="020F0502020204030204" pitchFamily="34" charset="0"/>
              </a:rPr>
              <a:t>descendant</a:t>
            </a:r>
            <a:r>
              <a:rPr lang="en-US" sz="2600" dirty="0">
                <a:cs typeface="Calibri" panose="020F0502020204030204" pitchFamily="34" charset="0"/>
              </a:rPr>
              <a:t> after you, who will come forth from you, and I will establish his kingdom. </a:t>
            </a:r>
            <a:r>
              <a:rPr lang="en-US" sz="2600" baseline="30000" dirty="0">
                <a:cs typeface="Calibri" panose="020F0502020204030204" pitchFamily="34" charset="0"/>
              </a:rPr>
              <a:t>13 </a:t>
            </a:r>
            <a:r>
              <a:rPr lang="en-US" sz="2600" dirty="0">
                <a:cs typeface="Calibri" panose="020F0502020204030204" pitchFamily="34" charset="0"/>
              </a:rPr>
              <a:t>He shall build a house for My name, and I will establish </a:t>
            </a:r>
            <a:r>
              <a:rPr lang="en-US" sz="2600" b="1" u="sng" dirty="0">
                <a:solidFill>
                  <a:srgbClr val="FFFFCC"/>
                </a:solidFill>
                <a:cs typeface="Calibri" panose="020F0502020204030204" pitchFamily="34" charset="0"/>
              </a:rPr>
              <a:t>the</a:t>
            </a:r>
            <a:r>
              <a:rPr lang="en-US" sz="2600" b="1" u="sng" dirty="0">
                <a:cs typeface="Calibri" panose="020F0502020204030204" pitchFamily="34" charset="0"/>
              </a:rPr>
              <a:t> </a:t>
            </a:r>
            <a:r>
              <a:rPr lang="en-US" sz="2600" b="1" u="sng" dirty="0">
                <a:solidFill>
                  <a:srgbClr val="FFFFCC"/>
                </a:solidFill>
                <a:cs typeface="Calibri" panose="020F0502020204030204" pitchFamily="34" charset="0"/>
              </a:rPr>
              <a:t>throne of his kingdom forever</a:t>
            </a:r>
            <a:r>
              <a:rPr lang="en-US" sz="2600" dirty="0">
                <a:cs typeface="Calibri" panose="020F0502020204030204" pitchFamily="34" charset="0"/>
              </a:rPr>
              <a:t>. </a:t>
            </a:r>
            <a:r>
              <a:rPr lang="en-US" sz="2600" baseline="30000" dirty="0">
                <a:cs typeface="Calibri" panose="020F0502020204030204" pitchFamily="34" charset="0"/>
              </a:rPr>
              <a:t>14 </a:t>
            </a:r>
            <a:r>
              <a:rPr lang="en-US" sz="2600" dirty="0">
                <a:cs typeface="Calibri" panose="020F0502020204030204" pitchFamily="34" charset="0"/>
              </a:rPr>
              <a:t>I will be a father to him and he will be a son to Me; when he commits iniquity, I will correct him with the rod of men and the strokes of the sons of men, </a:t>
            </a:r>
            <a:r>
              <a:rPr lang="en-US" sz="2600" baseline="30000" dirty="0">
                <a:cs typeface="Calibri" panose="020F0502020204030204" pitchFamily="34" charset="0"/>
              </a:rPr>
              <a:t>15 </a:t>
            </a:r>
            <a:r>
              <a:rPr lang="en-US" sz="2600" dirty="0">
                <a:cs typeface="Calibri" panose="020F0502020204030204" pitchFamily="34" charset="0"/>
              </a:rPr>
              <a:t>but My lovingkindness shall not depart from him, as I took </a:t>
            </a:r>
            <a:r>
              <a:rPr lang="en-US" sz="2600" i="1" dirty="0">
                <a:cs typeface="Calibri" panose="020F0502020204030204" pitchFamily="34" charset="0"/>
              </a:rPr>
              <a:t>it</a:t>
            </a:r>
            <a:r>
              <a:rPr lang="en-US" sz="2600" dirty="0">
                <a:cs typeface="Calibri" panose="020F0502020204030204" pitchFamily="34" charset="0"/>
              </a:rPr>
              <a:t> away from Saul, whom I removed from before you. </a:t>
            </a:r>
            <a:r>
              <a:rPr lang="en-US" sz="2600" baseline="30000" dirty="0">
                <a:cs typeface="Calibri" panose="020F0502020204030204" pitchFamily="34" charset="0"/>
              </a:rPr>
              <a:t>16 </a:t>
            </a:r>
            <a:r>
              <a:rPr lang="en-US" sz="2600" b="1" u="sng" dirty="0">
                <a:solidFill>
                  <a:srgbClr val="FFFFCC"/>
                </a:solidFill>
                <a:cs typeface="Calibri" panose="020F0502020204030204" pitchFamily="34" charset="0"/>
              </a:rPr>
              <a:t>Your house and your kingdom shall endure before Me forever; your throne shall be established forever</a:t>
            </a:r>
            <a:r>
              <a:rPr lang="en-US" sz="2600" dirty="0">
                <a:cs typeface="Calibri" panose="020F0502020204030204" pitchFamily="34" charset="0"/>
              </a:rPr>
              <a:t>.” </a:t>
            </a:r>
            <a:r>
              <a:rPr lang="en-US" sz="2600" baseline="30000" dirty="0">
                <a:cs typeface="Calibri" panose="020F0502020204030204" pitchFamily="34" charset="0"/>
              </a:rPr>
              <a:t>17 </a:t>
            </a:r>
            <a:r>
              <a:rPr lang="en-US" sz="2600" dirty="0">
                <a:cs typeface="Calibri" panose="020F0502020204030204" pitchFamily="34" charset="0"/>
              </a:rPr>
              <a:t>In accordance with all these words and all this vision, so Nathan spoke </a:t>
            </a:r>
            <a:r>
              <a:rPr lang="en-US" sz="2600" b="1" u="sng" dirty="0">
                <a:solidFill>
                  <a:srgbClr val="FFFFCC"/>
                </a:solidFill>
                <a:cs typeface="Calibri" panose="020F0502020204030204" pitchFamily="34" charset="0"/>
              </a:rPr>
              <a:t>to David</a:t>
            </a:r>
            <a:r>
              <a:rPr lang="en-US" sz="2600" dirty="0">
                <a:cs typeface="Calibri" panose="020F0502020204030204" pitchFamily="34" charset="0"/>
              </a:rPr>
              <a:t>.”</a:t>
            </a:r>
          </a:p>
        </p:txBody>
      </p:sp>
    </p:spTree>
    <p:extLst>
      <p:ext uri="{BB962C8B-B14F-4D97-AF65-F5344CB8AC3E}">
        <p14:creationId xmlns:p14="http://schemas.microsoft.com/office/powerpoint/2010/main" val="3500163114"/>
      </p:ext>
    </p:extLst>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71500" y="228600"/>
            <a:ext cx="8001000" cy="1066800"/>
          </a:xfrm>
        </p:spPr>
        <p:txBody>
          <a:bodyPr/>
          <a:lstStyle/>
          <a:p>
            <a:pPr algn="ctr">
              <a:spcBef>
                <a:spcPts val="1200"/>
              </a:spcBef>
            </a:pPr>
            <a:r>
              <a:rPr lang="en-US" sz="3200" dirty="0"/>
              <a:t>John F. </a:t>
            </a:r>
            <a:r>
              <a:rPr lang="en-US" sz="3200" dirty="0" err="1"/>
              <a:t>Walvoord</a:t>
            </a:r>
            <a:br>
              <a:rPr lang="en-US" sz="1800" dirty="0"/>
            </a:br>
            <a:r>
              <a:rPr lang="en-US" sz="1800" i="1" dirty="0">
                <a:solidFill>
                  <a:schemeClr val="tx1"/>
                </a:solidFill>
              </a:rPr>
              <a:t>Israel in Prophecy</a:t>
            </a:r>
            <a:r>
              <a:rPr lang="en-US" sz="1800" dirty="0">
                <a:solidFill>
                  <a:schemeClr val="tx1"/>
                </a:solidFill>
              </a:rPr>
              <a:t> (Grand Rapids: Zondervan, 1962), 84-85, 87.</a:t>
            </a:r>
          </a:p>
        </p:txBody>
      </p:sp>
      <p:sp>
        <p:nvSpPr>
          <p:cNvPr id="16387" name="Rectangle 3"/>
          <p:cNvSpPr>
            <a:spLocks noGrp="1" noChangeArrowheads="1"/>
          </p:cNvSpPr>
          <p:nvPr>
            <p:ph type="body" idx="1"/>
          </p:nvPr>
        </p:nvSpPr>
        <p:spPr>
          <a:xfrm>
            <a:off x="0" y="1447800"/>
            <a:ext cx="9144000" cy="5334000"/>
          </a:xfrm>
        </p:spPr>
        <p:txBody>
          <a:bodyPr/>
          <a:lstStyle/>
          <a:p>
            <a:pPr marL="0" indent="0" algn="just">
              <a:buFontTx/>
              <a:buNone/>
              <a:defRPr/>
            </a:pPr>
            <a:r>
              <a:rPr lang="en-US" sz="2650" b="1" dirty="0"/>
              <a:t>“</a:t>
            </a:r>
            <a:r>
              <a:rPr lang="en-US" sz="2650" dirty="0"/>
              <a:t>The covenant with David is not only given twice in its major content— namely, </a:t>
            </a:r>
            <a:r>
              <a:rPr lang="en-US" sz="2650" b="1" u="sng" dirty="0">
                <a:solidFill>
                  <a:srgbClr val="FFFFCC"/>
                </a:solidFill>
              </a:rPr>
              <a:t>II Samuel 7</a:t>
            </a:r>
            <a:r>
              <a:rPr lang="en-US" sz="2650" b="1" dirty="0">
                <a:solidFill>
                  <a:srgbClr val="FFFFCC"/>
                </a:solidFill>
              </a:rPr>
              <a:t> </a:t>
            </a:r>
            <a:r>
              <a:rPr lang="en-US" sz="2650" dirty="0"/>
              <a:t>and </a:t>
            </a:r>
            <a:r>
              <a:rPr lang="en-US" sz="2650" b="1" u="sng" dirty="0">
                <a:solidFill>
                  <a:srgbClr val="FFFFCC"/>
                </a:solidFill>
              </a:rPr>
              <a:t>I Chronicles 17</a:t>
            </a:r>
            <a:r>
              <a:rPr lang="en-US" sz="2650" dirty="0"/>
              <a:t>—but it is also confirmed in </a:t>
            </a:r>
            <a:r>
              <a:rPr lang="en-US" sz="2650" b="1" u="sng" dirty="0">
                <a:solidFill>
                  <a:srgbClr val="FFFFCC"/>
                </a:solidFill>
              </a:rPr>
              <a:t>Psalm 89</a:t>
            </a:r>
            <a:r>
              <a:rPr lang="en-US" sz="2650" dirty="0"/>
              <a:t>. In this and other Old Testament references there is no allusion anywhere to the idea that these promises are to be understood in a spiritualized sense as referring to the church or to a reign of God in heaven. Rather, it is linked to the earth and to the seed of Israel, and to the land...There is no indication that this kingdom extended to a spiritual entity such as the church nor that the throne in view is the throne of God in heaven rather than the throne of David on earth...Such a situation does not prevail in this present age and is not related here or elsewhere to the reign of Christ from the throne of His Father in heaven.”</a:t>
            </a:r>
          </a:p>
        </p:txBody>
      </p:sp>
      <p:pic>
        <p:nvPicPr>
          <p:cNvPr id="28676"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20116" cy="1097280"/>
          </a:xfrm>
          <a:prstGeom prst="rect">
            <a:avLst/>
          </a:prstGeom>
          <a:noFill/>
          <a:ln w="9525">
            <a:noFill/>
            <a:miter lim="800000"/>
            <a:headEnd/>
            <a:tailEnd/>
          </a:ln>
        </p:spPr>
      </p:pic>
    </p:spTree>
    <p:extLst>
      <p:ext uri="{BB962C8B-B14F-4D97-AF65-F5344CB8AC3E}">
        <p14:creationId xmlns:p14="http://schemas.microsoft.com/office/powerpoint/2010/main" val="2031184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692A4A-7861-481F-80C5-A726D7FCFD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2:6-9</a:t>
            </a:r>
          </a:p>
          <a:p>
            <a:pPr algn="just"/>
            <a:r>
              <a:rPr lang="en-US" sz="32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as for Me, I have installed My King Upon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My holy mountain.” </a:t>
            </a:r>
            <a:r>
              <a:rPr lang="en-US" sz="32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will surely tell of the decree of the Lord: He said to Me, ‘You are My Son, Today I have begotten You. </a:t>
            </a:r>
            <a:r>
              <a:rPr lang="en-US" sz="32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‘Ask of Me, and I will surely give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Your inheritance, And the very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ends of the earth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Your possession. </a:t>
            </a:r>
            <a:r>
              <a:rPr lang="en-US" sz="32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shall break them with a rod of iron, You shall shatter them like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earthenware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33184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11:4</a:t>
            </a:r>
          </a:p>
          <a:p>
            <a:pPr algn="just"/>
            <a:r>
              <a:rPr lang="en-US" altLang="en-US" sz="36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with righteousness He will judge the poor, And decide with fairness for the afflicted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strike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the rod of His mouth.”</a:t>
            </a:r>
          </a:p>
        </p:txBody>
      </p:sp>
      <p:pic>
        <p:nvPicPr>
          <p:cNvPr id="5" name="Picture 4">
            <a:extLst>
              <a:ext uri="{FF2B5EF4-FFF2-40B4-BE49-F238E27FC236}">
                <a16:creationId xmlns:a16="http://schemas.microsoft.com/office/drawing/2014/main" id="{B3F98F1E-71BF-4D0D-AB93-B7ABDBCFD7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2311385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04900" y="228600"/>
            <a:ext cx="6934200" cy="13716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Responses to “Kingdom Now” </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Theology’s Use of Rev. 3:7</a:t>
            </a:r>
          </a:p>
        </p:txBody>
      </p:sp>
      <p:sp>
        <p:nvSpPr>
          <p:cNvPr id="14339" name="Content Placeholder 2"/>
          <p:cNvSpPr>
            <a:spLocks noGrp="1"/>
          </p:cNvSpPr>
          <p:nvPr>
            <p:ph idx="1"/>
          </p:nvPr>
        </p:nvSpPr>
        <p:spPr>
          <a:xfrm>
            <a:off x="76200" y="1600200"/>
            <a:ext cx="9067800" cy="4878760"/>
          </a:xfrm>
        </p:spPr>
        <p:txBody>
          <a:bodyPr/>
          <a:lstStyle/>
          <a:p>
            <a:pPr marL="514350" indent="-514350">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 key merely grants the right of future admission rather than present entrance</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Jesus’ heavenly position (Rev. 3:21) disproves a present Davidic enthronement</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The active presence of the church’s enemies (Rev. 3:9) disproves a present Davidic enthronement</a:t>
            </a:r>
          </a:p>
        </p:txBody>
      </p:sp>
      <p:pic>
        <p:nvPicPr>
          <p:cNvPr id="7" name="Picture 2" descr="http://3.bp.blogspot.com/-QEkPt30fRNQ/US-EfJsZfRI/AAAAAAAASK4/JnP_SUUHRas/s1600/a.jpg">
            <a:extLst>
              <a:ext uri="{FF2B5EF4-FFF2-40B4-BE49-F238E27FC236}">
                <a16:creationId xmlns:a16="http://schemas.microsoft.com/office/drawing/2014/main" id="{AE065B48-EE86-4490-B52C-3DDB300597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2338" y="5181600"/>
            <a:ext cx="2219325" cy="1486432"/>
          </a:xfrm>
          <a:prstGeom prst="rect">
            <a:avLst/>
          </a:prstGeom>
          <a:noFill/>
          <a:ln w="9525">
            <a:noFill/>
            <a:miter lim="800000"/>
            <a:headEnd/>
            <a:tailEnd/>
          </a:ln>
        </p:spPr>
      </p:pic>
    </p:spTree>
    <p:extLst>
      <p:ext uri="{BB962C8B-B14F-4D97-AF65-F5344CB8AC3E}">
        <p14:creationId xmlns:p14="http://schemas.microsoft.com/office/powerpoint/2010/main" val="2994031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E12D9-BB2A-4384-91FB-27B259A4C6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110:1-2, 5-6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says to my Lord: “Sit at My right hand Until I make Your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enemies a footstool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Your feet.” </a:t>
            </a:r>
            <a:r>
              <a:rPr lang="en-US" sz="32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will stretch forth Your strong scepter from Zion,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Rule in the midst of Your enemies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is at Your right hand; He will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shatter kings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day of His wrath. </a:t>
            </a:r>
            <a:r>
              <a:rPr lang="en-US" sz="32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will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judge among the nations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will fill them with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corpses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will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shatter the chief men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over a broad country.”</a:t>
            </a:r>
          </a:p>
        </p:txBody>
      </p:sp>
    </p:spTree>
    <p:extLst>
      <p:ext uri="{BB962C8B-B14F-4D97-AF65-F5344CB8AC3E}">
        <p14:creationId xmlns:p14="http://schemas.microsoft.com/office/powerpoint/2010/main" val="4000632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1"/>
          <p:cNvSpPr>
            <a:spLocks noChangeArrowheads="1"/>
          </p:cNvSpPr>
          <p:nvPr/>
        </p:nvSpPr>
        <p:spPr bwMode="auto">
          <a:xfrm>
            <a:off x="0" y="0"/>
            <a:ext cx="9144000" cy="678647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3:8-12</a:t>
            </a:r>
          </a:p>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deeds. Behold, I have put before you an open door which no one can shut, because you have a little power, and have kept My word, and have not denied My name.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I will cause those of the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synagogue of Satan</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say that they are Jews and are not, but lie—I will make them come and bow down at your feet, and make them know that I have loved you.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you have kept the word of My perseverance, I also will keep you from the hour of testing, that hour which is about to come upon the whole world, to test those who dwell on the earth.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am coming quickly; hold fast what you have, so that no one will take your crown.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who overcomes, I will make him a pillar in the temple of My God, and he will not go out from it anymore; and I will write on him the name of My God, and the name of the city of My God, the new Jerusalem, which comes down out of heaven from My God, and My new name.”</a:t>
            </a:r>
          </a:p>
        </p:txBody>
      </p:sp>
      <p:pic>
        <p:nvPicPr>
          <p:cNvPr id="3" name="Picture 2">
            <a:extLst>
              <a:ext uri="{FF2B5EF4-FFF2-40B4-BE49-F238E27FC236}">
                <a16:creationId xmlns:a16="http://schemas.microsoft.com/office/drawing/2014/main" id="{15EF532D-407E-48DB-AC6A-87B43066F7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60960"/>
            <a:ext cx="738837" cy="548640"/>
          </a:xfrm>
          <a:prstGeom prst="rect">
            <a:avLst/>
          </a:prstGeom>
        </p:spPr>
      </p:pic>
      <p:pic>
        <p:nvPicPr>
          <p:cNvPr id="4" name="Picture 3">
            <a:extLst>
              <a:ext uri="{FF2B5EF4-FFF2-40B4-BE49-F238E27FC236}">
                <a16:creationId xmlns:a16="http://schemas.microsoft.com/office/drawing/2014/main" id="{63D25F09-3F8D-44AE-9240-47974F1E30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8963" y="6248400"/>
            <a:ext cx="738837" cy="548640"/>
          </a:xfrm>
          <a:prstGeom prst="rect">
            <a:avLst/>
          </a:prstGeom>
        </p:spPr>
      </p:pic>
    </p:spTree>
    <p:extLst>
      <p:ext uri="{BB962C8B-B14F-4D97-AF65-F5344CB8AC3E}">
        <p14:creationId xmlns:p14="http://schemas.microsoft.com/office/powerpoint/2010/main" val="96648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1"/>
          <p:cNvSpPr>
            <a:spLocks noChangeArrowheads="1"/>
          </p:cNvSpPr>
          <p:nvPr/>
        </p:nvSpPr>
        <p:spPr bwMode="auto">
          <a:xfrm>
            <a:off x="0" y="0"/>
            <a:ext cx="9144000" cy="678647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3:8-12</a:t>
            </a:r>
          </a:p>
          <a:p>
            <a:pPr algn="just"/>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deeds. Behold, I have put before you an open door which no one can shut, because you have a little power, and have kept My word, and have not denied My name.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I will cause those of the synagogue of Satan, who say that they are Jews and are not, but lie—</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make them come and bow down at your feet</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make them know that I have loved you.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you have kept the word of My perseverance, I also will keep you from the hour of testing, that hour which is about to come upon the whole world, to test those who dwell on the earth.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am coming quickly; hold fast what you have, so that no one will take your crown.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who overcomes, I will make him a pillar in the temple of My God, and he will not go out from it anymore; and I will write on him the name of My God, and the name of the city of My God, the new Jerusalem, which comes down out of heaven from My God, and My new name.”</a:t>
            </a:r>
          </a:p>
        </p:txBody>
      </p:sp>
      <p:pic>
        <p:nvPicPr>
          <p:cNvPr id="3" name="Picture 2">
            <a:extLst>
              <a:ext uri="{FF2B5EF4-FFF2-40B4-BE49-F238E27FC236}">
                <a16:creationId xmlns:a16="http://schemas.microsoft.com/office/drawing/2014/main" id="{06D6B447-BE73-4194-842D-8370C2343D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60960"/>
            <a:ext cx="738837" cy="548640"/>
          </a:xfrm>
          <a:prstGeom prst="rect">
            <a:avLst/>
          </a:prstGeom>
        </p:spPr>
      </p:pic>
      <p:pic>
        <p:nvPicPr>
          <p:cNvPr id="4" name="Picture 3">
            <a:extLst>
              <a:ext uri="{FF2B5EF4-FFF2-40B4-BE49-F238E27FC236}">
                <a16:creationId xmlns:a16="http://schemas.microsoft.com/office/drawing/2014/main" id="{E10FD4BC-4002-4613-B07B-6A0551641B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8963" y="6248400"/>
            <a:ext cx="738837" cy="548640"/>
          </a:xfrm>
          <a:prstGeom prst="rect">
            <a:avLst/>
          </a:prstGeom>
        </p:spPr>
      </p:pic>
    </p:spTree>
    <p:extLst>
      <p:ext uri="{BB962C8B-B14F-4D97-AF65-F5344CB8AC3E}">
        <p14:creationId xmlns:p14="http://schemas.microsoft.com/office/powerpoint/2010/main" val="158013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144466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371600"/>
          </a:xfrm>
        </p:spPr>
        <p:txBody>
          <a:bodyPr/>
          <a:lstStyle/>
          <a:p>
            <a:pPr algn="ctr" eaLnBrk="1" hangingPunct="1">
              <a:defRPr/>
            </a:pPr>
            <a:r>
              <a:rPr lang="en-US" altLang="en-US" sz="3600" dirty="0">
                <a:effectLst>
                  <a:outerShdw blurRad="38100" dist="38100" dir="2700000" algn="tl">
                    <a:srgbClr val="000000">
                      <a:alpha val="43137"/>
                    </a:srgbClr>
                  </a:outerShdw>
                </a:effectLst>
              </a:rPr>
              <a:t>4-5 Passages from:</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The General Letters &amp; Revelation</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685801" y="1600200"/>
            <a:ext cx="7772399" cy="47263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Receiving a kingdom (Heb. 12:28)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(1 Pet. 2:9)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(Rev.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partaker in the kingdom (Rev. 1:9)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the key of David (Rev. 3:7)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Jesus has already overcome (Rev 5:5)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as the King of the Nations (Rev 15:3)</a:t>
            </a:r>
          </a:p>
        </p:txBody>
      </p:sp>
      <p:pic>
        <p:nvPicPr>
          <p:cNvPr id="6" name="Picture 2" descr="http://3.bp.blogspot.com/-QEkPt30fRNQ/US-EfJsZfRI/AAAAAAAASK4/JnP_SUUHRas/s1600/a.jpg">
            <a:extLst>
              <a:ext uri="{FF2B5EF4-FFF2-40B4-BE49-F238E27FC236}">
                <a16:creationId xmlns:a16="http://schemas.microsoft.com/office/drawing/2014/main" id="{19D782FE-9669-4752-A8D4-2DE3CF87482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91440"/>
            <a:ext cx="1228725" cy="822960"/>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16798F78-9AF0-4EB0-B47A-BEF91E6C620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91440"/>
            <a:ext cx="1228725" cy="822960"/>
          </a:xfrm>
          <a:prstGeom prst="rect">
            <a:avLst/>
          </a:prstGeom>
          <a:noFill/>
          <a:ln w="9525">
            <a:noFill/>
            <a:miter lim="800000"/>
            <a:headEnd/>
            <a:tailEnd/>
          </a:ln>
        </p:spPr>
      </p:pic>
    </p:spTree>
    <p:extLst>
      <p:ext uri="{BB962C8B-B14F-4D97-AF65-F5344CB8AC3E}">
        <p14:creationId xmlns:p14="http://schemas.microsoft.com/office/powerpoint/2010/main" val="1678451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87771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5:5</a:t>
            </a:r>
          </a:p>
          <a:p>
            <a:pPr algn="just"/>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of the elders said to me, ‘Stop weeping; behold, the Lion that is from the tribe of Judah, the Root of David,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overcome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as to open the book and its seven seals.’”</a:t>
            </a:r>
          </a:p>
        </p:txBody>
      </p:sp>
      <p:pic>
        <p:nvPicPr>
          <p:cNvPr id="5" name="Picture 4">
            <a:extLst>
              <a:ext uri="{FF2B5EF4-FFF2-40B4-BE49-F238E27FC236}">
                <a16:creationId xmlns:a16="http://schemas.microsoft.com/office/drawing/2014/main" id="{B3F98F1E-71BF-4D0D-AB93-B7ABDBCFD7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1317440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71600"/>
            <a:ext cx="9144000" cy="4832092"/>
          </a:xfrm>
          <a:prstGeom prst="rect">
            <a:avLst/>
          </a:prstGeom>
        </p:spPr>
        <p:txBody>
          <a:bodyPr wrap="square">
            <a:spAutoFit/>
          </a:bodyPr>
          <a:lstStyle/>
          <a:p>
            <a:pPr algn="just"/>
            <a:r>
              <a:rPr lang="en-US" sz="2800" dirty="0">
                <a:latin typeface="Calibri" panose="020F0502020204030204" pitchFamily="34" charset="0"/>
                <a:cs typeface="Calibri" panose="020F0502020204030204" pitchFamily="34" charset="0"/>
              </a:rPr>
              <a:t>“The victory, or at least the decisive act, has already occurred. He is qualified to open the scrolls and the seals because of what he has already done as a Davidite. . . . The timing of Revelation 5:5 is critical, since it precedes the seal judgments and the second coming, so the text shows Jesus has his regal victorious status before He returns in Revelation 19. </a:t>
            </a:r>
            <a:r>
              <a:rPr lang="en-US" sz="2800" b="1" u="sng" dirty="0">
                <a:solidFill>
                  <a:srgbClr val="FFFFCC"/>
                </a:solidFill>
                <a:latin typeface="Calibri" panose="020F0502020204030204" pitchFamily="34" charset="0"/>
                <a:cs typeface="Calibri" panose="020F0502020204030204" pitchFamily="34" charset="0"/>
              </a:rPr>
              <a:t>The portrait of these Revelation texts is consistent. Jesus now rules in spiritual-salvific terms, in a new community that is part of the kingdom program, and in a way that inaugurates Davidic promises. That kingdom exists alongside the kingdoms of earth</a:t>
            </a:r>
            <a:r>
              <a:rPr lang="en-US" sz="2800" dirty="0">
                <a:latin typeface="Calibri" panose="020F0502020204030204" pitchFamily="34" charset="0"/>
                <a:cs typeface="Calibri" panose="020F0502020204030204" pitchFamily="34" charset="0"/>
              </a:rPr>
              <a:t>.”</a:t>
            </a:r>
          </a:p>
        </p:txBody>
      </p:sp>
      <p:sp>
        <p:nvSpPr>
          <p:cNvPr id="8" name="TextBox 7"/>
          <p:cNvSpPr txBox="1"/>
          <p:nvPr/>
        </p:nvSpPr>
        <p:spPr>
          <a:xfrm>
            <a:off x="1143000" y="6248400"/>
            <a:ext cx="7162800"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Darrell Bock, “The Reign of the Lord Christ,” in Dispensationalism, Israel and the Church, ed. Craig Blaising and Darrell Bock (Grand Rapids: Zondervan, 1992), 64.</a:t>
            </a:r>
          </a:p>
        </p:txBody>
      </p:sp>
      <p:sp>
        <p:nvSpPr>
          <p:cNvPr id="3" name="Rectangle 2"/>
          <p:cNvSpPr/>
          <p:nvPr/>
        </p:nvSpPr>
        <p:spPr>
          <a:xfrm>
            <a:off x="1752600" y="228600"/>
            <a:ext cx="5745480" cy="1200329"/>
          </a:xfrm>
          <a:prstGeom prst="rect">
            <a:avLst/>
          </a:prstGeom>
        </p:spPr>
        <p:txBody>
          <a:bodyPr wrap="square">
            <a:spAutoFit/>
          </a:bodyPr>
          <a:lstStyle/>
          <a:p>
            <a:pPr algn="ctr"/>
            <a:r>
              <a:rPr lang="en-US" sz="3600" dirty="0">
                <a:solidFill>
                  <a:schemeClr val="tx2"/>
                </a:solidFill>
                <a:latin typeface="Calibri" panose="020F0502020204030204" pitchFamily="34" charset="0"/>
                <a:ea typeface="+mj-ea"/>
                <a:cs typeface="Calibri" panose="020F0502020204030204" pitchFamily="34" charset="0"/>
              </a:rPr>
              <a:t>Revelation 5:5 in Progressive Dispensationalism</a:t>
            </a:r>
          </a:p>
        </p:txBody>
      </p:sp>
    </p:spTree>
    <p:extLst>
      <p:ext uri="{BB962C8B-B14F-4D97-AF65-F5344CB8AC3E}">
        <p14:creationId xmlns:p14="http://schemas.microsoft.com/office/powerpoint/2010/main" val="3883788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182528"/>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Responses to “Kingdom Now” </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Theology’s Use of Rev. 5:5</a:t>
            </a:r>
          </a:p>
        </p:txBody>
      </p:sp>
      <p:sp>
        <p:nvSpPr>
          <p:cNvPr id="14339" name="Content Placeholder 2"/>
          <p:cNvSpPr>
            <a:spLocks noGrp="1"/>
          </p:cNvSpPr>
          <p:nvPr>
            <p:ph idx="1"/>
          </p:nvPr>
        </p:nvSpPr>
        <p:spPr>
          <a:xfrm>
            <a:off x="76200" y="1600200"/>
            <a:ext cx="9067800" cy="4878760"/>
          </a:xfrm>
        </p:spPr>
        <p:txBody>
          <a:bodyPr/>
          <a:lstStyle/>
          <a:p>
            <a:pPr marL="514350" indent="-514350">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Absence of the noun “kingdom” [</a:t>
            </a:r>
            <a:r>
              <a:rPr lang="en-US" altLang="en-US" i="1" dirty="0">
                <a:effectLst>
                  <a:outerShdw blurRad="38100" dist="38100" dir="2700000" algn="tl">
                    <a:srgbClr val="000000">
                      <a:alpha val="43137"/>
                    </a:srgbClr>
                  </a:outerShdw>
                </a:effectLst>
              </a:rPr>
              <a:t>basileia</a:t>
            </a:r>
            <a:r>
              <a:rPr lang="en-US" altLang="en-US" dirty="0">
                <a:effectLst>
                  <a:outerShdw blurRad="38100" dist="38100" dir="2700000" algn="tl">
                    <a:srgbClr val="000000">
                      <a:alpha val="43137"/>
                    </a:srgbClr>
                  </a:outerShdw>
                </a:effectLst>
              </a:rPr>
              <a:t>] or the verb “to reign” [</a:t>
            </a:r>
            <a:r>
              <a:rPr lang="en-US" altLang="en-US" i="1" dirty="0" err="1">
                <a:effectLst>
                  <a:outerShdw blurRad="38100" dist="38100" dir="2700000" algn="tl">
                    <a:srgbClr val="000000">
                      <a:alpha val="43137"/>
                    </a:srgbClr>
                  </a:outerShdw>
                </a:effectLst>
              </a:rPr>
              <a:t>basileuō</a:t>
            </a:r>
            <a:r>
              <a:rPr lang="en-US" altLang="en-US" dirty="0">
                <a:effectLst>
                  <a:outerShdw blurRad="38100" dist="38100" dir="2700000" algn="tl">
                    <a:srgbClr val="000000">
                      <a:alpha val="43137"/>
                    </a:srgbClr>
                  </a:outerShdw>
                </a:effectLst>
              </a:rPr>
              <a:t>]</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Jesus has not yet opened the seven-sealed scroll (Rev. 5:5; 6:1), which evicts Satan from the earth</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A present reigning Church does not fit the context of Rev. 2</a:t>
            </a:r>
            <a:r>
              <a:rPr lang="en-US" altLang="en-US" dirty="0">
                <a:effectLst>
                  <a:outerShdw blurRad="38100" dist="38100" dir="2700000" algn="tl">
                    <a:srgbClr val="000000">
                      <a:alpha val="43137"/>
                    </a:srgbClr>
                  </a:outerShdw>
                </a:effectLst>
                <a:cs typeface="Calibri" panose="020F0502020204030204" pitchFamily="34" charset="0"/>
              </a:rPr>
              <a:t>‒</a:t>
            </a:r>
            <a:r>
              <a:rPr lang="en-US" altLang="en-US" dirty="0">
                <a:effectLst>
                  <a:outerShdw blurRad="38100" dist="38100" dir="2700000" algn="tl">
                    <a:srgbClr val="000000">
                      <a:alpha val="43137"/>
                    </a:srgbClr>
                  </a:outerShdw>
                </a:effectLst>
              </a:rPr>
              <a:t>3</a:t>
            </a:r>
          </a:p>
        </p:txBody>
      </p:sp>
      <p:pic>
        <p:nvPicPr>
          <p:cNvPr id="7" name="Picture 2" descr="http://3.bp.blogspot.com/-QEkPt30fRNQ/US-EfJsZfRI/AAAAAAAASK4/JnP_SUUHRas/s1600/a.jpg">
            <a:extLst>
              <a:ext uri="{FF2B5EF4-FFF2-40B4-BE49-F238E27FC236}">
                <a16:creationId xmlns:a16="http://schemas.microsoft.com/office/drawing/2014/main" id="{AE065B48-EE86-4490-B52C-3DDB300597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2338" y="5181600"/>
            <a:ext cx="2219325" cy="1486432"/>
          </a:xfrm>
          <a:prstGeom prst="rect">
            <a:avLst/>
          </a:prstGeom>
          <a:noFill/>
          <a:ln w="9525">
            <a:noFill/>
            <a:miter lim="800000"/>
            <a:headEnd/>
            <a:tailEnd/>
          </a:ln>
        </p:spPr>
      </p:pic>
    </p:spTree>
    <p:extLst>
      <p:ext uri="{BB962C8B-B14F-4D97-AF65-F5344CB8AC3E}">
        <p14:creationId xmlns:p14="http://schemas.microsoft.com/office/powerpoint/2010/main" val="4269915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182528"/>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Responses to “Kingdom Now” </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Theology’s Use of Rev. 5:5</a:t>
            </a:r>
          </a:p>
        </p:txBody>
      </p:sp>
      <p:sp>
        <p:nvSpPr>
          <p:cNvPr id="14339" name="Content Placeholder 2"/>
          <p:cNvSpPr>
            <a:spLocks noGrp="1"/>
          </p:cNvSpPr>
          <p:nvPr>
            <p:ph idx="1"/>
          </p:nvPr>
        </p:nvSpPr>
        <p:spPr>
          <a:xfrm>
            <a:off x="76200" y="1600200"/>
            <a:ext cx="9067800" cy="4878760"/>
          </a:xfrm>
        </p:spPr>
        <p:txBody>
          <a:bodyPr/>
          <a:lstStyle/>
          <a:p>
            <a:pPr marL="514350" indent="-514350">
              <a:spcBef>
                <a:spcPct val="0"/>
              </a:spcBef>
              <a:spcAft>
                <a:spcPts val="18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Absence of the noun “kingdom” [</a:t>
            </a:r>
            <a:r>
              <a:rPr lang="en-US" altLang="en-US" b="1" i="1" u="sng" dirty="0">
                <a:solidFill>
                  <a:srgbClr val="FFFFCC"/>
                </a:solidFill>
                <a:effectLst>
                  <a:outerShdw blurRad="38100" dist="38100" dir="2700000" algn="tl">
                    <a:srgbClr val="000000">
                      <a:alpha val="43137"/>
                    </a:srgbClr>
                  </a:outerShdw>
                </a:effectLst>
              </a:rPr>
              <a:t>basileia</a:t>
            </a:r>
            <a:r>
              <a:rPr lang="en-US" altLang="en-US" b="1" u="sng" dirty="0">
                <a:solidFill>
                  <a:srgbClr val="FFFFCC"/>
                </a:solidFill>
                <a:effectLst>
                  <a:outerShdw blurRad="38100" dist="38100" dir="2700000" algn="tl">
                    <a:srgbClr val="000000">
                      <a:alpha val="43137"/>
                    </a:srgbClr>
                  </a:outerShdw>
                </a:effectLst>
              </a:rPr>
              <a:t>] or the verb “to reign” [</a:t>
            </a:r>
            <a:r>
              <a:rPr lang="en-US" altLang="en-US" b="1" i="1" u="sng" dirty="0" err="1">
                <a:solidFill>
                  <a:srgbClr val="FFFFCC"/>
                </a:solidFill>
                <a:effectLst>
                  <a:outerShdw blurRad="38100" dist="38100" dir="2700000" algn="tl">
                    <a:srgbClr val="000000">
                      <a:alpha val="43137"/>
                    </a:srgbClr>
                  </a:outerShdw>
                </a:effectLst>
              </a:rPr>
              <a:t>basileuō</a:t>
            </a:r>
            <a:r>
              <a:rPr lang="en-US" altLang="en-US" b="1" u="sng" dirty="0">
                <a:solidFill>
                  <a:srgbClr val="FFFFCC"/>
                </a:solidFill>
                <a:effectLst>
                  <a:outerShdw blurRad="38100" dist="38100" dir="2700000" algn="tl">
                    <a:srgbClr val="000000">
                      <a:alpha val="43137"/>
                    </a:srgbClr>
                  </a:outerShdw>
                </a:effectLst>
              </a:rPr>
              <a:t>]</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Jesus has not yet opened the seven-sealed scroll (Rev. 5:5; 6:1), which evicts Satan from the earth</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A present reigning Church does not fit the context of Rev. 2</a:t>
            </a:r>
            <a:r>
              <a:rPr lang="en-US" altLang="en-US" dirty="0">
                <a:effectLst>
                  <a:outerShdw blurRad="38100" dist="38100" dir="2700000" algn="tl">
                    <a:srgbClr val="000000">
                      <a:alpha val="43137"/>
                    </a:srgbClr>
                  </a:outerShdw>
                </a:effectLst>
                <a:cs typeface="Calibri" panose="020F0502020204030204" pitchFamily="34" charset="0"/>
              </a:rPr>
              <a:t>‒</a:t>
            </a:r>
            <a:r>
              <a:rPr lang="en-US" altLang="en-US" dirty="0">
                <a:effectLst>
                  <a:outerShdw blurRad="38100" dist="38100" dir="2700000" algn="tl">
                    <a:srgbClr val="000000">
                      <a:alpha val="43137"/>
                    </a:srgbClr>
                  </a:outerShdw>
                </a:effectLst>
              </a:rPr>
              <a:t>3</a:t>
            </a:r>
          </a:p>
        </p:txBody>
      </p:sp>
      <p:pic>
        <p:nvPicPr>
          <p:cNvPr id="7" name="Picture 2" descr="http://3.bp.blogspot.com/-QEkPt30fRNQ/US-EfJsZfRI/AAAAAAAASK4/JnP_SUUHRas/s1600/a.jpg">
            <a:extLst>
              <a:ext uri="{FF2B5EF4-FFF2-40B4-BE49-F238E27FC236}">
                <a16:creationId xmlns:a16="http://schemas.microsoft.com/office/drawing/2014/main" id="{AE065B48-EE86-4490-B52C-3DDB300597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2338" y="5181600"/>
            <a:ext cx="2219325" cy="1486432"/>
          </a:xfrm>
          <a:prstGeom prst="rect">
            <a:avLst/>
          </a:prstGeom>
          <a:noFill/>
          <a:ln w="9525">
            <a:noFill/>
            <a:miter lim="800000"/>
            <a:headEnd/>
            <a:tailEnd/>
          </a:ln>
        </p:spPr>
      </p:pic>
    </p:spTree>
    <p:extLst>
      <p:ext uri="{BB962C8B-B14F-4D97-AF65-F5344CB8AC3E}">
        <p14:creationId xmlns:p14="http://schemas.microsoft.com/office/powerpoint/2010/main" val="731934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600200"/>
            <a:ext cx="9143999" cy="1828801"/>
          </a:xfrm>
        </p:spPr>
        <p:txBody>
          <a:bodyPr/>
          <a:lstStyle/>
          <a:p>
            <a:pPr marL="0" indent="0" algn="just" eaLnBrk="1" hangingPunct="1">
              <a:spcBef>
                <a:spcPts val="0"/>
              </a:spcBef>
              <a:buNone/>
              <a:defRPr/>
            </a:pPr>
            <a:r>
              <a:rPr lang="en-US" dirty="0">
                <a:effectLst>
                  <a:outerShdw blurRad="38100" dist="38100" dir="2700000" algn="tl">
                    <a:srgbClr val="000000">
                      <a:alpha val="43137"/>
                    </a:srgbClr>
                  </a:outerShdw>
                </a:effectLst>
              </a:rPr>
              <a:t>“But this [Rev. 5:5] does not prove a present spiritual form of the kingdom. Christ’s death and resurrection have defeated Satan but the kingdom is clearly future; this is especially seen in the Apocalypse.”</a:t>
            </a:r>
          </a:p>
        </p:txBody>
      </p:sp>
      <p:pic>
        <p:nvPicPr>
          <p:cNvPr id="4" name="Picture 3">
            <a:extLst>
              <a:ext uri="{FF2B5EF4-FFF2-40B4-BE49-F238E27FC236}">
                <a16:creationId xmlns:a16="http://schemas.microsoft.com/office/drawing/2014/main" id="{E0A2F5D2-6706-4C23-84E8-6E6DA068F6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0843" y="3886200"/>
            <a:ext cx="4782311" cy="2743200"/>
          </a:xfrm>
          <a:prstGeom prst="rect">
            <a:avLst/>
          </a:prstGeom>
        </p:spPr>
      </p:pic>
      <p:sp>
        <p:nvSpPr>
          <p:cNvPr id="5" name="Rectangle 4">
            <a:extLst>
              <a:ext uri="{FF2B5EF4-FFF2-40B4-BE49-F238E27FC236}">
                <a16:creationId xmlns:a16="http://schemas.microsoft.com/office/drawing/2014/main" id="{E5BB2372-8305-4372-81FE-8A6DFCA8AA1F}"/>
              </a:ext>
            </a:extLst>
          </p:cNvPr>
          <p:cNvSpPr/>
          <p:nvPr/>
        </p:nvSpPr>
        <p:spPr>
          <a:xfrm>
            <a:off x="0" y="228600"/>
            <a:ext cx="9143999"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Stanley D. Toussaint </a:t>
            </a:r>
          </a:p>
          <a:p>
            <a:pPr algn="ctr"/>
            <a:r>
              <a:rPr lang="en-US" sz="1600" dirty="0">
                <a:effectLst>
                  <a:outerShdw blurRad="38100" dist="38100" dir="2700000" algn="tl">
                    <a:srgbClr val="000000">
                      <a:alpha val="43137"/>
                    </a:srgbClr>
                  </a:outerShdw>
                </a:effectLst>
                <a:latin typeface="Calibri" panose="020F0502020204030204" pitchFamily="34" charset="0"/>
              </a:rPr>
              <a:t>“Israel and the Church of a Traditional Dispensationalist,” in Three Central Issues in Contemporary Dispensationalism, ed. Herbert W. Bateman (Grand Rapids: Kregel, 1999), 248.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3030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3716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Responses to “Kingdom Now” </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Theology’s Use of Rev. 5:5</a:t>
            </a:r>
          </a:p>
        </p:txBody>
      </p:sp>
      <p:sp>
        <p:nvSpPr>
          <p:cNvPr id="14339" name="Content Placeholder 2"/>
          <p:cNvSpPr>
            <a:spLocks noGrp="1"/>
          </p:cNvSpPr>
          <p:nvPr>
            <p:ph idx="1"/>
          </p:nvPr>
        </p:nvSpPr>
        <p:spPr>
          <a:xfrm>
            <a:off x="76200" y="1600200"/>
            <a:ext cx="9067800" cy="4878760"/>
          </a:xfrm>
        </p:spPr>
        <p:txBody>
          <a:bodyPr/>
          <a:lstStyle/>
          <a:p>
            <a:pPr marL="514350" indent="-514350">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Absence of the noun “kingdom” [</a:t>
            </a:r>
            <a:r>
              <a:rPr lang="en-US" altLang="en-US" i="1" dirty="0">
                <a:effectLst>
                  <a:outerShdw blurRad="38100" dist="38100" dir="2700000" algn="tl">
                    <a:srgbClr val="000000">
                      <a:alpha val="43137"/>
                    </a:srgbClr>
                  </a:outerShdw>
                </a:effectLst>
              </a:rPr>
              <a:t>basileia</a:t>
            </a:r>
            <a:r>
              <a:rPr lang="en-US" altLang="en-US" dirty="0">
                <a:effectLst>
                  <a:outerShdw blurRad="38100" dist="38100" dir="2700000" algn="tl">
                    <a:srgbClr val="000000">
                      <a:alpha val="43137"/>
                    </a:srgbClr>
                  </a:outerShdw>
                </a:effectLst>
              </a:rPr>
              <a:t>] or the verb “to reign” [</a:t>
            </a:r>
            <a:r>
              <a:rPr lang="en-US" altLang="en-US" i="1" dirty="0" err="1">
                <a:effectLst>
                  <a:outerShdw blurRad="38100" dist="38100" dir="2700000" algn="tl">
                    <a:srgbClr val="000000">
                      <a:alpha val="43137"/>
                    </a:srgbClr>
                  </a:outerShdw>
                </a:effectLst>
              </a:rPr>
              <a:t>basileuō</a:t>
            </a:r>
            <a:r>
              <a:rPr lang="en-US" altLang="en-US" dirty="0">
                <a:effectLst>
                  <a:outerShdw blurRad="38100" dist="38100" dir="2700000" algn="tl">
                    <a:srgbClr val="000000">
                      <a:alpha val="43137"/>
                    </a:srgbClr>
                  </a:outerShdw>
                </a:effectLst>
              </a:rPr>
              <a:t>]</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Jesus has not yet opened the seven-sealed scroll (Rev. 5:5; 6:1), which evicts Satan from the earth</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A present reigning Church does not fit the context of Rev. 2</a:t>
            </a:r>
            <a:r>
              <a:rPr lang="en-US" altLang="en-US" dirty="0">
                <a:effectLst>
                  <a:outerShdw blurRad="38100" dist="38100" dir="2700000" algn="tl">
                    <a:srgbClr val="000000">
                      <a:alpha val="43137"/>
                    </a:srgbClr>
                  </a:outerShdw>
                </a:effectLst>
                <a:cs typeface="Calibri" panose="020F0502020204030204" pitchFamily="34" charset="0"/>
              </a:rPr>
              <a:t>‒</a:t>
            </a:r>
            <a:r>
              <a:rPr lang="en-US" altLang="en-US" dirty="0">
                <a:effectLst>
                  <a:outerShdw blurRad="38100" dist="38100" dir="2700000" algn="tl">
                    <a:srgbClr val="000000">
                      <a:alpha val="43137"/>
                    </a:srgbClr>
                  </a:outerShdw>
                </a:effectLst>
              </a:rPr>
              <a:t>3</a:t>
            </a:r>
          </a:p>
        </p:txBody>
      </p:sp>
      <p:pic>
        <p:nvPicPr>
          <p:cNvPr id="7" name="Picture 2" descr="http://3.bp.blogspot.com/-QEkPt30fRNQ/US-EfJsZfRI/AAAAAAAASK4/JnP_SUUHRas/s1600/a.jpg">
            <a:extLst>
              <a:ext uri="{FF2B5EF4-FFF2-40B4-BE49-F238E27FC236}">
                <a16:creationId xmlns:a16="http://schemas.microsoft.com/office/drawing/2014/main" id="{AE065B48-EE86-4490-B52C-3DDB300597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2338" y="5181600"/>
            <a:ext cx="2219325" cy="1486432"/>
          </a:xfrm>
          <a:prstGeom prst="rect">
            <a:avLst/>
          </a:prstGeom>
          <a:noFill/>
          <a:ln w="9525">
            <a:noFill/>
            <a:miter lim="800000"/>
            <a:headEnd/>
            <a:tailEnd/>
          </a:ln>
        </p:spPr>
      </p:pic>
    </p:spTree>
    <p:extLst>
      <p:ext uri="{BB962C8B-B14F-4D97-AF65-F5344CB8AC3E}">
        <p14:creationId xmlns:p14="http://schemas.microsoft.com/office/powerpoint/2010/main" val="1432459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0F23B93-C82B-465B-9FA4-28464250B0ED}"/>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Telescoping</a:t>
            </a:r>
          </a:p>
        </p:txBody>
      </p:sp>
      <p:sp>
        <p:nvSpPr>
          <p:cNvPr id="5123" name="Rectangle 3">
            <a:extLst>
              <a:ext uri="{FF2B5EF4-FFF2-40B4-BE49-F238E27FC236}">
                <a16:creationId xmlns:a16="http://schemas.microsoft.com/office/drawing/2014/main" id="{C977EBDF-18A7-4225-9116-0F3D90BFA17D}"/>
              </a:ext>
            </a:extLst>
          </p:cNvPr>
          <p:cNvSpPr>
            <a:spLocks noGrp="1" noChangeArrowheads="1"/>
          </p:cNvSpPr>
          <p:nvPr>
            <p:ph type="body" idx="1"/>
          </p:nvPr>
        </p:nvSpPr>
        <p:spPr>
          <a:xfrm>
            <a:off x="685800" y="1600200"/>
            <a:ext cx="7772400" cy="4460875"/>
          </a:xfrm>
        </p:spPr>
        <p:txBody>
          <a:bodyPr/>
          <a:lstStyle/>
          <a:p>
            <a:pPr marL="0" indent="0" algn="ctr" eaLnBrk="1" hangingPunct="1">
              <a:buFont typeface="Wingdings" pitchFamily="2" charset="2"/>
              <a:buNone/>
              <a:defRPr/>
            </a:pPr>
            <a:r>
              <a:rPr lang="en-US" sz="3600" dirty="0">
                <a:solidFill>
                  <a:srgbClr val="FFFFCC"/>
                </a:solidFill>
                <a:effectLst>
                  <a:outerShdw blurRad="38100" dist="38100" dir="2700000" algn="tl">
                    <a:srgbClr val="000000">
                      <a:alpha val="43137"/>
                    </a:srgbClr>
                  </a:outerShdw>
                </a:effectLst>
                <a:cs typeface="Times New Roman" pitchFamily="18" charset="0"/>
              </a:rPr>
              <a:t>7</a:t>
            </a:r>
            <a:r>
              <a:rPr lang="en-US" sz="3600" baseline="30000" dirty="0">
                <a:solidFill>
                  <a:srgbClr val="FFFFCC"/>
                </a:solidFill>
                <a:effectLst>
                  <a:outerShdw blurRad="38100" dist="38100" dir="2700000" algn="tl">
                    <a:srgbClr val="000000">
                      <a:alpha val="43137"/>
                    </a:srgbClr>
                  </a:outerShdw>
                </a:effectLst>
                <a:cs typeface="Times New Roman" pitchFamily="18" charset="0"/>
              </a:rPr>
              <a:t>th</a:t>
            </a:r>
            <a:r>
              <a:rPr lang="en-US" sz="3600" dirty="0">
                <a:solidFill>
                  <a:srgbClr val="FFFFCC"/>
                </a:solidFill>
                <a:effectLst>
                  <a:outerShdw blurRad="38100" dist="38100" dir="2700000" algn="tl">
                    <a:srgbClr val="000000">
                      <a:alpha val="43137"/>
                    </a:srgbClr>
                  </a:outerShdw>
                </a:effectLst>
                <a:cs typeface="Times New Roman" pitchFamily="18" charset="0"/>
              </a:rPr>
              <a:t> judgment releases 1</a:t>
            </a:r>
            <a:r>
              <a:rPr lang="en-US" sz="3600" baseline="30000" dirty="0">
                <a:solidFill>
                  <a:srgbClr val="FFFFCC"/>
                </a:solidFill>
                <a:effectLst>
                  <a:outerShdw blurRad="38100" dist="38100" dir="2700000" algn="tl">
                    <a:srgbClr val="000000">
                      <a:alpha val="43137"/>
                    </a:srgbClr>
                  </a:outerShdw>
                </a:effectLst>
                <a:cs typeface="Times New Roman" pitchFamily="18" charset="0"/>
              </a:rPr>
              <a:t>st</a:t>
            </a:r>
            <a:r>
              <a:rPr lang="en-US" sz="3600" dirty="0">
                <a:solidFill>
                  <a:srgbClr val="FFFFCC"/>
                </a:solidFill>
                <a:effectLst>
                  <a:outerShdw blurRad="38100" dist="38100" dir="2700000" algn="tl">
                    <a:srgbClr val="000000">
                      <a:alpha val="43137"/>
                    </a:srgbClr>
                  </a:outerShdw>
                </a:effectLst>
                <a:cs typeface="Times New Roman" pitchFamily="18" charset="0"/>
              </a:rPr>
              <a:t> in next series</a:t>
            </a:r>
          </a:p>
          <a:p>
            <a:pPr algn="ctr" eaLnBrk="1" hangingPunct="1">
              <a:buFont typeface="Wingdings" pitchFamily="2" charset="2"/>
              <a:buNone/>
              <a:defRPr/>
            </a:pPr>
            <a:endParaRPr lang="en-US"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Seals: 1 2 3 4 5 6 </a:t>
            </a:r>
            <a:r>
              <a:rPr lang="en-US" b="1" dirty="0">
                <a:solidFill>
                  <a:srgbClr val="FFFF00"/>
                </a:solidFill>
                <a:effectLst>
                  <a:outerShdw blurRad="38100" dist="38100" dir="2700000" algn="tl">
                    <a:srgbClr val="000000">
                      <a:alpha val="43137"/>
                    </a:srgbClr>
                  </a:outerShdw>
                </a:effectLst>
                <a:cs typeface="Times New Roman" pitchFamily="18" charset="0"/>
              </a:rPr>
              <a:t>7 </a:t>
            </a:r>
            <a:endParaRPr lang="en-US" b="1" u="sng"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           Trumpets: </a:t>
            </a:r>
            <a:r>
              <a:rPr lang="en-US" b="1" dirty="0">
                <a:solidFill>
                  <a:srgbClr val="FFFF00"/>
                </a:solidFill>
                <a:effectLst>
                  <a:outerShdw blurRad="38100" dist="38100" dir="2700000" algn="tl">
                    <a:srgbClr val="000000">
                      <a:alpha val="43137"/>
                    </a:srgbClr>
                  </a:outerShdw>
                </a:effectLst>
                <a:cs typeface="Times New Roman" pitchFamily="18" charset="0"/>
              </a:rPr>
              <a:t>1</a:t>
            </a: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2 3 4 5 6 </a:t>
            </a:r>
            <a:r>
              <a:rPr lang="en-US" b="1" dirty="0">
                <a:solidFill>
                  <a:srgbClr val="FFFF00"/>
                </a:solidFill>
                <a:effectLst>
                  <a:outerShdw blurRad="38100" dist="38100" dir="2700000" algn="tl">
                    <a:srgbClr val="000000">
                      <a:alpha val="43137"/>
                    </a:srgbClr>
                  </a:outerShdw>
                </a:effectLst>
                <a:cs typeface="Times New Roman" pitchFamily="18" charset="0"/>
              </a:rPr>
              <a:t>7</a:t>
            </a:r>
            <a:endParaRPr lang="en-US" b="1" u="sng"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Bowls: </a:t>
            </a:r>
            <a:r>
              <a:rPr lang="en-US" b="1" dirty="0">
                <a:solidFill>
                  <a:srgbClr val="FFFF00"/>
                </a:solidFill>
                <a:effectLst>
                  <a:outerShdw blurRad="38100" dist="38100" dir="2700000" algn="tl">
                    <a:srgbClr val="000000">
                      <a:alpha val="43137"/>
                    </a:srgbClr>
                  </a:outerShdw>
                </a:effectLst>
                <a:cs typeface="Times New Roman" pitchFamily="18" charset="0"/>
              </a:rPr>
              <a:t>1</a:t>
            </a:r>
            <a:r>
              <a:rPr lang="en-US" dirty="0">
                <a:effectLst>
                  <a:outerShdw blurRad="38100" dist="38100" dir="2700000" algn="tl">
                    <a:srgbClr val="000000">
                      <a:alpha val="43137"/>
                    </a:srgbClr>
                  </a:outerShdw>
                </a:effectLst>
                <a:cs typeface="Times New Roman" pitchFamily="18" charset="0"/>
              </a:rPr>
              <a:t> 2 3 4 5 6 7</a:t>
            </a:r>
            <a:r>
              <a:rPr lang="en-US" dirty="0">
                <a:effectLst>
                  <a:outerShdw blurRad="38100" dist="38100" dir="2700000" algn="tl">
                    <a:srgbClr val="000000">
                      <a:alpha val="43137"/>
                    </a:srgbClr>
                  </a:outerShdw>
                </a:effectLst>
              </a:rPr>
              <a:t> </a:t>
            </a:r>
          </a:p>
        </p:txBody>
      </p:sp>
      <p:pic>
        <p:nvPicPr>
          <p:cNvPr id="2" name="Picture 1">
            <a:extLst>
              <a:ext uri="{FF2B5EF4-FFF2-40B4-BE49-F238E27FC236}">
                <a16:creationId xmlns:a16="http://schemas.microsoft.com/office/drawing/2014/main" id="{7D32B1D0-FE3F-4748-A3CE-794E4CE857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0314" y="4724400"/>
            <a:ext cx="2203373" cy="1828800"/>
          </a:xfrm>
          <a:prstGeom prst="roundRect">
            <a:avLst/>
          </a:prstGeom>
          <a:scene3d>
            <a:camera prst="orthographicFront"/>
            <a:lightRig rig="threePt" dir="t"/>
          </a:scene3d>
          <a:sp3d>
            <a:bevelT w="114300" prst="artDeco"/>
          </a:sp3d>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226577"/>
            <a:ext cx="7772400" cy="1145023"/>
          </a:xfrm>
        </p:spPr>
        <p:txBody>
          <a:bodyPr/>
          <a:lstStyle/>
          <a:p>
            <a:pPr algn="ctr"/>
            <a:r>
              <a:rPr lang="en-US" sz="3600" dirty="0">
                <a:effectLst>
                  <a:outerShdw blurRad="38100" dist="38100" dir="2700000" algn="tl">
                    <a:srgbClr val="000000">
                      <a:alpha val="43137"/>
                    </a:srgbClr>
                  </a:outerShdw>
                </a:effectLst>
              </a:rPr>
              <a:t>Ultimate Exodus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(Rev 11:15)</a:t>
            </a:r>
            <a:endParaRPr lang="en-US" sz="3600" dirty="0">
              <a:solidFill>
                <a:schemeClr val="tx1"/>
              </a:solidFill>
              <a:effectLst>
                <a:outerShdw blurRad="38100" dist="38100" dir="2700000" algn="tl">
                  <a:srgbClr val="000000">
                    <a:alpha val="43137"/>
                  </a:srgbClr>
                </a:outerShdw>
              </a:effectLst>
            </a:endParaRPr>
          </a:p>
        </p:txBody>
      </p:sp>
      <p:sp>
        <p:nvSpPr>
          <p:cNvPr id="72707" name="Rectangle 3"/>
          <p:cNvSpPr>
            <a:spLocks noGrp="1" noChangeArrowheads="1"/>
          </p:cNvSpPr>
          <p:nvPr>
            <p:ph type="body" idx="1"/>
          </p:nvPr>
        </p:nvSpPr>
        <p:spPr>
          <a:xfrm>
            <a:off x="114300" y="1558925"/>
            <a:ext cx="8915400" cy="4537075"/>
          </a:xfrm>
        </p:spPr>
        <p:txBody>
          <a:bodyPr/>
          <a:lstStyle/>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Sores</a:t>
            </a:r>
            <a:r>
              <a:rPr lang="en-US" sz="3000" dirty="0">
                <a:effectLst>
                  <a:outerShdw blurRad="38100" dist="38100" dir="2700000" algn="tl">
                    <a:srgbClr val="000000">
                      <a:alpha val="43137"/>
                    </a:srgbClr>
                  </a:outerShdw>
                </a:effectLst>
              </a:rPr>
              <a:t>: 6</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plague (Ex 9:8-12), 1</a:t>
            </a:r>
            <a:r>
              <a:rPr lang="en-US" sz="3000" baseline="30000" dirty="0">
                <a:effectLst>
                  <a:outerShdw blurRad="38100" dist="38100" dir="2700000" algn="tl">
                    <a:srgbClr val="000000">
                      <a:alpha val="43137"/>
                    </a:srgbClr>
                  </a:outerShdw>
                </a:effectLst>
              </a:rPr>
              <a:t>st</a:t>
            </a:r>
            <a:r>
              <a:rPr lang="en-US" sz="3000" dirty="0">
                <a:effectLst>
                  <a:outerShdw blurRad="38100" dist="38100" dir="2700000" algn="tl">
                    <a:srgbClr val="000000">
                      <a:alpha val="43137"/>
                    </a:srgbClr>
                  </a:outerShdw>
                </a:effectLst>
              </a:rPr>
              <a:t> bowl (Rev 16:1-2)</a:t>
            </a: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Rivers to blood</a:t>
            </a:r>
            <a:r>
              <a:rPr lang="en-US" sz="3000" dirty="0">
                <a:effectLst>
                  <a:outerShdw blurRad="38100" dist="38100" dir="2700000" algn="tl">
                    <a:srgbClr val="000000">
                      <a:alpha val="43137"/>
                    </a:srgbClr>
                  </a:outerShdw>
                </a:effectLst>
              </a:rPr>
              <a:t>: 1</a:t>
            </a:r>
            <a:r>
              <a:rPr lang="en-US" sz="3000" baseline="30000" dirty="0">
                <a:effectLst>
                  <a:outerShdw blurRad="38100" dist="38100" dir="2700000" algn="tl">
                    <a:srgbClr val="000000">
                      <a:alpha val="43137"/>
                    </a:srgbClr>
                  </a:outerShdw>
                </a:effectLst>
              </a:rPr>
              <a:t>st</a:t>
            </a:r>
            <a:r>
              <a:rPr lang="en-US" sz="3000" dirty="0">
                <a:effectLst>
                  <a:outerShdw blurRad="38100" dist="38100" dir="2700000" algn="tl">
                    <a:srgbClr val="000000">
                      <a:alpha val="43137"/>
                    </a:srgbClr>
                  </a:outerShdw>
                </a:effectLst>
              </a:rPr>
              <a:t> plague (Ex 7:19-21), 3</a:t>
            </a:r>
            <a:r>
              <a:rPr lang="en-US" sz="3000" baseline="30000" dirty="0">
                <a:effectLst>
                  <a:outerShdw blurRad="38100" dist="38100" dir="2700000" algn="tl">
                    <a:srgbClr val="000000">
                      <a:alpha val="43137"/>
                    </a:srgbClr>
                  </a:outerShdw>
                </a:effectLst>
              </a:rPr>
              <a:t>rd</a:t>
            </a:r>
            <a:r>
              <a:rPr lang="en-US" sz="3000" dirty="0">
                <a:effectLst>
                  <a:outerShdw blurRad="38100" dist="38100" dir="2700000" algn="tl">
                    <a:srgbClr val="000000">
                      <a:alpha val="43137"/>
                    </a:srgbClr>
                  </a:outerShdw>
                </a:effectLst>
              </a:rPr>
              <a:t> bowl (Rev 16:4-7)</a:t>
            </a: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Darkness</a:t>
            </a:r>
            <a:r>
              <a:rPr lang="en-US" sz="3000" dirty="0">
                <a:effectLst>
                  <a:outerShdw blurRad="38100" dist="38100" dir="2700000" algn="tl">
                    <a:srgbClr val="000000">
                      <a:alpha val="43137"/>
                    </a:srgbClr>
                  </a:outerShdw>
                </a:effectLst>
              </a:rPr>
              <a:t>: 9</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plague (Ex 10:21-23), 5</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bowl (Rev 16:10-11)</a:t>
            </a: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Frogs</a:t>
            </a:r>
            <a:r>
              <a:rPr lang="en-US" sz="3000" dirty="0">
                <a:effectLst>
                  <a:outerShdw blurRad="38100" dist="38100" dir="2700000" algn="tl">
                    <a:srgbClr val="000000">
                      <a:alpha val="43137"/>
                    </a:srgbClr>
                  </a:outerShdw>
                </a:effectLst>
              </a:rPr>
              <a:t>: 2</a:t>
            </a:r>
            <a:r>
              <a:rPr lang="en-US" sz="3000" baseline="30000" dirty="0">
                <a:effectLst>
                  <a:outerShdw blurRad="38100" dist="38100" dir="2700000" algn="tl">
                    <a:srgbClr val="000000">
                      <a:alpha val="43137"/>
                    </a:srgbClr>
                  </a:outerShdw>
                </a:effectLst>
              </a:rPr>
              <a:t>nd</a:t>
            </a:r>
            <a:r>
              <a:rPr lang="en-US" sz="3000" dirty="0">
                <a:effectLst>
                  <a:outerShdw blurRad="38100" dist="38100" dir="2700000" algn="tl">
                    <a:srgbClr val="000000">
                      <a:alpha val="43137"/>
                    </a:srgbClr>
                  </a:outerShdw>
                </a:effectLst>
              </a:rPr>
              <a:t> plague (Ex 7:25</a:t>
            </a:r>
            <a:r>
              <a:rPr lang="en-US" sz="3000" dirty="0">
                <a:effectLst>
                  <a:outerShdw blurRad="38100" dist="38100" dir="2700000" algn="tl">
                    <a:srgbClr val="000000">
                      <a:alpha val="43137"/>
                    </a:srgbClr>
                  </a:outerShdw>
                </a:effectLst>
                <a:cs typeface="Calibri" panose="020F0502020204030204" pitchFamily="34" charset="0"/>
              </a:rPr>
              <a:t>‒8:15), 6</a:t>
            </a:r>
            <a:r>
              <a:rPr lang="en-US" sz="3000" baseline="30000" dirty="0">
                <a:effectLst>
                  <a:outerShdw blurRad="38100" dist="38100" dir="2700000" algn="tl">
                    <a:srgbClr val="000000">
                      <a:alpha val="43137"/>
                    </a:srgbClr>
                  </a:outerShdw>
                </a:effectLst>
                <a:cs typeface="Calibri" panose="020F0502020204030204" pitchFamily="34" charset="0"/>
              </a:rPr>
              <a:t>th</a:t>
            </a:r>
            <a:r>
              <a:rPr lang="en-US" sz="3000" dirty="0">
                <a:effectLst>
                  <a:outerShdw blurRad="38100" dist="38100" dir="2700000" algn="tl">
                    <a:srgbClr val="000000">
                      <a:alpha val="43137"/>
                    </a:srgbClr>
                  </a:outerShdw>
                </a:effectLst>
                <a:cs typeface="Calibri" panose="020F0502020204030204" pitchFamily="34" charset="0"/>
              </a:rPr>
              <a:t> bowl (Rev 16:13)</a:t>
            </a:r>
            <a:endParaRPr lang="en-US" sz="3000" dirty="0">
              <a:effectLst>
                <a:outerShdw blurRad="38100" dist="38100" dir="2700000" algn="tl">
                  <a:srgbClr val="000000">
                    <a:alpha val="43137"/>
                  </a:srgbClr>
                </a:outerShdw>
              </a:effectLst>
            </a:endParaRP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Hail</a:t>
            </a:r>
            <a:r>
              <a:rPr lang="en-US" sz="3000" dirty="0">
                <a:effectLst>
                  <a:outerShdw blurRad="38100" dist="38100" dir="2700000" algn="tl">
                    <a:srgbClr val="000000">
                      <a:alpha val="43137"/>
                    </a:srgbClr>
                  </a:outerShdw>
                </a:effectLst>
              </a:rPr>
              <a:t>: 7</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plague (Ex 9:22-26), 7</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bowl (Rev 16:17-21)</a:t>
            </a:r>
          </a:p>
        </p:txBody>
      </p:sp>
    </p:spTree>
    <p:extLst>
      <p:ext uri="{BB962C8B-B14F-4D97-AF65-F5344CB8AC3E}">
        <p14:creationId xmlns:p14="http://schemas.microsoft.com/office/powerpoint/2010/main" val="656560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013" y="228600"/>
            <a:ext cx="8519974" cy="6400800"/>
          </a:xfrm>
          <a:prstGeom prst="rect">
            <a:avLst/>
          </a:prstGeom>
        </p:spPr>
      </p:pic>
    </p:spTree>
    <p:extLst>
      <p:ext uri="{BB962C8B-B14F-4D97-AF65-F5344CB8AC3E}">
        <p14:creationId xmlns:p14="http://schemas.microsoft.com/office/powerpoint/2010/main" val="50229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371600"/>
          </a:xfrm>
        </p:spPr>
        <p:txBody>
          <a:bodyPr/>
          <a:lstStyle/>
          <a:p>
            <a:pPr algn="ctr" eaLnBrk="1" hangingPunct="1">
              <a:defRPr/>
            </a:pPr>
            <a:r>
              <a:rPr lang="en-US" altLang="en-US" sz="3600" dirty="0">
                <a:effectLst>
                  <a:outerShdw blurRad="38100" dist="38100" dir="2700000" algn="tl">
                    <a:srgbClr val="000000">
                      <a:alpha val="43137"/>
                    </a:srgbClr>
                  </a:outerShdw>
                </a:effectLst>
              </a:rPr>
              <a:t>4-5 Passages from:</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The General Letters &amp; Revelation</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685801" y="1600200"/>
            <a:ext cx="7772399" cy="47263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Receiving a kingdom (Heb. 12:28)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(1 Pet. 2:9)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A kingdom of priests (Rev.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partaker in the kingdom (Rev. 1:9)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the key of David (Rev. 3:7)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already overcome (Rev 5:5)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as the King of the Nations (Rev 15:3)</a:t>
            </a:r>
          </a:p>
        </p:txBody>
      </p:sp>
      <p:pic>
        <p:nvPicPr>
          <p:cNvPr id="5" name="Picture 2" descr="http://3.bp.blogspot.com/-QEkPt30fRNQ/US-EfJsZfRI/AAAAAAAASK4/JnP_SUUHRas/s1600/a.jpg">
            <a:extLst>
              <a:ext uri="{FF2B5EF4-FFF2-40B4-BE49-F238E27FC236}">
                <a16:creationId xmlns:a16="http://schemas.microsoft.com/office/drawing/2014/main" id="{DBFD85F7-D848-4643-BF32-F86A3874EE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91440"/>
            <a:ext cx="1228725" cy="822960"/>
          </a:xfrm>
          <a:prstGeom prst="rect">
            <a:avLst/>
          </a:prstGeom>
          <a:noFill/>
          <a:ln w="9525">
            <a:noFill/>
            <a:miter lim="800000"/>
            <a:headEnd/>
            <a:tailEnd/>
          </a:ln>
        </p:spPr>
      </p:pic>
      <p:pic>
        <p:nvPicPr>
          <p:cNvPr id="7" name="Picture 2" descr="http://3.bp.blogspot.com/-QEkPt30fRNQ/US-EfJsZfRI/AAAAAAAASK4/JnP_SUUHRas/s1600/a.jpg">
            <a:extLst>
              <a:ext uri="{FF2B5EF4-FFF2-40B4-BE49-F238E27FC236}">
                <a16:creationId xmlns:a16="http://schemas.microsoft.com/office/drawing/2014/main" id="{AE065B48-EE86-4490-B52C-3DDB300597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91440"/>
            <a:ext cx="1228725" cy="822960"/>
          </a:xfrm>
          <a:prstGeom prst="rect">
            <a:avLst/>
          </a:prstGeom>
          <a:noFill/>
          <a:ln w="9525">
            <a:noFill/>
            <a:miter lim="800000"/>
            <a:headEnd/>
            <a:tailEnd/>
          </a:ln>
        </p:spPr>
      </p:pic>
    </p:spTree>
    <p:extLst>
      <p:ext uri="{BB962C8B-B14F-4D97-AF65-F5344CB8AC3E}">
        <p14:creationId xmlns:p14="http://schemas.microsoft.com/office/powerpoint/2010/main" val="1890761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62100" y="228600"/>
            <a:ext cx="6019800" cy="914400"/>
          </a:xfrm>
        </p:spPr>
        <p:txBody>
          <a:bodyPr/>
          <a:lstStyle/>
          <a:p>
            <a:pPr algn="ctr" eaLnBrk="1" hangingPunct="1"/>
            <a:r>
              <a:rPr lang="en-US" sz="4000" dirty="0">
                <a:effectLst>
                  <a:outerShdw blurRad="38100" dist="38100" dir="2700000" algn="tl">
                    <a:srgbClr val="000000">
                      <a:alpha val="43137"/>
                    </a:srgbClr>
                  </a:outerShdw>
                </a:effectLst>
              </a:rPr>
              <a:t>Satan is a Defeated Foe</a:t>
            </a:r>
          </a:p>
        </p:txBody>
      </p:sp>
      <p:sp>
        <p:nvSpPr>
          <p:cNvPr id="6147" name="Rectangle 3"/>
          <p:cNvSpPr>
            <a:spLocks noGrp="1" noChangeArrowheads="1"/>
          </p:cNvSpPr>
          <p:nvPr>
            <p:ph type="body" idx="1"/>
          </p:nvPr>
        </p:nvSpPr>
        <p:spPr>
          <a:xfrm>
            <a:off x="730624" y="1676400"/>
            <a:ext cx="7353500" cy="4114801"/>
          </a:xfrm>
        </p:spPr>
        <p:txBody>
          <a:bodyPr/>
          <a:lstStyle/>
          <a:p>
            <a:pPr marL="461963" indent="-461963">
              <a:spcBef>
                <a:spcPts val="0"/>
              </a:spcBef>
              <a:spcAft>
                <a:spcPts val="2400"/>
              </a:spcAft>
              <a:defRPr/>
            </a:pPr>
            <a:r>
              <a:rPr lang="en-US" sz="3600" kern="1200" dirty="0">
                <a:effectLst>
                  <a:outerShdw blurRad="38100" dist="38100" dir="2700000" algn="tl">
                    <a:srgbClr val="000000">
                      <a:alpha val="43137"/>
                    </a:srgbClr>
                  </a:outerShdw>
                </a:effectLst>
              </a:rPr>
              <a:t>John 12:31 </a:t>
            </a:r>
          </a:p>
          <a:p>
            <a:pPr marL="461963" indent="-461963">
              <a:spcBef>
                <a:spcPts val="0"/>
              </a:spcBef>
              <a:spcAft>
                <a:spcPts val="2400"/>
              </a:spcAft>
              <a:defRPr/>
            </a:pPr>
            <a:r>
              <a:rPr lang="en-US" sz="3600" kern="1200" dirty="0">
                <a:effectLst>
                  <a:outerShdw blurRad="38100" dist="38100" dir="2700000" algn="tl">
                    <a:srgbClr val="000000">
                      <a:alpha val="43137"/>
                    </a:srgbClr>
                  </a:outerShdw>
                </a:effectLst>
              </a:rPr>
              <a:t>John 16:11</a:t>
            </a:r>
          </a:p>
          <a:p>
            <a:pPr marL="461963" indent="-461963">
              <a:spcBef>
                <a:spcPts val="0"/>
              </a:spcBef>
              <a:spcAft>
                <a:spcPts val="2400"/>
              </a:spcAft>
              <a:defRPr/>
            </a:pPr>
            <a:r>
              <a:rPr lang="en-US" sz="3600" kern="1200" dirty="0">
                <a:effectLst>
                  <a:outerShdw blurRad="38100" dist="38100" dir="2700000" algn="tl">
                    <a:srgbClr val="000000">
                      <a:alpha val="43137"/>
                    </a:srgbClr>
                  </a:outerShdw>
                </a:effectLst>
              </a:rPr>
              <a:t>Col 2:15</a:t>
            </a:r>
          </a:p>
          <a:p>
            <a:pPr marL="461963" indent="-461963">
              <a:spcBef>
                <a:spcPts val="0"/>
              </a:spcBef>
              <a:spcAft>
                <a:spcPts val="2400"/>
              </a:spcAft>
              <a:defRPr/>
            </a:pPr>
            <a:r>
              <a:rPr lang="en-US" sz="3600" kern="1200" dirty="0">
                <a:effectLst>
                  <a:outerShdw blurRad="38100" dist="38100" dir="2700000" algn="tl">
                    <a:srgbClr val="000000">
                      <a:alpha val="43137"/>
                    </a:srgbClr>
                  </a:outerShdw>
                </a:effectLst>
              </a:rPr>
              <a:t>Heb 2:14</a:t>
            </a:r>
          </a:p>
          <a:p>
            <a:pPr marL="461963" indent="-461963">
              <a:spcBef>
                <a:spcPts val="0"/>
              </a:spcBef>
              <a:spcAft>
                <a:spcPts val="2400"/>
              </a:spcAft>
              <a:defRPr/>
            </a:pPr>
            <a:r>
              <a:rPr lang="en-US" sz="3600" kern="1200" dirty="0">
                <a:effectLst>
                  <a:outerShdw blurRad="38100" dist="38100" dir="2700000" algn="tl">
                    <a:srgbClr val="000000">
                      <a:alpha val="43137"/>
                    </a:srgbClr>
                  </a:outerShdw>
                </a:effectLst>
              </a:rPr>
              <a:t>1 John 3:8</a:t>
            </a:r>
            <a:endParaRPr lang="en-US" sz="3600" dirty="0">
              <a:effectLst>
                <a:outerShdw blurRad="38100" dist="38100" dir="2700000" algn="tl">
                  <a:srgbClr val="000000">
                    <a:alpha val="43137"/>
                  </a:srgbClr>
                </a:outerShdw>
              </a:effectLst>
            </a:endParaRPr>
          </a:p>
        </p:txBody>
      </p:sp>
      <p:pic>
        <p:nvPicPr>
          <p:cNvPr id="66564" name="Picture 2" descr="https://encrypted-tbn2.gstatic.com/images?q=tbn:ANd9GcSBMfbzscRtRxzhQdk5QNPtl4JEhIIZ2ki1w7Rw4zlT093wbKcls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9886" y="1814677"/>
            <a:ext cx="3108712" cy="4003646"/>
          </a:xfrm>
          <a:prstGeom prst="rect">
            <a:avLst/>
          </a:prstGeom>
          <a:noFill/>
          <a:ln w="9525">
            <a:noFill/>
            <a:miter lim="800000"/>
            <a:headEnd/>
            <a:tailEnd/>
          </a:ln>
        </p:spPr>
      </p:pic>
    </p:spTree>
    <p:extLst>
      <p:ext uri="{BB962C8B-B14F-4D97-AF65-F5344CB8AC3E}">
        <p14:creationId xmlns:p14="http://schemas.microsoft.com/office/powerpoint/2010/main" val="16155804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B7774E78-6F3A-41BB-BA5B-A7CAAFEC9A4E}"/>
              </a:ext>
            </a:extLst>
          </p:cNvPr>
          <p:cNvSpPr>
            <a:spLocks noGrp="1" noChangeArrowheads="1"/>
          </p:cNvSpPr>
          <p:nvPr>
            <p:ph type="body" idx="4294967295"/>
          </p:nvPr>
        </p:nvSpPr>
        <p:spPr>
          <a:xfrm>
            <a:off x="304800" y="1325563"/>
            <a:ext cx="7162800" cy="5227637"/>
          </a:xfrm>
        </p:spPr>
        <p:txBody>
          <a:bodyPr/>
          <a:lstStyle/>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Initial eviction from heaven (Isa 14:12-15; Ezek 28:12-17)</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Eden (Gen 3:15)</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Pre-</a:t>
            </a:r>
            <a:r>
              <a:rPr lang="en-US" sz="2800" kern="1200" dirty="0" err="1">
                <a:effectLst>
                  <a:outerShdw blurRad="38100" dist="38100" dir="2700000" algn="tl">
                    <a:srgbClr val="000000">
                      <a:alpha val="43137"/>
                    </a:srgbClr>
                  </a:outerShdw>
                </a:effectLst>
              </a:rPr>
              <a:t>diluvian</a:t>
            </a:r>
            <a:r>
              <a:rPr lang="en-US" sz="2800" kern="1200" dirty="0">
                <a:effectLst>
                  <a:outerShdw blurRad="38100" dist="38100" dir="2700000" algn="tl">
                    <a:srgbClr val="000000">
                      <a:alpha val="43137"/>
                    </a:srgbClr>
                  </a:outerShdw>
                </a:effectLst>
              </a:rPr>
              <a:t> world (1 Pet 3:19-20)</a:t>
            </a:r>
          </a:p>
          <a:p>
            <a:pPr marL="457200" indent="-457200" algn="just" eaLnBrk="1" hangingPunct="1">
              <a:spcBef>
                <a:spcPts val="0"/>
              </a:spcBef>
              <a:spcAft>
                <a:spcPts val="1800"/>
              </a:spcAft>
              <a:defRPr/>
            </a:pPr>
            <a:r>
              <a:rPr lang="en-US" sz="2800" b="1" u="sng" kern="1200" dirty="0">
                <a:solidFill>
                  <a:srgbClr val="FFFFCC"/>
                </a:solidFill>
                <a:effectLst>
                  <a:outerShdw blurRad="38100" dist="38100" dir="2700000" algn="tl">
                    <a:srgbClr val="000000">
                      <a:alpha val="43137"/>
                    </a:srgbClr>
                  </a:outerShdw>
                </a:effectLst>
              </a:rPr>
              <a:t>Cross (John 12:31; 16:11; Col 2:15; Heb 2:14; 1 John 3:8)</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Mid point of the Tribulation (Rev 12:9)</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Beginning of millennium (Rev 20:2-3)</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End of millennium (Rev 20:10)</a:t>
            </a:r>
          </a:p>
        </p:txBody>
      </p:sp>
      <p:pic>
        <p:nvPicPr>
          <p:cNvPr id="47107" name="Picture 4">
            <a:extLst>
              <a:ext uri="{FF2B5EF4-FFF2-40B4-BE49-F238E27FC236}">
                <a16:creationId xmlns:a16="http://schemas.microsoft.com/office/drawing/2014/main" id="{ED3568EC-6C27-4A0B-A1CD-705A0DE67E4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0" y="2438400"/>
            <a:ext cx="1371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a:extLst>
              <a:ext uri="{FF2B5EF4-FFF2-40B4-BE49-F238E27FC236}">
                <a16:creationId xmlns:a16="http://schemas.microsoft.com/office/drawing/2014/main" id="{6C9EF90B-FAB1-480C-84C2-7BB4DA4D06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99F689D4-12FF-4D81-B949-67DDCE03EB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759ADDC8-F772-454F-9B93-5B498C01320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Satan’s Progressive Defeat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B7774E78-6F3A-41BB-BA5B-A7CAAFEC9A4E}"/>
              </a:ext>
            </a:extLst>
          </p:cNvPr>
          <p:cNvSpPr>
            <a:spLocks noGrp="1" noChangeArrowheads="1"/>
          </p:cNvSpPr>
          <p:nvPr>
            <p:ph type="body" idx="4294967295"/>
          </p:nvPr>
        </p:nvSpPr>
        <p:spPr>
          <a:xfrm>
            <a:off x="304800" y="1325563"/>
            <a:ext cx="7162800" cy="5227637"/>
          </a:xfrm>
        </p:spPr>
        <p:txBody>
          <a:bodyPr/>
          <a:lstStyle/>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Initial eviction from heaven (Isa 14:12-15; Ezek 28:12-17)</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Eden (Gen 3:15)</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Pre-</a:t>
            </a:r>
            <a:r>
              <a:rPr lang="en-US" sz="2800" kern="1200" dirty="0" err="1">
                <a:effectLst>
                  <a:outerShdw blurRad="38100" dist="38100" dir="2700000" algn="tl">
                    <a:srgbClr val="000000">
                      <a:alpha val="43137"/>
                    </a:srgbClr>
                  </a:outerShdw>
                </a:effectLst>
              </a:rPr>
              <a:t>diluvian</a:t>
            </a:r>
            <a:r>
              <a:rPr lang="en-US" sz="2800" kern="1200" dirty="0">
                <a:effectLst>
                  <a:outerShdw blurRad="38100" dist="38100" dir="2700000" algn="tl">
                    <a:srgbClr val="000000">
                      <a:alpha val="43137"/>
                    </a:srgbClr>
                  </a:outerShdw>
                </a:effectLst>
              </a:rPr>
              <a:t> world (1 Pet 3:19-20)</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Cross (John 12:31; 16:11; Col 2:15; Heb 2:14; 1 John 3:8)</a:t>
            </a:r>
          </a:p>
          <a:p>
            <a:pPr marL="457200" indent="-457200" algn="just" eaLnBrk="1" hangingPunct="1">
              <a:spcBef>
                <a:spcPts val="0"/>
              </a:spcBef>
              <a:spcAft>
                <a:spcPts val="1800"/>
              </a:spcAft>
              <a:defRPr/>
            </a:pPr>
            <a:r>
              <a:rPr lang="en-US" sz="2800" b="1" u="sng" kern="1200" dirty="0">
                <a:solidFill>
                  <a:srgbClr val="FFFFCC"/>
                </a:solidFill>
                <a:effectLst>
                  <a:outerShdw blurRad="38100" dist="38100" dir="2700000" algn="tl">
                    <a:srgbClr val="000000">
                      <a:alpha val="43137"/>
                    </a:srgbClr>
                  </a:outerShdw>
                </a:effectLst>
              </a:rPr>
              <a:t>Mid point of the Tribulation (Rev 12:9)</a:t>
            </a:r>
          </a:p>
          <a:p>
            <a:pPr marL="457200" indent="-457200" algn="just" eaLnBrk="1" hangingPunct="1">
              <a:spcBef>
                <a:spcPts val="0"/>
              </a:spcBef>
              <a:spcAft>
                <a:spcPts val="1800"/>
              </a:spcAft>
              <a:defRPr/>
            </a:pPr>
            <a:r>
              <a:rPr lang="en-US" sz="2800" b="1" u="sng" kern="1200" dirty="0">
                <a:solidFill>
                  <a:srgbClr val="FFFFCC"/>
                </a:solidFill>
                <a:effectLst>
                  <a:outerShdw blurRad="38100" dist="38100" dir="2700000" algn="tl">
                    <a:srgbClr val="000000">
                      <a:alpha val="43137"/>
                    </a:srgbClr>
                  </a:outerShdw>
                </a:effectLst>
              </a:rPr>
              <a:t>Beginning of millennium (Rev 20:2-3)</a:t>
            </a:r>
          </a:p>
          <a:p>
            <a:pPr marL="457200" indent="-457200" algn="just" eaLnBrk="1" hangingPunct="1">
              <a:spcBef>
                <a:spcPts val="0"/>
              </a:spcBef>
              <a:spcAft>
                <a:spcPts val="1800"/>
              </a:spcAft>
              <a:defRPr/>
            </a:pPr>
            <a:r>
              <a:rPr lang="en-US" sz="2800" b="1" u="sng" kern="1200" dirty="0">
                <a:solidFill>
                  <a:srgbClr val="FFFFCC"/>
                </a:solidFill>
                <a:effectLst>
                  <a:outerShdw blurRad="38100" dist="38100" dir="2700000" algn="tl">
                    <a:srgbClr val="000000">
                      <a:alpha val="43137"/>
                    </a:srgbClr>
                  </a:outerShdw>
                </a:effectLst>
              </a:rPr>
              <a:t>End of millennium (Rev 20:10)</a:t>
            </a:r>
          </a:p>
        </p:txBody>
      </p:sp>
      <p:pic>
        <p:nvPicPr>
          <p:cNvPr id="47107" name="Picture 4">
            <a:extLst>
              <a:ext uri="{FF2B5EF4-FFF2-40B4-BE49-F238E27FC236}">
                <a16:creationId xmlns:a16="http://schemas.microsoft.com/office/drawing/2014/main" id="{ED3568EC-6C27-4A0B-A1CD-705A0DE67E4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0" y="2438400"/>
            <a:ext cx="1371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a:extLst>
              <a:ext uri="{FF2B5EF4-FFF2-40B4-BE49-F238E27FC236}">
                <a16:creationId xmlns:a16="http://schemas.microsoft.com/office/drawing/2014/main" id="{6C9EF90B-FAB1-480C-84C2-7BB4DA4D06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99F689D4-12FF-4D81-B949-67DDCE03EB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759ADDC8-F772-454F-9B93-5B498C01320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Satan’s Progressive Defeat</a:t>
            </a:r>
          </a:p>
        </p:txBody>
      </p:sp>
    </p:spTree>
    <p:extLst>
      <p:ext uri="{BB962C8B-B14F-4D97-AF65-F5344CB8AC3E}">
        <p14:creationId xmlns:p14="http://schemas.microsoft.com/office/powerpoint/2010/main" val="37037513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62100" y="228600"/>
            <a:ext cx="6019800" cy="1447800"/>
          </a:xfrm>
        </p:spPr>
        <p:txBody>
          <a:bodyPr/>
          <a:lstStyle/>
          <a:p>
            <a:pPr algn="ctr" eaLnBrk="1" hangingPunct="1"/>
            <a:r>
              <a:rPr lang="en-US" sz="3200" dirty="0">
                <a:effectLst>
                  <a:outerShdw blurRad="38100" dist="38100" dir="2700000" algn="tl">
                    <a:srgbClr val="000000">
                      <a:alpha val="43137"/>
                    </a:srgbClr>
                  </a:outerShdw>
                </a:effectLst>
              </a:rPr>
              <a:t>Names &amp; Titles Demonstrating Satan’s Post-Fall, Earthly Authority </a:t>
            </a:r>
            <a:br>
              <a:rPr lang="en-US" sz="2800" dirty="0">
                <a:effectLst>
                  <a:outerShdw blurRad="38100" dist="38100" dir="2700000" algn="tl">
                    <a:srgbClr val="000000">
                      <a:alpha val="43137"/>
                    </a:srgbClr>
                  </a:outerShdw>
                </a:effectLst>
              </a:rPr>
            </a:br>
            <a:r>
              <a:rPr lang="en-US" sz="2400" dirty="0">
                <a:solidFill>
                  <a:schemeClr val="tx1"/>
                </a:solidFill>
                <a:effectLst>
                  <a:outerShdw blurRad="38100" dist="38100" dir="2700000" algn="tl">
                    <a:srgbClr val="000000">
                      <a:alpha val="43137"/>
                    </a:srgbClr>
                  </a:outerShdw>
                </a:effectLst>
              </a:rPr>
              <a:t>(Job 1:7; 2:2; Luke 4:5-8; Rom. 8:19-22)</a:t>
            </a:r>
            <a:endParaRPr lang="en-US" sz="2800" dirty="0">
              <a:solidFill>
                <a:schemeClr val="tx1"/>
              </a:solidFill>
              <a:effectLst>
                <a:outerShdw blurRad="38100" dist="38100" dir="2700000" algn="tl">
                  <a:srgbClr val="000000">
                    <a:alpha val="43137"/>
                  </a:srgbClr>
                </a:outerShdw>
              </a:effectLst>
            </a:endParaRPr>
          </a:p>
        </p:txBody>
      </p:sp>
      <p:sp>
        <p:nvSpPr>
          <p:cNvPr id="6147" name="Rectangle 3"/>
          <p:cNvSpPr>
            <a:spLocks noGrp="1" noChangeArrowheads="1"/>
          </p:cNvSpPr>
          <p:nvPr>
            <p:ph type="body" idx="1"/>
          </p:nvPr>
        </p:nvSpPr>
        <p:spPr>
          <a:xfrm>
            <a:off x="1714300" y="2057399"/>
            <a:ext cx="7353500" cy="4114801"/>
          </a:xfrm>
        </p:spPr>
        <p:txBody>
          <a:bodyPr/>
          <a:lstStyle/>
          <a:p>
            <a:pPr marL="461963" indent="-461963">
              <a:spcBef>
                <a:spcPts val="0"/>
              </a:spcBef>
              <a:spcAft>
                <a:spcPts val="2400"/>
              </a:spcAft>
              <a:defRPr/>
            </a:pPr>
            <a:r>
              <a:rPr lang="en-US" sz="2800" dirty="0">
                <a:effectLst>
                  <a:outerShdw blurRad="38100" dist="38100" dir="2700000" algn="tl">
                    <a:srgbClr val="000000">
                      <a:alpha val="43137"/>
                    </a:srgbClr>
                  </a:outerShdw>
                </a:effectLst>
              </a:rPr>
              <a:t>Prince of this world (John 12:31; 14:30; 16:11)</a:t>
            </a:r>
          </a:p>
          <a:p>
            <a:pPr marL="461963" indent="-461963">
              <a:spcBef>
                <a:spcPts val="0"/>
              </a:spcBef>
              <a:spcAft>
                <a:spcPts val="2400"/>
              </a:spcAft>
              <a:defRPr/>
            </a:pPr>
            <a:r>
              <a:rPr lang="en-US" sz="2800" dirty="0">
                <a:effectLst>
                  <a:outerShdw blurRad="38100" dist="38100" dir="2700000" algn="tl">
                    <a:srgbClr val="000000">
                      <a:alpha val="43137"/>
                    </a:srgbClr>
                  </a:outerShdw>
                </a:effectLst>
              </a:rPr>
              <a:t>God of this age (2 Cor. 4:4)</a:t>
            </a:r>
          </a:p>
          <a:p>
            <a:pPr marL="461963" indent="-461963">
              <a:spcBef>
                <a:spcPts val="0"/>
              </a:spcBef>
              <a:spcAft>
                <a:spcPts val="2400"/>
              </a:spcAft>
              <a:defRPr/>
            </a:pPr>
            <a:r>
              <a:rPr lang="en-US" sz="2800" dirty="0">
                <a:effectLst>
                  <a:outerShdw blurRad="38100" dist="38100" dir="2700000" algn="tl">
                    <a:srgbClr val="000000">
                      <a:alpha val="43137"/>
                    </a:srgbClr>
                  </a:outerShdw>
                </a:effectLst>
              </a:rPr>
              <a:t>Prince and power of the air (Eph. 2:2)</a:t>
            </a:r>
          </a:p>
          <a:p>
            <a:pPr marL="461963" indent="-461963">
              <a:spcBef>
                <a:spcPts val="0"/>
              </a:spcBef>
              <a:spcAft>
                <a:spcPts val="2400"/>
              </a:spcAft>
              <a:defRPr/>
            </a:pPr>
            <a:r>
              <a:rPr lang="en-US" sz="2800" dirty="0">
                <a:effectLst>
                  <a:outerShdw blurRad="38100" dist="38100" dir="2700000" algn="tl">
                    <a:srgbClr val="000000">
                      <a:alpha val="43137"/>
                    </a:srgbClr>
                  </a:outerShdw>
                </a:effectLst>
              </a:rPr>
              <a:t>Who the believer wrestles with (Eph. 6:12)</a:t>
            </a:r>
          </a:p>
          <a:p>
            <a:pPr marL="461963" indent="-461963">
              <a:spcBef>
                <a:spcPts val="0"/>
              </a:spcBef>
              <a:spcAft>
                <a:spcPts val="2400"/>
              </a:spcAft>
              <a:defRPr/>
            </a:pPr>
            <a:r>
              <a:rPr lang="en-US" sz="2800" dirty="0">
                <a:effectLst>
                  <a:outerShdw blurRad="38100" dist="38100" dir="2700000" algn="tl">
                    <a:srgbClr val="000000">
                      <a:alpha val="43137"/>
                    </a:srgbClr>
                  </a:outerShdw>
                </a:effectLst>
              </a:rPr>
              <a:t>Roaring lion (1 Pet. 5:8)</a:t>
            </a:r>
          </a:p>
          <a:p>
            <a:pPr marL="461963" indent="-461963">
              <a:spcBef>
                <a:spcPts val="0"/>
              </a:spcBef>
              <a:spcAft>
                <a:spcPts val="2400"/>
              </a:spcAft>
              <a:defRPr/>
            </a:pPr>
            <a:r>
              <a:rPr lang="en-US" sz="2800" dirty="0">
                <a:effectLst>
                  <a:outerShdw blurRad="38100" dist="38100" dir="2700000" algn="tl">
                    <a:srgbClr val="000000">
                      <a:alpha val="43137"/>
                    </a:srgbClr>
                  </a:outerShdw>
                </a:effectLst>
              </a:rPr>
              <a:t>Whole world lies in his power (1 John 5:19)</a:t>
            </a:r>
          </a:p>
        </p:txBody>
      </p:sp>
      <p:pic>
        <p:nvPicPr>
          <p:cNvPr id="66564" name="Picture 2" descr="https://encrypted-tbn2.gstatic.com/images?q=tbn:ANd9GcSBMfbzscRtRxzhQdk5QNPtl4JEhIIZ2ki1w7Rw4zlT093wbKcls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874" y="2133601"/>
            <a:ext cx="1479176" cy="1905000"/>
          </a:xfrm>
          <a:prstGeom prst="rect">
            <a:avLst/>
          </a:prstGeom>
          <a:noFill/>
          <a:ln w="9525">
            <a:noFill/>
            <a:miter lim="800000"/>
            <a:headEnd/>
            <a:tailEnd/>
          </a:ln>
        </p:spPr>
      </p:pic>
    </p:spTree>
    <p:extLst>
      <p:ext uri="{BB962C8B-B14F-4D97-AF65-F5344CB8AC3E}">
        <p14:creationId xmlns:p14="http://schemas.microsoft.com/office/powerpoint/2010/main" val="1966753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3716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Responses to “Kingdom Now” </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Theology’s Use of Rev. 5:5</a:t>
            </a:r>
          </a:p>
        </p:txBody>
      </p:sp>
      <p:sp>
        <p:nvSpPr>
          <p:cNvPr id="14339" name="Content Placeholder 2"/>
          <p:cNvSpPr>
            <a:spLocks noGrp="1"/>
          </p:cNvSpPr>
          <p:nvPr>
            <p:ph idx="1"/>
          </p:nvPr>
        </p:nvSpPr>
        <p:spPr>
          <a:xfrm>
            <a:off x="76200" y="1600200"/>
            <a:ext cx="9067800" cy="4878760"/>
          </a:xfrm>
        </p:spPr>
        <p:txBody>
          <a:bodyPr/>
          <a:lstStyle/>
          <a:p>
            <a:pPr marL="514350" indent="-514350">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Absence of the noun “kingdom” [</a:t>
            </a:r>
            <a:r>
              <a:rPr lang="en-US" altLang="en-US" i="1" dirty="0">
                <a:effectLst>
                  <a:outerShdw blurRad="38100" dist="38100" dir="2700000" algn="tl">
                    <a:srgbClr val="000000">
                      <a:alpha val="43137"/>
                    </a:srgbClr>
                  </a:outerShdw>
                </a:effectLst>
              </a:rPr>
              <a:t>basileia</a:t>
            </a:r>
            <a:r>
              <a:rPr lang="en-US" altLang="en-US" dirty="0">
                <a:effectLst>
                  <a:outerShdw blurRad="38100" dist="38100" dir="2700000" algn="tl">
                    <a:srgbClr val="000000">
                      <a:alpha val="43137"/>
                    </a:srgbClr>
                  </a:outerShdw>
                </a:effectLst>
              </a:rPr>
              <a:t>] or the verb “to reign” [</a:t>
            </a:r>
            <a:r>
              <a:rPr lang="en-US" altLang="en-US" i="1" dirty="0" err="1">
                <a:effectLst>
                  <a:outerShdw blurRad="38100" dist="38100" dir="2700000" algn="tl">
                    <a:srgbClr val="000000">
                      <a:alpha val="43137"/>
                    </a:srgbClr>
                  </a:outerShdw>
                </a:effectLst>
              </a:rPr>
              <a:t>basileuō</a:t>
            </a:r>
            <a:r>
              <a:rPr lang="en-US" altLang="en-US" dirty="0">
                <a:effectLst>
                  <a:outerShdw blurRad="38100" dist="38100" dir="2700000" algn="tl">
                    <a:srgbClr val="000000">
                      <a:alpha val="43137"/>
                    </a:srgbClr>
                  </a:outerShdw>
                </a:effectLst>
              </a:rPr>
              <a:t>]</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Jesus has not yet opened the seven-sealed scroll (Rev. 5:5; 6:1), which evicts Satan from the earth</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A present reigning Church does not fit the context of Rev. 2‒3</a:t>
            </a:r>
          </a:p>
        </p:txBody>
      </p:sp>
      <p:pic>
        <p:nvPicPr>
          <p:cNvPr id="7" name="Picture 2" descr="http://3.bp.blogspot.com/-QEkPt30fRNQ/US-EfJsZfRI/AAAAAAAASK4/JnP_SUUHRas/s1600/a.jpg">
            <a:extLst>
              <a:ext uri="{FF2B5EF4-FFF2-40B4-BE49-F238E27FC236}">
                <a16:creationId xmlns:a16="http://schemas.microsoft.com/office/drawing/2014/main" id="{AE065B48-EE86-4490-B52C-3DDB300597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2338" y="5181600"/>
            <a:ext cx="2219325" cy="1486432"/>
          </a:xfrm>
          <a:prstGeom prst="rect">
            <a:avLst/>
          </a:prstGeom>
          <a:noFill/>
          <a:ln w="9525">
            <a:noFill/>
            <a:miter lim="800000"/>
            <a:headEnd/>
            <a:tailEnd/>
          </a:ln>
        </p:spPr>
      </p:pic>
    </p:spTree>
    <p:extLst>
      <p:ext uri="{BB962C8B-B14F-4D97-AF65-F5344CB8AC3E}">
        <p14:creationId xmlns:p14="http://schemas.microsoft.com/office/powerpoint/2010/main" val="2801260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990600" y="4876800"/>
            <a:ext cx="1828800" cy="5334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91467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2" descr="http://images.clipart.com/thb/thb11/CL/5344_2005030011/010716_0868_33/24563980.thb.jpg?010716_0868_3375_o__i">
            <a:extLst>
              <a:ext uri="{FF2B5EF4-FFF2-40B4-BE49-F238E27FC236}">
                <a16:creationId xmlns:a16="http://schemas.microsoft.com/office/drawing/2014/main" id="{EB9F1C39-F0B0-4C24-A413-BF79177AE5E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0" y="1562100"/>
            <a:ext cx="7620000"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52182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76301" y="228314"/>
            <a:ext cx="7391399"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William Newell</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William Newell, The Book of the Revelation (Chicago: Moody, 1935), 75.</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114300" y="1524000"/>
            <a:ext cx="8915400" cy="1593720"/>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“The name comes from </a:t>
            </a:r>
            <a:r>
              <a:rPr lang="en-US" i="1" dirty="0" err="1">
                <a:effectLst>
                  <a:outerShdw blurRad="38100" dist="38100" dir="2700000" algn="tl">
                    <a:srgbClr val="000000">
                      <a:alpha val="43137"/>
                    </a:srgbClr>
                  </a:outerShdw>
                </a:effectLst>
              </a:rPr>
              <a:t>laos</a:t>
            </a:r>
            <a:r>
              <a:rPr lang="en-US" dirty="0">
                <a:effectLst>
                  <a:outerShdw blurRad="38100" dist="38100" dir="2700000" algn="tl">
                    <a:srgbClr val="000000">
                      <a:alpha val="43137"/>
                    </a:srgbClr>
                  </a:outerShdw>
                </a:effectLst>
              </a:rPr>
              <a:t>, people, and </a:t>
            </a:r>
            <a:r>
              <a:rPr lang="en-US" i="1" dirty="0" err="1">
                <a:effectLst>
                  <a:outerShdw blurRad="38100" dist="38100" dir="2700000" algn="tl">
                    <a:srgbClr val="000000">
                      <a:alpha val="43137"/>
                    </a:srgbClr>
                  </a:outerShdw>
                </a:effectLst>
              </a:rPr>
              <a:t>dikao</a:t>
            </a:r>
            <a:r>
              <a:rPr lang="en-US" dirty="0">
                <a:effectLst>
                  <a:outerShdw blurRad="38100" dist="38100" dir="2700000" algn="tl">
                    <a:srgbClr val="000000">
                      <a:alpha val="43137"/>
                    </a:srgbClr>
                  </a:outerShdw>
                </a:effectLst>
              </a:rPr>
              <a:t>, to rule: the rule of the people: ‘democracy,’ in other words</a:t>
            </a:r>
            <a:r>
              <a:rPr lang="en-US" kern="1200" dirty="0">
                <a:effectLst>
                  <a:outerShdw blurRad="38100" dist="38100" dir="2700000" algn="tl">
                    <a:srgbClr val="000000">
                      <a:alpha val="43137"/>
                    </a:srgbClr>
                  </a:outerShdw>
                </a:effectLst>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2" name="Picture 1">
            <a:extLst>
              <a:ext uri="{FF2B5EF4-FFF2-40B4-BE49-F238E27FC236}">
                <a16:creationId xmlns:a16="http://schemas.microsoft.com/office/drawing/2014/main" id="{C6149A26-2ECA-44C1-8604-94A1E0CFE9E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4300" y="65546"/>
            <a:ext cx="753114" cy="1097280"/>
          </a:xfrm>
          <a:prstGeom prst="rect">
            <a:avLst/>
          </a:prstGeom>
        </p:spPr>
      </p:pic>
      <p:pic>
        <p:nvPicPr>
          <p:cNvPr id="12" name="Picture 2" descr="Image result for laodicea">
            <a:extLst>
              <a:ext uri="{FF2B5EF4-FFF2-40B4-BE49-F238E27FC236}">
                <a16:creationId xmlns:a16="http://schemas.microsoft.com/office/drawing/2014/main" id="{8A9E8661-CAC4-446C-A903-0440AA3B0E8A}"/>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714501" y="3124200"/>
            <a:ext cx="5714999"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006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6126" y="0"/>
            <a:ext cx="9144000" cy="6858000"/>
          </a:xfrm>
          <a:prstGeom prst="rect">
            <a:avLst/>
          </a:prstGeom>
        </p:spPr>
      </p:pic>
      <p:sp>
        <p:nvSpPr>
          <p:cNvPr id="134147" name="Rectangle 1"/>
          <p:cNvSpPr>
            <a:spLocks noChangeArrowheads="1"/>
          </p:cNvSpPr>
          <p:nvPr/>
        </p:nvSpPr>
        <p:spPr bwMode="auto">
          <a:xfrm>
            <a:off x="0" y="0"/>
            <a:ext cx="9144000" cy="340093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3:19-20</a:t>
            </a:r>
          </a:p>
          <a:p>
            <a:pPr algn="just"/>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whom I love, I reprove and discipline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therefore be zealous and repent. </a:t>
            </a:r>
            <a:r>
              <a:rPr lang="en-US" sz="34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I stand at the door and knock; if anyone hears My voice and opens the door, I will come in to him and will dine with him, and he with Me.”</a:t>
            </a:r>
          </a:p>
        </p:txBody>
      </p:sp>
      <p:pic>
        <p:nvPicPr>
          <p:cNvPr id="5" name="Picture 4">
            <a:extLst>
              <a:ext uri="{FF2B5EF4-FFF2-40B4-BE49-F238E27FC236}">
                <a16:creationId xmlns:a16="http://schemas.microsoft.com/office/drawing/2014/main" id="{B3F98F1E-71BF-4D0D-AB93-B7ABDBCFD7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7524" y="3400697"/>
            <a:ext cx="1968953" cy="1463040"/>
          </a:xfrm>
          <a:prstGeom prst="rect">
            <a:avLst/>
          </a:prstGeom>
        </p:spPr>
      </p:pic>
    </p:spTree>
    <p:extLst>
      <p:ext uri="{BB962C8B-B14F-4D97-AF65-F5344CB8AC3E}">
        <p14:creationId xmlns:p14="http://schemas.microsoft.com/office/powerpoint/2010/main" val="32438389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371600"/>
          </a:xfrm>
        </p:spPr>
        <p:txBody>
          <a:bodyPr/>
          <a:lstStyle/>
          <a:p>
            <a:pPr algn="ctr" eaLnBrk="1" hangingPunct="1">
              <a:defRPr/>
            </a:pPr>
            <a:r>
              <a:rPr lang="en-US" altLang="en-US" sz="3600" dirty="0">
                <a:effectLst>
                  <a:outerShdw blurRad="38100" dist="38100" dir="2700000" algn="tl">
                    <a:srgbClr val="000000">
                      <a:alpha val="43137"/>
                    </a:srgbClr>
                  </a:outerShdw>
                </a:effectLst>
              </a:rPr>
              <a:t>4-5 Passages from:</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The General Letters &amp; Revelation</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685801" y="1600200"/>
            <a:ext cx="7772399" cy="47263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Receiving a kingdom (Heb. 12:28)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(1 Pet. 2:9)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(Rev.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partaker in the kingdom (Rev. 1:9)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the key of David (Rev. 3:7)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already overcome (Rev 5:5)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Jesus as the King of the Nations (Rev 15:3)</a:t>
            </a:r>
          </a:p>
        </p:txBody>
      </p:sp>
      <p:pic>
        <p:nvPicPr>
          <p:cNvPr id="6" name="Picture 2" descr="http://3.bp.blogspot.com/-QEkPt30fRNQ/US-EfJsZfRI/AAAAAAAASK4/JnP_SUUHRas/s1600/a.jpg">
            <a:extLst>
              <a:ext uri="{FF2B5EF4-FFF2-40B4-BE49-F238E27FC236}">
                <a16:creationId xmlns:a16="http://schemas.microsoft.com/office/drawing/2014/main" id="{1DCED86A-FF0B-4F5C-9500-140C6587200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91440"/>
            <a:ext cx="1228725" cy="822960"/>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DADACBC9-7D9C-43B0-84A5-9BCA079D36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91440"/>
            <a:ext cx="1228725" cy="822960"/>
          </a:xfrm>
          <a:prstGeom prst="rect">
            <a:avLst/>
          </a:prstGeom>
          <a:noFill/>
          <a:ln w="9525">
            <a:noFill/>
            <a:miter lim="800000"/>
            <a:headEnd/>
            <a:tailEnd/>
          </a:ln>
        </p:spPr>
      </p:pic>
    </p:spTree>
    <p:extLst>
      <p:ext uri="{BB962C8B-B14F-4D97-AF65-F5344CB8AC3E}">
        <p14:creationId xmlns:p14="http://schemas.microsoft.com/office/powerpoint/2010/main" val="571986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20060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1:6</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has made us to be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kingdom, priests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 God and Father—to Him be the glory and the dominion forever and ever. Amen.”</a:t>
            </a:r>
          </a:p>
        </p:txBody>
      </p:sp>
      <p:pic>
        <p:nvPicPr>
          <p:cNvPr id="6" name="Picture 5">
            <a:extLst>
              <a:ext uri="{FF2B5EF4-FFF2-40B4-BE49-F238E27FC236}">
                <a16:creationId xmlns:a16="http://schemas.microsoft.com/office/drawing/2014/main" id="{555F8D65-2C53-4851-B1C8-A3DF668CEA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3" y="2971800"/>
            <a:ext cx="2461194" cy="1828800"/>
          </a:xfrm>
          <a:prstGeom prst="rect">
            <a:avLst/>
          </a:prstGeom>
        </p:spPr>
      </p:pic>
    </p:spTree>
    <p:extLst>
      <p:ext uri="{BB962C8B-B14F-4D97-AF65-F5344CB8AC3E}">
        <p14:creationId xmlns:p14="http://schemas.microsoft.com/office/powerpoint/2010/main" val="3015474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6126" y="0"/>
            <a:ext cx="9144000" cy="6858000"/>
          </a:xfrm>
          <a:prstGeom prst="rect">
            <a:avLst/>
          </a:prstGeom>
        </p:spPr>
      </p:pic>
      <p:sp>
        <p:nvSpPr>
          <p:cNvPr id="134147" name="Rectangle 1"/>
          <p:cNvSpPr>
            <a:spLocks noChangeArrowheads="1"/>
          </p:cNvSpPr>
          <p:nvPr/>
        </p:nvSpPr>
        <p:spPr bwMode="auto">
          <a:xfrm>
            <a:off x="0" y="0"/>
            <a:ext cx="9144000" cy="343170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15:3</a:t>
            </a:r>
          </a:p>
          <a:p>
            <a:pPr algn="just"/>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sang the song of Moses, the bond-servant of God, and the song of the Lamb, saying, ‘Great and marvelous are Your works, O Lord God, the Almighty; Righteous and true are Your ways,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 of the nations!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9ADFDA13-4415-45BF-BB6C-63E7724BC2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7524" y="3400697"/>
            <a:ext cx="1968953" cy="1463040"/>
          </a:xfrm>
          <a:prstGeom prst="rect">
            <a:avLst/>
          </a:prstGeom>
        </p:spPr>
      </p:pic>
    </p:spTree>
    <p:extLst>
      <p:ext uri="{BB962C8B-B14F-4D97-AF65-F5344CB8AC3E}">
        <p14:creationId xmlns:p14="http://schemas.microsoft.com/office/powerpoint/2010/main" val="18888416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6126" y="0"/>
            <a:ext cx="9144000" cy="6858000"/>
          </a:xfrm>
          <a:prstGeom prst="rect">
            <a:avLst/>
          </a:prstGeom>
        </p:spPr>
      </p:pic>
      <p:sp>
        <p:nvSpPr>
          <p:cNvPr id="134147" name="Rectangle 1"/>
          <p:cNvSpPr>
            <a:spLocks noChangeArrowheads="1"/>
          </p:cNvSpPr>
          <p:nvPr/>
        </p:nvSpPr>
        <p:spPr bwMode="auto">
          <a:xfrm>
            <a:off x="0" y="0"/>
            <a:ext cx="9144000" cy="287771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15:4</a:t>
            </a:r>
          </a:p>
          <a:p>
            <a:pPr algn="just"/>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will not fear, O Lord, and glorify Your name? For You alone are holy;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the nations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come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hēkō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worship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proskyneō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before You, For Your righteous acts have been revealed.”</a:t>
            </a:r>
          </a:p>
        </p:txBody>
      </p:sp>
      <p:pic>
        <p:nvPicPr>
          <p:cNvPr id="5" name="Picture 4">
            <a:extLst>
              <a:ext uri="{FF2B5EF4-FFF2-40B4-BE49-F238E27FC236}">
                <a16:creationId xmlns:a16="http://schemas.microsoft.com/office/drawing/2014/main" id="{B3F98F1E-71BF-4D0D-AB93-B7ABDBCFD7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7529" y="3039055"/>
            <a:ext cx="2461193" cy="1828800"/>
          </a:xfrm>
          <a:prstGeom prst="rect">
            <a:avLst/>
          </a:prstGeom>
        </p:spPr>
      </p:pic>
    </p:spTree>
    <p:extLst>
      <p:ext uri="{BB962C8B-B14F-4D97-AF65-F5344CB8AC3E}">
        <p14:creationId xmlns:p14="http://schemas.microsoft.com/office/powerpoint/2010/main" val="5786386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8623755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62197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7772400" cy="914400"/>
          </a:xfrm>
        </p:spPr>
        <p:txBody>
          <a:bodyPr/>
          <a:lstStyle/>
          <a:p>
            <a:pPr algn="ctr" eaLnBrk="1" hangingPunct="1"/>
            <a:r>
              <a:rPr lang="en-US" sz="4000" dirty="0">
                <a:effectLst>
                  <a:outerShdw blurRad="38100" dist="38100" dir="2700000" algn="tl">
                    <a:srgbClr val="000000">
                      <a:alpha val="43137"/>
                    </a:srgbClr>
                  </a:outerShdw>
                </a:effectLst>
              </a:rPr>
              <a:t>Two Rules of Interpretation</a:t>
            </a:r>
          </a:p>
        </p:txBody>
      </p:sp>
      <p:sp>
        <p:nvSpPr>
          <p:cNvPr id="15363" name="Rectangle 3"/>
          <p:cNvSpPr>
            <a:spLocks noGrp="1" noChangeArrowheads="1"/>
          </p:cNvSpPr>
          <p:nvPr>
            <p:ph type="body" idx="1"/>
          </p:nvPr>
        </p:nvSpPr>
        <p:spPr>
          <a:xfrm>
            <a:off x="3276600" y="1600200"/>
            <a:ext cx="5715000" cy="4460875"/>
          </a:xfrm>
        </p:spPr>
        <p:txBody>
          <a:bodyPr/>
          <a:lstStyle/>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Search the </a:t>
            </a:r>
            <a:r>
              <a:rPr lang="en-US" b="1" u="sng" dirty="0">
                <a:solidFill>
                  <a:srgbClr val="FFFFCC"/>
                </a:solidFill>
                <a:effectLst>
                  <a:outerShdw blurRad="38100" dist="38100" dir="2700000" algn="tl">
                    <a:srgbClr val="000000">
                      <a:alpha val="43137"/>
                    </a:srgbClr>
                  </a:outerShdw>
                </a:effectLst>
              </a:rPr>
              <a:t>immediate</a:t>
            </a:r>
            <a:r>
              <a:rPr lang="en-US" dirty="0">
                <a:effectLst>
                  <a:outerShdw blurRad="38100" dist="38100" dir="2700000" algn="tl">
                    <a:srgbClr val="000000">
                      <a:alpha val="43137"/>
                    </a:srgbClr>
                  </a:outerShdw>
                </a:effectLst>
              </a:rPr>
              <a:t> context</a:t>
            </a:r>
          </a:p>
          <a:p>
            <a:pPr marL="914400" lvl="1" indent="-457200" eaLnBrk="1" hangingPunct="1">
              <a:spcBef>
                <a:spcPts val="0"/>
              </a:spcBef>
              <a:spcAft>
                <a:spcPts val="2400"/>
              </a:spcAft>
            </a:pPr>
            <a:r>
              <a:rPr lang="en-US" sz="3200" dirty="0" err="1">
                <a:effectLst>
                  <a:outerShdw blurRad="38100" dist="38100" dir="2700000" algn="tl">
                    <a:srgbClr val="000000">
                      <a:alpha val="43137"/>
                    </a:srgbClr>
                  </a:outerShdw>
                </a:effectLst>
              </a:rPr>
              <a:t>Walvoord</a:t>
            </a:r>
            <a:r>
              <a:rPr lang="en-US" sz="3200" dirty="0">
                <a:effectLst>
                  <a:outerShdw blurRad="38100" dist="38100" dir="2700000" algn="tl">
                    <a:srgbClr val="000000">
                      <a:alpha val="43137"/>
                    </a:srgbClr>
                  </a:outerShdw>
                </a:effectLst>
              </a:rPr>
              <a:t>: 26X</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Search the </a:t>
            </a:r>
            <a:r>
              <a:rPr lang="en-US" b="1" u="sng" dirty="0">
                <a:solidFill>
                  <a:srgbClr val="FFFFCC"/>
                </a:solidFill>
                <a:effectLst>
                  <a:outerShdw blurRad="38100" dist="38100" dir="2700000" algn="tl">
                    <a:srgbClr val="000000">
                      <a:alpha val="43137"/>
                    </a:srgbClr>
                  </a:outerShdw>
                </a:effectLst>
              </a:rPr>
              <a:t>remote</a:t>
            </a:r>
            <a:r>
              <a:rPr lang="en-US" dirty="0">
                <a:effectLst>
                  <a:outerShdw blurRad="38100" dist="38100" dir="2700000" algn="tl">
                    <a:srgbClr val="000000">
                      <a:alpha val="43137"/>
                    </a:srgbClr>
                  </a:outerShdw>
                </a:effectLst>
              </a:rPr>
              <a:t> context</a:t>
            </a:r>
          </a:p>
          <a:p>
            <a:pPr marL="914400" lvl="1" indent="-457200" eaLnBrk="1" hangingPunct="1">
              <a:spcBef>
                <a:spcPts val="0"/>
              </a:spcBef>
              <a:spcAft>
                <a:spcPts val="2400"/>
              </a:spcAft>
            </a:pPr>
            <a:r>
              <a:rPr lang="en-US" dirty="0">
                <a:effectLst>
                  <a:outerShdw blurRad="38100" dist="38100" dir="2700000" algn="tl">
                    <a:srgbClr val="000000">
                      <a:alpha val="43137"/>
                    </a:srgbClr>
                  </a:outerShdw>
                </a:effectLst>
              </a:rPr>
              <a:t>Old Testament</a:t>
            </a:r>
          </a:p>
          <a:p>
            <a:pPr marL="914400" lvl="1" indent="-457200" eaLnBrk="1" hangingPunct="1">
              <a:spcBef>
                <a:spcPts val="0"/>
              </a:spcBef>
              <a:spcAft>
                <a:spcPts val="2400"/>
              </a:spcAft>
            </a:pPr>
            <a:r>
              <a:rPr lang="en-US" dirty="0">
                <a:effectLst>
                  <a:outerShdw blurRad="38100" dist="38100" dir="2700000" algn="tl">
                    <a:srgbClr val="000000">
                      <a:alpha val="43137"/>
                    </a:srgbClr>
                  </a:outerShdw>
                </a:effectLst>
              </a:rPr>
              <a:t>Thomas: 278 / 404 verses</a:t>
            </a:r>
          </a:p>
        </p:txBody>
      </p:sp>
      <p:pic>
        <p:nvPicPr>
          <p:cNvPr id="2" name="Picture 1"/>
          <p:cNvPicPr>
            <a:picLocks noChangeAspect="1"/>
          </p:cNvPicPr>
          <p:nvPr/>
        </p:nvPicPr>
        <p:blipFill>
          <a:blip r:embed="rId2"/>
          <a:stretch>
            <a:fillRect/>
          </a:stretch>
        </p:blipFill>
        <p:spPr>
          <a:xfrm>
            <a:off x="269875" y="1752600"/>
            <a:ext cx="2854325" cy="2854325"/>
          </a:xfrm>
          <a:prstGeom prst="rect">
            <a:avLst/>
          </a:prstGeom>
          <a:ln w="38100">
            <a:solidFill>
              <a:schemeClr val="tx1"/>
            </a:solidFill>
          </a:ln>
        </p:spPr>
      </p:pic>
    </p:spTree>
    <p:extLst>
      <p:ext uri="{BB962C8B-B14F-4D97-AF65-F5344CB8AC3E}">
        <p14:creationId xmlns:p14="http://schemas.microsoft.com/office/powerpoint/2010/main" val="2409218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6" descr="D:\Powerpoint JPEG Images\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2372" y="1905000"/>
            <a:ext cx="3694428" cy="4572000"/>
          </a:xfrm>
          <a:prstGeom prst="rect">
            <a:avLst/>
          </a:prstGeom>
          <a:noFill/>
          <a:ln w="9525">
            <a:noFill/>
            <a:miter lim="800000"/>
            <a:headEnd/>
            <a:tailEnd/>
          </a:ln>
        </p:spPr>
      </p:pic>
      <p:sp>
        <p:nvSpPr>
          <p:cNvPr id="16387" name="Rectangle 1027"/>
          <p:cNvSpPr>
            <a:spLocks noGrp="1" noChangeArrowheads="1"/>
          </p:cNvSpPr>
          <p:nvPr>
            <p:ph type="title"/>
          </p:nvPr>
        </p:nvSpPr>
        <p:spPr>
          <a:xfrm>
            <a:off x="1714500" y="304800"/>
            <a:ext cx="5715000" cy="1371600"/>
          </a:xfrm>
          <a:effectLst/>
        </p:spPr>
        <p:txBody>
          <a:bodyPr/>
          <a:lstStyle/>
          <a:p>
            <a:pPr algn="ctr" eaLnBrk="1" hangingPunct="1">
              <a:defRPr/>
            </a:pPr>
            <a:r>
              <a:rPr lang="en-US" sz="4000" dirty="0">
                <a:effectLst>
                  <a:outerShdw blurRad="38100" dist="38100" dir="2700000" algn="tl">
                    <a:srgbClr val="000000">
                      <a:alpha val="43137"/>
                    </a:srgbClr>
                  </a:outerShdw>
                </a:effectLst>
              </a:rPr>
              <a:t>CAST OF 3 CHARACTERS</a:t>
            </a:r>
            <a:br>
              <a:rPr lang="en-US" dirty="0">
                <a:solidFill>
                  <a:srgbClr val="FFFFCC"/>
                </a:solidFill>
                <a:effectLst>
                  <a:outerShdw blurRad="38100" dist="38100" dir="2700000" algn="tl">
                    <a:srgbClr val="000000">
                      <a:alpha val="43137"/>
                    </a:srgbClr>
                  </a:outerShdw>
                </a:effectLst>
                <a:latin typeface="Arial Narrow" pitchFamily="34" charset="0"/>
              </a:rPr>
            </a:br>
            <a:r>
              <a:rPr lang="en-US" sz="3200" kern="1200" dirty="0">
                <a:solidFill>
                  <a:srgbClr val="FFFFFF"/>
                </a:solidFill>
                <a:effectLst>
                  <a:outerShdw blurRad="38100" dist="38100" dir="2700000" algn="tl">
                    <a:srgbClr val="000000">
                      <a:alpha val="43137"/>
                    </a:srgbClr>
                  </a:outerShdw>
                </a:effectLst>
                <a:ea typeface="+mn-ea"/>
                <a:cs typeface="+mn-cs"/>
              </a:rPr>
              <a:t>Revelation 12:1-5</a:t>
            </a:r>
          </a:p>
        </p:txBody>
      </p:sp>
      <p:sp>
        <p:nvSpPr>
          <p:cNvPr id="2" name="Rectangle 1"/>
          <p:cNvSpPr/>
          <p:nvPr/>
        </p:nvSpPr>
        <p:spPr>
          <a:xfrm>
            <a:off x="457200" y="1905000"/>
            <a:ext cx="4495800" cy="4355038"/>
          </a:xfrm>
          <a:prstGeom prst="rect">
            <a:avLst/>
          </a:prstGeom>
        </p:spPr>
        <p:txBody>
          <a:bodyPr wrap="square">
            <a:spAutoFit/>
          </a:bodyPr>
          <a:lstStyle/>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SON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MESSIAH</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Ps. 2:9; Acts 1:9</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DRAGON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SATAN</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Rev. 12:9; 20:2</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WOMAN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ISRAEL</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Gen. 37:9-10</a:t>
            </a:r>
          </a:p>
        </p:txBody>
      </p:sp>
    </p:spTree>
    <p:extLst>
      <p:ext uri="{BB962C8B-B14F-4D97-AF65-F5344CB8AC3E}">
        <p14:creationId xmlns:p14="http://schemas.microsoft.com/office/powerpoint/2010/main" val="2228633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5:10</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to be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918AE51A-4D86-442C-8A07-51B0010F4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108999079"/>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25692</TotalTime>
  <Words>2384</Words>
  <Application>Microsoft Office PowerPoint</Application>
  <PresentationFormat>On-screen Show (4:3)</PresentationFormat>
  <Paragraphs>235</Paragraphs>
  <Slides>63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Arial Narrow</vt:lpstr>
      <vt:lpstr>Calibri</vt:lpstr>
      <vt:lpstr>Times New Roman</vt:lpstr>
      <vt:lpstr>Wingdings</vt:lpstr>
      <vt:lpstr>Azure</vt:lpstr>
      <vt:lpstr>PowerPoint Presentation</vt:lpstr>
      <vt:lpstr>The Coming Kingdom Chapter 20</vt:lpstr>
      <vt:lpstr>Kingdom Study Outline</vt:lpstr>
      <vt:lpstr>Response to Kingdom Now Problem Passages</vt:lpstr>
      <vt:lpstr>4-5 Passages from: The General Letters &amp; Revelation</vt:lpstr>
      <vt:lpstr>PowerPoint Presentation</vt:lpstr>
      <vt:lpstr>Two Rules of Interpretation</vt:lpstr>
      <vt:lpstr>CAST OF 3 CHARACTERS Revelation 12:1-5</vt:lpstr>
      <vt:lpstr>PowerPoint Presentation</vt:lpstr>
      <vt:lpstr>PowerPoint Presentation</vt:lpstr>
      <vt:lpstr>PowerPoint Presentation</vt:lpstr>
      <vt:lpstr>4-5 Passages from: The General Letters &amp; Revelation</vt:lpstr>
      <vt:lpstr>PowerPoint Presentation</vt:lpstr>
      <vt:lpstr>PowerPoint Presentation</vt:lpstr>
      <vt:lpstr>PowerPoint Presentation</vt:lpstr>
      <vt:lpstr>PowerPoint Presentation</vt:lpstr>
      <vt:lpstr>PowerPoint Presentation</vt:lpstr>
      <vt:lpstr>4-5 Passages from: The General Letters &amp; Revelation</vt:lpstr>
      <vt:lpstr>PowerPoint Presentation</vt:lpstr>
      <vt:lpstr>PowerPoint Presentation</vt:lpstr>
      <vt:lpstr>Three Responses to “Kingdom Now”  Theology’s Use of Rev. 3:7</vt:lpstr>
      <vt:lpstr>Three Responses to “Kingdom Now”  Theology’s Use of Rev. 3:7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Responses to “Kingdom Now”  Theology’s Use of Rev. 3:7</vt:lpstr>
      <vt:lpstr>PowerPoint Presentation</vt:lpstr>
      <vt:lpstr>PowerPoint Presentation</vt:lpstr>
      <vt:lpstr>John F. Walvoord Israel in Prophecy (Grand Rapids: Zondervan, 1962), 84-85, 87.</vt:lpstr>
      <vt:lpstr>PowerPoint Presentation</vt:lpstr>
      <vt:lpstr>PowerPoint Presentation</vt:lpstr>
      <vt:lpstr>Three Responses to “Kingdom Now”  Theology’s Use of Rev. 3:7</vt:lpstr>
      <vt:lpstr>PowerPoint Presentation</vt:lpstr>
      <vt:lpstr>PowerPoint Presentation</vt:lpstr>
      <vt:lpstr>PowerPoint Presentation</vt:lpstr>
      <vt:lpstr>4-5 Passages from: The General Letters &amp; Revelation</vt:lpstr>
      <vt:lpstr>PowerPoint Presentation</vt:lpstr>
      <vt:lpstr>PowerPoint Presentation</vt:lpstr>
      <vt:lpstr>Three Responses to “Kingdom Now”  Theology’s Use of Rev. 5:5</vt:lpstr>
      <vt:lpstr>Three Responses to “Kingdom Now”  Theology’s Use of Rev. 5:5</vt:lpstr>
      <vt:lpstr>PowerPoint Presentation</vt:lpstr>
      <vt:lpstr>Three Responses to “Kingdom Now”  Theology’s Use of Rev. 5:5</vt:lpstr>
      <vt:lpstr>Telescoping</vt:lpstr>
      <vt:lpstr>Ultimate Exodus  (Rev 11:15)</vt:lpstr>
      <vt:lpstr>PowerPoint Presentation</vt:lpstr>
      <vt:lpstr>Satan is a Defeated Foe</vt:lpstr>
      <vt:lpstr>PowerPoint Presentation</vt:lpstr>
      <vt:lpstr>PowerPoint Presentation</vt:lpstr>
      <vt:lpstr>Names &amp; Titles Demonstrating Satan’s Post-Fall, Earthly Authority  (Job 1:7; 2:2; Luke 4:5-8; Rom. 8:19-22)</vt:lpstr>
      <vt:lpstr>Three Responses to “Kingdom Now”  Theology’s Use of Rev. 5:5</vt:lpstr>
      <vt:lpstr>PowerPoint Presentation</vt:lpstr>
      <vt:lpstr>PowerPoint Presentation</vt:lpstr>
      <vt:lpstr>William Newell William Newell, The Book of the Revelation (Chicago: Moody, 1935), 75.</vt:lpstr>
      <vt:lpstr>PowerPoint Presentation</vt:lpstr>
      <vt:lpstr>4-5 Passages from: The General Letters &amp; Revelation</vt:lpstr>
      <vt:lpstr>PowerPoint Presentation</vt:lpstr>
      <vt:lpstr>PowerPoint Presentation</vt:lpstr>
      <vt:lpstr>PowerPoint Presentation</vt:lpstr>
      <vt:lpstr>Response to Kingdom Now Problem Passages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Andy Woods</cp:lastModifiedBy>
  <cp:revision>3072</cp:revision>
  <cp:lastPrinted>2019-05-28T12:54:41Z</cp:lastPrinted>
  <dcterms:created xsi:type="dcterms:W3CDTF">2009-03-17T12:21:13Z</dcterms:created>
  <dcterms:modified xsi:type="dcterms:W3CDTF">2019-09-04T16:12:07Z</dcterms:modified>
</cp:coreProperties>
</file>