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61" r:id="rId2"/>
  </p:sldMasterIdLst>
  <p:notesMasterIdLst>
    <p:notesMasterId r:id="rId90"/>
  </p:notesMasterIdLst>
  <p:handoutMasterIdLst>
    <p:handoutMasterId r:id="rId91"/>
  </p:handoutMasterIdLst>
  <p:sldIdLst>
    <p:sldId id="322" r:id="rId3"/>
    <p:sldId id="373" r:id="rId4"/>
    <p:sldId id="5215" r:id="rId5"/>
    <p:sldId id="323" r:id="rId6"/>
    <p:sldId id="5378" r:id="rId7"/>
    <p:sldId id="257" r:id="rId8"/>
    <p:sldId id="5379" r:id="rId9"/>
    <p:sldId id="258" r:id="rId10"/>
    <p:sldId id="5380" r:id="rId11"/>
    <p:sldId id="259" r:id="rId12"/>
    <p:sldId id="260" r:id="rId13"/>
    <p:sldId id="5381" r:id="rId14"/>
    <p:sldId id="5377" r:id="rId15"/>
    <p:sldId id="5382" r:id="rId16"/>
    <p:sldId id="261" r:id="rId17"/>
    <p:sldId id="262" r:id="rId18"/>
    <p:sldId id="5383" r:id="rId19"/>
    <p:sldId id="263" r:id="rId20"/>
    <p:sldId id="5403" r:id="rId21"/>
    <p:sldId id="265" r:id="rId22"/>
    <p:sldId id="5431" r:id="rId23"/>
    <p:sldId id="5528" r:id="rId24"/>
    <p:sldId id="5529" r:id="rId25"/>
    <p:sldId id="5432" r:id="rId26"/>
    <p:sldId id="5404" r:id="rId27"/>
    <p:sldId id="5426" r:id="rId28"/>
    <p:sldId id="5457" r:id="rId29"/>
    <p:sldId id="273" r:id="rId30"/>
    <p:sldId id="5458" r:id="rId31"/>
    <p:sldId id="5462" r:id="rId32"/>
    <p:sldId id="5463" r:id="rId33"/>
    <p:sldId id="5464" r:id="rId34"/>
    <p:sldId id="5460" r:id="rId35"/>
    <p:sldId id="5465" r:id="rId36"/>
    <p:sldId id="5461" r:id="rId37"/>
    <p:sldId id="5466" r:id="rId38"/>
    <p:sldId id="5427" r:id="rId39"/>
    <p:sldId id="3740" r:id="rId40"/>
    <p:sldId id="5414" r:id="rId41"/>
    <p:sldId id="5468" r:id="rId42"/>
    <p:sldId id="5415" r:id="rId43"/>
    <p:sldId id="5469" r:id="rId44"/>
    <p:sldId id="5416" r:id="rId45"/>
    <p:sldId id="5470" r:id="rId46"/>
    <p:sldId id="5472" r:id="rId47"/>
    <p:sldId id="5471" r:id="rId48"/>
    <p:sldId id="5031" r:id="rId49"/>
    <p:sldId id="5417" r:id="rId50"/>
    <p:sldId id="5473" r:id="rId51"/>
    <p:sldId id="5474" r:id="rId52"/>
    <p:sldId id="5565" r:id="rId53"/>
    <p:sldId id="5418" r:id="rId54"/>
    <p:sldId id="5475" r:id="rId55"/>
    <p:sldId id="5476" r:id="rId56"/>
    <p:sldId id="5419" r:id="rId57"/>
    <p:sldId id="5477" r:id="rId58"/>
    <p:sldId id="5478" r:id="rId59"/>
    <p:sldId id="5420" r:id="rId60"/>
    <p:sldId id="5479" r:id="rId61"/>
    <p:sldId id="5566" r:id="rId62"/>
    <p:sldId id="5480" r:id="rId63"/>
    <p:sldId id="5481" r:id="rId64"/>
    <p:sldId id="5482" r:id="rId65"/>
    <p:sldId id="5483" r:id="rId66"/>
    <p:sldId id="5484" r:id="rId67"/>
    <p:sldId id="5485" r:id="rId68"/>
    <p:sldId id="5358" r:id="rId69"/>
    <p:sldId id="5575" r:id="rId70"/>
    <p:sldId id="5486" r:id="rId71"/>
    <p:sldId id="5487" r:id="rId72"/>
    <p:sldId id="5488" r:id="rId73"/>
    <p:sldId id="570" r:id="rId74"/>
    <p:sldId id="566" r:id="rId75"/>
    <p:sldId id="567" r:id="rId76"/>
    <p:sldId id="569" r:id="rId77"/>
    <p:sldId id="597" r:id="rId78"/>
    <p:sldId id="568" r:id="rId79"/>
    <p:sldId id="571" r:id="rId80"/>
    <p:sldId id="521" r:id="rId81"/>
    <p:sldId id="349" r:id="rId82"/>
    <p:sldId id="350" r:id="rId83"/>
    <p:sldId id="572" r:id="rId84"/>
    <p:sldId id="5428" r:id="rId85"/>
    <p:sldId id="5574" r:id="rId86"/>
    <p:sldId id="5573" r:id="rId87"/>
    <p:sldId id="5361" r:id="rId88"/>
    <p:sldId id="5362" r:id="rId8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5294" autoAdjust="0"/>
  </p:normalViewPr>
  <p:slideViewPr>
    <p:cSldViewPr>
      <p:cViewPr varScale="1">
        <p:scale>
          <a:sx n="82" d="100"/>
          <a:sy n="82" d="100"/>
        </p:scale>
        <p:origin x="82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61" tIns="48331" rIns="96661" bIns="48331" rtlCol="0"/>
          <a:lstStyle>
            <a:lvl1pPr algn="l">
              <a:defRPr sz="1300"/>
            </a:lvl1pPr>
          </a:lstStyle>
          <a:p>
            <a:pPr algn="ctr"/>
            <a:r>
              <a:rPr lang="en-US" dirty="0">
                <a:latin typeface="Calibri" panose="020F0502020204030204" pitchFamily="34" charset="0"/>
                <a:cs typeface="Calibri" panose="020F0502020204030204" pitchFamily="34" charset="0"/>
              </a:rPr>
              <a:t>Dr. Andy Woods – Satanology 005</a:t>
            </a:r>
          </a:p>
          <a:p>
            <a:pPr algn="ctr"/>
            <a:r>
              <a:rPr lang="en-US" dirty="0">
                <a:latin typeface="Calibri" panose="020F0502020204030204" pitchFamily="34" charset="0"/>
                <a:cs typeface="Calibri" panose="020F0502020204030204" pitchFamily="34" charset="0"/>
              </a:rPr>
              <a:t>09-01-2019</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64DEDF2-C45B-48F3-A788-5ACA1787D72D}" type="datetimeFigureOut">
              <a:rPr lang="en-US" smtClean="0"/>
              <a:t>9/1/2019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404279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46" name="Rectangle 34"/>
          <p:cNvSpPr>
            <a:spLocks noGrp="1" noChangeArrowheads="1"/>
          </p:cNvSpPr>
          <p:nvPr>
            <p:ph type="ctrTitle" sz="quarter"/>
          </p:nvPr>
        </p:nvSpPr>
        <p:spPr>
          <a:xfrm>
            <a:off x="1143000" y="228600"/>
            <a:ext cx="7772400" cy="1143000"/>
          </a:xfrm>
        </p:spPr>
        <p:txBody>
          <a:bodyPr/>
          <a:lstStyle>
            <a:lvl1pPr algn="ctr">
              <a:defRPr sz="3600">
                <a:solidFill>
                  <a:srgbClr val="00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latin typeface="Calibri" panose="020F0502020204030204" pitchFamily="34" charset="0"/>
                <a:cs typeface="Calibri" panose="020F0502020204030204" pitchFamily="34" charset="0"/>
              </a:defRPr>
            </a:lvl1pPr>
          </a:lstStyle>
          <a:p>
            <a:r>
              <a:rPr lang="en-US"/>
              <a:t>Click to edit Master subtitle style</a:t>
            </a:r>
          </a:p>
        </p:txBody>
      </p:sp>
      <p:sp>
        <p:nvSpPr>
          <p:cNvPr id="4" name="Rectangle 36">
            <a:extLst>
              <a:ext uri="{FF2B5EF4-FFF2-40B4-BE49-F238E27FC236}">
                <a16:creationId xmlns:a16="http://schemas.microsoft.com/office/drawing/2014/main" id="{53F60BD7-9E11-4D60-9DDF-EC8AD40023ED}"/>
              </a:ext>
            </a:extLst>
          </p:cNvPr>
          <p:cNvSpPr>
            <a:spLocks noGrp="1" noChangeArrowheads="1"/>
          </p:cNvSpPr>
          <p:nvPr>
            <p:ph type="dt" sz="quarter" idx="10"/>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5" name="Rectangle 37">
            <a:extLst>
              <a:ext uri="{FF2B5EF4-FFF2-40B4-BE49-F238E27FC236}">
                <a16:creationId xmlns:a16="http://schemas.microsoft.com/office/drawing/2014/main" id="{CF1AAE28-3E4B-4E15-AC3A-2D4B39C31931}"/>
              </a:ext>
            </a:extLst>
          </p:cNvPr>
          <p:cNvSpPr>
            <a:spLocks noGrp="1" noChangeArrowheads="1"/>
          </p:cNvSpPr>
          <p:nvPr>
            <p:ph type="ftr" sz="quarter" idx="11"/>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6" name="Rectangle 38">
            <a:extLst>
              <a:ext uri="{FF2B5EF4-FFF2-40B4-BE49-F238E27FC236}">
                <a16:creationId xmlns:a16="http://schemas.microsoft.com/office/drawing/2014/main" id="{1E7F9564-1A7B-4D19-BC8E-8DDD27C35BCB}"/>
              </a:ext>
            </a:extLst>
          </p:cNvPr>
          <p:cNvSpPr>
            <a:spLocks noGrp="1" noChangeArrowheads="1"/>
          </p:cNvSpPr>
          <p:nvPr>
            <p:ph type="sldNum" sz="quarter" idx="12"/>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fld id="{AD92ECD0-2D52-4688-B8E7-9B5D93689A49}" type="slidenum">
              <a:rPr lang="en-US" altLang="en-US"/>
              <a:pPr>
                <a:defRPr/>
              </a:pPr>
              <a:t>‹#›</a:t>
            </a:fld>
            <a:endParaRPr lang="en-US" altLang="en-US"/>
          </a:p>
        </p:txBody>
      </p:sp>
    </p:spTree>
    <p:extLst>
      <p:ext uri="{BB962C8B-B14F-4D97-AF65-F5344CB8AC3E}">
        <p14:creationId xmlns:p14="http://schemas.microsoft.com/office/powerpoint/2010/main" val="286945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61963" indent="-461963">
              <a:defRPr>
                <a:latin typeface="Calibri" panose="020F0502020204030204" pitchFamily="34" charset="0"/>
                <a:cs typeface="Calibri" panose="020F0502020204030204" pitchFamily="34" charset="0"/>
              </a:defRPr>
            </a:lvl1pPr>
            <a:lvl2pPr marL="914400" indent="-457200">
              <a:defRPr>
                <a:latin typeface="Calibri" panose="020F0502020204030204" pitchFamily="34" charset="0"/>
                <a:cs typeface="Calibri" panose="020F0502020204030204" pitchFamily="34" charset="0"/>
              </a:defRPr>
            </a:lvl2pPr>
            <a:lvl3pPr marL="1376363" indent="-461963">
              <a:buClr>
                <a:srgbClr val="FFFFCC"/>
              </a:buClr>
              <a:buFont typeface="Wingdings 2" panose="05020102010507070707" pitchFamily="18" charset="2"/>
              <a:buChar char=""/>
              <a:tabLst/>
              <a:defRPr>
                <a:latin typeface="Calibri" panose="020F0502020204030204" pitchFamily="34" charset="0"/>
                <a:cs typeface="Calibri" panose="020F0502020204030204" pitchFamily="34" charset="0"/>
              </a:defRPr>
            </a:lvl3pPr>
            <a:lvl4pPr marL="1828800" indent="-457200">
              <a:buClr>
                <a:srgbClr val="33CC33"/>
              </a:buClr>
              <a:defRPr>
                <a:latin typeface="Calibri" panose="020F0502020204030204" pitchFamily="34" charset="0"/>
                <a:cs typeface="Calibri" panose="020F0502020204030204" pitchFamily="34" charset="0"/>
              </a:defRPr>
            </a:lvl4pPr>
            <a:lvl5pPr marL="2290763" indent="-461963">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5">
            <a:extLst>
              <a:ext uri="{FF2B5EF4-FFF2-40B4-BE49-F238E27FC236}">
                <a16:creationId xmlns:a16="http://schemas.microsoft.com/office/drawing/2014/main" id="{635A3CEC-4B06-416E-90C5-11967A011BB9}"/>
              </a:ext>
            </a:extLst>
          </p:cNvPr>
          <p:cNvSpPr>
            <a:spLocks noGrp="1" noChangeArrowheads="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36">
            <a:extLst>
              <a:ext uri="{FF2B5EF4-FFF2-40B4-BE49-F238E27FC236}">
                <a16:creationId xmlns:a16="http://schemas.microsoft.com/office/drawing/2014/main" id="{11890424-20F5-4899-AE6A-C7D33FF5CE4E}"/>
              </a:ext>
            </a:extLst>
          </p:cNvPr>
          <p:cNvSpPr>
            <a:spLocks noGrp="1" noChangeArrowheads="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37">
            <a:extLst>
              <a:ext uri="{FF2B5EF4-FFF2-40B4-BE49-F238E27FC236}">
                <a16:creationId xmlns:a16="http://schemas.microsoft.com/office/drawing/2014/main" id="{DFF5F8B6-8B94-4043-AA88-181C9F3CF2DD}"/>
              </a:ext>
            </a:extLst>
          </p:cNvPr>
          <p:cNvSpPr>
            <a:spLocks noGrp="1" noChangeArrowheads="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pPr>
              <a:defRPr/>
            </a:pPr>
            <a:fld id="{F3A3B005-2191-4D8E-AD05-A0BBAC5F9B8D}" type="slidenum">
              <a:rPr lang="en-US" altLang="en-US"/>
              <a:pPr>
                <a:defRPr/>
              </a:pPr>
              <a:t>‹#›</a:t>
            </a:fld>
            <a:endParaRPr lang="en-US" altLang="en-US"/>
          </a:p>
        </p:txBody>
      </p:sp>
    </p:spTree>
    <p:extLst>
      <p:ext uri="{BB962C8B-B14F-4D97-AF65-F5344CB8AC3E}">
        <p14:creationId xmlns:p14="http://schemas.microsoft.com/office/powerpoint/2010/main" val="258480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9BB8422F-18BD-4BF5-83A6-BA6EEB3C14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41B372BF-E0E2-468C-A508-2458921B2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37838090-06C8-43E2-99AD-1A32EAF33B5A}"/>
              </a:ext>
            </a:extLst>
          </p:cNvPr>
          <p:cNvSpPr>
            <a:spLocks noGrp="1" noChangeArrowheads="1"/>
          </p:cNvSpPr>
          <p:nvPr>
            <p:ph type="sldNum" sz="quarter" idx="12"/>
          </p:nvPr>
        </p:nvSpPr>
        <p:spPr>
          <a:ln/>
        </p:spPr>
        <p:txBody>
          <a:bodyPr/>
          <a:lstStyle>
            <a:lvl1pPr>
              <a:defRPr/>
            </a:lvl1pPr>
          </a:lstStyle>
          <a:p>
            <a:pPr>
              <a:defRPr/>
            </a:pPr>
            <a:fld id="{57DA04DA-416D-4734-A6DF-42B60702F98E}" type="slidenum">
              <a:rPr lang="en-US" altLang="en-US"/>
              <a:pPr>
                <a:defRPr/>
              </a:pPr>
              <a:t>‹#›</a:t>
            </a:fld>
            <a:endParaRPr lang="en-US" altLang="en-US" dirty="0"/>
          </a:p>
        </p:txBody>
      </p:sp>
    </p:spTree>
    <p:extLst>
      <p:ext uri="{BB962C8B-B14F-4D97-AF65-F5344CB8AC3E}">
        <p14:creationId xmlns:p14="http://schemas.microsoft.com/office/powerpoint/2010/main" val="121675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DC577B3F-CE17-4B51-B39D-53ED893090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1114CBD9-D326-4AF9-A392-739AD38622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C393299-1527-48CF-BE93-150CD68C94A3}"/>
              </a:ext>
            </a:extLst>
          </p:cNvPr>
          <p:cNvSpPr>
            <a:spLocks noGrp="1" noChangeArrowheads="1"/>
          </p:cNvSpPr>
          <p:nvPr>
            <p:ph type="sldNum" sz="quarter" idx="12"/>
          </p:nvPr>
        </p:nvSpPr>
        <p:spPr>
          <a:ln/>
        </p:spPr>
        <p:txBody>
          <a:bodyPr/>
          <a:lstStyle>
            <a:lvl1pPr>
              <a:defRPr/>
            </a:lvl1pPr>
          </a:lstStyle>
          <a:p>
            <a:pPr>
              <a:defRPr/>
            </a:pPr>
            <a:fld id="{DAEA2DCE-36FB-4894-9D31-18EC507C3D07}" type="slidenum">
              <a:rPr lang="en-US" altLang="en-US"/>
              <a:pPr>
                <a:defRPr/>
              </a:pPr>
              <a:t>‹#›</a:t>
            </a:fld>
            <a:endParaRPr lang="en-US" altLang="en-US" dirty="0"/>
          </a:p>
        </p:txBody>
      </p:sp>
    </p:spTree>
    <p:extLst>
      <p:ext uri="{BB962C8B-B14F-4D97-AF65-F5344CB8AC3E}">
        <p14:creationId xmlns:p14="http://schemas.microsoft.com/office/powerpoint/2010/main" val="2516115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9DDFDF5F-CD6E-4521-A48C-0DC04560604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47BF940B-6C07-4092-A7A6-183E1745DE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5ACB6AFC-C5B3-4B06-8B7E-20898A5D8EDA}"/>
              </a:ext>
            </a:extLst>
          </p:cNvPr>
          <p:cNvSpPr>
            <a:spLocks noGrp="1" noChangeArrowheads="1"/>
          </p:cNvSpPr>
          <p:nvPr>
            <p:ph type="sldNum" sz="quarter" idx="12"/>
          </p:nvPr>
        </p:nvSpPr>
        <p:spPr>
          <a:ln/>
        </p:spPr>
        <p:txBody>
          <a:bodyPr/>
          <a:lstStyle>
            <a:lvl1pPr>
              <a:defRPr/>
            </a:lvl1pPr>
          </a:lstStyle>
          <a:p>
            <a:pPr>
              <a:defRPr/>
            </a:pPr>
            <a:fld id="{0377C762-F8C8-4AB7-8FD2-14DC349A9F1F}" type="slidenum">
              <a:rPr lang="en-US" altLang="en-US"/>
              <a:pPr>
                <a:defRPr/>
              </a:pPr>
              <a:t>‹#›</a:t>
            </a:fld>
            <a:endParaRPr lang="en-US" altLang="en-US" dirty="0"/>
          </a:p>
        </p:txBody>
      </p:sp>
    </p:spTree>
    <p:extLst>
      <p:ext uri="{BB962C8B-B14F-4D97-AF65-F5344CB8AC3E}">
        <p14:creationId xmlns:p14="http://schemas.microsoft.com/office/powerpoint/2010/main" val="3023916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0428BB93-206B-4448-9413-4618EA85D8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696E75C5-DB84-493C-A5F5-866CB5BAC9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1C94848-F99A-464E-A0E2-7E641AFB8FA2}"/>
              </a:ext>
            </a:extLst>
          </p:cNvPr>
          <p:cNvSpPr>
            <a:spLocks noGrp="1" noChangeArrowheads="1"/>
          </p:cNvSpPr>
          <p:nvPr>
            <p:ph type="sldNum" sz="quarter" idx="12"/>
          </p:nvPr>
        </p:nvSpPr>
        <p:spPr>
          <a:ln/>
        </p:spPr>
        <p:txBody>
          <a:bodyPr/>
          <a:lstStyle>
            <a:lvl1pPr>
              <a:defRPr/>
            </a:lvl1pPr>
          </a:lstStyle>
          <a:p>
            <a:pPr>
              <a:defRPr/>
            </a:pPr>
            <a:fld id="{F3739C48-2384-4E0D-A706-AA9D32028361}" type="slidenum">
              <a:rPr lang="en-US" altLang="en-US"/>
              <a:pPr>
                <a:defRPr/>
              </a:pPr>
              <a:t>‹#›</a:t>
            </a:fld>
            <a:endParaRPr lang="en-US" altLang="en-US" dirty="0"/>
          </a:p>
        </p:txBody>
      </p:sp>
    </p:spTree>
    <p:extLst>
      <p:ext uri="{BB962C8B-B14F-4D97-AF65-F5344CB8AC3E}">
        <p14:creationId xmlns:p14="http://schemas.microsoft.com/office/powerpoint/2010/main" val="388914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0077810F-EEE7-42CB-BED5-369BFA47BC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735CB68A-31DC-46F3-8685-6FDC495786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DDCD736B-FA5C-40F0-BA49-5EC42178F648}"/>
              </a:ext>
            </a:extLst>
          </p:cNvPr>
          <p:cNvSpPr>
            <a:spLocks noGrp="1" noChangeArrowheads="1"/>
          </p:cNvSpPr>
          <p:nvPr>
            <p:ph type="sldNum" sz="quarter" idx="12"/>
          </p:nvPr>
        </p:nvSpPr>
        <p:spPr>
          <a:ln/>
        </p:spPr>
        <p:txBody>
          <a:bodyPr/>
          <a:lstStyle>
            <a:lvl1pPr>
              <a:defRPr/>
            </a:lvl1pPr>
          </a:lstStyle>
          <a:p>
            <a:pPr>
              <a:defRPr/>
            </a:pPr>
            <a:fld id="{D87E527B-B9B1-4100-9C7E-2A77212AA4A2}" type="slidenum">
              <a:rPr lang="en-US" altLang="en-US"/>
              <a:pPr>
                <a:defRPr/>
              </a:pPr>
              <a:t>‹#›</a:t>
            </a:fld>
            <a:endParaRPr lang="en-US" altLang="en-US" dirty="0"/>
          </a:p>
        </p:txBody>
      </p:sp>
    </p:spTree>
    <p:extLst>
      <p:ext uri="{BB962C8B-B14F-4D97-AF65-F5344CB8AC3E}">
        <p14:creationId xmlns:p14="http://schemas.microsoft.com/office/powerpoint/2010/main" val="72006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7EEF65D9-0FDF-49C9-B42E-5FF4C8BD11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118BF43C-1CDB-4BE2-A68C-0207CCCFC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8C7378C6-B0DB-4FA4-86CB-91CB0BA21AC3}"/>
              </a:ext>
            </a:extLst>
          </p:cNvPr>
          <p:cNvSpPr>
            <a:spLocks noGrp="1" noChangeArrowheads="1"/>
          </p:cNvSpPr>
          <p:nvPr>
            <p:ph type="sldNum" sz="quarter" idx="12"/>
          </p:nvPr>
        </p:nvSpPr>
        <p:spPr>
          <a:ln/>
        </p:spPr>
        <p:txBody>
          <a:bodyPr/>
          <a:lstStyle>
            <a:lvl1pPr>
              <a:defRPr/>
            </a:lvl1pPr>
          </a:lstStyle>
          <a:p>
            <a:pPr>
              <a:defRPr/>
            </a:pPr>
            <a:fld id="{6E9CDB8E-5FED-4FF9-A36A-83BB289BA841}" type="slidenum">
              <a:rPr lang="en-US" altLang="en-US"/>
              <a:pPr>
                <a:defRPr/>
              </a:pPr>
              <a:t>‹#›</a:t>
            </a:fld>
            <a:endParaRPr lang="en-US" altLang="en-US" dirty="0"/>
          </a:p>
        </p:txBody>
      </p:sp>
    </p:spTree>
    <p:extLst>
      <p:ext uri="{BB962C8B-B14F-4D97-AF65-F5344CB8AC3E}">
        <p14:creationId xmlns:p14="http://schemas.microsoft.com/office/powerpoint/2010/main" val="4045910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9E484373-391D-40EB-859A-B9C11D1852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11F2177-8C19-4E0D-B87A-CC6ADB0A7E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15474D4-E5D7-4272-8211-046D2DE85071}"/>
              </a:ext>
            </a:extLst>
          </p:cNvPr>
          <p:cNvSpPr>
            <a:spLocks noGrp="1" noChangeArrowheads="1"/>
          </p:cNvSpPr>
          <p:nvPr>
            <p:ph type="sldNum" sz="quarter" idx="12"/>
          </p:nvPr>
        </p:nvSpPr>
        <p:spPr>
          <a:ln/>
        </p:spPr>
        <p:txBody>
          <a:bodyPr/>
          <a:lstStyle>
            <a:lvl1pPr>
              <a:defRPr/>
            </a:lvl1pPr>
          </a:lstStyle>
          <a:p>
            <a:pPr>
              <a:defRPr/>
            </a:pPr>
            <a:fld id="{1DAAB3FE-E270-4829-87DC-FB02BD59D82A}" type="slidenum">
              <a:rPr lang="en-US" altLang="en-US"/>
              <a:pPr>
                <a:defRPr/>
              </a:pPr>
              <a:t>‹#›</a:t>
            </a:fld>
            <a:endParaRPr lang="en-US" altLang="en-US" dirty="0"/>
          </a:p>
        </p:txBody>
      </p:sp>
    </p:spTree>
    <p:extLst>
      <p:ext uri="{BB962C8B-B14F-4D97-AF65-F5344CB8AC3E}">
        <p14:creationId xmlns:p14="http://schemas.microsoft.com/office/powerpoint/2010/main" val="3433690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C6838668-3CEC-49F0-AFA6-5B01203176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A7E41A2-F111-4612-BCBA-671A9088A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1CC1F06D-381E-479C-ACEB-42A90DC3B8B5}"/>
              </a:ext>
            </a:extLst>
          </p:cNvPr>
          <p:cNvSpPr>
            <a:spLocks noGrp="1" noChangeArrowheads="1"/>
          </p:cNvSpPr>
          <p:nvPr>
            <p:ph type="sldNum" sz="quarter" idx="12"/>
          </p:nvPr>
        </p:nvSpPr>
        <p:spPr>
          <a:ln/>
        </p:spPr>
        <p:txBody>
          <a:bodyPr/>
          <a:lstStyle>
            <a:lvl1pPr>
              <a:defRPr/>
            </a:lvl1pPr>
          </a:lstStyle>
          <a:p>
            <a:pPr>
              <a:defRPr/>
            </a:pPr>
            <a:fld id="{78704F60-8F73-438E-BCE7-7609C0A58F19}" type="slidenum">
              <a:rPr lang="en-US" altLang="en-US"/>
              <a:pPr>
                <a:defRPr/>
              </a:pPr>
              <a:t>‹#›</a:t>
            </a:fld>
            <a:endParaRPr lang="en-US" altLang="en-US" dirty="0"/>
          </a:p>
        </p:txBody>
      </p:sp>
    </p:spTree>
    <p:extLst>
      <p:ext uri="{BB962C8B-B14F-4D97-AF65-F5344CB8AC3E}">
        <p14:creationId xmlns:p14="http://schemas.microsoft.com/office/powerpoint/2010/main" val="2479635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1D509D8-1128-48BD-BEDC-B5BBC44D37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52E93AB-8735-4A84-8E55-7D8B4F6800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918D82E-1317-43C0-A706-D34D39DBBC6A}"/>
              </a:ext>
            </a:extLst>
          </p:cNvPr>
          <p:cNvSpPr>
            <a:spLocks noGrp="1" noChangeArrowheads="1"/>
          </p:cNvSpPr>
          <p:nvPr>
            <p:ph type="sldNum" sz="quarter" idx="12"/>
          </p:nvPr>
        </p:nvSpPr>
        <p:spPr>
          <a:ln/>
        </p:spPr>
        <p:txBody>
          <a:bodyPr/>
          <a:lstStyle>
            <a:lvl1pPr>
              <a:defRPr/>
            </a:lvl1pPr>
          </a:lstStyle>
          <a:p>
            <a:pPr>
              <a:defRPr/>
            </a:pPr>
            <a:fld id="{BDF40826-1316-43D1-91EF-394776BD321D}" type="slidenum">
              <a:rPr lang="en-US" altLang="en-US"/>
              <a:pPr>
                <a:defRPr/>
              </a:pPr>
              <a:t>‹#›</a:t>
            </a:fld>
            <a:endParaRPr lang="en-US" altLang="en-US" dirty="0"/>
          </a:p>
        </p:txBody>
      </p:sp>
    </p:spTree>
    <p:extLst>
      <p:ext uri="{BB962C8B-B14F-4D97-AF65-F5344CB8AC3E}">
        <p14:creationId xmlns:p14="http://schemas.microsoft.com/office/powerpoint/2010/main" val="3158706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55F6949F-EE1A-44C2-BC83-D1B96411A7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F5F7A4E-235B-4E04-87F2-A28AA5615A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B5A6283-BA2F-4910-8057-492A0C972AC9}"/>
              </a:ext>
            </a:extLst>
          </p:cNvPr>
          <p:cNvSpPr>
            <a:spLocks noGrp="1" noChangeArrowheads="1"/>
          </p:cNvSpPr>
          <p:nvPr>
            <p:ph type="sldNum" sz="quarter" idx="12"/>
          </p:nvPr>
        </p:nvSpPr>
        <p:spPr>
          <a:ln/>
        </p:spPr>
        <p:txBody>
          <a:bodyPr/>
          <a:lstStyle>
            <a:lvl1pPr>
              <a:defRPr/>
            </a:lvl1pPr>
          </a:lstStyle>
          <a:p>
            <a:pPr>
              <a:defRPr/>
            </a:pPr>
            <a:fld id="{5377A07C-0C7B-4AFF-ABD0-CB31C4CF0CD3}" type="slidenum">
              <a:rPr lang="en-US" altLang="en-US"/>
              <a:pPr>
                <a:defRPr/>
              </a:pPr>
              <a:t>‹#›</a:t>
            </a:fld>
            <a:endParaRPr lang="en-US" altLang="en-US" dirty="0"/>
          </a:p>
        </p:txBody>
      </p:sp>
    </p:spTree>
    <p:extLst>
      <p:ext uri="{BB962C8B-B14F-4D97-AF65-F5344CB8AC3E}">
        <p14:creationId xmlns:p14="http://schemas.microsoft.com/office/powerpoint/2010/main" val="350403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 id="2147483857"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34">
            <a:extLst>
              <a:ext uri="{FF2B5EF4-FFF2-40B4-BE49-F238E27FC236}">
                <a16:creationId xmlns:a16="http://schemas.microsoft.com/office/drawing/2014/main" id="{00A831CD-C111-46E1-B282-82B03CAA2C3B}"/>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2323" name="Rectangle 35">
            <a:extLst>
              <a:ext uri="{FF2B5EF4-FFF2-40B4-BE49-F238E27FC236}">
                <a16:creationId xmlns:a16="http://schemas.microsoft.com/office/drawing/2014/main" id="{37AFA021-3EC0-43D6-83CF-DA3E3ADC8FC2}"/>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2324" name="Rectangle 36">
            <a:extLst>
              <a:ext uri="{FF2B5EF4-FFF2-40B4-BE49-F238E27FC236}">
                <a16:creationId xmlns:a16="http://schemas.microsoft.com/office/drawing/2014/main" id="{183536FE-EB1C-4CC7-B57D-4055CD106710}"/>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2325" name="Rectangle 37">
            <a:extLst>
              <a:ext uri="{FF2B5EF4-FFF2-40B4-BE49-F238E27FC236}">
                <a16:creationId xmlns:a16="http://schemas.microsoft.com/office/drawing/2014/main" id="{E60693DF-639E-49AE-92EA-04744CD7E2BE}"/>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6B577523-0B9A-4590-85D2-C9F0612AAEE5}" type="slidenum">
              <a:rPr lang="en-US" altLang="en-US"/>
              <a:pPr>
                <a:defRPr/>
              </a:pPr>
              <a:t>‹#›</a:t>
            </a:fld>
            <a:endParaRPr lang="en-US" altLang="en-US" dirty="0"/>
          </a:p>
        </p:txBody>
      </p:sp>
      <p:sp>
        <p:nvSpPr>
          <p:cNvPr id="12326" name="Rectangle 38">
            <a:extLst>
              <a:ext uri="{FF2B5EF4-FFF2-40B4-BE49-F238E27FC236}">
                <a16:creationId xmlns:a16="http://schemas.microsoft.com/office/drawing/2014/main" id="{C66F727D-766A-46C2-BBFA-4E55019C63A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4" r:id="rId1"/>
    <p:sldLayoutId id="2147483855"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p:nvPr>
        </p:nvSpPr>
        <p:spPr>
          <a:xfrm>
            <a:off x="685800" y="228600"/>
            <a:ext cx="7772400" cy="914400"/>
          </a:xfrm>
        </p:spPr>
        <p:txBody>
          <a:bodyPr/>
          <a:lstStyle/>
          <a:p>
            <a:pPr eaLnBrk="1" hangingPunct="1">
              <a:defRPr/>
            </a:pPr>
            <a:r>
              <a:rPr lang="en-US" altLang="en-US" sz="4000" dirty="0">
                <a:effectLst>
                  <a:outerShdw blurRad="38100" dist="38100" dir="2700000" algn="tl">
                    <a:srgbClr val="000000">
                      <a:alpha val="43137"/>
                    </a:srgbClr>
                  </a:outerShdw>
                </a:effectLst>
              </a:rPr>
              <a:t>SATANOLOGY</a:t>
            </a:r>
          </a:p>
        </p:txBody>
      </p:sp>
      <p:pic>
        <p:nvPicPr>
          <p:cNvPr id="16387" name="Picture 3">
            <a:extLst>
              <a:ext uri="{FF2B5EF4-FFF2-40B4-BE49-F238E27FC236}">
                <a16:creationId xmlns:a16="http://schemas.microsoft.com/office/drawing/2014/main" id="{2550EBD7-77A4-4332-9644-5F986611DC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6389" name="Picture 1">
            <a:extLst>
              <a:ext uri="{FF2B5EF4-FFF2-40B4-BE49-F238E27FC236}">
                <a16:creationId xmlns:a16="http://schemas.microsoft.com/office/drawing/2014/main" id="{794734C7-468D-4A11-903D-30F7EEE16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12192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73D0937-A011-4801-87E6-8BBC1FFFA421}"/>
              </a:ext>
            </a:extLst>
          </p:cNvPr>
          <p:cNvSpPr>
            <a:spLocks noGrp="1" noChangeArrowheads="1"/>
          </p:cNvSpPr>
          <p:nvPr>
            <p:ph type="body" idx="1"/>
          </p:nvPr>
        </p:nvSpPr>
        <p:spPr>
          <a:xfrm>
            <a:off x="228600" y="1362075"/>
            <a:ext cx="6477000" cy="4699000"/>
          </a:xfrm>
        </p:spPr>
        <p:txBody>
          <a:bodyPr/>
          <a:lstStyle/>
          <a:p>
            <a:pPr marL="684213" indent="-684213"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Lucifer (2 Cor 11:14)</a:t>
            </a:r>
          </a:p>
          <a:p>
            <a:pPr marL="684213" indent="-684213"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Satan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3:1)</a:t>
            </a:r>
          </a:p>
          <a:p>
            <a:pPr marL="684213" indent="-684213"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Devil (Matt 4:11)</a:t>
            </a:r>
          </a:p>
          <a:p>
            <a:pPr marL="684213" indent="-684213"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Serpent of old (Rev 12:9)</a:t>
            </a:r>
          </a:p>
          <a:p>
            <a:pPr marL="684213" indent="-684213"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Destroyer (Rev 9:11)</a:t>
            </a:r>
          </a:p>
          <a:p>
            <a:pPr marL="684213" indent="-684213"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Dragon (Rev 12:9)</a:t>
            </a:r>
          </a:p>
          <a:p>
            <a:pPr marL="684213" indent="-684213"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Evil one (1 John 5:19)</a:t>
            </a:r>
          </a:p>
          <a:p>
            <a:pPr marL="684213" indent="-684213"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Belial (2 Cor 6:15)</a:t>
            </a:r>
          </a:p>
          <a:p>
            <a:pPr marL="684213" indent="-684213"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Anointed cherub (</a:t>
            </a:r>
            <a:r>
              <a:rPr lang="en-US" dirty="0" err="1">
                <a:effectLst>
                  <a:outerShdw blurRad="38100" dist="38100" dir="2700000" algn="tl">
                    <a:srgbClr val="000000">
                      <a:alpha val="43137"/>
                    </a:srgbClr>
                  </a:outerShdw>
                </a:effectLst>
              </a:rPr>
              <a:t>Ezek</a:t>
            </a:r>
            <a:r>
              <a:rPr lang="en-US" dirty="0">
                <a:effectLst>
                  <a:outerShdw blurRad="38100" dist="38100" dir="2700000" algn="tl">
                    <a:srgbClr val="000000">
                      <a:alpha val="43137"/>
                    </a:srgbClr>
                  </a:outerShdw>
                </a:effectLst>
              </a:rPr>
              <a:t> 28:14, 16)</a:t>
            </a:r>
          </a:p>
        </p:txBody>
      </p:sp>
      <p:sp>
        <p:nvSpPr>
          <p:cNvPr id="4" name="Rectangle 2">
            <a:extLst>
              <a:ext uri="{FF2B5EF4-FFF2-40B4-BE49-F238E27FC236}">
                <a16:creationId xmlns:a16="http://schemas.microsoft.com/office/drawing/2014/main" id="{66475AE9-9B2C-4C2A-90E2-50AA6A5DC589}"/>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Names and Titles</a:t>
            </a:r>
          </a:p>
        </p:txBody>
      </p:sp>
      <p:pic>
        <p:nvPicPr>
          <p:cNvPr id="5" name="Picture 5">
            <a:extLst>
              <a:ext uri="{FF2B5EF4-FFF2-40B4-BE49-F238E27FC236}">
                <a16:creationId xmlns:a16="http://schemas.microsoft.com/office/drawing/2014/main" id="{F2549A60-7460-4121-939B-5501C2091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6002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06FCF2C8-3F86-4A69-9D37-D45E35B2AFEE}"/>
              </a:ext>
            </a:extLst>
          </p:cNvPr>
          <p:cNvSpPr>
            <a:spLocks noGrp="1" noChangeArrowheads="1"/>
          </p:cNvSpPr>
          <p:nvPr>
            <p:ph type="body" idx="1"/>
          </p:nvPr>
        </p:nvSpPr>
        <p:spPr>
          <a:xfrm>
            <a:off x="228600" y="1371600"/>
            <a:ext cx="7924800" cy="4689475"/>
          </a:xfrm>
        </p:spPr>
        <p:txBody>
          <a:bodyPr/>
          <a:lstStyle/>
          <a:p>
            <a:pPr marL="684213" indent="-684213" eaLnBrk="1" hangingPunct="1">
              <a:spcBef>
                <a:spcPts val="0"/>
              </a:spcBef>
              <a:spcAft>
                <a:spcPts val="600"/>
              </a:spcAft>
              <a:buSzPct val="100000"/>
              <a:buFont typeface="+mj-lt"/>
              <a:buAutoNum type="arabicPeriod" startAt="10"/>
              <a:defRPr/>
            </a:pPr>
            <a:r>
              <a:rPr lang="en-US" dirty="0">
                <a:effectLst>
                  <a:outerShdw blurRad="38100" dist="38100" dir="2700000" algn="tl">
                    <a:srgbClr val="000000">
                      <a:alpha val="43137"/>
                    </a:srgbClr>
                  </a:outerShdw>
                </a:effectLst>
              </a:rPr>
              <a:t>Prince of this world (John 12:31)</a:t>
            </a:r>
          </a:p>
          <a:p>
            <a:pPr marL="684213" indent="-684213" eaLnBrk="1" hangingPunct="1">
              <a:spcBef>
                <a:spcPts val="0"/>
              </a:spcBef>
              <a:spcAft>
                <a:spcPts val="600"/>
              </a:spcAft>
              <a:buSzPct val="100000"/>
              <a:buFont typeface="+mj-lt"/>
              <a:buAutoNum type="arabicPeriod" startAt="10"/>
              <a:defRPr/>
            </a:pPr>
            <a:r>
              <a:rPr lang="en-US" dirty="0">
                <a:effectLst>
                  <a:outerShdw blurRad="38100" dist="38100" dir="2700000" algn="tl">
                    <a:srgbClr val="000000">
                      <a:alpha val="43137"/>
                    </a:srgbClr>
                  </a:outerShdw>
                </a:effectLst>
              </a:rPr>
              <a:t>Prince and power of the air (Eph 2:2)</a:t>
            </a:r>
          </a:p>
          <a:p>
            <a:pPr marL="684213" indent="-684213" eaLnBrk="1" hangingPunct="1">
              <a:spcBef>
                <a:spcPts val="0"/>
              </a:spcBef>
              <a:spcAft>
                <a:spcPts val="600"/>
              </a:spcAft>
              <a:buSzPct val="100000"/>
              <a:buFont typeface="+mj-lt"/>
              <a:buAutoNum type="arabicPeriod" startAt="10"/>
              <a:defRPr/>
            </a:pPr>
            <a:r>
              <a:rPr lang="en-US" dirty="0">
                <a:effectLst>
                  <a:outerShdw blurRad="38100" dist="38100" dir="2700000" algn="tl">
                    <a:srgbClr val="000000">
                      <a:alpha val="43137"/>
                    </a:srgbClr>
                  </a:outerShdw>
                </a:effectLst>
              </a:rPr>
              <a:t>God of this world (2 Cor 4:4)</a:t>
            </a:r>
          </a:p>
          <a:p>
            <a:pPr marL="684213" indent="-684213" eaLnBrk="1" hangingPunct="1">
              <a:spcBef>
                <a:spcPts val="0"/>
              </a:spcBef>
              <a:spcAft>
                <a:spcPts val="600"/>
              </a:spcAft>
              <a:buSzPct val="100000"/>
              <a:buFont typeface="+mj-lt"/>
              <a:buAutoNum type="arabicPeriod" startAt="10"/>
              <a:defRPr/>
            </a:pPr>
            <a:r>
              <a:rPr lang="en-US" dirty="0">
                <a:effectLst>
                  <a:outerShdw blurRad="38100" dist="38100" dir="2700000" algn="tl">
                    <a:srgbClr val="000000">
                      <a:alpha val="43137"/>
                    </a:srgbClr>
                  </a:outerShdw>
                </a:effectLst>
              </a:rPr>
              <a:t>Beelzebub (Luke 11:15)</a:t>
            </a:r>
          </a:p>
          <a:p>
            <a:pPr marL="684213" indent="-684213" eaLnBrk="1" hangingPunct="1">
              <a:spcBef>
                <a:spcPts val="0"/>
              </a:spcBef>
              <a:spcAft>
                <a:spcPts val="600"/>
              </a:spcAft>
              <a:buSzPct val="100000"/>
              <a:buFont typeface="+mj-lt"/>
              <a:buAutoNum type="arabicPeriod" startAt="10"/>
              <a:defRPr/>
            </a:pPr>
            <a:r>
              <a:rPr lang="en-US" dirty="0">
                <a:effectLst>
                  <a:outerShdw blurRad="38100" dist="38100" dir="2700000" algn="tl">
                    <a:srgbClr val="000000">
                      <a:alpha val="43137"/>
                    </a:srgbClr>
                  </a:outerShdw>
                </a:effectLst>
              </a:rPr>
              <a:t>Tempter (Matt 4:3)</a:t>
            </a:r>
          </a:p>
          <a:p>
            <a:pPr marL="684213" indent="-684213" eaLnBrk="1" hangingPunct="1">
              <a:spcBef>
                <a:spcPts val="0"/>
              </a:spcBef>
              <a:spcAft>
                <a:spcPts val="600"/>
              </a:spcAft>
              <a:buSzPct val="100000"/>
              <a:buFont typeface="+mj-lt"/>
              <a:buAutoNum type="arabicPeriod" startAt="10"/>
              <a:defRPr/>
            </a:pPr>
            <a:r>
              <a:rPr lang="en-US" dirty="0">
                <a:effectLst>
                  <a:outerShdw blurRad="38100" dist="38100" dir="2700000" algn="tl">
                    <a:srgbClr val="000000">
                      <a:alpha val="43137"/>
                    </a:srgbClr>
                  </a:outerShdw>
                </a:effectLst>
              </a:rPr>
              <a:t>Accuser of the brethren (Rev 12:10)</a:t>
            </a:r>
          </a:p>
          <a:p>
            <a:pPr marL="684213" indent="-684213" eaLnBrk="1" hangingPunct="1">
              <a:spcBef>
                <a:spcPts val="0"/>
              </a:spcBef>
              <a:spcAft>
                <a:spcPts val="600"/>
              </a:spcAft>
              <a:buSzPct val="100000"/>
              <a:buFont typeface="+mj-lt"/>
              <a:buAutoNum type="arabicPeriod" startAt="10"/>
              <a:defRPr/>
            </a:pPr>
            <a:r>
              <a:rPr lang="en-US" dirty="0">
                <a:effectLst>
                  <a:outerShdw blurRad="38100" dist="38100" dir="2700000" algn="tl">
                    <a:srgbClr val="000000">
                      <a:alpha val="43137"/>
                    </a:srgbClr>
                  </a:outerShdw>
                </a:effectLst>
              </a:rPr>
              <a:t>Father of lies and murderer (John 8:44)</a:t>
            </a:r>
          </a:p>
          <a:p>
            <a:pPr marL="684213" indent="-684213" eaLnBrk="1" hangingPunct="1">
              <a:spcBef>
                <a:spcPts val="0"/>
              </a:spcBef>
              <a:spcAft>
                <a:spcPts val="600"/>
              </a:spcAft>
              <a:buSzPct val="100000"/>
              <a:buFont typeface="+mj-lt"/>
              <a:buAutoNum type="arabicPeriod" startAt="10"/>
              <a:defRPr/>
            </a:pPr>
            <a:r>
              <a:rPr lang="en-US" dirty="0">
                <a:effectLst>
                  <a:outerShdw blurRad="38100" dist="38100" dir="2700000" algn="tl">
                    <a:srgbClr val="000000">
                      <a:alpha val="43137"/>
                    </a:srgbClr>
                  </a:outerShdw>
                </a:effectLst>
              </a:rPr>
              <a:t>Roaring lion and adversary (1 Pet 5:8)</a:t>
            </a:r>
          </a:p>
          <a:p>
            <a:pPr marL="684213" indent="-684213" eaLnBrk="1" hangingPunct="1">
              <a:spcBef>
                <a:spcPts val="0"/>
              </a:spcBef>
              <a:spcAft>
                <a:spcPts val="600"/>
              </a:spcAft>
              <a:buSzPct val="100000"/>
              <a:buFont typeface="+mj-lt"/>
              <a:buAutoNum type="arabicPeriod" startAt="10"/>
              <a:defRPr/>
            </a:pPr>
            <a:r>
              <a:rPr lang="en-US" dirty="0">
                <a:effectLst>
                  <a:outerShdw blurRad="38100" dist="38100" dir="2700000" algn="tl">
                    <a:srgbClr val="000000">
                      <a:alpha val="43137"/>
                    </a:srgbClr>
                  </a:outerShdw>
                </a:effectLst>
              </a:rPr>
              <a:t>Enemy (Matt 13:39)</a:t>
            </a:r>
          </a:p>
        </p:txBody>
      </p:sp>
      <p:sp>
        <p:nvSpPr>
          <p:cNvPr id="5" name="Rectangle 2">
            <a:extLst>
              <a:ext uri="{FF2B5EF4-FFF2-40B4-BE49-F238E27FC236}">
                <a16:creationId xmlns:a16="http://schemas.microsoft.com/office/drawing/2014/main" id="{2A95269B-399D-4027-93AD-3964CEB3B32D}"/>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Names and Titles</a:t>
            </a:r>
          </a:p>
        </p:txBody>
      </p:sp>
      <p:pic>
        <p:nvPicPr>
          <p:cNvPr id="24580" name="Picture 5">
            <a:extLst>
              <a:ext uri="{FF2B5EF4-FFF2-40B4-BE49-F238E27FC236}">
                <a16:creationId xmlns:a16="http://schemas.microsoft.com/office/drawing/2014/main" id="{DEC44343-510A-4AD2-BA18-D63E32653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6002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457200" y="1428750"/>
            <a:ext cx="51054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Existence</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Personhood</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Names and titles</a:t>
            </a:r>
          </a:p>
          <a:p>
            <a:pPr marL="514350" indent="-514350" eaLnBrk="1" hangingPunct="1">
              <a:spcBef>
                <a:spcPts val="0"/>
              </a:spcBef>
              <a:spcAft>
                <a:spcPts val="3600"/>
              </a:spcAft>
              <a:buClr>
                <a:srgbClr val="00FFFF"/>
              </a:buClr>
              <a:buSzPct val="100000"/>
              <a:buFont typeface="+mj-lt"/>
              <a:buAutoNum type="arabicPeriod"/>
              <a:defRPr/>
            </a:pPr>
            <a:r>
              <a:rPr lang="en-US" b="1" u="sng" kern="0" dirty="0">
                <a:solidFill>
                  <a:srgbClr val="FFFFCC"/>
                </a:solidFill>
                <a:effectLst>
                  <a:outerShdw blurRad="38100" dist="38100" dir="2700000" algn="tl">
                    <a:srgbClr val="000000">
                      <a:alpha val="43137"/>
                    </a:srgbClr>
                  </a:outerShdw>
                </a:effectLst>
                <a:cs typeface="+mn-cs"/>
              </a:rPr>
              <a:t>Original state and first sin</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Works</a:t>
            </a:r>
            <a:endParaRPr lang="en-US"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368C528D-86FD-40F5-A819-1C7866A5D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725"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63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Satan’s Original State and First Sin</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6629400" cy="4632325"/>
          </a:xfrm>
        </p:spPr>
        <p:txBody>
          <a:bodyPr/>
          <a:lstStyle/>
          <a:p>
            <a:pPr marL="514350" indent="-514350" eaLnBrk="1" hangingPunct="1">
              <a:spcBef>
                <a:spcPts val="0"/>
              </a:spcBef>
              <a:spcAft>
                <a:spcPts val="0"/>
              </a:spcAft>
              <a:buSzPct val="100000"/>
              <a:buFont typeface="+mj-lt"/>
              <a:buAutoNum type="arabicPeriod"/>
              <a:defRPr/>
            </a:pPr>
            <a:r>
              <a:rPr lang="en-US" dirty="0">
                <a:effectLst>
                  <a:outerShdw blurRad="38100" dist="38100" dir="2700000" algn="tl">
                    <a:srgbClr val="000000">
                      <a:alpha val="43137"/>
                    </a:srgbClr>
                  </a:outerShdw>
                </a:effectLst>
              </a:rPr>
              <a:t>Ezekiel 28:12-17</a:t>
            </a: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r>
              <a:rPr lang="en-US" dirty="0">
                <a:effectLst>
                  <a:outerShdw blurRad="38100" dist="38100" dir="2700000" algn="tl">
                    <a:srgbClr val="000000">
                      <a:alpha val="43137"/>
                    </a:srgbClr>
                  </a:outerShdw>
                </a:effectLst>
              </a:rPr>
              <a:t>Isaiah 14:12-15</a:t>
            </a:r>
          </a:p>
        </p:txBody>
      </p:sp>
      <p:pic>
        <p:nvPicPr>
          <p:cNvPr id="2" name="Picture 1">
            <a:extLst>
              <a:ext uri="{FF2B5EF4-FFF2-40B4-BE49-F238E27FC236}">
                <a16:creationId xmlns:a16="http://schemas.microsoft.com/office/drawing/2014/main" id="{5F23C5C7-3D1D-4799-9267-23D942429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286000"/>
            <a:ext cx="1048792" cy="1371600"/>
          </a:xfrm>
          <a:prstGeom prst="rect">
            <a:avLst/>
          </a:prstGeom>
        </p:spPr>
      </p:pic>
      <p:pic>
        <p:nvPicPr>
          <p:cNvPr id="3" name="Picture 2">
            <a:extLst>
              <a:ext uri="{FF2B5EF4-FFF2-40B4-BE49-F238E27FC236}">
                <a16:creationId xmlns:a16="http://schemas.microsoft.com/office/drawing/2014/main" id="{C6CC704D-9340-431C-A573-B7697EA7F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284" y="4724400"/>
            <a:ext cx="1023425" cy="1371600"/>
          </a:xfrm>
          <a:prstGeom prst="rect">
            <a:avLst/>
          </a:prstGeom>
        </p:spPr>
      </p:pic>
      <p:pic>
        <p:nvPicPr>
          <p:cNvPr id="7" name="Picture 6">
            <a:extLst>
              <a:ext uri="{FF2B5EF4-FFF2-40B4-BE49-F238E27FC236}">
                <a16:creationId xmlns:a16="http://schemas.microsoft.com/office/drawing/2014/main" id="{549BBD97-D3BF-4217-A9CF-D4865D742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43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Satan’s Original State and First Sin</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6629400" cy="4632325"/>
          </a:xfrm>
        </p:spPr>
        <p:txBody>
          <a:bodyPr/>
          <a:lstStyle/>
          <a:p>
            <a:pPr marL="514350" indent="-514350" eaLnBrk="1" hangingPunct="1">
              <a:spcBef>
                <a:spcPts val="0"/>
              </a:spcBef>
              <a:spcAft>
                <a:spcPts val="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Ezekiel 28:12-17</a:t>
            </a: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r>
              <a:rPr lang="en-US" dirty="0">
                <a:effectLst>
                  <a:outerShdw blurRad="38100" dist="38100" dir="2700000" algn="tl">
                    <a:srgbClr val="000000">
                      <a:alpha val="43137"/>
                    </a:srgbClr>
                  </a:outerShdw>
                </a:effectLst>
              </a:rPr>
              <a:t>Isaiah 14:12-15</a:t>
            </a:r>
          </a:p>
        </p:txBody>
      </p:sp>
      <p:pic>
        <p:nvPicPr>
          <p:cNvPr id="2" name="Picture 1">
            <a:extLst>
              <a:ext uri="{FF2B5EF4-FFF2-40B4-BE49-F238E27FC236}">
                <a16:creationId xmlns:a16="http://schemas.microsoft.com/office/drawing/2014/main" id="{5F23C5C7-3D1D-4799-9267-23D942429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286000"/>
            <a:ext cx="1048792" cy="1371600"/>
          </a:xfrm>
          <a:prstGeom prst="rect">
            <a:avLst/>
          </a:prstGeom>
        </p:spPr>
      </p:pic>
      <p:pic>
        <p:nvPicPr>
          <p:cNvPr id="3" name="Picture 2">
            <a:extLst>
              <a:ext uri="{FF2B5EF4-FFF2-40B4-BE49-F238E27FC236}">
                <a16:creationId xmlns:a16="http://schemas.microsoft.com/office/drawing/2014/main" id="{C6CC704D-9340-431C-A573-B7697EA7F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284" y="4724400"/>
            <a:ext cx="1023425" cy="1371600"/>
          </a:xfrm>
          <a:prstGeom prst="rect">
            <a:avLst/>
          </a:prstGeom>
        </p:spPr>
      </p:pic>
      <p:pic>
        <p:nvPicPr>
          <p:cNvPr id="7" name="Picture 6">
            <a:extLst>
              <a:ext uri="{FF2B5EF4-FFF2-40B4-BE49-F238E27FC236}">
                <a16:creationId xmlns:a16="http://schemas.microsoft.com/office/drawing/2014/main" id="{549BBD97-D3BF-4217-A9CF-D4865D742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01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BFFCA9D-D4B1-433D-A7A5-04A32EBC682D}"/>
              </a:ext>
            </a:extLst>
          </p:cNvPr>
          <p:cNvSpPr>
            <a:spLocks noGrp="1" noChangeArrowheads="1"/>
          </p:cNvSpPr>
          <p:nvPr>
            <p:ph type="body" idx="1"/>
          </p:nvPr>
        </p:nvSpPr>
        <p:spPr>
          <a:xfrm>
            <a:off x="304800" y="1371600"/>
            <a:ext cx="4648200" cy="5334000"/>
          </a:xfrm>
        </p:spPr>
        <p:txBody>
          <a:bodyPr/>
          <a:lstStyle/>
          <a:p>
            <a:pPr marL="461963" indent="-461963" eaLnBrk="1" hangingPunct="1">
              <a:spcBef>
                <a:spcPts val="0"/>
              </a:spcBef>
              <a:spcAft>
                <a:spcPts val="900"/>
              </a:spcAft>
              <a:defRPr/>
            </a:pPr>
            <a:r>
              <a:rPr lang="en-US" dirty="0" err="1">
                <a:effectLst>
                  <a:outerShdw blurRad="38100" dist="38100" dir="2700000" algn="tl">
                    <a:srgbClr val="000000">
                      <a:alpha val="43137"/>
                    </a:srgbClr>
                  </a:outerShdw>
                </a:effectLst>
              </a:rPr>
              <a:t>Ezek</a:t>
            </a:r>
            <a:r>
              <a:rPr lang="en-US" dirty="0">
                <a:effectLst>
                  <a:outerShdw blurRad="38100" dist="38100" dir="2700000" algn="tl">
                    <a:srgbClr val="000000">
                      <a:alpha val="43137"/>
                    </a:srgbClr>
                  </a:outerShdw>
                </a:effectLst>
              </a:rPr>
              <a:t> 28:12-17</a:t>
            </a:r>
          </a:p>
          <a:p>
            <a:pPr marL="914400" lvl="1" indent="-452438" eaLnBrk="1" hangingPunct="1">
              <a:spcBef>
                <a:spcPts val="0"/>
              </a:spcBef>
              <a:spcAft>
                <a:spcPts val="900"/>
              </a:spcAft>
              <a:defRPr/>
            </a:pPr>
            <a:r>
              <a:rPr lang="en-US" dirty="0">
                <a:effectLst>
                  <a:outerShdw blurRad="38100" dist="38100" dir="2700000" algn="tl">
                    <a:srgbClr val="000000">
                      <a:alpha val="43137"/>
                    </a:srgbClr>
                  </a:outerShdw>
                </a:effectLst>
              </a:rPr>
              <a:t>Attributes</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Creature (15)</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Angel (14, 16)</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Powerful (14)</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Without sin (15)</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Beautiful (12-13)</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Intelligent (12)</a:t>
            </a:r>
          </a:p>
          <a:p>
            <a:pPr marL="914400" lvl="1" indent="-452438" eaLnBrk="1" hangingPunct="1">
              <a:spcBef>
                <a:spcPts val="0"/>
              </a:spcBef>
              <a:spcAft>
                <a:spcPts val="900"/>
              </a:spcAft>
              <a:defRPr/>
            </a:pPr>
            <a:r>
              <a:rPr lang="en-US" dirty="0">
                <a:effectLst>
                  <a:outerShdw blurRad="38100" dist="38100" dir="2700000" algn="tl">
                    <a:srgbClr val="000000">
                      <a:alpha val="43137"/>
                    </a:srgbClr>
                  </a:outerShdw>
                </a:effectLst>
              </a:rPr>
              <a:t>Nature of 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sin (17)</a:t>
            </a:r>
          </a:p>
        </p:txBody>
      </p:sp>
      <p:sp>
        <p:nvSpPr>
          <p:cNvPr id="4" name="Rectangle 2">
            <a:extLst>
              <a:ext uri="{FF2B5EF4-FFF2-40B4-BE49-F238E27FC236}">
                <a16:creationId xmlns:a16="http://schemas.microsoft.com/office/drawing/2014/main" id="{0BA7271C-9ED3-4C8C-861F-4661CE6AA0BA}"/>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a:t>
            </a:r>
          </a:p>
        </p:txBody>
      </p:sp>
      <p:pic>
        <p:nvPicPr>
          <p:cNvPr id="26628" name="Picture 5">
            <a:extLst>
              <a:ext uri="{FF2B5EF4-FFF2-40B4-BE49-F238E27FC236}">
                <a16:creationId xmlns:a16="http://schemas.microsoft.com/office/drawing/2014/main" id="{E1C745B8-6658-4D06-B4FB-1C2109049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6002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52A52DA1-DF2E-4024-A5F7-E86CD2009915}"/>
              </a:ext>
            </a:extLst>
          </p:cNvPr>
          <p:cNvSpPr>
            <a:spLocks noGrp="1" noChangeArrowheads="1"/>
          </p:cNvSpPr>
          <p:nvPr>
            <p:ph type="body" idx="1"/>
          </p:nvPr>
        </p:nvSpPr>
        <p:spPr>
          <a:xfrm>
            <a:off x="304800" y="1371600"/>
            <a:ext cx="6705600" cy="4689475"/>
          </a:xfrm>
        </p:spPr>
        <p:txBody>
          <a:bodyPr/>
          <a:lstStyle/>
          <a:p>
            <a:pPr marL="461963" indent="-461963" eaLnBrk="1" hangingPunct="1">
              <a:spcBef>
                <a:spcPts val="0"/>
              </a:spcBef>
              <a:spcAft>
                <a:spcPts val="900"/>
              </a:spcAft>
              <a:defRPr/>
            </a:pPr>
            <a:r>
              <a:rPr lang="en-US" dirty="0" err="1">
                <a:effectLst>
                  <a:outerShdw blurRad="38100" dist="38100" dir="2700000" algn="tl">
                    <a:srgbClr val="000000">
                      <a:alpha val="43137"/>
                    </a:srgbClr>
                  </a:outerShdw>
                </a:effectLst>
              </a:rPr>
              <a:t>Ezek</a:t>
            </a:r>
            <a:r>
              <a:rPr lang="en-US" dirty="0">
                <a:effectLst>
                  <a:outerShdw blurRad="38100" dist="38100" dir="2700000" algn="tl">
                    <a:srgbClr val="000000">
                      <a:alpha val="43137"/>
                    </a:srgbClr>
                  </a:outerShdw>
                </a:effectLst>
              </a:rPr>
              <a:t> 28:12-17</a:t>
            </a:r>
          </a:p>
          <a:p>
            <a:pPr marL="914400" lvl="1" indent="-452438" eaLnBrk="1" hangingPunct="1">
              <a:spcBef>
                <a:spcPts val="0"/>
              </a:spcBef>
              <a:spcAft>
                <a:spcPts val="900"/>
              </a:spcAft>
              <a:defRPr/>
            </a:pPr>
            <a:r>
              <a:rPr lang="en-US" dirty="0">
                <a:effectLst>
                  <a:outerShdw blurRad="38100" dist="38100" dir="2700000" algn="tl">
                    <a:srgbClr val="000000">
                      <a:alpha val="43137"/>
                    </a:srgbClr>
                  </a:outerShdw>
                </a:effectLst>
              </a:rPr>
              <a:t>Consequences</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Fell (16-17)</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Retains some access to heaven (Job 1:6; 2:1)</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Some angels fell with him (14)</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Fallen angels confirmed in wickedness (Matt 25:41)</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Darkened thought process (17)</a:t>
            </a:r>
          </a:p>
        </p:txBody>
      </p:sp>
      <p:sp>
        <p:nvSpPr>
          <p:cNvPr id="5" name="Rectangle 2">
            <a:extLst>
              <a:ext uri="{FF2B5EF4-FFF2-40B4-BE49-F238E27FC236}">
                <a16:creationId xmlns:a16="http://schemas.microsoft.com/office/drawing/2014/main" id="{FC8C39F2-FC5A-4BF2-991D-B39C66BCCF4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27652" name="Picture 5">
            <a:extLst>
              <a:ext uri="{FF2B5EF4-FFF2-40B4-BE49-F238E27FC236}">
                <a16:creationId xmlns:a16="http://schemas.microsoft.com/office/drawing/2014/main" id="{F0129836-98DB-4E8B-96B0-5D922E0C3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6002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Satan’s Original State and First Sin</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6629400" cy="4632325"/>
          </a:xfrm>
        </p:spPr>
        <p:txBody>
          <a:bodyPr/>
          <a:lstStyle/>
          <a:p>
            <a:pPr marL="514350" indent="-514350" eaLnBrk="1" hangingPunct="1">
              <a:spcBef>
                <a:spcPts val="0"/>
              </a:spcBef>
              <a:spcAft>
                <a:spcPts val="0"/>
              </a:spcAft>
              <a:buSzPct val="100000"/>
              <a:buFont typeface="+mj-lt"/>
              <a:buAutoNum type="arabicPeriod"/>
              <a:defRPr/>
            </a:pPr>
            <a:r>
              <a:rPr lang="en-US" dirty="0">
                <a:effectLst>
                  <a:outerShdw blurRad="38100" dist="38100" dir="2700000" algn="tl">
                    <a:srgbClr val="000000">
                      <a:alpha val="43137"/>
                    </a:srgbClr>
                  </a:outerShdw>
                </a:effectLst>
              </a:rPr>
              <a:t>Ezekiel 28:12-17</a:t>
            </a: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Isaiah 14:12-15</a:t>
            </a:r>
          </a:p>
        </p:txBody>
      </p:sp>
      <p:pic>
        <p:nvPicPr>
          <p:cNvPr id="2" name="Picture 1">
            <a:extLst>
              <a:ext uri="{FF2B5EF4-FFF2-40B4-BE49-F238E27FC236}">
                <a16:creationId xmlns:a16="http://schemas.microsoft.com/office/drawing/2014/main" id="{5F23C5C7-3D1D-4799-9267-23D942429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286000"/>
            <a:ext cx="1048792" cy="1371600"/>
          </a:xfrm>
          <a:prstGeom prst="rect">
            <a:avLst/>
          </a:prstGeom>
        </p:spPr>
      </p:pic>
      <p:pic>
        <p:nvPicPr>
          <p:cNvPr id="3" name="Picture 2">
            <a:extLst>
              <a:ext uri="{FF2B5EF4-FFF2-40B4-BE49-F238E27FC236}">
                <a16:creationId xmlns:a16="http://schemas.microsoft.com/office/drawing/2014/main" id="{C6CC704D-9340-431C-A573-B7697EA7F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284" y="4724400"/>
            <a:ext cx="1023425" cy="1371600"/>
          </a:xfrm>
          <a:prstGeom prst="rect">
            <a:avLst/>
          </a:prstGeom>
        </p:spPr>
      </p:pic>
      <p:pic>
        <p:nvPicPr>
          <p:cNvPr id="9" name="Picture 8">
            <a:extLst>
              <a:ext uri="{FF2B5EF4-FFF2-40B4-BE49-F238E27FC236}">
                <a16:creationId xmlns:a16="http://schemas.microsoft.com/office/drawing/2014/main" id="{41DC0860-54F0-40BC-A979-8837CEADF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49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304800" y="1371600"/>
            <a:ext cx="8686800" cy="4689475"/>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Isaiah 14:12-15</a:t>
            </a:r>
          </a:p>
          <a:p>
            <a:pPr marL="914400" lvl="1" indent="-452438" eaLnBrk="1" hangingPunct="1">
              <a:spcBef>
                <a:spcPts val="0"/>
              </a:spcBef>
              <a:spcAft>
                <a:spcPts val="1200"/>
              </a:spcAft>
              <a:defRPr/>
            </a:pPr>
            <a:r>
              <a:rPr lang="en-US" dirty="0">
                <a:effectLst>
                  <a:outerShdw blurRad="38100" dist="38100" dir="2700000" algn="tl">
                    <a:srgbClr val="000000">
                      <a:alpha val="43137"/>
                    </a:srgbClr>
                  </a:outerShdw>
                </a:effectLst>
              </a:rPr>
              <a:t>5 “I will” statements</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to heaven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Raise my throne above the stars of God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Sit enthroned on the Mt. of the Assembly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above the tops of the clouds (14)</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Make myself like the Most High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430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1E1A7863-7E2C-4728-8D5A-C0CB59DCD1A0}"/>
              </a:ext>
            </a:extLst>
          </p:cNvPr>
          <p:cNvSpPr>
            <a:spLocks noGrp="1" noChangeArrowheads="1"/>
          </p:cNvSpPr>
          <p:nvPr>
            <p:ph type="body" idx="1"/>
          </p:nvPr>
        </p:nvSpPr>
        <p:spPr>
          <a:xfrm>
            <a:off x="304800" y="1371600"/>
            <a:ext cx="6553200" cy="4689475"/>
          </a:xfrm>
        </p:spPr>
        <p:txBody>
          <a:bodyPr/>
          <a:lstStyle/>
          <a:p>
            <a:pPr marL="461963" lvl="1" indent="-461963" eaLnBrk="1" hangingPunct="1">
              <a:spcBef>
                <a:spcPts val="0"/>
              </a:spcBef>
              <a:spcAft>
                <a:spcPts val="9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Isaiah 14:12-15</a:t>
            </a:r>
          </a:p>
          <a:p>
            <a:pPr marL="914400" lvl="1" indent="-452438" eaLnBrk="1" hangingPunct="1">
              <a:spcBef>
                <a:spcPts val="0"/>
              </a:spcBef>
              <a:spcAft>
                <a:spcPts val="900"/>
              </a:spcAft>
              <a:defRPr/>
            </a:pPr>
            <a:r>
              <a:rPr lang="en-US" dirty="0">
                <a:effectLst>
                  <a:outerShdw blurRad="38100" dist="38100" dir="2700000" algn="tl">
                    <a:srgbClr val="000000">
                      <a:alpha val="43137"/>
                    </a:srgbClr>
                  </a:outerShdw>
                </a:effectLst>
              </a:rPr>
              <a:t>3 Consequences</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Fell (15)</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Name changed from Lucifer (12) to Satan (Matt 16:23)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Banished from heaven (12)</a:t>
            </a:r>
          </a:p>
        </p:txBody>
      </p:sp>
      <p:sp>
        <p:nvSpPr>
          <p:cNvPr id="5" name="Rectangle 2">
            <a:extLst>
              <a:ext uri="{FF2B5EF4-FFF2-40B4-BE49-F238E27FC236}">
                <a16:creationId xmlns:a16="http://schemas.microsoft.com/office/drawing/2014/main" id="{0F5834B4-760F-4186-A2BA-0352FD5876A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6" name="Picture 5">
            <a:extLst>
              <a:ext uri="{FF2B5EF4-FFF2-40B4-BE49-F238E27FC236}">
                <a16:creationId xmlns:a16="http://schemas.microsoft.com/office/drawing/2014/main" id="{3C947CD1-C391-4DBD-A1FE-984EB69A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430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63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1143000"/>
            <a:ext cx="7315200" cy="5562600"/>
          </a:xfrm>
        </p:spPr>
        <p:txBody>
          <a:bodyPr/>
          <a:lstStyle/>
          <a:p>
            <a:pPr>
              <a:spcBef>
                <a:spcPts val="0"/>
              </a:spcBef>
              <a:spcAft>
                <a:spcPts val="600"/>
              </a:spcAft>
            </a:pPr>
            <a:r>
              <a:rPr lang="en-US" altLang="en-US" sz="3000"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sz="3000" dirty="0">
                <a:effectLst>
                  <a:outerShdw blurRad="38100" dist="38100" dir="2700000" algn="tl">
                    <a:srgbClr val="000000">
                      <a:alpha val="43137"/>
                    </a:srgbClr>
                  </a:outerShdw>
                </a:effectLst>
              </a:rPr>
              <a:t>Theology – Study of God</a:t>
            </a:r>
          </a:p>
          <a:p>
            <a:pPr>
              <a:spcBef>
                <a:spcPts val="0"/>
              </a:spcBef>
              <a:spcAft>
                <a:spcPts val="600"/>
              </a:spcAft>
            </a:pPr>
            <a:r>
              <a:rPr lang="en-US" altLang="en-US" sz="3000"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sz="3000"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sz="3000"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sz="3000"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sz="3000"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sz="3000" b="1" u="sng" dirty="0">
                <a:solidFill>
                  <a:srgbClr val="FFFFCC"/>
                </a:solidFill>
                <a:effectLst>
                  <a:outerShdw blurRad="38100" dist="38100" dir="2700000" algn="tl">
                    <a:srgbClr val="000000">
                      <a:alpha val="43137"/>
                    </a:srgbClr>
                  </a:outerShdw>
                </a:effectLst>
              </a:rPr>
              <a:t>Angelology – Study of angels</a:t>
            </a:r>
          </a:p>
          <a:p>
            <a:pPr>
              <a:spcBef>
                <a:spcPts val="0"/>
              </a:spcBef>
              <a:spcAft>
                <a:spcPts val="600"/>
              </a:spcAft>
            </a:pPr>
            <a:r>
              <a:rPr lang="en-US" altLang="en-US" sz="3000" dirty="0">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sz="3000"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29300" y="1341437"/>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561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609BB81-6C96-430A-8336-484DBCAEE547}"/>
              </a:ext>
            </a:extLst>
          </p:cNvPr>
          <p:cNvSpPr>
            <a:spLocks noGrp="1" noChangeArrowheads="1"/>
          </p:cNvSpPr>
          <p:nvPr>
            <p:ph type="body" idx="1"/>
          </p:nvPr>
        </p:nvSpPr>
        <p:spPr>
          <a:xfrm>
            <a:off x="304800" y="1371600"/>
            <a:ext cx="8485188" cy="4689475"/>
          </a:xfrm>
        </p:spPr>
        <p:txBody>
          <a:bodyPr/>
          <a:lstStyle/>
          <a:p>
            <a:pPr marL="461963" lvl="1" indent="-461963" eaLnBrk="1" hangingPunct="1">
              <a:spcBef>
                <a:spcPts val="0"/>
              </a:spcBef>
              <a:spcAft>
                <a:spcPts val="9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Time of Satan’s fall</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In eternity past</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In between Gen. 1:1-2  (gap theory?)</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After Gen 1:31 but before Gen 3</a:t>
            </a:r>
          </a:p>
        </p:txBody>
      </p:sp>
      <p:sp>
        <p:nvSpPr>
          <p:cNvPr id="5" name="Rectangle 2">
            <a:extLst>
              <a:ext uri="{FF2B5EF4-FFF2-40B4-BE49-F238E27FC236}">
                <a16:creationId xmlns:a16="http://schemas.microsoft.com/office/drawing/2014/main" id="{B2A0197F-1DA7-49B8-82AB-1F22238D7E3D}"/>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6" name="Picture 5">
            <a:extLst>
              <a:ext uri="{FF2B5EF4-FFF2-40B4-BE49-F238E27FC236}">
                <a16:creationId xmlns:a16="http://schemas.microsoft.com/office/drawing/2014/main" id="{5AFE1608-BD8F-46A8-BE6A-F33EE8E39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430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609BB81-6C96-430A-8336-484DBCAEE547}"/>
              </a:ext>
            </a:extLst>
          </p:cNvPr>
          <p:cNvSpPr>
            <a:spLocks noGrp="1" noChangeArrowheads="1"/>
          </p:cNvSpPr>
          <p:nvPr>
            <p:ph type="body" idx="1"/>
          </p:nvPr>
        </p:nvSpPr>
        <p:spPr>
          <a:xfrm>
            <a:off x="304800" y="1371600"/>
            <a:ext cx="8485188" cy="4689475"/>
          </a:xfrm>
        </p:spPr>
        <p:txBody>
          <a:bodyPr/>
          <a:lstStyle/>
          <a:p>
            <a:pPr marL="461963" lvl="1" indent="-461963" eaLnBrk="1" hangingPunct="1">
              <a:spcBef>
                <a:spcPts val="0"/>
              </a:spcBef>
              <a:spcAft>
                <a:spcPts val="9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Time of Satan’s fall</a:t>
            </a:r>
          </a:p>
          <a:p>
            <a:pPr marL="914400" lvl="1" indent="-4524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In eternity past</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In between Gen. 1:1-2  (gap theory?)</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After Gen 1:31 but before Gen 3</a:t>
            </a:r>
          </a:p>
        </p:txBody>
      </p:sp>
      <p:sp>
        <p:nvSpPr>
          <p:cNvPr id="5" name="Rectangle 2">
            <a:extLst>
              <a:ext uri="{FF2B5EF4-FFF2-40B4-BE49-F238E27FC236}">
                <a16:creationId xmlns:a16="http://schemas.microsoft.com/office/drawing/2014/main" id="{B2A0197F-1DA7-49B8-82AB-1F22238D7E3D}"/>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6" name="Picture 5">
            <a:extLst>
              <a:ext uri="{FF2B5EF4-FFF2-40B4-BE49-F238E27FC236}">
                <a16:creationId xmlns:a16="http://schemas.microsoft.com/office/drawing/2014/main" id="{7C219A7E-4D9A-4CC8-BBDF-7C49B8003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430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09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2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28:16-17</a:t>
            </a:r>
          </a:p>
          <a:p>
            <a:pPr algn="just">
              <a:spcAft>
                <a:spcPts val="100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latin typeface="Calibri" panose="020F0502020204030204" pitchFamily="34" charset="0"/>
                <a:cs typeface="Calibri" panose="020F0502020204030204" pitchFamily="34" charset="0"/>
              </a:rPr>
              <a:t>16</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abundance of your trade You were internally filled with violence, And you sinned; Therefore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have cast you as profane From the mountain of God</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have destroyed you, O covering cherub, From the midst of the stones of fire. </a:t>
            </a:r>
            <a:r>
              <a:rPr lang="en-US" sz="3100" baseline="30000" dirty="0">
                <a:latin typeface="Calibri" panose="020F0502020204030204" pitchFamily="34" charset="0"/>
                <a:cs typeface="Calibri" panose="020F0502020204030204" pitchFamily="34" charset="0"/>
              </a:rPr>
              <a:t>17</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heart was lifted up because of your beauty; You corrupted your wisdom by reason of your splendor.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cast you to the ground</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put you before kings, That they may see you.”</a:t>
            </a:r>
          </a:p>
        </p:txBody>
      </p:sp>
    </p:spTree>
    <p:extLst>
      <p:ext uri="{BB962C8B-B14F-4D97-AF65-F5344CB8AC3E}">
        <p14:creationId xmlns:p14="http://schemas.microsoft.com/office/powerpoint/2010/main" val="14045837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14:12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you have fallen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star of the morning, son of the dawn! You have been cut down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who have weakened the nations!”</a:t>
            </a:r>
          </a:p>
        </p:txBody>
      </p:sp>
      <p:pic>
        <p:nvPicPr>
          <p:cNvPr id="4" name="Picture 3">
            <a:extLst>
              <a:ext uri="{FF2B5EF4-FFF2-40B4-BE49-F238E27FC236}">
                <a16:creationId xmlns:a16="http://schemas.microsoft.com/office/drawing/2014/main" id="{C67C9297-5C51-4331-986F-8695CCF7E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229" y="2788920"/>
            <a:ext cx="1567543" cy="2011680"/>
          </a:xfrm>
          <a:prstGeom prst="rect">
            <a:avLst/>
          </a:prstGeom>
          <a:ln>
            <a:solidFill>
              <a:schemeClr val="tx1"/>
            </a:solidFill>
          </a:ln>
        </p:spPr>
      </p:pic>
    </p:spTree>
    <p:extLst>
      <p:ext uri="{BB962C8B-B14F-4D97-AF65-F5344CB8AC3E}">
        <p14:creationId xmlns:p14="http://schemas.microsoft.com/office/powerpoint/2010/main" val="35196821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609BB81-6C96-430A-8336-484DBCAEE547}"/>
              </a:ext>
            </a:extLst>
          </p:cNvPr>
          <p:cNvSpPr>
            <a:spLocks noGrp="1" noChangeArrowheads="1"/>
          </p:cNvSpPr>
          <p:nvPr>
            <p:ph type="body" idx="1"/>
          </p:nvPr>
        </p:nvSpPr>
        <p:spPr>
          <a:xfrm>
            <a:off x="304800" y="1371600"/>
            <a:ext cx="8485188" cy="4689475"/>
          </a:xfrm>
        </p:spPr>
        <p:txBody>
          <a:bodyPr/>
          <a:lstStyle/>
          <a:p>
            <a:pPr marL="461963" lvl="1" indent="-461963" eaLnBrk="1" hangingPunct="1">
              <a:spcBef>
                <a:spcPts val="0"/>
              </a:spcBef>
              <a:spcAft>
                <a:spcPts val="9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Time of Satan’s fall</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In eternity past</a:t>
            </a:r>
          </a:p>
          <a:p>
            <a:pPr marL="914400" lvl="1" indent="-4524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In between Gen. 1:1-2  (gap theory?)</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After Gen 1:31 but before Gen 3</a:t>
            </a:r>
          </a:p>
        </p:txBody>
      </p:sp>
      <p:sp>
        <p:nvSpPr>
          <p:cNvPr id="5" name="Rectangle 2">
            <a:extLst>
              <a:ext uri="{FF2B5EF4-FFF2-40B4-BE49-F238E27FC236}">
                <a16:creationId xmlns:a16="http://schemas.microsoft.com/office/drawing/2014/main" id="{B2A0197F-1DA7-49B8-82AB-1F22238D7E3D}"/>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6" name="Picture 5">
            <a:extLst>
              <a:ext uri="{FF2B5EF4-FFF2-40B4-BE49-F238E27FC236}">
                <a16:creationId xmlns:a16="http://schemas.microsoft.com/office/drawing/2014/main" id="{118AAA66-5A55-4EDA-95E3-D74CBE534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430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16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1026" name="Picture 2" descr="Image result for gap theory">
            <a:extLst>
              <a:ext uri="{FF2B5EF4-FFF2-40B4-BE49-F238E27FC236}">
                <a16:creationId xmlns:a16="http://schemas.microsoft.com/office/drawing/2014/main" id="{97E54FA6-86F4-4418-BFEB-D8803E920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67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41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2731631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D232F4F0-6B4A-4E2B-A92C-139D4F79C4E9}"/>
              </a:ext>
            </a:extLst>
          </p:cNvPr>
          <p:cNvSpPr>
            <a:spLocks noGrp="1" noChangeArrowheads="1"/>
          </p:cNvSpPr>
          <p:nvPr>
            <p:ph type="body" idx="1"/>
          </p:nvPr>
        </p:nvSpPr>
        <p:spPr>
          <a:xfrm>
            <a:off x="508000" y="1342497"/>
            <a:ext cx="8128000" cy="3600450"/>
          </a:xfrm>
        </p:spPr>
        <p:txBody>
          <a:bodyPr/>
          <a:lstStyle/>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Original creation brought into existence (1:1)</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Billions of years &amp; Satan's fall in between verses 1 &amp; 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Chaotic conditions and fossil record (1:2)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Re-creation or Renovation (1:3-31)</a:t>
            </a:r>
          </a:p>
        </p:txBody>
      </p:sp>
      <p:sp>
        <p:nvSpPr>
          <p:cNvPr id="4" name="Rectangle 2">
            <a:extLst>
              <a:ext uri="{FF2B5EF4-FFF2-40B4-BE49-F238E27FC236}">
                <a16:creationId xmlns:a16="http://schemas.microsoft.com/office/drawing/2014/main" id="{39459E35-615A-4643-957C-B86A0636849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dirty="0">
                <a:effectLst>
                  <a:outerShdw blurRad="38100" dist="38100" dir="2700000" algn="tl">
                    <a:srgbClr val="000000">
                      <a:alpha val="43137"/>
                    </a:srgbClr>
                  </a:outerShdw>
                </a:effectLst>
              </a:rPr>
              <a:t>Gap Theory?</a:t>
            </a:r>
          </a:p>
        </p:txBody>
      </p:sp>
      <p:pic>
        <p:nvPicPr>
          <p:cNvPr id="31748" name="Picture 6">
            <a:extLst>
              <a:ext uri="{FF2B5EF4-FFF2-40B4-BE49-F238E27FC236}">
                <a16:creationId xmlns:a16="http://schemas.microsoft.com/office/drawing/2014/main" id="{FD1B6A5A-075B-4430-856B-B826446C3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77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gap theory">
            <a:extLst>
              <a:ext uri="{FF2B5EF4-FFF2-40B4-BE49-F238E27FC236}">
                <a16:creationId xmlns:a16="http://schemas.microsoft.com/office/drawing/2014/main" id="{8AE0C0EF-A7BA-41B5-AD64-73E5113C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D232F4F0-6B4A-4E2B-A92C-139D4F79C4E9}"/>
              </a:ext>
            </a:extLst>
          </p:cNvPr>
          <p:cNvSpPr>
            <a:spLocks noGrp="1" noChangeArrowheads="1"/>
          </p:cNvSpPr>
          <p:nvPr>
            <p:ph type="body" idx="1"/>
          </p:nvPr>
        </p:nvSpPr>
        <p:spPr>
          <a:xfrm>
            <a:off x="508000" y="1342497"/>
            <a:ext cx="8255000" cy="3600450"/>
          </a:xfrm>
        </p:spPr>
        <p:txBody>
          <a:bodyPr/>
          <a:lstStyle/>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Original creation brought into existence (1:1)</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Billions of years &amp; Satan's fall in between verses 1 &amp; 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Chaotic conditions and fossil record (1:2)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Re-creation or Renovation (1:3-31)</a:t>
            </a:r>
          </a:p>
        </p:txBody>
      </p:sp>
      <p:sp>
        <p:nvSpPr>
          <p:cNvPr id="4" name="Rectangle 2">
            <a:extLst>
              <a:ext uri="{FF2B5EF4-FFF2-40B4-BE49-F238E27FC236}">
                <a16:creationId xmlns:a16="http://schemas.microsoft.com/office/drawing/2014/main" id="{39459E35-615A-4643-957C-B86A0636849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dirty="0">
                <a:effectLst>
                  <a:outerShdw blurRad="38100" dist="38100" dir="2700000" algn="tl">
                    <a:srgbClr val="000000">
                      <a:alpha val="43137"/>
                    </a:srgbClr>
                  </a:outerShdw>
                </a:effectLst>
              </a:rPr>
              <a:t>Gap Theory?</a:t>
            </a:r>
          </a:p>
        </p:txBody>
      </p:sp>
      <p:pic>
        <p:nvPicPr>
          <p:cNvPr id="31748" name="Picture 6">
            <a:extLst>
              <a:ext uri="{FF2B5EF4-FFF2-40B4-BE49-F238E27FC236}">
                <a16:creationId xmlns:a16="http://schemas.microsoft.com/office/drawing/2014/main" id="{FD1B6A5A-075B-4430-856B-B826446C3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77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gap theory">
            <a:extLst>
              <a:ext uri="{FF2B5EF4-FFF2-40B4-BE49-F238E27FC236}">
                <a16:creationId xmlns:a16="http://schemas.microsoft.com/office/drawing/2014/main" id="{8AE0C0EF-A7BA-41B5-AD64-73E5113C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4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0203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p>
        </p:txBody>
      </p:sp>
    </p:spTree>
    <p:extLst>
      <p:ext uri="{BB962C8B-B14F-4D97-AF65-F5344CB8AC3E}">
        <p14:creationId xmlns:p14="http://schemas.microsoft.com/office/powerpoint/2010/main" val="33113937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D232F4F0-6B4A-4E2B-A92C-139D4F79C4E9}"/>
              </a:ext>
            </a:extLst>
          </p:cNvPr>
          <p:cNvSpPr>
            <a:spLocks noGrp="1" noChangeArrowheads="1"/>
          </p:cNvSpPr>
          <p:nvPr>
            <p:ph type="body" idx="1"/>
          </p:nvPr>
        </p:nvSpPr>
        <p:spPr>
          <a:xfrm>
            <a:off x="508000" y="1342497"/>
            <a:ext cx="8255000" cy="3600450"/>
          </a:xfrm>
        </p:spPr>
        <p:txBody>
          <a:bodyPr/>
          <a:lstStyle/>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Original creation brought into existence (1:1)</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Billions of years &amp; Satan's fall in between verses 1 &amp; 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Chaotic conditions and fossil record (1:2)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Re-creation or Renovation (1:3-31)</a:t>
            </a:r>
          </a:p>
        </p:txBody>
      </p:sp>
      <p:sp>
        <p:nvSpPr>
          <p:cNvPr id="4" name="Rectangle 2">
            <a:extLst>
              <a:ext uri="{FF2B5EF4-FFF2-40B4-BE49-F238E27FC236}">
                <a16:creationId xmlns:a16="http://schemas.microsoft.com/office/drawing/2014/main" id="{39459E35-615A-4643-957C-B86A0636849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dirty="0">
                <a:effectLst>
                  <a:outerShdw blurRad="38100" dist="38100" dir="2700000" algn="tl">
                    <a:srgbClr val="000000">
                      <a:alpha val="43137"/>
                    </a:srgbClr>
                  </a:outerShdw>
                </a:effectLst>
              </a:rPr>
              <a:t>Gap Theory?</a:t>
            </a:r>
          </a:p>
        </p:txBody>
      </p:sp>
      <p:pic>
        <p:nvPicPr>
          <p:cNvPr id="31748" name="Picture 6">
            <a:extLst>
              <a:ext uri="{FF2B5EF4-FFF2-40B4-BE49-F238E27FC236}">
                <a16:creationId xmlns:a16="http://schemas.microsoft.com/office/drawing/2014/main" id="{FD1B6A5A-075B-4430-856B-B826446C3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77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gap theory">
            <a:extLst>
              <a:ext uri="{FF2B5EF4-FFF2-40B4-BE49-F238E27FC236}">
                <a16:creationId xmlns:a16="http://schemas.microsoft.com/office/drawing/2014/main" id="{8AE0C0EF-A7BA-41B5-AD64-73E5113C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29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p>
        </p:txBody>
      </p:sp>
    </p:spTree>
    <p:extLst>
      <p:ext uri="{BB962C8B-B14F-4D97-AF65-F5344CB8AC3E}">
        <p14:creationId xmlns:p14="http://schemas.microsoft.com/office/powerpoint/2010/main" val="29563579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D232F4F0-6B4A-4E2B-A92C-139D4F79C4E9}"/>
              </a:ext>
            </a:extLst>
          </p:cNvPr>
          <p:cNvSpPr>
            <a:spLocks noGrp="1" noChangeArrowheads="1"/>
          </p:cNvSpPr>
          <p:nvPr>
            <p:ph type="body" idx="1"/>
          </p:nvPr>
        </p:nvSpPr>
        <p:spPr>
          <a:xfrm>
            <a:off x="101600" y="1342496"/>
            <a:ext cx="8737600" cy="4689475"/>
          </a:xfrm>
        </p:spPr>
        <p:txBody>
          <a:bodyPr/>
          <a:lstStyle/>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Original creation brought into existence (1:1)</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Billions of years &amp; Satan's fall in between verses 1 &amp; 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Chaotic conditions and fossil record (1:2)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Re-creation or Renovation (1:3-31)</a:t>
            </a:r>
          </a:p>
        </p:txBody>
      </p:sp>
      <p:sp>
        <p:nvSpPr>
          <p:cNvPr id="4" name="Rectangle 2">
            <a:extLst>
              <a:ext uri="{FF2B5EF4-FFF2-40B4-BE49-F238E27FC236}">
                <a16:creationId xmlns:a16="http://schemas.microsoft.com/office/drawing/2014/main" id="{39459E35-615A-4643-957C-B86A0636849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Gap Theory?</a:t>
            </a:r>
          </a:p>
        </p:txBody>
      </p:sp>
      <p:pic>
        <p:nvPicPr>
          <p:cNvPr id="31748" name="Picture 6">
            <a:extLst>
              <a:ext uri="{FF2B5EF4-FFF2-40B4-BE49-F238E27FC236}">
                <a16:creationId xmlns:a16="http://schemas.microsoft.com/office/drawing/2014/main" id="{FD1B6A5A-075B-4430-856B-B826446C3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77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gap theory">
            <a:extLst>
              <a:ext uri="{FF2B5EF4-FFF2-40B4-BE49-F238E27FC236}">
                <a16:creationId xmlns:a16="http://schemas.microsoft.com/office/drawing/2014/main" id="{07E179B4-C549-4712-BB1D-A2F7046BF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644" y="4912783"/>
            <a:ext cx="2288823" cy="171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188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p>
        </p:txBody>
      </p:sp>
    </p:spTree>
    <p:extLst>
      <p:ext uri="{BB962C8B-B14F-4D97-AF65-F5344CB8AC3E}">
        <p14:creationId xmlns:p14="http://schemas.microsoft.com/office/powerpoint/2010/main" val="19340076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D232F4F0-6B4A-4E2B-A92C-139D4F79C4E9}"/>
              </a:ext>
            </a:extLst>
          </p:cNvPr>
          <p:cNvSpPr>
            <a:spLocks noGrp="1" noChangeArrowheads="1"/>
          </p:cNvSpPr>
          <p:nvPr>
            <p:ph type="body" idx="1"/>
          </p:nvPr>
        </p:nvSpPr>
        <p:spPr>
          <a:xfrm>
            <a:off x="101600" y="1342496"/>
            <a:ext cx="8737600" cy="4689475"/>
          </a:xfrm>
        </p:spPr>
        <p:txBody>
          <a:bodyPr/>
          <a:lstStyle/>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Original creation brought into existence (1:1)</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Billions of years &amp; Satan's fall in between verses 1 &amp; 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Chaotic conditions and fossil record (1:2)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Re-creation or Renovation (1:3-31)</a:t>
            </a:r>
          </a:p>
        </p:txBody>
      </p:sp>
      <p:sp>
        <p:nvSpPr>
          <p:cNvPr id="4" name="Rectangle 2">
            <a:extLst>
              <a:ext uri="{FF2B5EF4-FFF2-40B4-BE49-F238E27FC236}">
                <a16:creationId xmlns:a16="http://schemas.microsoft.com/office/drawing/2014/main" id="{39459E35-615A-4643-957C-B86A0636849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Gap Theory?</a:t>
            </a:r>
          </a:p>
        </p:txBody>
      </p:sp>
      <p:pic>
        <p:nvPicPr>
          <p:cNvPr id="31748" name="Picture 6">
            <a:extLst>
              <a:ext uri="{FF2B5EF4-FFF2-40B4-BE49-F238E27FC236}">
                <a16:creationId xmlns:a16="http://schemas.microsoft.com/office/drawing/2014/main" id="{FD1B6A5A-075B-4430-856B-B826446C3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77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gap theory">
            <a:extLst>
              <a:ext uri="{FF2B5EF4-FFF2-40B4-BE49-F238E27FC236}">
                <a16:creationId xmlns:a16="http://schemas.microsoft.com/office/drawing/2014/main" id="{07E179B4-C549-4712-BB1D-A2F7046BF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644" y="4912783"/>
            <a:ext cx="2288823" cy="171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316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1510575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39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1378468514"/>
              </p:ext>
            </p:extLst>
          </p:nvPr>
        </p:nvGraphicFramePr>
        <p:xfrm>
          <a:off x="152401" y="120775"/>
          <a:ext cx="8839200" cy="6649789"/>
        </p:xfrm>
        <a:graphic>
          <a:graphicData uri="http://schemas.openxmlformats.org/drawingml/2006/table">
            <a:tbl>
              <a:tblPr firstRow="1" bandRow="1">
                <a:tableStyleId>{073A0DAA-6AF3-43AB-8588-CEC1D06C72B9}</a:tableStyleId>
              </a:tblPr>
              <a:tblGrid>
                <a:gridCol w="736600">
                  <a:extLst>
                    <a:ext uri="{9D8B030D-6E8A-4147-A177-3AD203B41FA5}">
                      <a16:colId xmlns:a16="http://schemas.microsoft.com/office/drawing/2014/main" val="1281036659"/>
                    </a:ext>
                  </a:extLst>
                </a:gridCol>
                <a:gridCol w="1128572">
                  <a:extLst>
                    <a:ext uri="{9D8B030D-6E8A-4147-A177-3AD203B41FA5}">
                      <a16:colId xmlns:a16="http://schemas.microsoft.com/office/drawing/2014/main" val="1064214743"/>
                    </a:ext>
                  </a:extLst>
                </a:gridCol>
                <a:gridCol w="3876114">
                  <a:extLst>
                    <a:ext uri="{9D8B030D-6E8A-4147-A177-3AD203B41FA5}">
                      <a16:colId xmlns:a16="http://schemas.microsoft.com/office/drawing/2014/main" val="3939120806"/>
                    </a:ext>
                  </a:extLst>
                </a:gridCol>
                <a:gridCol w="3097914">
                  <a:extLst>
                    <a:ext uri="{9D8B030D-6E8A-4147-A177-3AD203B41FA5}">
                      <a16:colId xmlns:a16="http://schemas.microsoft.com/office/drawing/2014/main" val="3131948577"/>
                    </a:ext>
                  </a:extLst>
                </a:gridCol>
              </a:tblGrid>
              <a:tr h="82657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Gap Theory</a:t>
                      </a:r>
                      <a:endParaRPr lang="en-US" sz="3600" b="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90413">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569319">
                <a:tc>
                  <a:txBody>
                    <a:bodyPr/>
                    <a:lstStyle/>
                    <a:p>
                      <a:pPr algn="ctr"/>
                      <a:r>
                        <a:rPr lang="en-US" sz="2200" b="1" dirty="0">
                          <a:latin typeface="Calibri" panose="020F0502020204030204" pitchFamily="34" charset="0"/>
                          <a:cs typeface="Calibri" panose="020F0502020204030204" pitchFamily="34" charset="0"/>
                        </a:rPr>
                        <a:t>1.</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Conjunction = “but”</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Conjunction = “and”</a:t>
                      </a:r>
                    </a:p>
                  </a:txBody>
                  <a:tcPr anchor="ctr"/>
                </a:tc>
                <a:extLst>
                  <a:ext uri="{0D108BD9-81ED-4DB2-BD59-A6C34878D82A}">
                    <a16:rowId xmlns:a16="http://schemas.microsoft.com/office/drawing/2014/main" val="558539107"/>
                  </a:ext>
                </a:extLst>
              </a:tr>
              <a:tr h="569319">
                <a:tc>
                  <a:txBody>
                    <a:bodyPr/>
                    <a:lstStyle/>
                    <a:p>
                      <a:pPr algn="ctr"/>
                      <a:r>
                        <a:rPr lang="en-US" sz="2200" b="1" dirty="0">
                          <a:latin typeface="Calibri" panose="020F0502020204030204" pitchFamily="34" charset="0"/>
                          <a:cs typeface="Calibri" panose="020F0502020204030204" pitchFamily="34" charset="0"/>
                        </a:rPr>
                        <a:t>2.</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Hāyāh</a:t>
                      </a:r>
                      <a:r>
                        <a:rPr lang="en-US" sz="2200" b="1" dirty="0">
                          <a:latin typeface="Calibri" panose="020F0502020204030204" pitchFamily="34" charset="0"/>
                          <a:cs typeface="Calibri" panose="020F0502020204030204" pitchFamily="34" charset="0"/>
                        </a:rPr>
                        <a:t> = “became”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Hāyāh</a:t>
                      </a:r>
                      <a:r>
                        <a:rPr lang="en-US" sz="2200" b="1" kern="1200" dirty="0">
                          <a:solidFill>
                            <a:srgbClr val="C00000"/>
                          </a:solidFill>
                          <a:latin typeface="Calibri" panose="020F0502020204030204" pitchFamily="34" charset="0"/>
                          <a:ea typeface="+mn-ea"/>
                          <a:cs typeface="Calibri" panose="020F0502020204030204" pitchFamily="34" charset="0"/>
                        </a:rPr>
                        <a:t> = “was”</a:t>
                      </a:r>
                    </a:p>
                  </a:txBody>
                  <a:tcPr anchor="ctr"/>
                </a:tc>
                <a:extLst>
                  <a:ext uri="{0D108BD9-81ED-4DB2-BD59-A6C34878D82A}">
                    <a16:rowId xmlns:a16="http://schemas.microsoft.com/office/drawing/2014/main" val="2935229951"/>
                  </a:ext>
                </a:extLst>
              </a:tr>
              <a:tr h="732672">
                <a:tc>
                  <a:txBody>
                    <a:bodyPr/>
                    <a:lstStyle/>
                    <a:p>
                      <a:pPr algn="ctr"/>
                      <a:r>
                        <a:rPr lang="en-US" sz="2200" b="1" dirty="0">
                          <a:latin typeface="Calibri" panose="020F0502020204030204" pitchFamily="34" charset="0"/>
                          <a:cs typeface="Calibri" panose="020F0502020204030204" pitchFamily="34" charset="0"/>
                        </a:rPr>
                        <a:t>3.</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Bohu</a:t>
                      </a:r>
                      <a:r>
                        <a:rPr lang="en-US" sz="2200" b="1" dirty="0">
                          <a:latin typeface="Calibri" panose="020F0502020204030204" pitchFamily="34" charset="0"/>
                          <a:cs typeface="Calibri" panose="020F0502020204030204" pitchFamily="34" charset="0"/>
                        </a:rPr>
                        <a:t> = judgment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Tohu</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Bohu</a:t>
                      </a:r>
                      <a:r>
                        <a:rPr lang="en-US" sz="2200" b="1" kern="1200" dirty="0">
                          <a:solidFill>
                            <a:srgbClr val="C00000"/>
                          </a:solidFill>
                          <a:latin typeface="Calibri" panose="020F0502020204030204" pitchFamily="34" charset="0"/>
                          <a:ea typeface="+mn-ea"/>
                          <a:cs typeface="Calibri" panose="020F0502020204030204" pitchFamily="34" charset="0"/>
                        </a:rPr>
                        <a:t> = incompletion</a:t>
                      </a:r>
                    </a:p>
                  </a:txBody>
                  <a:tcPr anchor="ctr"/>
                </a:tc>
                <a:extLst>
                  <a:ext uri="{0D108BD9-81ED-4DB2-BD59-A6C34878D82A}">
                    <a16:rowId xmlns:a16="http://schemas.microsoft.com/office/drawing/2014/main" val="1282089858"/>
                  </a:ext>
                </a:extLst>
              </a:tr>
              <a:tr h="732672">
                <a:tc>
                  <a:txBody>
                    <a:bodyPr/>
                    <a:lstStyle/>
                    <a:p>
                      <a:pPr algn="ctr"/>
                      <a:r>
                        <a:rPr lang="en-US" sz="2200" b="1" dirty="0">
                          <a:latin typeface="Calibri" panose="020F0502020204030204" pitchFamily="34" charset="0"/>
                          <a:cs typeface="Calibri" panose="020F0502020204030204" pitchFamily="34" charset="0"/>
                        </a:rPr>
                        <a:t>4.</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Darkness = evil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Darkness = absence of light</a:t>
                      </a:r>
                    </a:p>
                  </a:txBody>
                  <a:tcPr anchor="ctr"/>
                </a:tc>
                <a:extLst>
                  <a:ext uri="{0D108BD9-81ED-4DB2-BD59-A6C34878D82A}">
                    <a16:rowId xmlns:a16="http://schemas.microsoft.com/office/drawing/2014/main" val="1982611401"/>
                  </a:ext>
                </a:extLst>
              </a:tr>
              <a:tr h="569319">
                <a:tc>
                  <a:txBody>
                    <a:bodyPr/>
                    <a:lstStyle/>
                    <a:p>
                      <a:pPr algn="ctr"/>
                      <a:r>
                        <a:rPr lang="en-US" sz="2200" b="1" dirty="0">
                          <a:latin typeface="Calibri" panose="020F0502020204030204" pitchFamily="34" charset="0"/>
                          <a:cs typeface="Calibri" panose="020F0502020204030204" pitchFamily="34" charset="0"/>
                        </a:rPr>
                        <a:t>5.</a:t>
                      </a:r>
                    </a:p>
                  </a:txBody>
                  <a:tcPr anchor="ctr"/>
                </a:tc>
                <a:tc>
                  <a:txBody>
                    <a:bodyPr/>
                    <a:lstStyle/>
                    <a:p>
                      <a:pPr algn="ctr"/>
                      <a:r>
                        <a:rPr lang="en-US" sz="2200" b="1" dirty="0">
                          <a:latin typeface="Calibri" panose="020F0502020204030204" pitchFamily="34" charset="0"/>
                          <a:cs typeface="Calibri" panose="020F0502020204030204" pitchFamily="34" charset="0"/>
                        </a:rPr>
                        <a:t>vs. 1, 3</a:t>
                      </a:r>
                    </a:p>
                  </a:txBody>
                  <a:tcPr anchor="ctr"/>
                </a:tc>
                <a:tc>
                  <a:txBody>
                    <a:bodyPr/>
                    <a:lstStyle/>
                    <a:p>
                      <a:pPr algn="l"/>
                      <a:r>
                        <a:rPr lang="en-US" sz="2200" b="1" i="1" dirty="0">
                          <a:latin typeface="Calibri" panose="020F0502020204030204" pitchFamily="34" charset="0"/>
                          <a:cs typeface="Calibri" panose="020F0502020204030204" pitchFamily="34" charset="0"/>
                        </a:rPr>
                        <a:t>Bara</a:t>
                      </a:r>
                      <a:r>
                        <a:rPr lang="en-US" sz="2200" b="1" dirty="0">
                          <a:latin typeface="Calibri" panose="020F0502020204030204" pitchFamily="34" charset="0"/>
                          <a:cs typeface="Calibri" panose="020F0502020204030204" pitchFamily="34" charset="0"/>
                        </a:rPr>
                        <a:t> &amp; </a:t>
                      </a:r>
                      <a:r>
                        <a:rPr lang="en-US" sz="2200" b="1" i="1" dirty="0">
                          <a:latin typeface="Calibri" panose="020F0502020204030204" pitchFamily="34" charset="0"/>
                          <a:cs typeface="Calibri" panose="020F0502020204030204" pitchFamily="34" charset="0"/>
                        </a:rPr>
                        <a:t>āsāh</a:t>
                      </a:r>
                      <a:r>
                        <a:rPr lang="en-US" sz="2200" b="1" dirty="0">
                          <a:latin typeface="Calibri" panose="020F0502020204030204" pitchFamily="34" charset="0"/>
                          <a:cs typeface="Calibri" panose="020F0502020204030204" pitchFamily="34" charset="0"/>
                        </a:rPr>
                        <a:t> distinction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Bara</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a:solidFill>
                            <a:srgbClr val="C00000"/>
                          </a:solidFill>
                          <a:latin typeface="Calibri" panose="020F0502020204030204" pitchFamily="34" charset="0"/>
                          <a:ea typeface="+mn-ea"/>
                          <a:cs typeface="Calibri" panose="020F0502020204030204" pitchFamily="34" charset="0"/>
                        </a:rPr>
                        <a:t>āsāh</a:t>
                      </a:r>
                      <a:r>
                        <a:rPr lang="en-US" sz="2200" b="1" kern="1200" dirty="0">
                          <a:solidFill>
                            <a:srgbClr val="C00000"/>
                          </a:solidFill>
                          <a:latin typeface="Calibri" panose="020F0502020204030204" pitchFamily="34" charset="0"/>
                          <a:ea typeface="+mn-ea"/>
                          <a:cs typeface="Calibri" panose="020F0502020204030204" pitchFamily="34" charset="0"/>
                        </a:rPr>
                        <a:t> overlap</a:t>
                      </a:r>
                    </a:p>
                  </a:txBody>
                  <a:tcPr anchor="ctr"/>
                </a:tc>
                <a:extLst>
                  <a:ext uri="{0D108BD9-81ED-4DB2-BD59-A6C34878D82A}">
                    <a16:rowId xmlns:a16="http://schemas.microsoft.com/office/drawing/2014/main" val="1913668434"/>
                  </a:ext>
                </a:extLst>
              </a:tr>
              <a:tr h="1090973">
                <a:tc>
                  <a:txBody>
                    <a:bodyPr/>
                    <a:lstStyle/>
                    <a:p>
                      <a:pPr algn="ctr"/>
                      <a:r>
                        <a:rPr lang="en-US" sz="2200" b="1" dirty="0">
                          <a:latin typeface="Calibri" panose="020F0502020204030204" pitchFamily="34" charset="0"/>
                          <a:cs typeface="Calibri" panose="020F0502020204030204" pitchFamily="34" charset="0"/>
                        </a:rPr>
                        <a:t>6.</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Lo tohu</a:t>
                      </a:r>
                      <a:r>
                        <a:rPr lang="en-US" sz="2200" b="1" dirty="0">
                          <a:latin typeface="Calibri" panose="020F0502020204030204" pitchFamily="34" charset="0"/>
                          <a:cs typeface="Calibri" panose="020F0502020204030204" pitchFamily="34" charset="0"/>
                        </a:rPr>
                        <a:t> (Isa. 45:18) = God did not create the Earth desolate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Lo tohu </a:t>
                      </a:r>
                      <a:r>
                        <a:rPr lang="en-US" sz="2200" b="1" kern="1200" dirty="0">
                          <a:solidFill>
                            <a:srgbClr val="C00000"/>
                          </a:solidFill>
                          <a:latin typeface="Calibri" panose="020F0502020204030204" pitchFamily="34" charset="0"/>
                          <a:ea typeface="+mn-ea"/>
                          <a:cs typeface="Calibri" panose="020F0502020204030204" pitchFamily="34" charset="0"/>
                        </a:rPr>
                        <a:t>(Isa. 45:18) = Original creation was good</a:t>
                      </a:r>
                    </a:p>
                  </a:txBody>
                  <a:tcPr anchor="ctr"/>
                </a:tc>
                <a:extLst>
                  <a:ext uri="{0D108BD9-81ED-4DB2-BD59-A6C34878D82A}">
                    <a16:rowId xmlns:a16="http://schemas.microsoft.com/office/drawing/2014/main" val="443366115"/>
                  </a:ext>
                </a:extLst>
              </a:tr>
              <a:tr h="903560">
                <a:tc>
                  <a:txBody>
                    <a:bodyPr/>
                    <a:lstStyle/>
                    <a:p>
                      <a:pPr algn="ctr"/>
                      <a:r>
                        <a:rPr lang="en-US" sz="2200" b="1" dirty="0">
                          <a:latin typeface="Calibri" panose="020F0502020204030204" pitchFamily="34" charset="0"/>
                          <a:cs typeface="Calibri" panose="020F0502020204030204" pitchFamily="34" charset="0"/>
                        </a:rPr>
                        <a:t>7.</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0" dirty="0">
                          <a:latin typeface="Calibri" panose="020F0502020204030204" pitchFamily="34" charset="0"/>
                          <a:cs typeface="Calibri" panose="020F0502020204030204" pitchFamily="34" charset="0"/>
                        </a:rPr>
                        <a:t>Spirit = brooding (Eph. 4:30)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Spirit = moving</a:t>
                      </a:r>
                    </a:p>
                  </a:txBody>
                  <a:tcPr anchor="ctr"/>
                </a:tc>
                <a:extLst>
                  <a:ext uri="{0D108BD9-81ED-4DB2-BD59-A6C34878D82A}">
                    <a16:rowId xmlns:a16="http://schemas.microsoft.com/office/drawing/2014/main" val="482985495"/>
                  </a:ext>
                </a:extLst>
              </a:tr>
            </a:tbl>
          </a:graphicData>
        </a:graphic>
      </p:graphicFrame>
    </p:spTree>
    <p:extLst>
      <p:ext uri="{BB962C8B-B14F-4D97-AF65-F5344CB8AC3E}">
        <p14:creationId xmlns:p14="http://schemas.microsoft.com/office/powerpoint/2010/main" val="2325606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4118022291"/>
              </p:ext>
            </p:extLst>
          </p:nvPr>
        </p:nvGraphicFramePr>
        <p:xfrm>
          <a:off x="152401" y="120775"/>
          <a:ext cx="8839200" cy="6649789"/>
        </p:xfrm>
        <a:graphic>
          <a:graphicData uri="http://schemas.openxmlformats.org/drawingml/2006/table">
            <a:tbl>
              <a:tblPr firstRow="1" bandRow="1">
                <a:tableStyleId>{073A0DAA-6AF3-43AB-8588-CEC1D06C72B9}</a:tableStyleId>
              </a:tblPr>
              <a:tblGrid>
                <a:gridCol w="736600">
                  <a:extLst>
                    <a:ext uri="{9D8B030D-6E8A-4147-A177-3AD203B41FA5}">
                      <a16:colId xmlns:a16="http://schemas.microsoft.com/office/drawing/2014/main" val="1281036659"/>
                    </a:ext>
                  </a:extLst>
                </a:gridCol>
                <a:gridCol w="1128572">
                  <a:extLst>
                    <a:ext uri="{9D8B030D-6E8A-4147-A177-3AD203B41FA5}">
                      <a16:colId xmlns:a16="http://schemas.microsoft.com/office/drawing/2014/main" val="1064214743"/>
                    </a:ext>
                  </a:extLst>
                </a:gridCol>
                <a:gridCol w="3876114">
                  <a:extLst>
                    <a:ext uri="{9D8B030D-6E8A-4147-A177-3AD203B41FA5}">
                      <a16:colId xmlns:a16="http://schemas.microsoft.com/office/drawing/2014/main" val="3939120806"/>
                    </a:ext>
                  </a:extLst>
                </a:gridCol>
                <a:gridCol w="3097914">
                  <a:extLst>
                    <a:ext uri="{9D8B030D-6E8A-4147-A177-3AD203B41FA5}">
                      <a16:colId xmlns:a16="http://schemas.microsoft.com/office/drawing/2014/main" val="3131948577"/>
                    </a:ext>
                  </a:extLst>
                </a:gridCol>
              </a:tblGrid>
              <a:tr h="82657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90413">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569319">
                <a:tc>
                  <a:txBody>
                    <a:bodyPr/>
                    <a:lstStyle/>
                    <a:p>
                      <a:pPr algn="ctr"/>
                      <a:r>
                        <a:rPr lang="en-US" sz="2200" b="1" dirty="0">
                          <a:latin typeface="Calibri" panose="020F0502020204030204" pitchFamily="34" charset="0"/>
                          <a:cs typeface="Calibri" panose="020F0502020204030204" pitchFamily="34" charset="0"/>
                        </a:rPr>
                        <a:t>1.</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vs. 2</a:t>
                      </a:r>
                    </a:p>
                  </a:txBody>
                  <a:tcPr anchor="ctr">
                    <a:solidFill>
                      <a:srgbClr val="FFFFCC"/>
                    </a:solidFill>
                  </a:tcPr>
                </a:tc>
                <a:tc>
                  <a:txBody>
                    <a:bodyPr/>
                    <a:lstStyle/>
                    <a:p>
                      <a:pPr algn="l"/>
                      <a:r>
                        <a:rPr lang="en-US" sz="2200" b="1" dirty="0">
                          <a:latin typeface="Calibri" panose="020F0502020204030204" pitchFamily="34" charset="0"/>
                          <a:cs typeface="Calibri" panose="020F0502020204030204" pitchFamily="34" charset="0"/>
                        </a:rPr>
                        <a:t>Conjunction = “but”</a:t>
                      </a:r>
                    </a:p>
                  </a:txBody>
                  <a:tcPr anchor="ctr">
                    <a:solidFill>
                      <a:srgbClr val="FFFFCC"/>
                    </a:solidFill>
                  </a:tcP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Conjunction = “and”</a:t>
                      </a:r>
                    </a:p>
                  </a:txBody>
                  <a:tcPr anchor="ctr"/>
                </a:tc>
                <a:extLst>
                  <a:ext uri="{0D108BD9-81ED-4DB2-BD59-A6C34878D82A}">
                    <a16:rowId xmlns:a16="http://schemas.microsoft.com/office/drawing/2014/main" val="558539107"/>
                  </a:ext>
                </a:extLst>
              </a:tr>
              <a:tr h="569319">
                <a:tc>
                  <a:txBody>
                    <a:bodyPr/>
                    <a:lstStyle/>
                    <a:p>
                      <a:pPr algn="ctr"/>
                      <a:r>
                        <a:rPr lang="en-US" sz="2200" b="1" dirty="0">
                          <a:latin typeface="Calibri" panose="020F0502020204030204" pitchFamily="34" charset="0"/>
                          <a:cs typeface="Calibri" panose="020F0502020204030204" pitchFamily="34" charset="0"/>
                        </a:rPr>
                        <a:t>2.</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Hāyāh</a:t>
                      </a:r>
                      <a:r>
                        <a:rPr lang="en-US" sz="2200" b="1" dirty="0">
                          <a:latin typeface="Calibri" panose="020F0502020204030204" pitchFamily="34" charset="0"/>
                          <a:cs typeface="Calibri" panose="020F0502020204030204" pitchFamily="34" charset="0"/>
                        </a:rPr>
                        <a:t> = “became”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Haya</a:t>
                      </a:r>
                      <a:r>
                        <a:rPr lang="en-US" sz="2200" b="1" kern="1200" dirty="0">
                          <a:solidFill>
                            <a:srgbClr val="C00000"/>
                          </a:solidFill>
                          <a:latin typeface="Calibri" panose="020F0502020204030204" pitchFamily="34" charset="0"/>
                          <a:ea typeface="+mn-ea"/>
                          <a:cs typeface="Calibri" panose="020F0502020204030204" pitchFamily="34" charset="0"/>
                        </a:rPr>
                        <a:t>h = “was”</a:t>
                      </a:r>
                    </a:p>
                  </a:txBody>
                  <a:tcPr anchor="ctr"/>
                </a:tc>
                <a:extLst>
                  <a:ext uri="{0D108BD9-81ED-4DB2-BD59-A6C34878D82A}">
                    <a16:rowId xmlns:a16="http://schemas.microsoft.com/office/drawing/2014/main" val="2935229951"/>
                  </a:ext>
                </a:extLst>
              </a:tr>
              <a:tr h="732672">
                <a:tc>
                  <a:txBody>
                    <a:bodyPr/>
                    <a:lstStyle/>
                    <a:p>
                      <a:pPr algn="ctr"/>
                      <a:r>
                        <a:rPr lang="en-US" sz="2200" b="1" dirty="0">
                          <a:latin typeface="Calibri" panose="020F0502020204030204" pitchFamily="34" charset="0"/>
                          <a:cs typeface="Calibri" panose="020F0502020204030204" pitchFamily="34" charset="0"/>
                        </a:rPr>
                        <a:t>3.</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Bohu</a:t>
                      </a:r>
                      <a:r>
                        <a:rPr lang="en-US" sz="2200" b="1" dirty="0">
                          <a:latin typeface="Calibri" panose="020F0502020204030204" pitchFamily="34" charset="0"/>
                          <a:cs typeface="Calibri" panose="020F0502020204030204" pitchFamily="34" charset="0"/>
                        </a:rPr>
                        <a:t> = judgment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Tohu</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Bohu</a:t>
                      </a:r>
                      <a:r>
                        <a:rPr lang="en-US" sz="2200" b="1" kern="1200" dirty="0">
                          <a:solidFill>
                            <a:srgbClr val="C00000"/>
                          </a:solidFill>
                          <a:latin typeface="Calibri" panose="020F0502020204030204" pitchFamily="34" charset="0"/>
                          <a:ea typeface="+mn-ea"/>
                          <a:cs typeface="Calibri" panose="020F0502020204030204" pitchFamily="34" charset="0"/>
                        </a:rPr>
                        <a:t> = incompletion</a:t>
                      </a:r>
                    </a:p>
                  </a:txBody>
                  <a:tcPr anchor="ctr"/>
                </a:tc>
                <a:extLst>
                  <a:ext uri="{0D108BD9-81ED-4DB2-BD59-A6C34878D82A}">
                    <a16:rowId xmlns:a16="http://schemas.microsoft.com/office/drawing/2014/main" val="1282089858"/>
                  </a:ext>
                </a:extLst>
              </a:tr>
              <a:tr h="732672">
                <a:tc>
                  <a:txBody>
                    <a:bodyPr/>
                    <a:lstStyle/>
                    <a:p>
                      <a:pPr algn="ctr"/>
                      <a:r>
                        <a:rPr lang="en-US" sz="2200" b="1" dirty="0">
                          <a:latin typeface="Calibri" panose="020F0502020204030204" pitchFamily="34" charset="0"/>
                          <a:cs typeface="Calibri" panose="020F0502020204030204" pitchFamily="34" charset="0"/>
                        </a:rPr>
                        <a:t>4.</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Darkness = evil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Darkness = absence of light</a:t>
                      </a:r>
                    </a:p>
                  </a:txBody>
                  <a:tcPr anchor="ctr"/>
                </a:tc>
                <a:extLst>
                  <a:ext uri="{0D108BD9-81ED-4DB2-BD59-A6C34878D82A}">
                    <a16:rowId xmlns:a16="http://schemas.microsoft.com/office/drawing/2014/main" val="1982611401"/>
                  </a:ext>
                </a:extLst>
              </a:tr>
              <a:tr h="569319">
                <a:tc>
                  <a:txBody>
                    <a:bodyPr/>
                    <a:lstStyle/>
                    <a:p>
                      <a:pPr algn="ctr"/>
                      <a:r>
                        <a:rPr lang="en-US" sz="2200" b="1" dirty="0">
                          <a:latin typeface="Calibri" panose="020F0502020204030204" pitchFamily="34" charset="0"/>
                          <a:cs typeface="Calibri" panose="020F0502020204030204" pitchFamily="34" charset="0"/>
                        </a:rPr>
                        <a:t>5.</a:t>
                      </a:r>
                    </a:p>
                  </a:txBody>
                  <a:tcPr anchor="ctr"/>
                </a:tc>
                <a:tc>
                  <a:txBody>
                    <a:bodyPr/>
                    <a:lstStyle/>
                    <a:p>
                      <a:pPr algn="ctr"/>
                      <a:r>
                        <a:rPr lang="en-US" sz="2200" b="1" dirty="0">
                          <a:latin typeface="Calibri" panose="020F0502020204030204" pitchFamily="34" charset="0"/>
                          <a:cs typeface="Calibri" panose="020F0502020204030204" pitchFamily="34" charset="0"/>
                        </a:rPr>
                        <a:t>vs. 1, 3</a:t>
                      </a:r>
                    </a:p>
                  </a:txBody>
                  <a:tcPr anchor="ctr"/>
                </a:tc>
                <a:tc>
                  <a:txBody>
                    <a:bodyPr/>
                    <a:lstStyle/>
                    <a:p>
                      <a:pPr algn="l"/>
                      <a:r>
                        <a:rPr lang="en-US" sz="2200" b="1" i="1" dirty="0">
                          <a:latin typeface="Calibri" panose="020F0502020204030204" pitchFamily="34" charset="0"/>
                          <a:cs typeface="Calibri" panose="020F0502020204030204" pitchFamily="34" charset="0"/>
                        </a:rPr>
                        <a:t>Bara</a:t>
                      </a:r>
                      <a:r>
                        <a:rPr lang="en-US" sz="2200" b="1" dirty="0">
                          <a:latin typeface="Calibri" panose="020F0502020204030204" pitchFamily="34" charset="0"/>
                          <a:cs typeface="Calibri" panose="020F0502020204030204" pitchFamily="34" charset="0"/>
                        </a:rPr>
                        <a:t> &amp; </a:t>
                      </a:r>
                      <a:r>
                        <a:rPr lang="en-US" sz="2200" b="1" i="1" dirty="0">
                          <a:latin typeface="Calibri" panose="020F0502020204030204" pitchFamily="34" charset="0"/>
                          <a:cs typeface="Calibri" panose="020F0502020204030204" pitchFamily="34" charset="0"/>
                        </a:rPr>
                        <a:t>āsāh</a:t>
                      </a:r>
                      <a:r>
                        <a:rPr lang="en-US" sz="2200" b="1" dirty="0">
                          <a:latin typeface="Calibri" panose="020F0502020204030204" pitchFamily="34" charset="0"/>
                          <a:cs typeface="Calibri" panose="020F0502020204030204" pitchFamily="34" charset="0"/>
                        </a:rPr>
                        <a:t> distinction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Bara</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Asah</a:t>
                      </a:r>
                      <a:r>
                        <a:rPr lang="en-US" sz="2200" b="1" kern="1200" dirty="0">
                          <a:solidFill>
                            <a:srgbClr val="C00000"/>
                          </a:solidFill>
                          <a:latin typeface="Calibri" panose="020F0502020204030204" pitchFamily="34" charset="0"/>
                          <a:ea typeface="+mn-ea"/>
                          <a:cs typeface="Calibri" panose="020F0502020204030204" pitchFamily="34" charset="0"/>
                        </a:rPr>
                        <a:t> overlap</a:t>
                      </a:r>
                    </a:p>
                  </a:txBody>
                  <a:tcPr anchor="ctr"/>
                </a:tc>
                <a:extLst>
                  <a:ext uri="{0D108BD9-81ED-4DB2-BD59-A6C34878D82A}">
                    <a16:rowId xmlns:a16="http://schemas.microsoft.com/office/drawing/2014/main" val="1913668434"/>
                  </a:ext>
                </a:extLst>
              </a:tr>
              <a:tr h="1090973">
                <a:tc>
                  <a:txBody>
                    <a:bodyPr/>
                    <a:lstStyle/>
                    <a:p>
                      <a:pPr algn="ctr"/>
                      <a:r>
                        <a:rPr lang="en-US" sz="2200" b="1" dirty="0">
                          <a:latin typeface="Calibri" panose="020F0502020204030204" pitchFamily="34" charset="0"/>
                          <a:cs typeface="Calibri" panose="020F0502020204030204" pitchFamily="34" charset="0"/>
                        </a:rPr>
                        <a:t>6.</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Lo tohu</a:t>
                      </a:r>
                      <a:r>
                        <a:rPr lang="en-US" sz="2200" b="1" dirty="0">
                          <a:latin typeface="Calibri" panose="020F0502020204030204" pitchFamily="34" charset="0"/>
                          <a:cs typeface="Calibri" panose="020F0502020204030204" pitchFamily="34" charset="0"/>
                        </a:rPr>
                        <a:t> (Isa. 45:18) = God did not create the Earth desolate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Lo tohu </a:t>
                      </a:r>
                      <a:r>
                        <a:rPr lang="en-US" sz="2200" b="1" kern="1200" dirty="0">
                          <a:solidFill>
                            <a:srgbClr val="C00000"/>
                          </a:solidFill>
                          <a:latin typeface="Calibri" panose="020F0502020204030204" pitchFamily="34" charset="0"/>
                          <a:ea typeface="+mn-ea"/>
                          <a:cs typeface="Calibri" panose="020F0502020204030204" pitchFamily="34" charset="0"/>
                        </a:rPr>
                        <a:t>(Isa. 45:18) = Original creation was good</a:t>
                      </a:r>
                    </a:p>
                  </a:txBody>
                  <a:tcPr anchor="ctr"/>
                </a:tc>
                <a:extLst>
                  <a:ext uri="{0D108BD9-81ED-4DB2-BD59-A6C34878D82A}">
                    <a16:rowId xmlns:a16="http://schemas.microsoft.com/office/drawing/2014/main" val="443366115"/>
                  </a:ext>
                </a:extLst>
              </a:tr>
              <a:tr h="903560">
                <a:tc>
                  <a:txBody>
                    <a:bodyPr/>
                    <a:lstStyle/>
                    <a:p>
                      <a:pPr algn="ctr"/>
                      <a:r>
                        <a:rPr lang="en-US" sz="2200" b="1" dirty="0">
                          <a:latin typeface="Calibri" panose="020F0502020204030204" pitchFamily="34" charset="0"/>
                          <a:cs typeface="Calibri" panose="020F0502020204030204" pitchFamily="34" charset="0"/>
                        </a:rPr>
                        <a:t>7.</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0" dirty="0">
                          <a:latin typeface="Calibri" panose="020F0502020204030204" pitchFamily="34" charset="0"/>
                          <a:cs typeface="Calibri" panose="020F0502020204030204" pitchFamily="34" charset="0"/>
                        </a:rPr>
                        <a:t>Spirit = brooding (Eph. 4:30)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Spirit = moving</a:t>
                      </a:r>
                    </a:p>
                  </a:txBody>
                  <a:tcPr anchor="ctr"/>
                </a:tc>
                <a:extLst>
                  <a:ext uri="{0D108BD9-81ED-4DB2-BD59-A6C34878D82A}">
                    <a16:rowId xmlns:a16="http://schemas.microsoft.com/office/drawing/2014/main" val="482985495"/>
                  </a:ext>
                </a:extLst>
              </a:tr>
            </a:tbl>
          </a:graphicData>
        </a:graphic>
      </p:graphicFrame>
    </p:spTree>
    <p:extLst>
      <p:ext uri="{BB962C8B-B14F-4D97-AF65-F5344CB8AC3E}">
        <p14:creationId xmlns:p14="http://schemas.microsoft.com/office/powerpoint/2010/main" val="318526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457200" y="1428750"/>
            <a:ext cx="502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Existence</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Personhood</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Names and titles</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Original state and first sin</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Works</a:t>
            </a: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7B3AFAEE-44D3-478B-AFA6-B1340CD79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1533909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759424478"/>
              </p:ext>
            </p:extLst>
          </p:nvPr>
        </p:nvGraphicFramePr>
        <p:xfrm>
          <a:off x="152401" y="120775"/>
          <a:ext cx="8839200" cy="6649789"/>
        </p:xfrm>
        <a:graphic>
          <a:graphicData uri="http://schemas.openxmlformats.org/drawingml/2006/table">
            <a:tbl>
              <a:tblPr firstRow="1" bandRow="1">
                <a:tableStyleId>{073A0DAA-6AF3-43AB-8588-CEC1D06C72B9}</a:tableStyleId>
              </a:tblPr>
              <a:tblGrid>
                <a:gridCol w="736600">
                  <a:extLst>
                    <a:ext uri="{9D8B030D-6E8A-4147-A177-3AD203B41FA5}">
                      <a16:colId xmlns:a16="http://schemas.microsoft.com/office/drawing/2014/main" val="1281036659"/>
                    </a:ext>
                  </a:extLst>
                </a:gridCol>
                <a:gridCol w="1128572">
                  <a:extLst>
                    <a:ext uri="{9D8B030D-6E8A-4147-A177-3AD203B41FA5}">
                      <a16:colId xmlns:a16="http://schemas.microsoft.com/office/drawing/2014/main" val="1064214743"/>
                    </a:ext>
                  </a:extLst>
                </a:gridCol>
                <a:gridCol w="3876114">
                  <a:extLst>
                    <a:ext uri="{9D8B030D-6E8A-4147-A177-3AD203B41FA5}">
                      <a16:colId xmlns:a16="http://schemas.microsoft.com/office/drawing/2014/main" val="3939120806"/>
                    </a:ext>
                  </a:extLst>
                </a:gridCol>
                <a:gridCol w="3097914">
                  <a:extLst>
                    <a:ext uri="{9D8B030D-6E8A-4147-A177-3AD203B41FA5}">
                      <a16:colId xmlns:a16="http://schemas.microsoft.com/office/drawing/2014/main" val="3131948577"/>
                    </a:ext>
                  </a:extLst>
                </a:gridCol>
              </a:tblGrid>
              <a:tr h="82657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90413">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569319">
                <a:tc>
                  <a:txBody>
                    <a:bodyPr/>
                    <a:lstStyle/>
                    <a:p>
                      <a:pPr algn="ctr"/>
                      <a:r>
                        <a:rPr lang="en-US" sz="2200" b="1" dirty="0">
                          <a:latin typeface="Calibri" panose="020F0502020204030204" pitchFamily="34" charset="0"/>
                          <a:cs typeface="Calibri" panose="020F0502020204030204" pitchFamily="34" charset="0"/>
                        </a:rPr>
                        <a:t>1.</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Conjunction = “but”</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Conjunction = “and”</a:t>
                      </a:r>
                    </a:p>
                  </a:txBody>
                  <a:tcPr anchor="ctr"/>
                </a:tc>
                <a:extLst>
                  <a:ext uri="{0D108BD9-81ED-4DB2-BD59-A6C34878D82A}">
                    <a16:rowId xmlns:a16="http://schemas.microsoft.com/office/drawing/2014/main" val="558539107"/>
                  </a:ext>
                </a:extLst>
              </a:tr>
              <a:tr h="569319">
                <a:tc>
                  <a:txBody>
                    <a:bodyPr/>
                    <a:lstStyle/>
                    <a:p>
                      <a:pPr algn="ctr"/>
                      <a:r>
                        <a:rPr lang="en-US" sz="2200" b="1" dirty="0">
                          <a:latin typeface="Calibri" panose="020F0502020204030204" pitchFamily="34" charset="0"/>
                          <a:cs typeface="Calibri" panose="020F0502020204030204" pitchFamily="34" charset="0"/>
                        </a:rPr>
                        <a:t>2.</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vs. 2</a:t>
                      </a:r>
                    </a:p>
                  </a:txBody>
                  <a:tcPr anchor="ctr">
                    <a:solidFill>
                      <a:srgbClr val="FFFFCC"/>
                    </a:solidFill>
                  </a:tcPr>
                </a:tc>
                <a:tc>
                  <a:txBody>
                    <a:bodyPr/>
                    <a:lstStyle/>
                    <a:p>
                      <a:pPr algn="l"/>
                      <a:r>
                        <a:rPr lang="en-US" sz="2200" b="1" i="1" dirty="0">
                          <a:latin typeface="Calibri" panose="020F0502020204030204" pitchFamily="34" charset="0"/>
                          <a:cs typeface="Calibri" panose="020F0502020204030204" pitchFamily="34" charset="0"/>
                        </a:rPr>
                        <a:t>Hāyāh</a:t>
                      </a:r>
                      <a:r>
                        <a:rPr lang="en-US" sz="2200" b="1" dirty="0">
                          <a:latin typeface="Calibri" panose="020F0502020204030204" pitchFamily="34" charset="0"/>
                          <a:cs typeface="Calibri" panose="020F0502020204030204" pitchFamily="34" charset="0"/>
                        </a:rPr>
                        <a:t> = “became”</a:t>
                      </a: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Haya</a:t>
                      </a:r>
                      <a:r>
                        <a:rPr lang="en-US" sz="2200" b="1" kern="1200" dirty="0">
                          <a:solidFill>
                            <a:srgbClr val="C00000"/>
                          </a:solidFill>
                          <a:latin typeface="Calibri" panose="020F0502020204030204" pitchFamily="34" charset="0"/>
                          <a:ea typeface="+mn-ea"/>
                          <a:cs typeface="Calibri" panose="020F0502020204030204" pitchFamily="34" charset="0"/>
                        </a:rPr>
                        <a:t>h = “was”</a:t>
                      </a:r>
                    </a:p>
                  </a:txBody>
                  <a:tcPr anchor="ctr"/>
                </a:tc>
                <a:extLst>
                  <a:ext uri="{0D108BD9-81ED-4DB2-BD59-A6C34878D82A}">
                    <a16:rowId xmlns:a16="http://schemas.microsoft.com/office/drawing/2014/main" val="2935229951"/>
                  </a:ext>
                </a:extLst>
              </a:tr>
              <a:tr h="732672">
                <a:tc>
                  <a:txBody>
                    <a:bodyPr/>
                    <a:lstStyle/>
                    <a:p>
                      <a:pPr algn="ctr"/>
                      <a:r>
                        <a:rPr lang="en-US" sz="2200" b="1" dirty="0">
                          <a:latin typeface="Calibri" panose="020F0502020204030204" pitchFamily="34" charset="0"/>
                          <a:cs typeface="Calibri" panose="020F0502020204030204" pitchFamily="34" charset="0"/>
                        </a:rPr>
                        <a:t>3.</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Bohu</a:t>
                      </a:r>
                      <a:r>
                        <a:rPr lang="en-US" sz="2200" b="1" dirty="0">
                          <a:latin typeface="Calibri" panose="020F0502020204030204" pitchFamily="34" charset="0"/>
                          <a:cs typeface="Calibri" panose="020F0502020204030204" pitchFamily="34" charset="0"/>
                        </a:rPr>
                        <a:t> = judgment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Tohu</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Bohu</a:t>
                      </a:r>
                      <a:r>
                        <a:rPr lang="en-US" sz="2200" b="1" kern="1200" dirty="0">
                          <a:solidFill>
                            <a:srgbClr val="C00000"/>
                          </a:solidFill>
                          <a:latin typeface="Calibri" panose="020F0502020204030204" pitchFamily="34" charset="0"/>
                          <a:ea typeface="+mn-ea"/>
                          <a:cs typeface="Calibri" panose="020F0502020204030204" pitchFamily="34" charset="0"/>
                        </a:rPr>
                        <a:t> = incompletion</a:t>
                      </a:r>
                    </a:p>
                  </a:txBody>
                  <a:tcPr anchor="ctr"/>
                </a:tc>
                <a:extLst>
                  <a:ext uri="{0D108BD9-81ED-4DB2-BD59-A6C34878D82A}">
                    <a16:rowId xmlns:a16="http://schemas.microsoft.com/office/drawing/2014/main" val="1282089858"/>
                  </a:ext>
                </a:extLst>
              </a:tr>
              <a:tr h="732672">
                <a:tc>
                  <a:txBody>
                    <a:bodyPr/>
                    <a:lstStyle/>
                    <a:p>
                      <a:pPr algn="ctr"/>
                      <a:r>
                        <a:rPr lang="en-US" sz="2200" b="1" dirty="0">
                          <a:latin typeface="Calibri" panose="020F0502020204030204" pitchFamily="34" charset="0"/>
                          <a:cs typeface="Calibri" panose="020F0502020204030204" pitchFamily="34" charset="0"/>
                        </a:rPr>
                        <a:t>4.</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Darkness = evil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Darkness = absence of light</a:t>
                      </a:r>
                    </a:p>
                  </a:txBody>
                  <a:tcPr anchor="ctr"/>
                </a:tc>
                <a:extLst>
                  <a:ext uri="{0D108BD9-81ED-4DB2-BD59-A6C34878D82A}">
                    <a16:rowId xmlns:a16="http://schemas.microsoft.com/office/drawing/2014/main" val="1982611401"/>
                  </a:ext>
                </a:extLst>
              </a:tr>
              <a:tr h="569319">
                <a:tc>
                  <a:txBody>
                    <a:bodyPr/>
                    <a:lstStyle/>
                    <a:p>
                      <a:pPr algn="ctr"/>
                      <a:r>
                        <a:rPr lang="en-US" sz="2200" b="1" dirty="0">
                          <a:latin typeface="Calibri" panose="020F0502020204030204" pitchFamily="34" charset="0"/>
                          <a:cs typeface="Calibri" panose="020F0502020204030204" pitchFamily="34" charset="0"/>
                        </a:rPr>
                        <a:t>5.</a:t>
                      </a:r>
                    </a:p>
                  </a:txBody>
                  <a:tcPr anchor="ctr"/>
                </a:tc>
                <a:tc>
                  <a:txBody>
                    <a:bodyPr/>
                    <a:lstStyle/>
                    <a:p>
                      <a:pPr algn="ctr"/>
                      <a:r>
                        <a:rPr lang="en-US" sz="2200" b="1" dirty="0">
                          <a:latin typeface="Calibri" panose="020F0502020204030204" pitchFamily="34" charset="0"/>
                          <a:cs typeface="Calibri" panose="020F0502020204030204" pitchFamily="34" charset="0"/>
                        </a:rPr>
                        <a:t>vs. 1, 3</a:t>
                      </a:r>
                    </a:p>
                  </a:txBody>
                  <a:tcPr anchor="ctr"/>
                </a:tc>
                <a:tc>
                  <a:txBody>
                    <a:bodyPr/>
                    <a:lstStyle/>
                    <a:p>
                      <a:pPr algn="l"/>
                      <a:r>
                        <a:rPr lang="en-US" sz="2200" b="1" i="1" dirty="0">
                          <a:latin typeface="Calibri" panose="020F0502020204030204" pitchFamily="34" charset="0"/>
                          <a:cs typeface="Calibri" panose="020F0502020204030204" pitchFamily="34" charset="0"/>
                        </a:rPr>
                        <a:t>Bara</a:t>
                      </a:r>
                      <a:r>
                        <a:rPr lang="en-US" sz="2200" b="1" dirty="0">
                          <a:latin typeface="Calibri" panose="020F0502020204030204" pitchFamily="34" charset="0"/>
                          <a:cs typeface="Calibri" panose="020F0502020204030204" pitchFamily="34" charset="0"/>
                        </a:rPr>
                        <a:t> &amp; </a:t>
                      </a:r>
                      <a:r>
                        <a:rPr lang="en-US" sz="2200" b="1" i="1" dirty="0">
                          <a:latin typeface="Calibri" panose="020F0502020204030204" pitchFamily="34" charset="0"/>
                          <a:cs typeface="Calibri" panose="020F0502020204030204" pitchFamily="34" charset="0"/>
                        </a:rPr>
                        <a:t>āsāh</a:t>
                      </a:r>
                      <a:r>
                        <a:rPr lang="en-US" sz="2200" b="1" dirty="0">
                          <a:latin typeface="Calibri" panose="020F0502020204030204" pitchFamily="34" charset="0"/>
                          <a:cs typeface="Calibri" panose="020F0502020204030204" pitchFamily="34" charset="0"/>
                        </a:rPr>
                        <a:t> distinction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Bara</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Asah</a:t>
                      </a:r>
                      <a:r>
                        <a:rPr lang="en-US" sz="2200" b="1" kern="1200" dirty="0">
                          <a:solidFill>
                            <a:srgbClr val="C00000"/>
                          </a:solidFill>
                          <a:latin typeface="Calibri" panose="020F0502020204030204" pitchFamily="34" charset="0"/>
                          <a:ea typeface="+mn-ea"/>
                          <a:cs typeface="Calibri" panose="020F0502020204030204" pitchFamily="34" charset="0"/>
                        </a:rPr>
                        <a:t> overlap</a:t>
                      </a:r>
                    </a:p>
                  </a:txBody>
                  <a:tcPr anchor="ctr"/>
                </a:tc>
                <a:extLst>
                  <a:ext uri="{0D108BD9-81ED-4DB2-BD59-A6C34878D82A}">
                    <a16:rowId xmlns:a16="http://schemas.microsoft.com/office/drawing/2014/main" val="1913668434"/>
                  </a:ext>
                </a:extLst>
              </a:tr>
              <a:tr h="1090973">
                <a:tc>
                  <a:txBody>
                    <a:bodyPr/>
                    <a:lstStyle/>
                    <a:p>
                      <a:pPr algn="ctr"/>
                      <a:r>
                        <a:rPr lang="en-US" sz="2200" b="1" dirty="0">
                          <a:latin typeface="Calibri" panose="020F0502020204030204" pitchFamily="34" charset="0"/>
                          <a:cs typeface="Calibri" panose="020F0502020204030204" pitchFamily="34" charset="0"/>
                        </a:rPr>
                        <a:t>6.</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Lo tohu</a:t>
                      </a:r>
                      <a:r>
                        <a:rPr lang="en-US" sz="2200" b="1" dirty="0">
                          <a:latin typeface="Calibri" panose="020F0502020204030204" pitchFamily="34" charset="0"/>
                          <a:cs typeface="Calibri" panose="020F0502020204030204" pitchFamily="34" charset="0"/>
                        </a:rPr>
                        <a:t> (Isa. 45:18) = God did not create the Earth desolate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Lo tohu </a:t>
                      </a:r>
                      <a:r>
                        <a:rPr lang="en-US" sz="2200" b="1" kern="1200" dirty="0">
                          <a:solidFill>
                            <a:srgbClr val="C00000"/>
                          </a:solidFill>
                          <a:latin typeface="Calibri" panose="020F0502020204030204" pitchFamily="34" charset="0"/>
                          <a:ea typeface="+mn-ea"/>
                          <a:cs typeface="Calibri" panose="020F0502020204030204" pitchFamily="34" charset="0"/>
                        </a:rPr>
                        <a:t>(Isa. 45:18) = Original creation was good</a:t>
                      </a:r>
                    </a:p>
                  </a:txBody>
                  <a:tcPr anchor="ctr"/>
                </a:tc>
                <a:extLst>
                  <a:ext uri="{0D108BD9-81ED-4DB2-BD59-A6C34878D82A}">
                    <a16:rowId xmlns:a16="http://schemas.microsoft.com/office/drawing/2014/main" val="443366115"/>
                  </a:ext>
                </a:extLst>
              </a:tr>
              <a:tr h="903560">
                <a:tc>
                  <a:txBody>
                    <a:bodyPr/>
                    <a:lstStyle/>
                    <a:p>
                      <a:pPr algn="ctr"/>
                      <a:r>
                        <a:rPr lang="en-US" sz="2200" b="1" dirty="0">
                          <a:latin typeface="Calibri" panose="020F0502020204030204" pitchFamily="34" charset="0"/>
                          <a:cs typeface="Calibri" panose="020F0502020204030204" pitchFamily="34" charset="0"/>
                        </a:rPr>
                        <a:t>7.</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0" dirty="0">
                          <a:latin typeface="Calibri" panose="020F0502020204030204" pitchFamily="34" charset="0"/>
                          <a:cs typeface="Calibri" panose="020F0502020204030204" pitchFamily="34" charset="0"/>
                        </a:rPr>
                        <a:t>Spirit = brooding (Eph. 4:30)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Spirit = moving</a:t>
                      </a:r>
                    </a:p>
                  </a:txBody>
                  <a:tcPr anchor="ctr"/>
                </a:tc>
                <a:extLst>
                  <a:ext uri="{0D108BD9-81ED-4DB2-BD59-A6C34878D82A}">
                    <a16:rowId xmlns:a16="http://schemas.microsoft.com/office/drawing/2014/main" val="482985495"/>
                  </a:ext>
                </a:extLst>
              </a:tr>
            </a:tbl>
          </a:graphicData>
        </a:graphic>
      </p:graphicFrame>
    </p:spTree>
    <p:extLst>
      <p:ext uri="{BB962C8B-B14F-4D97-AF65-F5344CB8AC3E}">
        <p14:creationId xmlns:p14="http://schemas.microsoft.com/office/powerpoint/2010/main" val="2369498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earth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hāyāh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became]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8424711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2481111764"/>
              </p:ext>
            </p:extLst>
          </p:nvPr>
        </p:nvGraphicFramePr>
        <p:xfrm>
          <a:off x="152401" y="120775"/>
          <a:ext cx="8839200" cy="6649789"/>
        </p:xfrm>
        <a:graphic>
          <a:graphicData uri="http://schemas.openxmlformats.org/drawingml/2006/table">
            <a:tbl>
              <a:tblPr firstRow="1" bandRow="1">
                <a:tableStyleId>{073A0DAA-6AF3-43AB-8588-CEC1D06C72B9}</a:tableStyleId>
              </a:tblPr>
              <a:tblGrid>
                <a:gridCol w="736600">
                  <a:extLst>
                    <a:ext uri="{9D8B030D-6E8A-4147-A177-3AD203B41FA5}">
                      <a16:colId xmlns:a16="http://schemas.microsoft.com/office/drawing/2014/main" val="1281036659"/>
                    </a:ext>
                  </a:extLst>
                </a:gridCol>
                <a:gridCol w="1128572">
                  <a:extLst>
                    <a:ext uri="{9D8B030D-6E8A-4147-A177-3AD203B41FA5}">
                      <a16:colId xmlns:a16="http://schemas.microsoft.com/office/drawing/2014/main" val="1064214743"/>
                    </a:ext>
                  </a:extLst>
                </a:gridCol>
                <a:gridCol w="3876114">
                  <a:extLst>
                    <a:ext uri="{9D8B030D-6E8A-4147-A177-3AD203B41FA5}">
                      <a16:colId xmlns:a16="http://schemas.microsoft.com/office/drawing/2014/main" val="3939120806"/>
                    </a:ext>
                  </a:extLst>
                </a:gridCol>
                <a:gridCol w="3097914">
                  <a:extLst>
                    <a:ext uri="{9D8B030D-6E8A-4147-A177-3AD203B41FA5}">
                      <a16:colId xmlns:a16="http://schemas.microsoft.com/office/drawing/2014/main" val="3131948577"/>
                    </a:ext>
                  </a:extLst>
                </a:gridCol>
              </a:tblGrid>
              <a:tr h="82657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90413">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569319">
                <a:tc>
                  <a:txBody>
                    <a:bodyPr/>
                    <a:lstStyle/>
                    <a:p>
                      <a:pPr algn="ctr"/>
                      <a:r>
                        <a:rPr lang="en-US" sz="2200" b="1" dirty="0">
                          <a:latin typeface="Calibri" panose="020F0502020204030204" pitchFamily="34" charset="0"/>
                          <a:cs typeface="Calibri" panose="020F0502020204030204" pitchFamily="34" charset="0"/>
                        </a:rPr>
                        <a:t>1.</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Conjunction = “but”</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Conjunction = “and”</a:t>
                      </a:r>
                    </a:p>
                  </a:txBody>
                  <a:tcPr anchor="ctr"/>
                </a:tc>
                <a:extLst>
                  <a:ext uri="{0D108BD9-81ED-4DB2-BD59-A6C34878D82A}">
                    <a16:rowId xmlns:a16="http://schemas.microsoft.com/office/drawing/2014/main" val="558539107"/>
                  </a:ext>
                </a:extLst>
              </a:tr>
              <a:tr h="569319">
                <a:tc>
                  <a:txBody>
                    <a:bodyPr/>
                    <a:lstStyle/>
                    <a:p>
                      <a:pPr algn="ctr"/>
                      <a:r>
                        <a:rPr lang="en-US" sz="2200" b="1" dirty="0">
                          <a:latin typeface="Calibri" panose="020F0502020204030204" pitchFamily="34" charset="0"/>
                          <a:cs typeface="Calibri" panose="020F0502020204030204" pitchFamily="34" charset="0"/>
                        </a:rPr>
                        <a:t>2.</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err="1">
                          <a:latin typeface="Calibri" panose="020F0502020204030204" pitchFamily="34" charset="0"/>
                          <a:cs typeface="Calibri" panose="020F0502020204030204" pitchFamily="34" charset="0"/>
                        </a:rPr>
                        <a:t>Hāyāh</a:t>
                      </a:r>
                      <a:r>
                        <a:rPr lang="en-US" sz="2200" b="1" dirty="0">
                          <a:latin typeface="Calibri" panose="020F0502020204030204" pitchFamily="34" charset="0"/>
                          <a:cs typeface="Calibri" panose="020F0502020204030204" pitchFamily="34" charset="0"/>
                        </a:rPr>
                        <a:t> = “became”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Haya</a:t>
                      </a:r>
                      <a:r>
                        <a:rPr lang="en-US" sz="2200" b="1" kern="1200" dirty="0">
                          <a:solidFill>
                            <a:srgbClr val="C00000"/>
                          </a:solidFill>
                          <a:latin typeface="Calibri" panose="020F0502020204030204" pitchFamily="34" charset="0"/>
                          <a:ea typeface="+mn-ea"/>
                          <a:cs typeface="Calibri" panose="020F0502020204030204" pitchFamily="34" charset="0"/>
                        </a:rPr>
                        <a:t>h = “was”</a:t>
                      </a:r>
                    </a:p>
                  </a:txBody>
                  <a:tcPr anchor="ctr"/>
                </a:tc>
                <a:extLst>
                  <a:ext uri="{0D108BD9-81ED-4DB2-BD59-A6C34878D82A}">
                    <a16:rowId xmlns:a16="http://schemas.microsoft.com/office/drawing/2014/main" val="2935229951"/>
                  </a:ext>
                </a:extLst>
              </a:tr>
              <a:tr h="732672">
                <a:tc>
                  <a:txBody>
                    <a:bodyPr/>
                    <a:lstStyle/>
                    <a:p>
                      <a:pPr algn="ctr"/>
                      <a:r>
                        <a:rPr lang="en-US" sz="2200" b="1" dirty="0">
                          <a:latin typeface="Calibri" panose="020F0502020204030204" pitchFamily="34" charset="0"/>
                          <a:cs typeface="Calibri" panose="020F0502020204030204" pitchFamily="34" charset="0"/>
                        </a:rPr>
                        <a:t>3.</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vs. 2</a:t>
                      </a:r>
                    </a:p>
                  </a:txBody>
                  <a:tcPr anchor="ctr">
                    <a:solidFill>
                      <a:srgbClr val="FFFFCC"/>
                    </a:solidFill>
                  </a:tcPr>
                </a:tc>
                <a:tc>
                  <a:txBody>
                    <a:bodyPr/>
                    <a:lstStyle/>
                    <a:p>
                      <a:pPr algn="l"/>
                      <a:r>
                        <a:rPr lang="en-US" sz="2200" b="1" i="1" dirty="0">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Bohu</a:t>
                      </a:r>
                      <a:r>
                        <a:rPr lang="en-US" sz="2200" b="1" dirty="0">
                          <a:latin typeface="Calibri" panose="020F0502020204030204" pitchFamily="34" charset="0"/>
                          <a:cs typeface="Calibri" panose="020F0502020204030204" pitchFamily="34" charset="0"/>
                        </a:rPr>
                        <a:t> = judgment</a:t>
                      </a: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Tohu</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Bohu</a:t>
                      </a:r>
                      <a:r>
                        <a:rPr lang="en-US" sz="2200" b="1" kern="1200" dirty="0">
                          <a:solidFill>
                            <a:srgbClr val="C00000"/>
                          </a:solidFill>
                          <a:latin typeface="Calibri" panose="020F0502020204030204" pitchFamily="34" charset="0"/>
                          <a:ea typeface="+mn-ea"/>
                          <a:cs typeface="Calibri" panose="020F0502020204030204" pitchFamily="34" charset="0"/>
                        </a:rPr>
                        <a:t> = incompletion</a:t>
                      </a:r>
                    </a:p>
                  </a:txBody>
                  <a:tcPr anchor="ctr"/>
                </a:tc>
                <a:extLst>
                  <a:ext uri="{0D108BD9-81ED-4DB2-BD59-A6C34878D82A}">
                    <a16:rowId xmlns:a16="http://schemas.microsoft.com/office/drawing/2014/main" val="1282089858"/>
                  </a:ext>
                </a:extLst>
              </a:tr>
              <a:tr h="732672">
                <a:tc>
                  <a:txBody>
                    <a:bodyPr/>
                    <a:lstStyle/>
                    <a:p>
                      <a:pPr algn="ctr"/>
                      <a:r>
                        <a:rPr lang="en-US" sz="2200" b="1" dirty="0">
                          <a:latin typeface="Calibri" panose="020F0502020204030204" pitchFamily="34" charset="0"/>
                          <a:cs typeface="Calibri" panose="020F0502020204030204" pitchFamily="34" charset="0"/>
                        </a:rPr>
                        <a:t>4.</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Darkness = evil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Darkness = absence of light</a:t>
                      </a:r>
                    </a:p>
                  </a:txBody>
                  <a:tcPr anchor="ctr"/>
                </a:tc>
                <a:extLst>
                  <a:ext uri="{0D108BD9-81ED-4DB2-BD59-A6C34878D82A}">
                    <a16:rowId xmlns:a16="http://schemas.microsoft.com/office/drawing/2014/main" val="1982611401"/>
                  </a:ext>
                </a:extLst>
              </a:tr>
              <a:tr h="569319">
                <a:tc>
                  <a:txBody>
                    <a:bodyPr/>
                    <a:lstStyle/>
                    <a:p>
                      <a:pPr algn="ctr"/>
                      <a:r>
                        <a:rPr lang="en-US" sz="2200" b="1" dirty="0">
                          <a:latin typeface="Calibri" panose="020F0502020204030204" pitchFamily="34" charset="0"/>
                          <a:cs typeface="Calibri" panose="020F0502020204030204" pitchFamily="34" charset="0"/>
                        </a:rPr>
                        <a:t>5.</a:t>
                      </a:r>
                    </a:p>
                  </a:txBody>
                  <a:tcPr anchor="ctr"/>
                </a:tc>
                <a:tc>
                  <a:txBody>
                    <a:bodyPr/>
                    <a:lstStyle/>
                    <a:p>
                      <a:pPr algn="ctr"/>
                      <a:r>
                        <a:rPr lang="en-US" sz="2200" b="1" dirty="0">
                          <a:latin typeface="Calibri" panose="020F0502020204030204" pitchFamily="34" charset="0"/>
                          <a:cs typeface="Calibri" panose="020F0502020204030204" pitchFamily="34" charset="0"/>
                        </a:rPr>
                        <a:t>vs. 1, 3</a:t>
                      </a:r>
                    </a:p>
                  </a:txBody>
                  <a:tcPr anchor="ctr"/>
                </a:tc>
                <a:tc>
                  <a:txBody>
                    <a:bodyPr/>
                    <a:lstStyle/>
                    <a:p>
                      <a:pPr algn="l"/>
                      <a:r>
                        <a:rPr lang="en-US" sz="2200" b="1" i="1" dirty="0">
                          <a:latin typeface="Calibri" panose="020F0502020204030204" pitchFamily="34" charset="0"/>
                          <a:cs typeface="Calibri" panose="020F0502020204030204" pitchFamily="34" charset="0"/>
                        </a:rPr>
                        <a:t>Bara</a:t>
                      </a:r>
                      <a:r>
                        <a:rPr lang="en-US" sz="2200" b="1" dirty="0">
                          <a:latin typeface="Calibri" panose="020F0502020204030204" pitchFamily="34" charset="0"/>
                          <a:cs typeface="Calibri" panose="020F0502020204030204" pitchFamily="34" charset="0"/>
                        </a:rPr>
                        <a:t> &amp; </a:t>
                      </a:r>
                      <a:r>
                        <a:rPr lang="en-US" sz="2200" b="1" i="1" dirty="0">
                          <a:latin typeface="Calibri" panose="020F0502020204030204" pitchFamily="34" charset="0"/>
                          <a:cs typeface="Calibri" panose="020F0502020204030204" pitchFamily="34" charset="0"/>
                        </a:rPr>
                        <a:t>āsāh</a:t>
                      </a:r>
                      <a:r>
                        <a:rPr lang="en-US" sz="2200" b="1" dirty="0">
                          <a:latin typeface="Calibri" panose="020F0502020204030204" pitchFamily="34" charset="0"/>
                          <a:cs typeface="Calibri" panose="020F0502020204030204" pitchFamily="34" charset="0"/>
                        </a:rPr>
                        <a:t> distinction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Bara</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Asah</a:t>
                      </a:r>
                      <a:r>
                        <a:rPr lang="en-US" sz="2200" b="1" kern="1200" dirty="0">
                          <a:solidFill>
                            <a:srgbClr val="C00000"/>
                          </a:solidFill>
                          <a:latin typeface="Calibri" panose="020F0502020204030204" pitchFamily="34" charset="0"/>
                          <a:ea typeface="+mn-ea"/>
                          <a:cs typeface="Calibri" panose="020F0502020204030204" pitchFamily="34" charset="0"/>
                        </a:rPr>
                        <a:t> overlap</a:t>
                      </a:r>
                    </a:p>
                  </a:txBody>
                  <a:tcPr anchor="ctr"/>
                </a:tc>
                <a:extLst>
                  <a:ext uri="{0D108BD9-81ED-4DB2-BD59-A6C34878D82A}">
                    <a16:rowId xmlns:a16="http://schemas.microsoft.com/office/drawing/2014/main" val="1913668434"/>
                  </a:ext>
                </a:extLst>
              </a:tr>
              <a:tr h="1090973">
                <a:tc>
                  <a:txBody>
                    <a:bodyPr/>
                    <a:lstStyle/>
                    <a:p>
                      <a:pPr algn="ctr"/>
                      <a:r>
                        <a:rPr lang="en-US" sz="2200" b="1" dirty="0">
                          <a:latin typeface="Calibri" panose="020F0502020204030204" pitchFamily="34" charset="0"/>
                          <a:cs typeface="Calibri" panose="020F0502020204030204" pitchFamily="34" charset="0"/>
                        </a:rPr>
                        <a:t>6.</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Lo tohu</a:t>
                      </a:r>
                      <a:r>
                        <a:rPr lang="en-US" sz="2200" b="1" dirty="0">
                          <a:latin typeface="Calibri" panose="020F0502020204030204" pitchFamily="34" charset="0"/>
                          <a:cs typeface="Calibri" panose="020F0502020204030204" pitchFamily="34" charset="0"/>
                        </a:rPr>
                        <a:t> (Isa. 45:18) = God did not create the Earth desolate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Lo tohu </a:t>
                      </a:r>
                      <a:r>
                        <a:rPr lang="en-US" sz="2200" b="1" kern="1200" dirty="0">
                          <a:solidFill>
                            <a:srgbClr val="C00000"/>
                          </a:solidFill>
                          <a:latin typeface="Calibri" panose="020F0502020204030204" pitchFamily="34" charset="0"/>
                          <a:ea typeface="+mn-ea"/>
                          <a:cs typeface="Calibri" panose="020F0502020204030204" pitchFamily="34" charset="0"/>
                        </a:rPr>
                        <a:t>(Isa. 45:18) = Original creation was good</a:t>
                      </a:r>
                    </a:p>
                  </a:txBody>
                  <a:tcPr anchor="ctr"/>
                </a:tc>
                <a:extLst>
                  <a:ext uri="{0D108BD9-81ED-4DB2-BD59-A6C34878D82A}">
                    <a16:rowId xmlns:a16="http://schemas.microsoft.com/office/drawing/2014/main" val="443366115"/>
                  </a:ext>
                </a:extLst>
              </a:tr>
              <a:tr h="903560">
                <a:tc>
                  <a:txBody>
                    <a:bodyPr/>
                    <a:lstStyle/>
                    <a:p>
                      <a:pPr algn="ctr"/>
                      <a:r>
                        <a:rPr lang="en-US" sz="2200" b="1" dirty="0">
                          <a:latin typeface="Calibri" panose="020F0502020204030204" pitchFamily="34" charset="0"/>
                          <a:cs typeface="Calibri" panose="020F0502020204030204" pitchFamily="34" charset="0"/>
                        </a:rPr>
                        <a:t>7.</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0" dirty="0">
                          <a:latin typeface="Calibri" panose="020F0502020204030204" pitchFamily="34" charset="0"/>
                          <a:cs typeface="Calibri" panose="020F0502020204030204" pitchFamily="34" charset="0"/>
                        </a:rPr>
                        <a:t>Spirit = brooding (Eph. 4:30)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Spirit = moving</a:t>
                      </a:r>
                    </a:p>
                  </a:txBody>
                  <a:tcPr anchor="ctr"/>
                </a:tc>
                <a:extLst>
                  <a:ext uri="{0D108BD9-81ED-4DB2-BD59-A6C34878D82A}">
                    <a16:rowId xmlns:a16="http://schemas.microsoft.com/office/drawing/2014/main" val="482985495"/>
                  </a:ext>
                </a:extLst>
              </a:tr>
            </a:tbl>
          </a:graphicData>
        </a:graphic>
      </p:graphicFrame>
    </p:spTree>
    <p:extLst>
      <p:ext uri="{BB962C8B-B14F-4D97-AF65-F5344CB8AC3E}">
        <p14:creationId xmlns:p14="http://schemas.microsoft.com/office/powerpoint/2010/main" val="3098836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earth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formless and void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tohu</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&amp;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bohu</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167257588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34:11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pelican and hedgehog will possess it, And owl and raven will dwell in it; And He will stretch over it the line of desolation And the plumb line of emptiness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tohu</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&amp;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bohu</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08A1EB2D-F43C-4A4A-9EFB-1E4340790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456" y="3048000"/>
            <a:ext cx="1751088" cy="1828800"/>
          </a:xfrm>
          <a:prstGeom prst="rect">
            <a:avLst/>
          </a:prstGeom>
          <a:ln>
            <a:solidFill>
              <a:schemeClr val="tx1"/>
            </a:solidFill>
          </a:ln>
        </p:spPr>
      </p:pic>
    </p:spTree>
    <p:extLst>
      <p:ext uri="{BB962C8B-B14F-4D97-AF65-F5344CB8AC3E}">
        <p14:creationId xmlns:p14="http://schemas.microsoft.com/office/powerpoint/2010/main" val="32962440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Jeremiah 4:23-25</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looked on the earth,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formless and void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tohu</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&amp;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bohu</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the heavens, and they had no light.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looked on the mountains, and behold, they were quaking, And all the hills moved to and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looked, and behold, there was no man,</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all the birds of the heavens had fled.”</a:t>
            </a:r>
          </a:p>
        </p:txBody>
      </p:sp>
    </p:spTree>
    <p:extLst>
      <p:ext uri="{BB962C8B-B14F-4D97-AF65-F5344CB8AC3E}">
        <p14:creationId xmlns:p14="http://schemas.microsoft.com/office/powerpoint/2010/main" val="181848021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819400" y="1600200"/>
            <a:ext cx="6248400" cy="3276600"/>
          </a:xfrm>
        </p:spPr>
        <p:txBody>
          <a:bodyPr/>
          <a:lstStyle/>
          <a:p>
            <a:pPr marL="0" indent="0" algn="just">
              <a:buNone/>
            </a:pPr>
            <a:r>
              <a:rPr lang="en-US" dirty="0">
                <a:effectLst>
                  <a:outerShdw blurRad="38100" dist="38100" dir="2700000" algn="tl">
                    <a:srgbClr val="000000">
                      <a:alpha val="43137"/>
                    </a:srgbClr>
                  </a:outerShdw>
                </a:effectLst>
              </a:rPr>
              <a:t>Jeremiah 4:23-</a:t>
            </a: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...[It] describes the condition of the earth as the result of judgment . . . which overthrew the primal order of Gen. I:I.</a:t>
            </a:r>
            <a:r>
              <a:rPr lang="en-US" i="1"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1147889B-7B42-482D-A579-F36316D4F9CF}"/>
              </a:ext>
            </a:extLst>
          </p:cNvPr>
          <p:cNvSpPr/>
          <p:nvPr/>
        </p:nvSpPr>
        <p:spPr>
          <a:xfrm>
            <a:off x="2225633" y="228600"/>
            <a:ext cx="4692735" cy="1031051"/>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Scofield Reference Bible</a:t>
            </a:r>
          </a:p>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Page 776 note</a:t>
            </a:r>
          </a:p>
        </p:txBody>
      </p:sp>
      <p:pic>
        <p:nvPicPr>
          <p:cNvPr id="4" name="Picture 3">
            <a:extLst>
              <a:ext uri="{FF2B5EF4-FFF2-40B4-BE49-F238E27FC236}">
                <a16:creationId xmlns:a16="http://schemas.microsoft.com/office/drawing/2014/main" id="{F06A21A7-C7F9-4188-99DB-E0F97BF59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08" y="1600200"/>
            <a:ext cx="2567637" cy="3657600"/>
          </a:xfrm>
          <a:prstGeom prst="rect">
            <a:avLst/>
          </a:prstGeom>
          <a:ln>
            <a:solidFill>
              <a:schemeClr val="tx1"/>
            </a:solidFill>
          </a:ln>
        </p:spPr>
      </p:pic>
    </p:spTree>
    <p:extLst>
      <p:ext uri="{BB962C8B-B14F-4D97-AF65-F5344CB8AC3E}">
        <p14:creationId xmlns:p14="http://schemas.microsoft.com/office/powerpoint/2010/main" val="1144036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2762294133"/>
              </p:ext>
            </p:extLst>
          </p:nvPr>
        </p:nvGraphicFramePr>
        <p:xfrm>
          <a:off x="152401" y="120775"/>
          <a:ext cx="8839200" cy="6649789"/>
        </p:xfrm>
        <a:graphic>
          <a:graphicData uri="http://schemas.openxmlformats.org/drawingml/2006/table">
            <a:tbl>
              <a:tblPr firstRow="1" bandRow="1">
                <a:tableStyleId>{073A0DAA-6AF3-43AB-8588-CEC1D06C72B9}</a:tableStyleId>
              </a:tblPr>
              <a:tblGrid>
                <a:gridCol w="736600">
                  <a:extLst>
                    <a:ext uri="{9D8B030D-6E8A-4147-A177-3AD203B41FA5}">
                      <a16:colId xmlns:a16="http://schemas.microsoft.com/office/drawing/2014/main" val="1281036659"/>
                    </a:ext>
                  </a:extLst>
                </a:gridCol>
                <a:gridCol w="1128572">
                  <a:extLst>
                    <a:ext uri="{9D8B030D-6E8A-4147-A177-3AD203B41FA5}">
                      <a16:colId xmlns:a16="http://schemas.microsoft.com/office/drawing/2014/main" val="1064214743"/>
                    </a:ext>
                  </a:extLst>
                </a:gridCol>
                <a:gridCol w="3876114">
                  <a:extLst>
                    <a:ext uri="{9D8B030D-6E8A-4147-A177-3AD203B41FA5}">
                      <a16:colId xmlns:a16="http://schemas.microsoft.com/office/drawing/2014/main" val="3939120806"/>
                    </a:ext>
                  </a:extLst>
                </a:gridCol>
                <a:gridCol w="3097914">
                  <a:extLst>
                    <a:ext uri="{9D8B030D-6E8A-4147-A177-3AD203B41FA5}">
                      <a16:colId xmlns:a16="http://schemas.microsoft.com/office/drawing/2014/main" val="3131948577"/>
                    </a:ext>
                  </a:extLst>
                </a:gridCol>
              </a:tblGrid>
              <a:tr h="82657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90413">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569319">
                <a:tc>
                  <a:txBody>
                    <a:bodyPr/>
                    <a:lstStyle/>
                    <a:p>
                      <a:pPr algn="ctr"/>
                      <a:r>
                        <a:rPr lang="en-US" sz="2200" b="1" dirty="0">
                          <a:latin typeface="Calibri" panose="020F0502020204030204" pitchFamily="34" charset="0"/>
                          <a:cs typeface="Calibri" panose="020F0502020204030204" pitchFamily="34" charset="0"/>
                        </a:rPr>
                        <a:t>1.</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Conjunction = “but”</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Conjunction = “and”</a:t>
                      </a:r>
                    </a:p>
                  </a:txBody>
                  <a:tcPr anchor="ctr"/>
                </a:tc>
                <a:extLst>
                  <a:ext uri="{0D108BD9-81ED-4DB2-BD59-A6C34878D82A}">
                    <a16:rowId xmlns:a16="http://schemas.microsoft.com/office/drawing/2014/main" val="558539107"/>
                  </a:ext>
                </a:extLst>
              </a:tr>
              <a:tr h="569319">
                <a:tc>
                  <a:txBody>
                    <a:bodyPr/>
                    <a:lstStyle/>
                    <a:p>
                      <a:pPr algn="ctr"/>
                      <a:r>
                        <a:rPr lang="en-US" sz="2200" b="1" dirty="0">
                          <a:latin typeface="Calibri" panose="020F0502020204030204" pitchFamily="34" charset="0"/>
                          <a:cs typeface="Calibri" panose="020F0502020204030204" pitchFamily="34" charset="0"/>
                        </a:rPr>
                        <a:t>2.</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err="1">
                          <a:latin typeface="Calibri" panose="020F0502020204030204" pitchFamily="34" charset="0"/>
                          <a:cs typeface="Calibri" panose="020F0502020204030204" pitchFamily="34" charset="0"/>
                        </a:rPr>
                        <a:t>Hāyāh</a:t>
                      </a:r>
                      <a:r>
                        <a:rPr lang="en-US" sz="2200" b="1" dirty="0">
                          <a:latin typeface="Calibri" panose="020F0502020204030204" pitchFamily="34" charset="0"/>
                          <a:cs typeface="Calibri" panose="020F0502020204030204" pitchFamily="34" charset="0"/>
                        </a:rPr>
                        <a:t> = “became”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Haya</a:t>
                      </a:r>
                      <a:r>
                        <a:rPr lang="en-US" sz="2200" b="1" kern="1200" dirty="0">
                          <a:solidFill>
                            <a:srgbClr val="C00000"/>
                          </a:solidFill>
                          <a:latin typeface="Calibri" panose="020F0502020204030204" pitchFamily="34" charset="0"/>
                          <a:ea typeface="+mn-ea"/>
                          <a:cs typeface="Calibri" panose="020F0502020204030204" pitchFamily="34" charset="0"/>
                        </a:rPr>
                        <a:t>h = “was”</a:t>
                      </a:r>
                    </a:p>
                  </a:txBody>
                  <a:tcPr anchor="ctr"/>
                </a:tc>
                <a:extLst>
                  <a:ext uri="{0D108BD9-81ED-4DB2-BD59-A6C34878D82A}">
                    <a16:rowId xmlns:a16="http://schemas.microsoft.com/office/drawing/2014/main" val="2935229951"/>
                  </a:ext>
                </a:extLst>
              </a:tr>
              <a:tr h="732672">
                <a:tc>
                  <a:txBody>
                    <a:bodyPr/>
                    <a:lstStyle/>
                    <a:p>
                      <a:pPr algn="ctr"/>
                      <a:r>
                        <a:rPr lang="en-US" sz="2200" b="1" dirty="0">
                          <a:latin typeface="Calibri" panose="020F0502020204030204" pitchFamily="34" charset="0"/>
                          <a:cs typeface="Calibri" panose="020F0502020204030204" pitchFamily="34" charset="0"/>
                        </a:rPr>
                        <a:t>3.</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Bohu</a:t>
                      </a:r>
                      <a:r>
                        <a:rPr lang="en-US" sz="2200" b="1" dirty="0">
                          <a:latin typeface="Calibri" panose="020F0502020204030204" pitchFamily="34" charset="0"/>
                          <a:cs typeface="Calibri" panose="020F0502020204030204" pitchFamily="34" charset="0"/>
                        </a:rPr>
                        <a:t> = judgment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Tohu</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Bohu</a:t>
                      </a:r>
                      <a:r>
                        <a:rPr lang="en-US" sz="2200" b="1" kern="1200" dirty="0">
                          <a:solidFill>
                            <a:srgbClr val="C00000"/>
                          </a:solidFill>
                          <a:latin typeface="Calibri" panose="020F0502020204030204" pitchFamily="34" charset="0"/>
                          <a:ea typeface="+mn-ea"/>
                          <a:cs typeface="Calibri" panose="020F0502020204030204" pitchFamily="34" charset="0"/>
                        </a:rPr>
                        <a:t> = incompletion</a:t>
                      </a:r>
                    </a:p>
                  </a:txBody>
                  <a:tcPr anchor="ctr"/>
                </a:tc>
                <a:extLst>
                  <a:ext uri="{0D108BD9-81ED-4DB2-BD59-A6C34878D82A}">
                    <a16:rowId xmlns:a16="http://schemas.microsoft.com/office/drawing/2014/main" val="1282089858"/>
                  </a:ext>
                </a:extLst>
              </a:tr>
              <a:tr h="732672">
                <a:tc>
                  <a:txBody>
                    <a:bodyPr/>
                    <a:lstStyle/>
                    <a:p>
                      <a:pPr algn="ctr"/>
                      <a:r>
                        <a:rPr lang="en-US" sz="2200" b="1" dirty="0">
                          <a:latin typeface="Calibri" panose="020F0502020204030204" pitchFamily="34" charset="0"/>
                          <a:cs typeface="Calibri" panose="020F0502020204030204" pitchFamily="34" charset="0"/>
                        </a:rPr>
                        <a:t>4.</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vs. 2</a:t>
                      </a:r>
                    </a:p>
                  </a:txBody>
                  <a:tcPr anchor="ctr">
                    <a:solidFill>
                      <a:srgbClr val="FFFFCC"/>
                    </a:solidFill>
                  </a:tcPr>
                </a:tc>
                <a:tc>
                  <a:txBody>
                    <a:bodyPr/>
                    <a:lstStyle/>
                    <a:p>
                      <a:pPr algn="l"/>
                      <a:r>
                        <a:rPr lang="en-US" sz="2200" b="1" dirty="0">
                          <a:latin typeface="Calibri" panose="020F0502020204030204" pitchFamily="34" charset="0"/>
                          <a:cs typeface="Calibri" panose="020F0502020204030204" pitchFamily="34" charset="0"/>
                        </a:rPr>
                        <a:t>Darkness = evil</a:t>
                      </a: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Darkness = absence of light</a:t>
                      </a:r>
                    </a:p>
                  </a:txBody>
                  <a:tcPr anchor="ctr"/>
                </a:tc>
                <a:extLst>
                  <a:ext uri="{0D108BD9-81ED-4DB2-BD59-A6C34878D82A}">
                    <a16:rowId xmlns:a16="http://schemas.microsoft.com/office/drawing/2014/main" val="1982611401"/>
                  </a:ext>
                </a:extLst>
              </a:tr>
              <a:tr h="569319">
                <a:tc>
                  <a:txBody>
                    <a:bodyPr/>
                    <a:lstStyle/>
                    <a:p>
                      <a:pPr algn="ctr"/>
                      <a:r>
                        <a:rPr lang="en-US" sz="2200" b="1" dirty="0">
                          <a:latin typeface="Calibri" panose="020F0502020204030204" pitchFamily="34" charset="0"/>
                          <a:cs typeface="Calibri" panose="020F0502020204030204" pitchFamily="34" charset="0"/>
                        </a:rPr>
                        <a:t>5.</a:t>
                      </a:r>
                    </a:p>
                  </a:txBody>
                  <a:tcPr anchor="ctr"/>
                </a:tc>
                <a:tc>
                  <a:txBody>
                    <a:bodyPr/>
                    <a:lstStyle/>
                    <a:p>
                      <a:pPr algn="ctr"/>
                      <a:r>
                        <a:rPr lang="en-US" sz="2200" b="1" dirty="0">
                          <a:latin typeface="Calibri" panose="020F0502020204030204" pitchFamily="34" charset="0"/>
                          <a:cs typeface="Calibri" panose="020F0502020204030204" pitchFamily="34" charset="0"/>
                        </a:rPr>
                        <a:t>vs. 1, 3</a:t>
                      </a:r>
                    </a:p>
                  </a:txBody>
                  <a:tcPr anchor="ctr"/>
                </a:tc>
                <a:tc>
                  <a:txBody>
                    <a:bodyPr/>
                    <a:lstStyle/>
                    <a:p>
                      <a:pPr algn="l"/>
                      <a:r>
                        <a:rPr lang="en-US" sz="2200" b="1" i="1" dirty="0">
                          <a:latin typeface="Calibri" panose="020F0502020204030204" pitchFamily="34" charset="0"/>
                          <a:cs typeface="Calibri" panose="020F0502020204030204" pitchFamily="34" charset="0"/>
                        </a:rPr>
                        <a:t>Bara</a:t>
                      </a:r>
                      <a:r>
                        <a:rPr lang="en-US" sz="2200" b="1" dirty="0">
                          <a:latin typeface="Calibri" panose="020F0502020204030204" pitchFamily="34" charset="0"/>
                          <a:cs typeface="Calibri" panose="020F0502020204030204" pitchFamily="34" charset="0"/>
                        </a:rPr>
                        <a:t> &amp; </a:t>
                      </a:r>
                      <a:r>
                        <a:rPr lang="en-US" sz="2200" b="1" i="1" dirty="0">
                          <a:latin typeface="Calibri" panose="020F0502020204030204" pitchFamily="34" charset="0"/>
                          <a:cs typeface="Calibri" panose="020F0502020204030204" pitchFamily="34" charset="0"/>
                        </a:rPr>
                        <a:t>āsāh</a:t>
                      </a:r>
                      <a:r>
                        <a:rPr lang="en-US" sz="2200" b="1" dirty="0">
                          <a:latin typeface="Calibri" panose="020F0502020204030204" pitchFamily="34" charset="0"/>
                          <a:cs typeface="Calibri" panose="020F0502020204030204" pitchFamily="34" charset="0"/>
                        </a:rPr>
                        <a:t> distinction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Bara</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Asah</a:t>
                      </a:r>
                      <a:r>
                        <a:rPr lang="en-US" sz="2200" b="1" kern="1200" dirty="0">
                          <a:solidFill>
                            <a:srgbClr val="C00000"/>
                          </a:solidFill>
                          <a:latin typeface="Calibri" panose="020F0502020204030204" pitchFamily="34" charset="0"/>
                          <a:ea typeface="+mn-ea"/>
                          <a:cs typeface="Calibri" panose="020F0502020204030204" pitchFamily="34" charset="0"/>
                        </a:rPr>
                        <a:t> overlap</a:t>
                      </a:r>
                    </a:p>
                  </a:txBody>
                  <a:tcPr anchor="ctr"/>
                </a:tc>
                <a:extLst>
                  <a:ext uri="{0D108BD9-81ED-4DB2-BD59-A6C34878D82A}">
                    <a16:rowId xmlns:a16="http://schemas.microsoft.com/office/drawing/2014/main" val="1913668434"/>
                  </a:ext>
                </a:extLst>
              </a:tr>
              <a:tr h="1090973">
                <a:tc>
                  <a:txBody>
                    <a:bodyPr/>
                    <a:lstStyle/>
                    <a:p>
                      <a:pPr algn="ctr"/>
                      <a:r>
                        <a:rPr lang="en-US" sz="2200" b="1" dirty="0">
                          <a:latin typeface="Calibri" panose="020F0502020204030204" pitchFamily="34" charset="0"/>
                          <a:cs typeface="Calibri" panose="020F0502020204030204" pitchFamily="34" charset="0"/>
                        </a:rPr>
                        <a:t>6.</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Lo tohu</a:t>
                      </a:r>
                      <a:r>
                        <a:rPr lang="en-US" sz="2200" b="1" dirty="0">
                          <a:latin typeface="Calibri" panose="020F0502020204030204" pitchFamily="34" charset="0"/>
                          <a:cs typeface="Calibri" panose="020F0502020204030204" pitchFamily="34" charset="0"/>
                        </a:rPr>
                        <a:t> (Isa. 45:18) = God did not create the Earth desolate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Lo tohu </a:t>
                      </a:r>
                      <a:r>
                        <a:rPr lang="en-US" sz="2200" b="1" kern="1200" dirty="0">
                          <a:solidFill>
                            <a:srgbClr val="C00000"/>
                          </a:solidFill>
                          <a:latin typeface="Calibri" panose="020F0502020204030204" pitchFamily="34" charset="0"/>
                          <a:ea typeface="+mn-ea"/>
                          <a:cs typeface="Calibri" panose="020F0502020204030204" pitchFamily="34" charset="0"/>
                        </a:rPr>
                        <a:t>(Isa. 45:18) = Original creation was good</a:t>
                      </a:r>
                    </a:p>
                  </a:txBody>
                  <a:tcPr anchor="ctr"/>
                </a:tc>
                <a:extLst>
                  <a:ext uri="{0D108BD9-81ED-4DB2-BD59-A6C34878D82A}">
                    <a16:rowId xmlns:a16="http://schemas.microsoft.com/office/drawing/2014/main" val="443366115"/>
                  </a:ext>
                </a:extLst>
              </a:tr>
              <a:tr h="903560">
                <a:tc>
                  <a:txBody>
                    <a:bodyPr/>
                    <a:lstStyle/>
                    <a:p>
                      <a:pPr algn="ctr"/>
                      <a:r>
                        <a:rPr lang="en-US" sz="2200" b="1" dirty="0">
                          <a:latin typeface="Calibri" panose="020F0502020204030204" pitchFamily="34" charset="0"/>
                          <a:cs typeface="Calibri" panose="020F0502020204030204" pitchFamily="34" charset="0"/>
                        </a:rPr>
                        <a:t>7.</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0" dirty="0">
                          <a:latin typeface="Calibri" panose="020F0502020204030204" pitchFamily="34" charset="0"/>
                          <a:cs typeface="Calibri" panose="020F0502020204030204" pitchFamily="34" charset="0"/>
                        </a:rPr>
                        <a:t>Spirit = brooding (Eph. 4:30)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Spirit = moving</a:t>
                      </a:r>
                    </a:p>
                  </a:txBody>
                  <a:tcPr anchor="ctr"/>
                </a:tc>
                <a:extLst>
                  <a:ext uri="{0D108BD9-81ED-4DB2-BD59-A6C34878D82A}">
                    <a16:rowId xmlns:a16="http://schemas.microsoft.com/office/drawing/2014/main" val="482985495"/>
                  </a:ext>
                </a:extLst>
              </a:tr>
            </a:tbl>
          </a:graphicData>
        </a:graphic>
      </p:graphicFrame>
    </p:spTree>
    <p:extLst>
      <p:ext uri="{BB962C8B-B14F-4D97-AF65-F5344CB8AC3E}">
        <p14:creationId xmlns:p14="http://schemas.microsoft.com/office/powerpoint/2010/main" val="274328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earth was formless and void,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darkness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7141972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457200" y="1428750"/>
            <a:ext cx="502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b="1" u="sng" kern="0" dirty="0">
                <a:solidFill>
                  <a:srgbClr val="FFFFCC"/>
                </a:solidFill>
                <a:effectLst>
                  <a:outerShdw blurRad="38100" dist="38100" dir="2700000" algn="tl">
                    <a:srgbClr val="000000">
                      <a:alpha val="43137"/>
                    </a:srgbClr>
                  </a:outerShdw>
                </a:effectLst>
                <a:cs typeface="+mn-cs"/>
              </a:rPr>
              <a:t>Existence</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Personhood</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Names and titles</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Original state and first sin</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Works</a:t>
            </a: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B8CBB60F-83DE-4B99-B074-0FFAEE934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660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3:19-21</a:t>
            </a: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the judgment, that the Light has come into the world, and men loved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darkness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rather than the Light, for their deeds were evil.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everyone who does evil hates the Light, and does not come to the Light for fear that his deeds will be exposed.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he who practices the truth comes to the Light, so that his deeds may be manifested as having been wrought in God.”</a:t>
            </a:r>
          </a:p>
        </p:txBody>
      </p:sp>
    </p:spTree>
    <p:extLst>
      <p:ext uri="{BB962C8B-B14F-4D97-AF65-F5344CB8AC3E}">
        <p14:creationId xmlns:p14="http://schemas.microsoft.com/office/powerpoint/2010/main" val="280687210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Jude 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“wild waves of the sea, casting up their own shame like foam; wandering stars, for whom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black darkness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reserved forever.”</a:t>
            </a:r>
          </a:p>
        </p:txBody>
      </p:sp>
      <p:pic>
        <p:nvPicPr>
          <p:cNvPr id="2" name="Picture 1">
            <a:extLst>
              <a:ext uri="{FF2B5EF4-FFF2-40B4-BE49-F238E27FC236}">
                <a16:creationId xmlns:a16="http://schemas.microsoft.com/office/drawing/2014/main" id="{06B7A227-38F8-4054-81E1-1086941CF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610" y="2971800"/>
            <a:ext cx="3912781" cy="1828800"/>
          </a:xfrm>
          <a:prstGeom prst="rect">
            <a:avLst/>
          </a:prstGeom>
          <a:ln>
            <a:solidFill>
              <a:schemeClr val="tx1"/>
            </a:solidFill>
          </a:ln>
        </p:spPr>
      </p:pic>
    </p:spTree>
    <p:extLst>
      <p:ext uri="{BB962C8B-B14F-4D97-AF65-F5344CB8AC3E}">
        <p14:creationId xmlns:p14="http://schemas.microsoft.com/office/powerpoint/2010/main" val="312027509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1966753663"/>
              </p:ext>
            </p:extLst>
          </p:nvPr>
        </p:nvGraphicFramePr>
        <p:xfrm>
          <a:off x="152401" y="120775"/>
          <a:ext cx="8839200" cy="6649789"/>
        </p:xfrm>
        <a:graphic>
          <a:graphicData uri="http://schemas.openxmlformats.org/drawingml/2006/table">
            <a:tbl>
              <a:tblPr firstRow="1" bandRow="1">
                <a:tableStyleId>{073A0DAA-6AF3-43AB-8588-CEC1D06C72B9}</a:tableStyleId>
              </a:tblPr>
              <a:tblGrid>
                <a:gridCol w="736600">
                  <a:extLst>
                    <a:ext uri="{9D8B030D-6E8A-4147-A177-3AD203B41FA5}">
                      <a16:colId xmlns:a16="http://schemas.microsoft.com/office/drawing/2014/main" val="1281036659"/>
                    </a:ext>
                  </a:extLst>
                </a:gridCol>
                <a:gridCol w="1128572">
                  <a:extLst>
                    <a:ext uri="{9D8B030D-6E8A-4147-A177-3AD203B41FA5}">
                      <a16:colId xmlns:a16="http://schemas.microsoft.com/office/drawing/2014/main" val="1064214743"/>
                    </a:ext>
                  </a:extLst>
                </a:gridCol>
                <a:gridCol w="3876114">
                  <a:extLst>
                    <a:ext uri="{9D8B030D-6E8A-4147-A177-3AD203B41FA5}">
                      <a16:colId xmlns:a16="http://schemas.microsoft.com/office/drawing/2014/main" val="3939120806"/>
                    </a:ext>
                  </a:extLst>
                </a:gridCol>
                <a:gridCol w="3097914">
                  <a:extLst>
                    <a:ext uri="{9D8B030D-6E8A-4147-A177-3AD203B41FA5}">
                      <a16:colId xmlns:a16="http://schemas.microsoft.com/office/drawing/2014/main" val="3131948577"/>
                    </a:ext>
                  </a:extLst>
                </a:gridCol>
              </a:tblGrid>
              <a:tr h="82657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90413">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569319">
                <a:tc>
                  <a:txBody>
                    <a:bodyPr/>
                    <a:lstStyle/>
                    <a:p>
                      <a:pPr algn="ctr"/>
                      <a:r>
                        <a:rPr lang="en-US" sz="2200" b="1" dirty="0">
                          <a:latin typeface="Calibri" panose="020F0502020204030204" pitchFamily="34" charset="0"/>
                          <a:cs typeface="Calibri" panose="020F0502020204030204" pitchFamily="34" charset="0"/>
                        </a:rPr>
                        <a:t>1.</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Conjunction = “but”</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Conjunction = “and”</a:t>
                      </a:r>
                    </a:p>
                  </a:txBody>
                  <a:tcPr anchor="ctr"/>
                </a:tc>
                <a:extLst>
                  <a:ext uri="{0D108BD9-81ED-4DB2-BD59-A6C34878D82A}">
                    <a16:rowId xmlns:a16="http://schemas.microsoft.com/office/drawing/2014/main" val="558539107"/>
                  </a:ext>
                </a:extLst>
              </a:tr>
              <a:tr h="569319">
                <a:tc>
                  <a:txBody>
                    <a:bodyPr/>
                    <a:lstStyle/>
                    <a:p>
                      <a:pPr algn="ctr"/>
                      <a:r>
                        <a:rPr lang="en-US" sz="2200" b="1" dirty="0">
                          <a:latin typeface="Calibri" panose="020F0502020204030204" pitchFamily="34" charset="0"/>
                          <a:cs typeface="Calibri" panose="020F0502020204030204" pitchFamily="34" charset="0"/>
                        </a:rPr>
                        <a:t>2.</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err="1">
                          <a:latin typeface="Calibri" panose="020F0502020204030204" pitchFamily="34" charset="0"/>
                          <a:cs typeface="Calibri" panose="020F0502020204030204" pitchFamily="34" charset="0"/>
                        </a:rPr>
                        <a:t>Hāyāh</a:t>
                      </a:r>
                      <a:r>
                        <a:rPr lang="en-US" sz="2200" b="1" dirty="0">
                          <a:latin typeface="Calibri" panose="020F0502020204030204" pitchFamily="34" charset="0"/>
                          <a:cs typeface="Calibri" panose="020F0502020204030204" pitchFamily="34" charset="0"/>
                        </a:rPr>
                        <a:t> = “became”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Haya</a:t>
                      </a:r>
                      <a:r>
                        <a:rPr lang="en-US" sz="2200" b="1" kern="1200" dirty="0">
                          <a:solidFill>
                            <a:srgbClr val="C00000"/>
                          </a:solidFill>
                          <a:latin typeface="Calibri" panose="020F0502020204030204" pitchFamily="34" charset="0"/>
                          <a:ea typeface="+mn-ea"/>
                          <a:cs typeface="Calibri" panose="020F0502020204030204" pitchFamily="34" charset="0"/>
                        </a:rPr>
                        <a:t>h = “was”</a:t>
                      </a:r>
                    </a:p>
                  </a:txBody>
                  <a:tcPr anchor="ctr"/>
                </a:tc>
                <a:extLst>
                  <a:ext uri="{0D108BD9-81ED-4DB2-BD59-A6C34878D82A}">
                    <a16:rowId xmlns:a16="http://schemas.microsoft.com/office/drawing/2014/main" val="2935229951"/>
                  </a:ext>
                </a:extLst>
              </a:tr>
              <a:tr h="732672">
                <a:tc>
                  <a:txBody>
                    <a:bodyPr/>
                    <a:lstStyle/>
                    <a:p>
                      <a:pPr algn="ctr"/>
                      <a:r>
                        <a:rPr lang="en-US" sz="2200" b="1" dirty="0">
                          <a:latin typeface="Calibri" panose="020F0502020204030204" pitchFamily="34" charset="0"/>
                          <a:cs typeface="Calibri" panose="020F0502020204030204" pitchFamily="34" charset="0"/>
                        </a:rPr>
                        <a:t>3.</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Bohu</a:t>
                      </a:r>
                      <a:r>
                        <a:rPr lang="en-US" sz="2200" b="1" dirty="0">
                          <a:latin typeface="Calibri" panose="020F0502020204030204" pitchFamily="34" charset="0"/>
                          <a:cs typeface="Calibri" panose="020F0502020204030204" pitchFamily="34" charset="0"/>
                        </a:rPr>
                        <a:t> = judgment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Tohu</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Bohu</a:t>
                      </a:r>
                      <a:r>
                        <a:rPr lang="en-US" sz="2200" b="1" kern="1200" dirty="0">
                          <a:solidFill>
                            <a:srgbClr val="C00000"/>
                          </a:solidFill>
                          <a:latin typeface="Calibri" panose="020F0502020204030204" pitchFamily="34" charset="0"/>
                          <a:ea typeface="+mn-ea"/>
                          <a:cs typeface="Calibri" panose="020F0502020204030204" pitchFamily="34" charset="0"/>
                        </a:rPr>
                        <a:t> = incompletion</a:t>
                      </a:r>
                    </a:p>
                  </a:txBody>
                  <a:tcPr anchor="ctr"/>
                </a:tc>
                <a:extLst>
                  <a:ext uri="{0D108BD9-81ED-4DB2-BD59-A6C34878D82A}">
                    <a16:rowId xmlns:a16="http://schemas.microsoft.com/office/drawing/2014/main" val="1282089858"/>
                  </a:ext>
                </a:extLst>
              </a:tr>
              <a:tr h="732672">
                <a:tc>
                  <a:txBody>
                    <a:bodyPr/>
                    <a:lstStyle/>
                    <a:p>
                      <a:pPr algn="ctr"/>
                      <a:r>
                        <a:rPr lang="en-US" sz="2200" b="1" dirty="0">
                          <a:latin typeface="Calibri" panose="020F0502020204030204" pitchFamily="34" charset="0"/>
                          <a:cs typeface="Calibri" panose="020F0502020204030204" pitchFamily="34" charset="0"/>
                        </a:rPr>
                        <a:t>4.</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Darkness = evil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Darkness = absence of light</a:t>
                      </a:r>
                    </a:p>
                  </a:txBody>
                  <a:tcPr anchor="ctr"/>
                </a:tc>
                <a:extLst>
                  <a:ext uri="{0D108BD9-81ED-4DB2-BD59-A6C34878D82A}">
                    <a16:rowId xmlns:a16="http://schemas.microsoft.com/office/drawing/2014/main" val="1982611401"/>
                  </a:ext>
                </a:extLst>
              </a:tr>
              <a:tr h="569319">
                <a:tc>
                  <a:txBody>
                    <a:bodyPr/>
                    <a:lstStyle/>
                    <a:p>
                      <a:pPr algn="ctr"/>
                      <a:r>
                        <a:rPr lang="en-US" sz="2200" b="1" dirty="0">
                          <a:latin typeface="Calibri" panose="020F0502020204030204" pitchFamily="34" charset="0"/>
                          <a:cs typeface="Calibri" panose="020F0502020204030204" pitchFamily="34" charset="0"/>
                        </a:rPr>
                        <a:t>5.</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vs. 1, 3</a:t>
                      </a:r>
                    </a:p>
                  </a:txBody>
                  <a:tcPr anchor="ctr">
                    <a:solidFill>
                      <a:srgbClr val="FFFFCC"/>
                    </a:solidFill>
                  </a:tcPr>
                </a:tc>
                <a:tc>
                  <a:txBody>
                    <a:bodyPr/>
                    <a:lstStyle/>
                    <a:p>
                      <a:pPr algn="l"/>
                      <a:r>
                        <a:rPr lang="en-US" sz="2200" b="1" i="1" dirty="0">
                          <a:latin typeface="Calibri" panose="020F0502020204030204" pitchFamily="34" charset="0"/>
                          <a:cs typeface="Calibri" panose="020F0502020204030204" pitchFamily="34" charset="0"/>
                        </a:rPr>
                        <a:t>Bara</a:t>
                      </a:r>
                      <a:r>
                        <a:rPr lang="en-US" sz="2200" b="1" dirty="0">
                          <a:latin typeface="Calibri" panose="020F0502020204030204" pitchFamily="34" charset="0"/>
                          <a:cs typeface="Calibri" panose="020F0502020204030204" pitchFamily="34" charset="0"/>
                        </a:rPr>
                        <a:t> &amp; </a:t>
                      </a:r>
                      <a:r>
                        <a:rPr lang="en-US" sz="2200" b="1" i="1" dirty="0">
                          <a:latin typeface="Calibri" panose="020F0502020204030204" pitchFamily="34" charset="0"/>
                          <a:cs typeface="Calibri" panose="020F0502020204030204" pitchFamily="34" charset="0"/>
                        </a:rPr>
                        <a:t>āsāh</a:t>
                      </a:r>
                      <a:r>
                        <a:rPr lang="en-US" sz="2200" b="1" dirty="0">
                          <a:latin typeface="Calibri" panose="020F0502020204030204" pitchFamily="34" charset="0"/>
                          <a:cs typeface="Calibri" panose="020F0502020204030204" pitchFamily="34" charset="0"/>
                        </a:rPr>
                        <a:t> distinction</a:t>
                      </a: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Bara</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Asah</a:t>
                      </a:r>
                      <a:r>
                        <a:rPr lang="en-US" sz="2200" b="1" kern="1200" dirty="0">
                          <a:solidFill>
                            <a:srgbClr val="C00000"/>
                          </a:solidFill>
                          <a:latin typeface="Calibri" panose="020F0502020204030204" pitchFamily="34" charset="0"/>
                          <a:ea typeface="+mn-ea"/>
                          <a:cs typeface="Calibri" panose="020F0502020204030204" pitchFamily="34" charset="0"/>
                        </a:rPr>
                        <a:t> overlap</a:t>
                      </a:r>
                    </a:p>
                  </a:txBody>
                  <a:tcPr anchor="ctr"/>
                </a:tc>
                <a:extLst>
                  <a:ext uri="{0D108BD9-81ED-4DB2-BD59-A6C34878D82A}">
                    <a16:rowId xmlns:a16="http://schemas.microsoft.com/office/drawing/2014/main" val="1913668434"/>
                  </a:ext>
                </a:extLst>
              </a:tr>
              <a:tr h="1090973">
                <a:tc>
                  <a:txBody>
                    <a:bodyPr/>
                    <a:lstStyle/>
                    <a:p>
                      <a:pPr algn="ctr"/>
                      <a:r>
                        <a:rPr lang="en-US" sz="2200" b="1" dirty="0">
                          <a:latin typeface="Calibri" panose="020F0502020204030204" pitchFamily="34" charset="0"/>
                          <a:cs typeface="Calibri" panose="020F0502020204030204" pitchFamily="34" charset="0"/>
                        </a:rPr>
                        <a:t>6.</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Lo tohu</a:t>
                      </a:r>
                      <a:r>
                        <a:rPr lang="en-US" sz="2200" b="1" dirty="0">
                          <a:latin typeface="Calibri" panose="020F0502020204030204" pitchFamily="34" charset="0"/>
                          <a:cs typeface="Calibri" panose="020F0502020204030204" pitchFamily="34" charset="0"/>
                        </a:rPr>
                        <a:t> (Isa. 45:18) = God did not create the Earth desolate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Lo tohu </a:t>
                      </a:r>
                      <a:r>
                        <a:rPr lang="en-US" sz="2200" b="1" kern="1200" dirty="0">
                          <a:solidFill>
                            <a:srgbClr val="C00000"/>
                          </a:solidFill>
                          <a:latin typeface="Calibri" panose="020F0502020204030204" pitchFamily="34" charset="0"/>
                          <a:ea typeface="+mn-ea"/>
                          <a:cs typeface="Calibri" panose="020F0502020204030204" pitchFamily="34" charset="0"/>
                        </a:rPr>
                        <a:t>(Isa. 45:18) = Original creation was good</a:t>
                      </a:r>
                    </a:p>
                  </a:txBody>
                  <a:tcPr anchor="ctr"/>
                </a:tc>
                <a:extLst>
                  <a:ext uri="{0D108BD9-81ED-4DB2-BD59-A6C34878D82A}">
                    <a16:rowId xmlns:a16="http://schemas.microsoft.com/office/drawing/2014/main" val="443366115"/>
                  </a:ext>
                </a:extLst>
              </a:tr>
              <a:tr h="903560">
                <a:tc>
                  <a:txBody>
                    <a:bodyPr/>
                    <a:lstStyle/>
                    <a:p>
                      <a:pPr algn="ctr"/>
                      <a:r>
                        <a:rPr lang="en-US" sz="2200" b="1" dirty="0">
                          <a:latin typeface="Calibri" panose="020F0502020204030204" pitchFamily="34" charset="0"/>
                          <a:cs typeface="Calibri" panose="020F0502020204030204" pitchFamily="34" charset="0"/>
                        </a:rPr>
                        <a:t>7.</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0" dirty="0">
                          <a:latin typeface="Calibri" panose="020F0502020204030204" pitchFamily="34" charset="0"/>
                          <a:cs typeface="Calibri" panose="020F0502020204030204" pitchFamily="34" charset="0"/>
                        </a:rPr>
                        <a:t>Spirit = brooding (Eph. 4:30)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Spirit = moving</a:t>
                      </a:r>
                    </a:p>
                  </a:txBody>
                  <a:tcPr anchor="ctr"/>
                </a:tc>
                <a:extLst>
                  <a:ext uri="{0D108BD9-81ED-4DB2-BD59-A6C34878D82A}">
                    <a16:rowId xmlns:a16="http://schemas.microsoft.com/office/drawing/2014/main" val="482985495"/>
                  </a:ext>
                </a:extLst>
              </a:tr>
            </a:tbl>
          </a:graphicData>
        </a:graphic>
      </p:graphicFrame>
    </p:spTree>
    <p:extLst>
      <p:ext uri="{BB962C8B-B14F-4D97-AF65-F5344CB8AC3E}">
        <p14:creationId xmlns:p14="http://schemas.microsoft.com/office/powerpoint/2010/main" val="864946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 16</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heavens and the earth.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earth was formless and void, and darkness was over the surface of the deep, and the Spirit of God was moving over the surface of the waters….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āsāh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two great lights, the greater light to govern the day, and the lesser light to govern the night; He made the stars also.”</a:t>
            </a:r>
          </a:p>
        </p:txBody>
      </p:sp>
    </p:spTree>
    <p:extLst>
      <p:ext uri="{BB962C8B-B14F-4D97-AF65-F5344CB8AC3E}">
        <p14:creationId xmlns:p14="http://schemas.microsoft.com/office/powerpoint/2010/main" val="292286006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276600"/>
          </a:xfrm>
        </p:spPr>
        <p:txBody>
          <a:bodyPr/>
          <a:lstStyle/>
          <a:p>
            <a:pPr marL="0" indent="0" algn="just">
              <a:buNone/>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Only three creative acts of God are recorded in this chapter: (1) the heavens and the earth, v. 1; (2) animal life, vv. 20-21; and (3) human life, </a:t>
            </a:r>
            <a:r>
              <a:rPr lang="en-US" sz="3000" dirty="0" err="1">
                <a:effectLst>
                  <a:outerShdw blurRad="38100" dist="38100" dir="2700000" algn="tl">
                    <a:srgbClr val="000000">
                      <a:alpha val="43137"/>
                    </a:srgbClr>
                  </a:outerShdw>
                </a:effectLst>
              </a:rPr>
              <a:t>vv</a:t>
            </a:r>
            <a:r>
              <a:rPr lang="en-US" sz="3000" dirty="0">
                <a:effectLst>
                  <a:outerShdw blurRad="38100" dist="38100" dir="2700000" algn="tl">
                    <a:srgbClr val="000000">
                      <a:alpha val="43137"/>
                    </a:srgbClr>
                  </a:outerShdw>
                </a:effectLst>
              </a:rPr>
              <a:t> 26-27. The first creative act refers to the dateless past. . . neither here (Genesis 1:3) nor in vv. 14-18 is an original creative act implied. A different word is used. The sense is made to appear, made visible. The sun and the moon were created 'in the beginning.' The light came from the sun, of course, but the vapor diffused the light. Later the sun appeared in an unclouded sky.</a:t>
            </a:r>
            <a:r>
              <a:rPr lang="en-US" sz="3000" i="1"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F06A21A7-C7F9-4188-99DB-E0F97BF59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08" y="121920"/>
            <a:ext cx="898673" cy="1280160"/>
          </a:xfrm>
          <a:prstGeom prst="rect">
            <a:avLst/>
          </a:prstGeom>
          <a:ln>
            <a:solidFill>
              <a:schemeClr val="tx1"/>
            </a:solidFill>
          </a:ln>
        </p:spPr>
      </p:pic>
      <p:sp>
        <p:nvSpPr>
          <p:cNvPr id="5" name="Rectangle 4">
            <a:extLst>
              <a:ext uri="{FF2B5EF4-FFF2-40B4-BE49-F238E27FC236}">
                <a16:creationId xmlns:a16="http://schemas.microsoft.com/office/drawing/2014/main" id="{D81D0C40-B609-4DB7-96DD-C844FB6CDA62}"/>
              </a:ext>
            </a:extLst>
          </p:cNvPr>
          <p:cNvSpPr/>
          <p:nvPr/>
        </p:nvSpPr>
        <p:spPr>
          <a:xfrm>
            <a:off x="2225633" y="228600"/>
            <a:ext cx="4692735" cy="1031051"/>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Scofield Reference Bible</a:t>
            </a:r>
          </a:p>
          <a:p>
            <a:pPr algn="ctr"/>
            <a:r>
              <a:rPr lang="fr-F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Page 1 notes 3. 6</a:t>
            </a:r>
          </a:p>
        </p:txBody>
      </p:sp>
    </p:spTree>
    <p:extLst>
      <p:ext uri="{BB962C8B-B14F-4D97-AF65-F5344CB8AC3E}">
        <p14:creationId xmlns:p14="http://schemas.microsoft.com/office/powerpoint/2010/main" val="719775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323053128"/>
              </p:ext>
            </p:extLst>
          </p:nvPr>
        </p:nvGraphicFramePr>
        <p:xfrm>
          <a:off x="152401" y="120775"/>
          <a:ext cx="8839200" cy="6649789"/>
        </p:xfrm>
        <a:graphic>
          <a:graphicData uri="http://schemas.openxmlformats.org/drawingml/2006/table">
            <a:tbl>
              <a:tblPr firstRow="1" bandRow="1">
                <a:tableStyleId>{073A0DAA-6AF3-43AB-8588-CEC1D06C72B9}</a:tableStyleId>
              </a:tblPr>
              <a:tblGrid>
                <a:gridCol w="736600">
                  <a:extLst>
                    <a:ext uri="{9D8B030D-6E8A-4147-A177-3AD203B41FA5}">
                      <a16:colId xmlns:a16="http://schemas.microsoft.com/office/drawing/2014/main" val="1281036659"/>
                    </a:ext>
                  </a:extLst>
                </a:gridCol>
                <a:gridCol w="1128572">
                  <a:extLst>
                    <a:ext uri="{9D8B030D-6E8A-4147-A177-3AD203B41FA5}">
                      <a16:colId xmlns:a16="http://schemas.microsoft.com/office/drawing/2014/main" val="1064214743"/>
                    </a:ext>
                  </a:extLst>
                </a:gridCol>
                <a:gridCol w="3876114">
                  <a:extLst>
                    <a:ext uri="{9D8B030D-6E8A-4147-A177-3AD203B41FA5}">
                      <a16:colId xmlns:a16="http://schemas.microsoft.com/office/drawing/2014/main" val="3939120806"/>
                    </a:ext>
                  </a:extLst>
                </a:gridCol>
                <a:gridCol w="3097914">
                  <a:extLst>
                    <a:ext uri="{9D8B030D-6E8A-4147-A177-3AD203B41FA5}">
                      <a16:colId xmlns:a16="http://schemas.microsoft.com/office/drawing/2014/main" val="3131948577"/>
                    </a:ext>
                  </a:extLst>
                </a:gridCol>
              </a:tblGrid>
              <a:tr h="82657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90413">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569319">
                <a:tc>
                  <a:txBody>
                    <a:bodyPr/>
                    <a:lstStyle/>
                    <a:p>
                      <a:pPr algn="ctr"/>
                      <a:r>
                        <a:rPr lang="en-US" sz="2200" b="1" dirty="0">
                          <a:latin typeface="Calibri" panose="020F0502020204030204" pitchFamily="34" charset="0"/>
                          <a:cs typeface="Calibri" panose="020F0502020204030204" pitchFamily="34" charset="0"/>
                        </a:rPr>
                        <a:t>1.</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Conjunction = “but”</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Conjunction = “and”</a:t>
                      </a:r>
                    </a:p>
                  </a:txBody>
                  <a:tcPr anchor="ctr"/>
                </a:tc>
                <a:extLst>
                  <a:ext uri="{0D108BD9-81ED-4DB2-BD59-A6C34878D82A}">
                    <a16:rowId xmlns:a16="http://schemas.microsoft.com/office/drawing/2014/main" val="558539107"/>
                  </a:ext>
                </a:extLst>
              </a:tr>
              <a:tr h="569319">
                <a:tc>
                  <a:txBody>
                    <a:bodyPr/>
                    <a:lstStyle/>
                    <a:p>
                      <a:pPr algn="ctr"/>
                      <a:r>
                        <a:rPr lang="en-US" sz="2200" b="1" dirty="0">
                          <a:latin typeface="Calibri" panose="020F0502020204030204" pitchFamily="34" charset="0"/>
                          <a:cs typeface="Calibri" panose="020F0502020204030204" pitchFamily="34" charset="0"/>
                        </a:rPr>
                        <a:t>2.</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err="1">
                          <a:latin typeface="Calibri" panose="020F0502020204030204" pitchFamily="34" charset="0"/>
                          <a:cs typeface="Calibri" panose="020F0502020204030204" pitchFamily="34" charset="0"/>
                        </a:rPr>
                        <a:t>Hāyāh</a:t>
                      </a:r>
                      <a:r>
                        <a:rPr lang="en-US" sz="2200" b="1" dirty="0">
                          <a:latin typeface="Calibri" panose="020F0502020204030204" pitchFamily="34" charset="0"/>
                          <a:cs typeface="Calibri" panose="020F0502020204030204" pitchFamily="34" charset="0"/>
                        </a:rPr>
                        <a:t> = “became”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Haya</a:t>
                      </a:r>
                      <a:r>
                        <a:rPr lang="en-US" sz="2200" b="1" kern="1200" dirty="0">
                          <a:solidFill>
                            <a:srgbClr val="C00000"/>
                          </a:solidFill>
                          <a:latin typeface="Calibri" panose="020F0502020204030204" pitchFamily="34" charset="0"/>
                          <a:ea typeface="+mn-ea"/>
                          <a:cs typeface="Calibri" panose="020F0502020204030204" pitchFamily="34" charset="0"/>
                        </a:rPr>
                        <a:t>h = “was”</a:t>
                      </a:r>
                    </a:p>
                  </a:txBody>
                  <a:tcPr anchor="ctr"/>
                </a:tc>
                <a:extLst>
                  <a:ext uri="{0D108BD9-81ED-4DB2-BD59-A6C34878D82A}">
                    <a16:rowId xmlns:a16="http://schemas.microsoft.com/office/drawing/2014/main" val="2935229951"/>
                  </a:ext>
                </a:extLst>
              </a:tr>
              <a:tr h="732672">
                <a:tc>
                  <a:txBody>
                    <a:bodyPr/>
                    <a:lstStyle/>
                    <a:p>
                      <a:pPr algn="ctr"/>
                      <a:r>
                        <a:rPr lang="en-US" sz="2200" b="1" dirty="0">
                          <a:latin typeface="Calibri" panose="020F0502020204030204" pitchFamily="34" charset="0"/>
                          <a:cs typeface="Calibri" panose="020F0502020204030204" pitchFamily="34" charset="0"/>
                        </a:rPr>
                        <a:t>3.</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Bohu</a:t>
                      </a:r>
                      <a:r>
                        <a:rPr lang="en-US" sz="2200" b="1" dirty="0">
                          <a:latin typeface="Calibri" panose="020F0502020204030204" pitchFamily="34" charset="0"/>
                          <a:cs typeface="Calibri" panose="020F0502020204030204" pitchFamily="34" charset="0"/>
                        </a:rPr>
                        <a:t> = judgment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Tohu</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Bohu</a:t>
                      </a:r>
                      <a:r>
                        <a:rPr lang="en-US" sz="2200" b="1" kern="1200" dirty="0">
                          <a:solidFill>
                            <a:srgbClr val="C00000"/>
                          </a:solidFill>
                          <a:latin typeface="Calibri" panose="020F0502020204030204" pitchFamily="34" charset="0"/>
                          <a:ea typeface="+mn-ea"/>
                          <a:cs typeface="Calibri" panose="020F0502020204030204" pitchFamily="34" charset="0"/>
                        </a:rPr>
                        <a:t> = incompletion</a:t>
                      </a:r>
                    </a:p>
                  </a:txBody>
                  <a:tcPr anchor="ctr"/>
                </a:tc>
                <a:extLst>
                  <a:ext uri="{0D108BD9-81ED-4DB2-BD59-A6C34878D82A}">
                    <a16:rowId xmlns:a16="http://schemas.microsoft.com/office/drawing/2014/main" val="1282089858"/>
                  </a:ext>
                </a:extLst>
              </a:tr>
              <a:tr h="732672">
                <a:tc>
                  <a:txBody>
                    <a:bodyPr/>
                    <a:lstStyle/>
                    <a:p>
                      <a:pPr algn="ctr"/>
                      <a:r>
                        <a:rPr lang="en-US" sz="2200" b="1" dirty="0">
                          <a:latin typeface="Calibri" panose="020F0502020204030204" pitchFamily="34" charset="0"/>
                          <a:cs typeface="Calibri" panose="020F0502020204030204" pitchFamily="34" charset="0"/>
                        </a:rPr>
                        <a:t>4.</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Darkness = evil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Darkness = absence of light</a:t>
                      </a:r>
                    </a:p>
                  </a:txBody>
                  <a:tcPr anchor="ctr"/>
                </a:tc>
                <a:extLst>
                  <a:ext uri="{0D108BD9-81ED-4DB2-BD59-A6C34878D82A}">
                    <a16:rowId xmlns:a16="http://schemas.microsoft.com/office/drawing/2014/main" val="1982611401"/>
                  </a:ext>
                </a:extLst>
              </a:tr>
              <a:tr h="569319">
                <a:tc>
                  <a:txBody>
                    <a:bodyPr/>
                    <a:lstStyle/>
                    <a:p>
                      <a:pPr algn="ctr"/>
                      <a:r>
                        <a:rPr lang="en-US" sz="2200" b="1" dirty="0">
                          <a:latin typeface="Calibri" panose="020F0502020204030204" pitchFamily="34" charset="0"/>
                          <a:cs typeface="Calibri" panose="020F0502020204030204" pitchFamily="34" charset="0"/>
                        </a:rPr>
                        <a:t>5.</a:t>
                      </a:r>
                    </a:p>
                  </a:txBody>
                  <a:tcPr anchor="ctr"/>
                </a:tc>
                <a:tc>
                  <a:txBody>
                    <a:bodyPr/>
                    <a:lstStyle/>
                    <a:p>
                      <a:pPr algn="ctr"/>
                      <a:r>
                        <a:rPr lang="en-US" sz="2200" b="1" dirty="0">
                          <a:latin typeface="Calibri" panose="020F0502020204030204" pitchFamily="34" charset="0"/>
                          <a:cs typeface="Calibri" panose="020F0502020204030204" pitchFamily="34" charset="0"/>
                        </a:rPr>
                        <a:t>vs. 1, 3</a:t>
                      </a:r>
                    </a:p>
                  </a:txBody>
                  <a:tcPr anchor="ctr"/>
                </a:tc>
                <a:tc>
                  <a:txBody>
                    <a:bodyPr/>
                    <a:lstStyle/>
                    <a:p>
                      <a:pPr algn="l"/>
                      <a:r>
                        <a:rPr lang="en-US" sz="2200" b="1" i="1" dirty="0">
                          <a:latin typeface="Calibri" panose="020F0502020204030204" pitchFamily="34" charset="0"/>
                          <a:cs typeface="Calibri" panose="020F0502020204030204" pitchFamily="34" charset="0"/>
                        </a:rPr>
                        <a:t>Bara</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āsāh</a:t>
                      </a:r>
                      <a:r>
                        <a:rPr lang="en-US" sz="2200" b="1" dirty="0">
                          <a:latin typeface="Calibri" panose="020F0502020204030204" pitchFamily="34" charset="0"/>
                          <a:cs typeface="Calibri" panose="020F0502020204030204" pitchFamily="34" charset="0"/>
                        </a:rPr>
                        <a:t> distinction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Bara</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Asah</a:t>
                      </a:r>
                      <a:r>
                        <a:rPr lang="en-US" sz="2200" b="1" kern="1200" dirty="0">
                          <a:solidFill>
                            <a:srgbClr val="C00000"/>
                          </a:solidFill>
                          <a:latin typeface="Calibri" panose="020F0502020204030204" pitchFamily="34" charset="0"/>
                          <a:ea typeface="+mn-ea"/>
                          <a:cs typeface="Calibri" panose="020F0502020204030204" pitchFamily="34" charset="0"/>
                        </a:rPr>
                        <a:t> overlap</a:t>
                      </a:r>
                    </a:p>
                  </a:txBody>
                  <a:tcPr anchor="ctr"/>
                </a:tc>
                <a:extLst>
                  <a:ext uri="{0D108BD9-81ED-4DB2-BD59-A6C34878D82A}">
                    <a16:rowId xmlns:a16="http://schemas.microsoft.com/office/drawing/2014/main" val="1913668434"/>
                  </a:ext>
                </a:extLst>
              </a:tr>
              <a:tr h="1090973">
                <a:tc>
                  <a:txBody>
                    <a:bodyPr/>
                    <a:lstStyle/>
                    <a:p>
                      <a:pPr algn="ctr"/>
                      <a:r>
                        <a:rPr lang="en-US" sz="2200" b="1" dirty="0">
                          <a:latin typeface="Calibri" panose="020F0502020204030204" pitchFamily="34" charset="0"/>
                          <a:cs typeface="Calibri" panose="020F0502020204030204" pitchFamily="34" charset="0"/>
                        </a:rPr>
                        <a:t>6.</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vs. 2</a:t>
                      </a:r>
                    </a:p>
                  </a:txBody>
                  <a:tcPr anchor="ctr">
                    <a:solidFill>
                      <a:srgbClr val="FFFFCC"/>
                    </a:solidFill>
                  </a:tcPr>
                </a:tc>
                <a:tc>
                  <a:txBody>
                    <a:bodyPr/>
                    <a:lstStyle/>
                    <a:p>
                      <a:pPr algn="l"/>
                      <a:r>
                        <a:rPr lang="en-US" sz="2200" b="1" i="1" dirty="0">
                          <a:latin typeface="Calibri" panose="020F0502020204030204" pitchFamily="34" charset="0"/>
                          <a:cs typeface="Calibri" panose="020F0502020204030204" pitchFamily="34" charset="0"/>
                        </a:rPr>
                        <a:t>Lo </a:t>
                      </a:r>
                      <a:r>
                        <a:rPr lang="en-US" sz="2200" b="1" i="1" dirty="0" err="1">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(Isa. 45:18) = God did not create the Earth desolate</a:t>
                      </a: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Lo </a:t>
                      </a:r>
                      <a:r>
                        <a:rPr lang="en-US" sz="2200" b="1" i="1" kern="1200" dirty="0" err="1">
                          <a:solidFill>
                            <a:srgbClr val="C00000"/>
                          </a:solidFill>
                          <a:latin typeface="Calibri" panose="020F0502020204030204" pitchFamily="34" charset="0"/>
                          <a:ea typeface="+mn-ea"/>
                          <a:cs typeface="Calibri" panose="020F0502020204030204" pitchFamily="34" charset="0"/>
                        </a:rPr>
                        <a:t>tohu</a:t>
                      </a:r>
                      <a:r>
                        <a:rPr lang="en-US" sz="2200" b="1" i="1" kern="1200" dirty="0">
                          <a:solidFill>
                            <a:srgbClr val="C00000"/>
                          </a:solidFill>
                          <a:latin typeface="Calibri" panose="020F0502020204030204" pitchFamily="34" charset="0"/>
                          <a:ea typeface="+mn-ea"/>
                          <a:cs typeface="Calibri" panose="020F0502020204030204" pitchFamily="34" charset="0"/>
                        </a:rPr>
                        <a:t> </a:t>
                      </a:r>
                      <a:r>
                        <a:rPr lang="en-US" sz="2200" b="1" kern="1200" dirty="0">
                          <a:solidFill>
                            <a:srgbClr val="C00000"/>
                          </a:solidFill>
                          <a:latin typeface="Calibri" panose="020F0502020204030204" pitchFamily="34" charset="0"/>
                          <a:ea typeface="+mn-ea"/>
                          <a:cs typeface="Calibri" panose="020F0502020204030204" pitchFamily="34" charset="0"/>
                        </a:rPr>
                        <a:t>(Isa. 45:18) = Original creation was good</a:t>
                      </a:r>
                    </a:p>
                  </a:txBody>
                  <a:tcPr anchor="ctr"/>
                </a:tc>
                <a:extLst>
                  <a:ext uri="{0D108BD9-81ED-4DB2-BD59-A6C34878D82A}">
                    <a16:rowId xmlns:a16="http://schemas.microsoft.com/office/drawing/2014/main" val="443366115"/>
                  </a:ext>
                </a:extLst>
              </a:tr>
              <a:tr h="903560">
                <a:tc>
                  <a:txBody>
                    <a:bodyPr/>
                    <a:lstStyle/>
                    <a:p>
                      <a:pPr algn="ctr"/>
                      <a:r>
                        <a:rPr lang="en-US" sz="2200" b="1" dirty="0">
                          <a:latin typeface="Calibri" panose="020F0502020204030204" pitchFamily="34" charset="0"/>
                          <a:cs typeface="Calibri" panose="020F0502020204030204" pitchFamily="34" charset="0"/>
                        </a:rPr>
                        <a:t>7.</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0" dirty="0">
                          <a:latin typeface="Calibri" panose="020F0502020204030204" pitchFamily="34" charset="0"/>
                          <a:cs typeface="Calibri" panose="020F0502020204030204" pitchFamily="34" charset="0"/>
                        </a:rPr>
                        <a:t>Spirit = brooding (Eph. 4:30)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Spirit = moving</a:t>
                      </a:r>
                    </a:p>
                  </a:txBody>
                  <a:tcPr anchor="ctr"/>
                </a:tc>
                <a:extLst>
                  <a:ext uri="{0D108BD9-81ED-4DB2-BD59-A6C34878D82A}">
                    <a16:rowId xmlns:a16="http://schemas.microsoft.com/office/drawing/2014/main" val="482985495"/>
                  </a:ext>
                </a:extLst>
              </a:tr>
            </a:tbl>
          </a:graphicData>
        </a:graphic>
      </p:graphicFrame>
    </p:spTree>
    <p:extLst>
      <p:ext uri="{BB962C8B-B14F-4D97-AF65-F5344CB8AC3E}">
        <p14:creationId xmlns:p14="http://schemas.microsoft.com/office/powerpoint/2010/main" val="2305215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 45:18</a:t>
            </a:r>
            <a:endParaRPr lang="en-US" sz="4000" dirty="0">
              <a:solidFill>
                <a:srgbClr val="FF0000"/>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thus says the Lord, who created the heavens (He is the God who formed the earth and made it, He established it and did not create it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waste place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tohu</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formed it to be inhabited).”</a:t>
            </a:r>
          </a:p>
        </p:txBody>
      </p:sp>
    </p:spTree>
    <p:extLst>
      <p:ext uri="{BB962C8B-B14F-4D97-AF65-F5344CB8AC3E}">
        <p14:creationId xmlns:p14="http://schemas.microsoft.com/office/powerpoint/2010/main" val="77027383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earth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formless and void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tohu</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&amp;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bohu</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197557774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2794508738"/>
              </p:ext>
            </p:extLst>
          </p:nvPr>
        </p:nvGraphicFramePr>
        <p:xfrm>
          <a:off x="152401" y="120775"/>
          <a:ext cx="8839200" cy="6649789"/>
        </p:xfrm>
        <a:graphic>
          <a:graphicData uri="http://schemas.openxmlformats.org/drawingml/2006/table">
            <a:tbl>
              <a:tblPr firstRow="1" bandRow="1">
                <a:tableStyleId>{073A0DAA-6AF3-43AB-8588-CEC1D06C72B9}</a:tableStyleId>
              </a:tblPr>
              <a:tblGrid>
                <a:gridCol w="736600">
                  <a:extLst>
                    <a:ext uri="{9D8B030D-6E8A-4147-A177-3AD203B41FA5}">
                      <a16:colId xmlns:a16="http://schemas.microsoft.com/office/drawing/2014/main" val="1281036659"/>
                    </a:ext>
                  </a:extLst>
                </a:gridCol>
                <a:gridCol w="1128572">
                  <a:extLst>
                    <a:ext uri="{9D8B030D-6E8A-4147-A177-3AD203B41FA5}">
                      <a16:colId xmlns:a16="http://schemas.microsoft.com/office/drawing/2014/main" val="1064214743"/>
                    </a:ext>
                  </a:extLst>
                </a:gridCol>
                <a:gridCol w="3876114">
                  <a:extLst>
                    <a:ext uri="{9D8B030D-6E8A-4147-A177-3AD203B41FA5}">
                      <a16:colId xmlns:a16="http://schemas.microsoft.com/office/drawing/2014/main" val="3939120806"/>
                    </a:ext>
                  </a:extLst>
                </a:gridCol>
                <a:gridCol w="3097914">
                  <a:extLst>
                    <a:ext uri="{9D8B030D-6E8A-4147-A177-3AD203B41FA5}">
                      <a16:colId xmlns:a16="http://schemas.microsoft.com/office/drawing/2014/main" val="3131948577"/>
                    </a:ext>
                  </a:extLst>
                </a:gridCol>
              </a:tblGrid>
              <a:tr h="82657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90413">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569319">
                <a:tc>
                  <a:txBody>
                    <a:bodyPr/>
                    <a:lstStyle/>
                    <a:p>
                      <a:pPr algn="ctr"/>
                      <a:r>
                        <a:rPr lang="en-US" sz="2200" b="1" dirty="0">
                          <a:latin typeface="Calibri" panose="020F0502020204030204" pitchFamily="34" charset="0"/>
                          <a:cs typeface="Calibri" panose="020F0502020204030204" pitchFamily="34" charset="0"/>
                        </a:rPr>
                        <a:t>1.</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Conjunction = “but”</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Conjunction = “and”</a:t>
                      </a:r>
                    </a:p>
                  </a:txBody>
                  <a:tcPr anchor="ctr"/>
                </a:tc>
                <a:extLst>
                  <a:ext uri="{0D108BD9-81ED-4DB2-BD59-A6C34878D82A}">
                    <a16:rowId xmlns:a16="http://schemas.microsoft.com/office/drawing/2014/main" val="558539107"/>
                  </a:ext>
                </a:extLst>
              </a:tr>
              <a:tr h="569319">
                <a:tc>
                  <a:txBody>
                    <a:bodyPr/>
                    <a:lstStyle/>
                    <a:p>
                      <a:pPr algn="ctr"/>
                      <a:r>
                        <a:rPr lang="en-US" sz="2200" b="1" dirty="0">
                          <a:latin typeface="Calibri" panose="020F0502020204030204" pitchFamily="34" charset="0"/>
                          <a:cs typeface="Calibri" panose="020F0502020204030204" pitchFamily="34" charset="0"/>
                        </a:rPr>
                        <a:t>2.</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err="1">
                          <a:latin typeface="Calibri" panose="020F0502020204030204" pitchFamily="34" charset="0"/>
                          <a:cs typeface="Calibri" panose="020F0502020204030204" pitchFamily="34" charset="0"/>
                        </a:rPr>
                        <a:t>Hāyāh</a:t>
                      </a:r>
                      <a:r>
                        <a:rPr lang="en-US" sz="2200" b="1" dirty="0">
                          <a:latin typeface="Calibri" panose="020F0502020204030204" pitchFamily="34" charset="0"/>
                          <a:cs typeface="Calibri" panose="020F0502020204030204" pitchFamily="34" charset="0"/>
                        </a:rPr>
                        <a:t> = “became”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Haya</a:t>
                      </a:r>
                      <a:r>
                        <a:rPr lang="en-US" sz="2200" b="1" kern="1200" dirty="0">
                          <a:solidFill>
                            <a:srgbClr val="C00000"/>
                          </a:solidFill>
                          <a:latin typeface="Calibri" panose="020F0502020204030204" pitchFamily="34" charset="0"/>
                          <a:ea typeface="+mn-ea"/>
                          <a:cs typeface="Calibri" panose="020F0502020204030204" pitchFamily="34" charset="0"/>
                        </a:rPr>
                        <a:t>h = “was”</a:t>
                      </a:r>
                    </a:p>
                  </a:txBody>
                  <a:tcPr anchor="ctr"/>
                </a:tc>
                <a:extLst>
                  <a:ext uri="{0D108BD9-81ED-4DB2-BD59-A6C34878D82A}">
                    <a16:rowId xmlns:a16="http://schemas.microsoft.com/office/drawing/2014/main" val="2935229951"/>
                  </a:ext>
                </a:extLst>
              </a:tr>
              <a:tr h="732672">
                <a:tc>
                  <a:txBody>
                    <a:bodyPr/>
                    <a:lstStyle/>
                    <a:p>
                      <a:pPr algn="ctr"/>
                      <a:r>
                        <a:rPr lang="en-US" sz="2200" b="1" dirty="0">
                          <a:latin typeface="Calibri" panose="020F0502020204030204" pitchFamily="34" charset="0"/>
                          <a:cs typeface="Calibri" panose="020F0502020204030204" pitchFamily="34" charset="0"/>
                        </a:rPr>
                        <a:t>3.</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Bohu</a:t>
                      </a:r>
                      <a:r>
                        <a:rPr lang="en-US" sz="2200" b="1" dirty="0">
                          <a:latin typeface="Calibri" panose="020F0502020204030204" pitchFamily="34" charset="0"/>
                          <a:cs typeface="Calibri" panose="020F0502020204030204" pitchFamily="34" charset="0"/>
                        </a:rPr>
                        <a:t> = judgment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Tohu</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Bohu</a:t>
                      </a:r>
                      <a:r>
                        <a:rPr lang="en-US" sz="2200" b="1" kern="1200" dirty="0">
                          <a:solidFill>
                            <a:srgbClr val="C00000"/>
                          </a:solidFill>
                          <a:latin typeface="Calibri" panose="020F0502020204030204" pitchFamily="34" charset="0"/>
                          <a:ea typeface="+mn-ea"/>
                          <a:cs typeface="Calibri" panose="020F0502020204030204" pitchFamily="34" charset="0"/>
                        </a:rPr>
                        <a:t> = incompletion</a:t>
                      </a:r>
                    </a:p>
                  </a:txBody>
                  <a:tcPr anchor="ctr"/>
                </a:tc>
                <a:extLst>
                  <a:ext uri="{0D108BD9-81ED-4DB2-BD59-A6C34878D82A}">
                    <a16:rowId xmlns:a16="http://schemas.microsoft.com/office/drawing/2014/main" val="1282089858"/>
                  </a:ext>
                </a:extLst>
              </a:tr>
              <a:tr h="732672">
                <a:tc>
                  <a:txBody>
                    <a:bodyPr/>
                    <a:lstStyle/>
                    <a:p>
                      <a:pPr algn="ctr"/>
                      <a:r>
                        <a:rPr lang="en-US" sz="2200" b="1" dirty="0">
                          <a:latin typeface="Calibri" panose="020F0502020204030204" pitchFamily="34" charset="0"/>
                          <a:cs typeface="Calibri" panose="020F0502020204030204" pitchFamily="34" charset="0"/>
                        </a:rPr>
                        <a:t>4.</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Darkness = evil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Darkness = absence of light</a:t>
                      </a:r>
                    </a:p>
                  </a:txBody>
                  <a:tcPr anchor="ctr"/>
                </a:tc>
                <a:extLst>
                  <a:ext uri="{0D108BD9-81ED-4DB2-BD59-A6C34878D82A}">
                    <a16:rowId xmlns:a16="http://schemas.microsoft.com/office/drawing/2014/main" val="1982611401"/>
                  </a:ext>
                </a:extLst>
              </a:tr>
              <a:tr h="569319">
                <a:tc>
                  <a:txBody>
                    <a:bodyPr/>
                    <a:lstStyle/>
                    <a:p>
                      <a:pPr algn="ctr"/>
                      <a:r>
                        <a:rPr lang="en-US" sz="2200" b="1" dirty="0">
                          <a:latin typeface="Calibri" panose="020F0502020204030204" pitchFamily="34" charset="0"/>
                          <a:cs typeface="Calibri" panose="020F0502020204030204" pitchFamily="34" charset="0"/>
                        </a:rPr>
                        <a:t>5.</a:t>
                      </a:r>
                    </a:p>
                  </a:txBody>
                  <a:tcPr anchor="ctr"/>
                </a:tc>
                <a:tc>
                  <a:txBody>
                    <a:bodyPr/>
                    <a:lstStyle/>
                    <a:p>
                      <a:pPr algn="ctr"/>
                      <a:r>
                        <a:rPr lang="en-US" sz="2200" b="1" dirty="0">
                          <a:latin typeface="Calibri" panose="020F0502020204030204" pitchFamily="34" charset="0"/>
                          <a:cs typeface="Calibri" panose="020F0502020204030204" pitchFamily="34" charset="0"/>
                        </a:rPr>
                        <a:t>vs. 1, 3</a:t>
                      </a:r>
                    </a:p>
                  </a:txBody>
                  <a:tcPr anchor="ctr"/>
                </a:tc>
                <a:tc>
                  <a:txBody>
                    <a:bodyPr/>
                    <a:lstStyle/>
                    <a:p>
                      <a:pPr algn="l"/>
                      <a:r>
                        <a:rPr lang="en-US" sz="2200" b="1" i="1" dirty="0">
                          <a:latin typeface="Calibri" panose="020F0502020204030204" pitchFamily="34" charset="0"/>
                          <a:cs typeface="Calibri" panose="020F0502020204030204" pitchFamily="34" charset="0"/>
                        </a:rPr>
                        <a:t>Bara</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āsāh</a:t>
                      </a:r>
                      <a:r>
                        <a:rPr lang="en-US" sz="2200" b="1" dirty="0">
                          <a:latin typeface="Calibri" panose="020F0502020204030204" pitchFamily="34" charset="0"/>
                          <a:cs typeface="Calibri" panose="020F0502020204030204" pitchFamily="34" charset="0"/>
                        </a:rPr>
                        <a:t> distinction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Bara</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Asah</a:t>
                      </a:r>
                      <a:r>
                        <a:rPr lang="en-US" sz="2200" b="1" kern="1200" dirty="0">
                          <a:solidFill>
                            <a:srgbClr val="C00000"/>
                          </a:solidFill>
                          <a:latin typeface="Calibri" panose="020F0502020204030204" pitchFamily="34" charset="0"/>
                          <a:ea typeface="+mn-ea"/>
                          <a:cs typeface="Calibri" panose="020F0502020204030204" pitchFamily="34" charset="0"/>
                        </a:rPr>
                        <a:t> overlap</a:t>
                      </a:r>
                    </a:p>
                  </a:txBody>
                  <a:tcPr anchor="ctr"/>
                </a:tc>
                <a:extLst>
                  <a:ext uri="{0D108BD9-81ED-4DB2-BD59-A6C34878D82A}">
                    <a16:rowId xmlns:a16="http://schemas.microsoft.com/office/drawing/2014/main" val="1913668434"/>
                  </a:ext>
                </a:extLst>
              </a:tr>
              <a:tr h="1090973">
                <a:tc>
                  <a:txBody>
                    <a:bodyPr/>
                    <a:lstStyle/>
                    <a:p>
                      <a:pPr algn="ctr"/>
                      <a:r>
                        <a:rPr lang="en-US" sz="2200" b="1" dirty="0">
                          <a:latin typeface="Calibri" panose="020F0502020204030204" pitchFamily="34" charset="0"/>
                          <a:cs typeface="Calibri" panose="020F0502020204030204" pitchFamily="34" charset="0"/>
                        </a:rPr>
                        <a:t>6.</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Lo </a:t>
                      </a:r>
                      <a:r>
                        <a:rPr lang="en-US" sz="2200" b="1" i="1" dirty="0" err="1">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(Isa. 45:18) = God did not create the Earth desolate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Lo </a:t>
                      </a:r>
                      <a:r>
                        <a:rPr lang="en-US" sz="2200" b="1" i="1" kern="1200" dirty="0" err="1">
                          <a:solidFill>
                            <a:srgbClr val="C00000"/>
                          </a:solidFill>
                          <a:latin typeface="Calibri" panose="020F0502020204030204" pitchFamily="34" charset="0"/>
                          <a:ea typeface="+mn-ea"/>
                          <a:cs typeface="Calibri" panose="020F0502020204030204" pitchFamily="34" charset="0"/>
                        </a:rPr>
                        <a:t>tohu</a:t>
                      </a:r>
                      <a:r>
                        <a:rPr lang="en-US" sz="2200" b="1" i="1" kern="1200" dirty="0">
                          <a:solidFill>
                            <a:srgbClr val="C00000"/>
                          </a:solidFill>
                          <a:latin typeface="Calibri" panose="020F0502020204030204" pitchFamily="34" charset="0"/>
                          <a:ea typeface="+mn-ea"/>
                          <a:cs typeface="Calibri" panose="020F0502020204030204" pitchFamily="34" charset="0"/>
                        </a:rPr>
                        <a:t> </a:t>
                      </a:r>
                      <a:r>
                        <a:rPr lang="en-US" sz="2200" b="1" kern="1200" dirty="0">
                          <a:solidFill>
                            <a:srgbClr val="C00000"/>
                          </a:solidFill>
                          <a:latin typeface="Calibri" panose="020F0502020204030204" pitchFamily="34" charset="0"/>
                          <a:ea typeface="+mn-ea"/>
                          <a:cs typeface="Calibri" panose="020F0502020204030204" pitchFamily="34" charset="0"/>
                        </a:rPr>
                        <a:t>(Isa. 45:18) = Original creation was good</a:t>
                      </a:r>
                    </a:p>
                  </a:txBody>
                  <a:tcPr anchor="ctr"/>
                </a:tc>
                <a:extLst>
                  <a:ext uri="{0D108BD9-81ED-4DB2-BD59-A6C34878D82A}">
                    <a16:rowId xmlns:a16="http://schemas.microsoft.com/office/drawing/2014/main" val="443366115"/>
                  </a:ext>
                </a:extLst>
              </a:tr>
              <a:tr h="903560">
                <a:tc>
                  <a:txBody>
                    <a:bodyPr/>
                    <a:lstStyle/>
                    <a:p>
                      <a:pPr algn="ctr"/>
                      <a:r>
                        <a:rPr lang="en-US" sz="2200" b="1" dirty="0">
                          <a:latin typeface="Calibri" panose="020F0502020204030204" pitchFamily="34" charset="0"/>
                          <a:cs typeface="Calibri" panose="020F0502020204030204" pitchFamily="34" charset="0"/>
                        </a:rPr>
                        <a:t>7.</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vs. 2</a:t>
                      </a:r>
                    </a:p>
                  </a:txBody>
                  <a:tcPr anchor="ctr">
                    <a:solidFill>
                      <a:srgbClr val="FFFFCC"/>
                    </a:solidFill>
                  </a:tcPr>
                </a:tc>
                <a:tc>
                  <a:txBody>
                    <a:bodyPr/>
                    <a:lstStyle/>
                    <a:p>
                      <a:pPr algn="l"/>
                      <a:r>
                        <a:rPr lang="en-US" sz="2200" b="1" i="0" dirty="0">
                          <a:latin typeface="Calibri" panose="020F0502020204030204" pitchFamily="34" charset="0"/>
                          <a:cs typeface="Calibri" panose="020F0502020204030204" pitchFamily="34" charset="0"/>
                        </a:rPr>
                        <a:t>Spirit = brooding (Eph. 4:30)</a:t>
                      </a: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Spirit = moving</a:t>
                      </a:r>
                    </a:p>
                  </a:txBody>
                  <a:tcPr anchor="ctr"/>
                </a:tc>
                <a:extLst>
                  <a:ext uri="{0D108BD9-81ED-4DB2-BD59-A6C34878D82A}">
                    <a16:rowId xmlns:a16="http://schemas.microsoft.com/office/drawing/2014/main" val="482985495"/>
                  </a:ext>
                </a:extLst>
              </a:tr>
            </a:tbl>
          </a:graphicData>
        </a:graphic>
      </p:graphicFrame>
    </p:spTree>
    <p:extLst>
      <p:ext uri="{BB962C8B-B14F-4D97-AF65-F5344CB8AC3E}">
        <p14:creationId xmlns:p14="http://schemas.microsoft.com/office/powerpoint/2010/main" val="790393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 (AMPC)</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without form and an empty waste, and darkness was upon the face of the very great deep.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God was moving (hovering, brooding) over the face of the waters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50DBC617-7C3B-45AA-8B5A-9A6A34D96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960" y="3230880"/>
            <a:ext cx="2926080" cy="1645920"/>
          </a:xfrm>
          <a:prstGeom prst="rect">
            <a:avLst/>
          </a:prstGeom>
          <a:ln>
            <a:solidFill>
              <a:schemeClr val="tx1"/>
            </a:solidFill>
          </a:ln>
        </p:spPr>
      </p:pic>
    </p:spTree>
    <p:extLst>
      <p:ext uri="{BB962C8B-B14F-4D97-AF65-F5344CB8AC3E}">
        <p14:creationId xmlns:p14="http://schemas.microsoft.com/office/powerpoint/2010/main" val="2394062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362B68E7-094F-4B69-B110-3740230B12FC}"/>
              </a:ext>
            </a:extLst>
          </p:cNvPr>
          <p:cNvSpPr>
            <a:spLocks noGrp="1" noChangeArrowheads="1"/>
          </p:cNvSpPr>
          <p:nvPr>
            <p:ph type="body" idx="1"/>
          </p:nvPr>
        </p:nvSpPr>
        <p:spPr>
          <a:xfrm>
            <a:off x="457200" y="1600200"/>
            <a:ext cx="5867400" cy="4460875"/>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OT</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Job 1–2;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3:1; Gen 3:1 (Rev 12:9); 1 </a:t>
            </a:r>
            <a:r>
              <a:rPr lang="en-US" dirty="0" err="1">
                <a:effectLst>
                  <a:outerShdw blurRad="38100" dist="38100" dir="2700000" algn="tl">
                    <a:srgbClr val="000000">
                      <a:alpha val="43137"/>
                    </a:srgbClr>
                  </a:outerShdw>
                </a:effectLst>
              </a:rPr>
              <a:t>Chr</a:t>
            </a:r>
            <a:r>
              <a:rPr lang="en-US" dirty="0">
                <a:effectLst>
                  <a:outerShdw blurRad="38100" dist="38100" dir="2700000" algn="tl">
                    <a:srgbClr val="000000">
                      <a:alpha val="43137"/>
                    </a:srgbClr>
                  </a:outerShdw>
                </a:effectLst>
              </a:rPr>
              <a:t> 21:1</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NT</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Every author refers to Satan</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Christ speaks of Satan 25x</a:t>
            </a:r>
          </a:p>
        </p:txBody>
      </p:sp>
      <p:pic>
        <p:nvPicPr>
          <p:cNvPr id="19459" name="Picture 3">
            <a:extLst>
              <a:ext uri="{FF2B5EF4-FFF2-40B4-BE49-F238E27FC236}">
                <a16:creationId xmlns:a16="http://schemas.microsoft.com/office/drawing/2014/main" id="{8361450F-6B81-4D85-B2F5-A219F5AD9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002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03545FE9-1AEC-4DEB-AFA1-46A03A068769}"/>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Existence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4:30</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grieve the Holy Spirit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whom you were sealed for the day of redemption.”</a:t>
            </a:r>
          </a:p>
        </p:txBody>
      </p:sp>
      <p:pic>
        <p:nvPicPr>
          <p:cNvPr id="2" name="Picture 1">
            <a:extLst>
              <a:ext uri="{FF2B5EF4-FFF2-40B4-BE49-F238E27FC236}">
                <a16:creationId xmlns:a16="http://schemas.microsoft.com/office/drawing/2014/main" id="{FEA048BB-9E66-451E-B112-DB2FE7B04CE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97837" y="2286000"/>
            <a:ext cx="2548327" cy="2286000"/>
          </a:xfrm>
          <a:prstGeom prst="rect">
            <a:avLst/>
          </a:prstGeom>
        </p:spPr>
      </p:pic>
    </p:spTree>
    <p:extLst>
      <p:ext uri="{BB962C8B-B14F-4D97-AF65-F5344CB8AC3E}">
        <p14:creationId xmlns:p14="http://schemas.microsoft.com/office/powerpoint/2010/main" val="264088676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3128124407"/>
              </p:ext>
            </p:extLst>
          </p:nvPr>
        </p:nvGraphicFramePr>
        <p:xfrm>
          <a:off x="152401" y="120775"/>
          <a:ext cx="8839200" cy="6536721"/>
        </p:xfrm>
        <a:graphic>
          <a:graphicData uri="http://schemas.openxmlformats.org/drawingml/2006/table">
            <a:tbl>
              <a:tblPr firstRow="1" bandRow="1">
                <a:tableStyleId>{073A0DAA-6AF3-43AB-8588-CEC1D06C72B9}</a:tableStyleId>
              </a:tblPr>
              <a:tblGrid>
                <a:gridCol w="761999">
                  <a:extLst>
                    <a:ext uri="{9D8B030D-6E8A-4147-A177-3AD203B41FA5}">
                      <a16:colId xmlns:a16="http://schemas.microsoft.com/office/drawing/2014/main" val="1281036659"/>
                    </a:ext>
                  </a:extLst>
                </a:gridCol>
                <a:gridCol w="1981200">
                  <a:extLst>
                    <a:ext uri="{9D8B030D-6E8A-4147-A177-3AD203B41FA5}">
                      <a16:colId xmlns:a16="http://schemas.microsoft.com/office/drawing/2014/main" val="1064214743"/>
                    </a:ext>
                  </a:extLst>
                </a:gridCol>
                <a:gridCol w="3352800">
                  <a:extLst>
                    <a:ext uri="{9D8B030D-6E8A-4147-A177-3AD203B41FA5}">
                      <a16:colId xmlns:a16="http://schemas.microsoft.com/office/drawing/2014/main" val="3939120806"/>
                    </a:ext>
                  </a:extLst>
                </a:gridCol>
                <a:gridCol w="2743201">
                  <a:extLst>
                    <a:ext uri="{9D8B030D-6E8A-4147-A177-3AD203B41FA5}">
                      <a16:colId xmlns:a16="http://schemas.microsoft.com/office/drawing/2014/main" val="3131948577"/>
                    </a:ext>
                  </a:extLst>
                </a:gridCol>
              </a:tblGrid>
              <a:tr h="6711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609348">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709399">
                <a:tc>
                  <a:txBody>
                    <a:bodyPr/>
                    <a:lstStyle/>
                    <a:p>
                      <a:pPr algn="ctr"/>
                      <a:r>
                        <a:rPr lang="en-US" sz="2200" b="1" dirty="0">
                          <a:latin typeface="Calibri" panose="020F0502020204030204" pitchFamily="34" charset="0"/>
                          <a:cs typeface="Calibri" panose="020F0502020204030204" pitchFamily="34" charset="0"/>
                        </a:rPr>
                        <a:t>8.</a:t>
                      </a:r>
                    </a:p>
                  </a:txBody>
                  <a:tcPr anchor="ctr"/>
                </a:tc>
                <a:tc>
                  <a:txBody>
                    <a:bodyPr/>
                    <a:lstStyle/>
                    <a:p>
                      <a:pPr algn="ctr"/>
                      <a:r>
                        <a:rPr lang="en-US" sz="2200" b="1" dirty="0">
                          <a:latin typeface="Calibri" panose="020F0502020204030204" pitchFamily="34" charset="0"/>
                          <a:cs typeface="Calibri" panose="020F0502020204030204" pitchFamily="34" charset="0"/>
                        </a:rPr>
                        <a:t>Gen. 1:28</a:t>
                      </a:r>
                    </a:p>
                  </a:txBody>
                  <a:tcPr anchor="ctr"/>
                </a:tc>
                <a:tc>
                  <a:txBody>
                    <a:bodyPr/>
                    <a:lstStyle/>
                    <a:p>
                      <a:pPr algn="l"/>
                      <a:r>
                        <a:rPr lang="en-US" sz="2200" b="1" i="1" dirty="0">
                          <a:latin typeface="Calibri" panose="020F0502020204030204" pitchFamily="34" charset="0"/>
                          <a:cs typeface="Calibri" panose="020F0502020204030204" pitchFamily="34" charset="0"/>
                        </a:rPr>
                        <a:t>Male’</a:t>
                      </a:r>
                      <a:r>
                        <a:rPr lang="en-US" sz="2200" b="1" dirty="0">
                          <a:latin typeface="Calibri" panose="020F0502020204030204" pitchFamily="34" charset="0"/>
                          <a:cs typeface="Calibri" panose="020F0502020204030204" pitchFamily="34" charset="0"/>
                        </a:rPr>
                        <a:t> = “ to replenish”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Male’</a:t>
                      </a:r>
                      <a:r>
                        <a:rPr lang="en-US" sz="2200" b="1" kern="1200" dirty="0">
                          <a:solidFill>
                            <a:srgbClr val="C00000"/>
                          </a:solidFill>
                          <a:latin typeface="Calibri" panose="020F0502020204030204" pitchFamily="34" charset="0"/>
                          <a:ea typeface="+mn-ea"/>
                          <a:cs typeface="Calibri" panose="020F0502020204030204" pitchFamily="34" charset="0"/>
                        </a:rPr>
                        <a:t> = “to fill”</a:t>
                      </a:r>
                    </a:p>
                  </a:txBody>
                  <a:tcPr anchor="ctr"/>
                </a:tc>
                <a:extLst>
                  <a:ext uri="{0D108BD9-81ED-4DB2-BD59-A6C34878D82A}">
                    <a16:rowId xmlns:a16="http://schemas.microsoft.com/office/drawing/2014/main" val="1700984971"/>
                  </a:ext>
                </a:extLst>
              </a:tr>
              <a:tr h="709399">
                <a:tc>
                  <a:txBody>
                    <a:bodyPr/>
                    <a:lstStyle/>
                    <a:p>
                      <a:pPr algn="ctr"/>
                      <a:r>
                        <a:rPr lang="en-US" sz="2200" b="1" dirty="0">
                          <a:latin typeface="Calibri" panose="020F0502020204030204" pitchFamily="34" charset="0"/>
                          <a:cs typeface="Calibri" panose="020F0502020204030204" pitchFamily="34" charset="0"/>
                        </a:rPr>
                        <a:t>9.</a:t>
                      </a:r>
                    </a:p>
                  </a:txBody>
                  <a:tcPr anchor="ctr"/>
                </a:tc>
                <a:tc>
                  <a:txBody>
                    <a:bodyPr/>
                    <a:lstStyle/>
                    <a:p>
                      <a:pPr algn="ctr"/>
                      <a:r>
                        <a:rPr lang="en-US" sz="2200" b="1" dirty="0">
                          <a:latin typeface="Calibri" panose="020F0502020204030204" pitchFamily="34" charset="0"/>
                          <a:cs typeface="Calibri" panose="020F0502020204030204" pitchFamily="34" charset="0"/>
                        </a:rPr>
                        <a:t>Isa. 24:1</a:t>
                      </a:r>
                    </a:p>
                  </a:txBody>
                  <a:tcPr anchor="ctr"/>
                </a:tc>
                <a:tc>
                  <a:txBody>
                    <a:bodyPr/>
                    <a:lstStyle/>
                    <a:p>
                      <a:pPr algn="l"/>
                      <a:r>
                        <a:rPr lang="en-US" sz="2200" b="1" dirty="0">
                          <a:latin typeface="Calibri" panose="020F0502020204030204" pitchFamily="34" charset="0"/>
                          <a:cs typeface="Calibri" panose="020F0502020204030204" pitchFamily="34" charset="0"/>
                        </a:rPr>
                        <a:t>The Earth was formerly in ruin</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Context = future judgment</a:t>
                      </a:r>
                    </a:p>
                  </a:txBody>
                  <a:tcPr anchor="ctr"/>
                </a:tc>
                <a:extLst>
                  <a:ext uri="{0D108BD9-81ED-4DB2-BD59-A6C34878D82A}">
                    <a16:rowId xmlns:a16="http://schemas.microsoft.com/office/drawing/2014/main" val="558539107"/>
                  </a:ext>
                </a:extLst>
              </a:tr>
              <a:tr h="828289">
                <a:tc>
                  <a:txBody>
                    <a:bodyPr/>
                    <a:lstStyle/>
                    <a:p>
                      <a:pPr algn="ctr"/>
                      <a:r>
                        <a:rPr lang="en-US" sz="2200" b="1" dirty="0">
                          <a:latin typeface="Calibri" panose="020F0502020204030204" pitchFamily="34" charset="0"/>
                          <a:cs typeface="Calibri" panose="020F0502020204030204" pitchFamily="34" charset="0"/>
                        </a:rPr>
                        <a:t>10.</a:t>
                      </a:r>
                    </a:p>
                  </a:txBody>
                  <a:tcPr anchor="ctr"/>
                </a:tc>
                <a:tc>
                  <a:txBody>
                    <a:bodyPr/>
                    <a:lstStyle/>
                    <a:p>
                      <a:pPr algn="ctr"/>
                      <a:r>
                        <a:rPr lang="en-US" sz="2200" b="1" dirty="0">
                          <a:latin typeface="Calibri" panose="020F0502020204030204" pitchFamily="34" charset="0"/>
                          <a:cs typeface="Calibri" panose="020F0502020204030204" pitchFamily="34" charset="0"/>
                        </a:rPr>
                        <a:t>Ezek. 28:13-14</a:t>
                      </a:r>
                    </a:p>
                  </a:txBody>
                  <a:tcPr anchor="ctr"/>
                </a:tc>
                <a:tc>
                  <a:txBody>
                    <a:bodyPr/>
                    <a:lstStyle/>
                    <a:p>
                      <a:pPr algn="l"/>
                      <a:r>
                        <a:rPr lang="en-US" sz="2200" b="1" i="0" dirty="0">
                          <a:latin typeface="Calibri" panose="020F0502020204030204" pitchFamily="34" charset="0"/>
                          <a:cs typeface="Calibri" panose="020F0502020204030204" pitchFamily="34" charset="0"/>
                        </a:rPr>
                        <a:t>Satan was in a mineral garden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Context = heaven</a:t>
                      </a:r>
                    </a:p>
                  </a:txBody>
                  <a:tcPr anchor="ctr"/>
                </a:tc>
                <a:extLst>
                  <a:ext uri="{0D108BD9-81ED-4DB2-BD59-A6C34878D82A}">
                    <a16:rowId xmlns:a16="http://schemas.microsoft.com/office/drawing/2014/main" val="2935229951"/>
                  </a:ext>
                </a:extLst>
              </a:tr>
              <a:tr h="1021534">
                <a:tc>
                  <a:txBody>
                    <a:bodyPr/>
                    <a:lstStyle/>
                    <a:p>
                      <a:pPr algn="ctr"/>
                      <a:r>
                        <a:rPr lang="en-US" sz="2200" b="1" dirty="0">
                          <a:latin typeface="Calibri" panose="020F0502020204030204" pitchFamily="34" charset="0"/>
                          <a:cs typeface="Calibri" panose="020F0502020204030204" pitchFamily="34" charset="0"/>
                        </a:rPr>
                        <a:t>11.</a:t>
                      </a:r>
                    </a:p>
                  </a:txBody>
                  <a:tcPr anchor="ctr"/>
                </a:tc>
                <a:tc>
                  <a:txBody>
                    <a:bodyPr/>
                    <a:lstStyle/>
                    <a:p>
                      <a:pPr algn="ctr"/>
                      <a:r>
                        <a:rPr lang="en-US" sz="2200" b="1" dirty="0">
                          <a:latin typeface="Calibri" panose="020F0502020204030204" pitchFamily="34" charset="0"/>
                          <a:cs typeface="Calibri" panose="020F0502020204030204" pitchFamily="34" charset="0"/>
                        </a:rPr>
                        <a:t>Gen. 1‒3</a:t>
                      </a:r>
                    </a:p>
                  </a:txBody>
                  <a:tcPr anchor="ctr"/>
                </a:tc>
                <a:tc>
                  <a:txBody>
                    <a:bodyPr/>
                    <a:lstStyle/>
                    <a:p>
                      <a:pPr algn="l"/>
                      <a:r>
                        <a:rPr lang="en-US" sz="2200" b="1" i="0" dirty="0">
                          <a:latin typeface="Calibri" panose="020F0502020204030204" pitchFamily="34" charset="0"/>
                          <a:cs typeface="Calibri" panose="020F0502020204030204" pitchFamily="34" charset="0"/>
                        </a:rPr>
                        <a:t>Not enough time for angelic rebellion between Gen. 1:31 &amp; 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Angelic rebellion  &amp; judgment = instantaneous</a:t>
                      </a:r>
                    </a:p>
                  </a:txBody>
                  <a:tcPr anchor="ctr"/>
                </a:tc>
                <a:extLst>
                  <a:ext uri="{0D108BD9-81ED-4DB2-BD59-A6C34878D82A}">
                    <a16:rowId xmlns:a16="http://schemas.microsoft.com/office/drawing/2014/main" val="1282089858"/>
                  </a:ext>
                </a:extLst>
              </a:tr>
              <a:tr h="1021534">
                <a:tc>
                  <a:txBody>
                    <a:bodyPr/>
                    <a:lstStyle/>
                    <a:p>
                      <a:pPr algn="ctr"/>
                      <a:r>
                        <a:rPr lang="en-US" sz="2200" b="1" dirty="0">
                          <a:latin typeface="Calibri" panose="020F0502020204030204" pitchFamily="34" charset="0"/>
                          <a:cs typeface="Calibri" panose="020F0502020204030204" pitchFamily="34" charset="0"/>
                        </a:rPr>
                        <a:t>12.</a:t>
                      </a:r>
                    </a:p>
                  </a:txBody>
                  <a:tcPr anchor="ctr"/>
                </a:tc>
                <a:tc>
                  <a:txBody>
                    <a:bodyPr/>
                    <a:lstStyle/>
                    <a:p>
                      <a:pPr algn="ctr"/>
                      <a:endParaRPr lang="en-US" sz="2200" b="1" dirty="0">
                        <a:latin typeface="Calibri" panose="020F0502020204030204" pitchFamily="34" charset="0"/>
                        <a:cs typeface="Calibri" panose="020F0502020204030204" pitchFamily="34" charset="0"/>
                      </a:endParaRPr>
                    </a:p>
                  </a:txBody>
                  <a:tcPr anchor="ctr"/>
                </a:tc>
                <a:tc>
                  <a:txBody>
                    <a:bodyPr/>
                    <a:lstStyle/>
                    <a:p>
                      <a:pPr algn="l"/>
                      <a:r>
                        <a:rPr lang="en-US" sz="2200" b="1" dirty="0">
                          <a:latin typeface="Calibri" panose="020F0502020204030204" pitchFamily="34" charset="0"/>
                          <a:cs typeface="Calibri" panose="020F0502020204030204" pitchFamily="34" charset="0"/>
                        </a:rPr>
                        <a:t>Explanation of fossil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Similarities between fossils and current counter parts</a:t>
                      </a:r>
                    </a:p>
                  </a:txBody>
                  <a:tcPr anchor="ctr"/>
                </a:tc>
                <a:extLst>
                  <a:ext uri="{0D108BD9-81ED-4DB2-BD59-A6C34878D82A}">
                    <a16:rowId xmlns:a16="http://schemas.microsoft.com/office/drawing/2014/main" val="1982611401"/>
                  </a:ext>
                </a:extLst>
              </a:tr>
              <a:tr h="709399">
                <a:tc>
                  <a:txBody>
                    <a:bodyPr/>
                    <a:lstStyle/>
                    <a:p>
                      <a:pPr algn="ctr"/>
                      <a:r>
                        <a:rPr lang="en-US" sz="2200" b="1" dirty="0">
                          <a:latin typeface="Calibri" panose="020F0502020204030204" pitchFamily="34" charset="0"/>
                          <a:cs typeface="Calibri" panose="020F0502020204030204" pitchFamily="34" charset="0"/>
                        </a:rPr>
                        <a:t>13.</a:t>
                      </a:r>
                    </a:p>
                  </a:txBody>
                  <a:tcPr anchor="ctr"/>
                </a:tc>
                <a:tc>
                  <a:txBody>
                    <a:bodyPr/>
                    <a:lstStyle/>
                    <a:p>
                      <a:pPr algn="ctr"/>
                      <a:r>
                        <a:rPr lang="en-US" sz="2200" b="1" dirty="0">
                          <a:latin typeface="Calibri" panose="020F0502020204030204" pitchFamily="34" charset="0"/>
                          <a:cs typeface="Calibri" panose="020F0502020204030204" pitchFamily="34" charset="0"/>
                        </a:rPr>
                        <a:t>Isa. 61:1-2</a:t>
                      </a:r>
                    </a:p>
                  </a:txBody>
                  <a:tcPr anchor="ctr"/>
                </a:tc>
                <a:tc>
                  <a:txBody>
                    <a:bodyPr/>
                    <a:lstStyle/>
                    <a:p>
                      <a:pPr algn="l"/>
                      <a:r>
                        <a:rPr lang="en-US" sz="2200" b="1" i="0" dirty="0">
                          <a:latin typeface="Calibri" panose="020F0502020204030204" pitchFamily="34" charset="0"/>
                          <a:cs typeface="Calibri" panose="020F0502020204030204" pitchFamily="34" charset="0"/>
                        </a:rPr>
                        <a:t>Prophetic gaps are common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Genre confusion</a:t>
                      </a:r>
                    </a:p>
                  </a:txBody>
                  <a:tcPr anchor="ctr"/>
                </a:tc>
                <a:extLst>
                  <a:ext uri="{0D108BD9-81ED-4DB2-BD59-A6C34878D82A}">
                    <a16:rowId xmlns:a16="http://schemas.microsoft.com/office/drawing/2014/main" val="1913668434"/>
                  </a:ext>
                </a:extLst>
              </a:tr>
            </a:tbl>
          </a:graphicData>
        </a:graphic>
      </p:graphicFrame>
    </p:spTree>
    <p:extLst>
      <p:ext uri="{BB962C8B-B14F-4D97-AF65-F5344CB8AC3E}">
        <p14:creationId xmlns:p14="http://schemas.microsoft.com/office/powerpoint/2010/main" val="1659214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117639680"/>
              </p:ext>
            </p:extLst>
          </p:nvPr>
        </p:nvGraphicFramePr>
        <p:xfrm>
          <a:off x="152401" y="120775"/>
          <a:ext cx="8839200" cy="6536721"/>
        </p:xfrm>
        <a:graphic>
          <a:graphicData uri="http://schemas.openxmlformats.org/drawingml/2006/table">
            <a:tbl>
              <a:tblPr firstRow="1" bandRow="1">
                <a:tableStyleId>{073A0DAA-6AF3-43AB-8588-CEC1D06C72B9}</a:tableStyleId>
              </a:tblPr>
              <a:tblGrid>
                <a:gridCol w="761999">
                  <a:extLst>
                    <a:ext uri="{9D8B030D-6E8A-4147-A177-3AD203B41FA5}">
                      <a16:colId xmlns:a16="http://schemas.microsoft.com/office/drawing/2014/main" val="1281036659"/>
                    </a:ext>
                  </a:extLst>
                </a:gridCol>
                <a:gridCol w="1981200">
                  <a:extLst>
                    <a:ext uri="{9D8B030D-6E8A-4147-A177-3AD203B41FA5}">
                      <a16:colId xmlns:a16="http://schemas.microsoft.com/office/drawing/2014/main" val="1064214743"/>
                    </a:ext>
                  </a:extLst>
                </a:gridCol>
                <a:gridCol w="3352800">
                  <a:extLst>
                    <a:ext uri="{9D8B030D-6E8A-4147-A177-3AD203B41FA5}">
                      <a16:colId xmlns:a16="http://schemas.microsoft.com/office/drawing/2014/main" val="3939120806"/>
                    </a:ext>
                  </a:extLst>
                </a:gridCol>
                <a:gridCol w="2743201">
                  <a:extLst>
                    <a:ext uri="{9D8B030D-6E8A-4147-A177-3AD203B41FA5}">
                      <a16:colId xmlns:a16="http://schemas.microsoft.com/office/drawing/2014/main" val="3131948577"/>
                    </a:ext>
                  </a:extLst>
                </a:gridCol>
              </a:tblGrid>
              <a:tr h="6711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609348">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709399">
                <a:tc>
                  <a:txBody>
                    <a:bodyPr/>
                    <a:lstStyle/>
                    <a:p>
                      <a:pPr algn="ctr"/>
                      <a:r>
                        <a:rPr lang="en-US" sz="2200" b="1" dirty="0">
                          <a:latin typeface="Calibri" panose="020F0502020204030204" pitchFamily="34" charset="0"/>
                          <a:cs typeface="Calibri" panose="020F0502020204030204" pitchFamily="34" charset="0"/>
                        </a:rPr>
                        <a:t>8.</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Gen. 1:28</a:t>
                      </a:r>
                    </a:p>
                  </a:txBody>
                  <a:tcPr anchor="ctr">
                    <a:solidFill>
                      <a:srgbClr val="FFFFCC"/>
                    </a:solidFill>
                  </a:tcPr>
                </a:tc>
                <a:tc>
                  <a:txBody>
                    <a:bodyPr/>
                    <a:lstStyle/>
                    <a:p>
                      <a:pPr algn="l"/>
                      <a:r>
                        <a:rPr lang="en-US" sz="2200" b="1" i="1" dirty="0">
                          <a:latin typeface="Calibri" panose="020F0502020204030204" pitchFamily="34" charset="0"/>
                          <a:cs typeface="Calibri" panose="020F0502020204030204" pitchFamily="34" charset="0"/>
                        </a:rPr>
                        <a:t>Male’</a:t>
                      </a:r>
                      <a:r>
                        <a:rPr lang="en-US" sz="2200" b="1" dirty="0">
                          <a:latin typeface="Calibri" panose="020F0502020204030204" pitchFamily="34" charset="0"/>
                          <a:cs typeface="Calibri" panose="020F0502020204030204" pitchFamily="34" charset="0"/>
                        </a:rPr>
                        <a:t> = “ to replenish”</a:t>
                      </a: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Male’</a:t>
                      </a:r>
                      <a:r>
                        <a:rPr lang="en-US" sz="2200" b="1" kern="1200" dirty="0">
                          <a:solidFill>
                            <a:srgbClr val="C00000"/>
                          </a:solidFill>
                          <a:latin typeface="Calibri" panose="020F0502020204030204" pitchFamily="34" charset="0"/>
                          <a:ea typeface="+mn-ea"/>
                          <a:cs typeface="Calibri" panose="020F0502020204030204" pitchFamily="34" charset="0"/>
                        </a:rPr>
                        <a:t> = “to fill”</a:t>
                      </a:r>
                    </a:p>
                  </a:txBody>
                  <a:tcPr anchor="ctr"/>
                </a:tc>
                <a:extLst>
                  <a:ext uri="{0D108BD9-81ED-4DB2-BD59-A6C34878D82A}">
                    <a16:rowId xmlns:a16="http://schemas.microsoft.com/office/drawing/2014/main" val="1700984971"/>
                  </a:ext>
                </a:extLst>
              </a:tr>
              <a:tr h="709399">
                <a:tc>
                  <a:txBody>
                    <a:bodyPr/>
                    <a:lstStyle/>
                    <a:p>
                      <a:pPr algn="ctr"/>
                      <a:r>
                        <a:rPr lang="en-US" sz="2200" b="1" dirty="0">
                          <a:latin typeface="Calibri" panose="020F0502020204030204" pitchFamily="34" charset="0"/>
                          <a:cs typeface="Calibri" panose="020F0502020204030204" pitchFamily="34" charset="0"/>
                        </a:rPr>
                        <a:t>9.</a:t>
                      </a:r>
                    </a:p>
                  </a:txBody>
                  <a:tcPr anchor="ctr"/>
                </a:tc>
                <a:tc>
                  <a:txBody>
                    <a:bodyPr/>
                    <a:lstStyle/>
                    <a:p>
                      <a:pPr algn="ctr"/>
                      <a:r>
                        <a:rPr lang="en-US" sz="2200" b="1" dirty="0">
                          <a:latin typeface="Calibri" panose="020F0502020204030204" pitchFamily="34" charset="0"/>
                          <a:cs typeface="Calibri" panose="020F0502020204030204" pitchFamily="34" charset="0"/>
                        </a:rPr>
                        <a:t>Isa. 24:1</a:t>
                      </a:r>
                    </a:p>
                  </a:txBody>
                  <a:tcPr anchor="ctr"/>
                </a:tc>
                <a:tc>
                  <a:txBody>
                    <a:bodyPr/>
                    <a:lstStyle/>
                    <a:p>
                      <a:pPr algn="l"/>
                      <a:r>
                        <a:rPr lang="en-US" sz="2200" b="1" dirty="0">
                          <a:latin typeface="Calibri" panose="020F0502020204030204" pitchFamily="34" charset="0"/>
                          <a:cs typeface="Calibri" panose="020F0502020204030204" pitchFamily="34" charset="0"/>
                        </a:rPr>
                        <a:t>The Earth was formerly in ruin</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Context = future judgment</a:t>
                      </a:r>
                    </a:p>
                  </a:txBody>
                  <a:tcPr anchor="ctr"/>
                </a:tc>
                <a:extLst>
                  <a:ext uri="{0D108BD9-81ED-4DB2-BD59-A6C34878D82A}">
                    <a16:rowId xmlns:a16="http://schemas.microsoft.com/office/drawing/2014/main" val="558539107"/>
                  </a:ext>
                </a:extLst>
              </a:tr>
              <a:tr h="828289">
                <a:tc>
                  <a:txBody>
                    <a:bodyPr/>
                    <a:lstStyle/>
                    <a:p>
                      <a:pPr algn="ctr"/>
                      <a:r>
                        <a:rPr lang="en-US" sz="2200" b="1" dirty="0">
                          <a:latin typeface="Calibri" panose="020F0502020204030204" pitchFamily="34" charset="0"/>
                          <a:cs typeface="Calibri" panose="020F0502020204030204" pitchFamily="34" charset="0"/>
                        </a:rPr>
                        <a:t>10.</a:t>
                      </a:r>
                    </a:p>
                  </a:txBody>
                  <a:tcPr anchor="ctr"/>
                </a:tc>
                <a:tc>
                  <a:txBody>
                    <a:bodyPr/>
                    <a:lstStyle/>
                    <a:p>
                      <a:pPr algn="ctr"/>
                      <a:r>
                        <a:rPr lang="en-US" sz="2200" b="1" dirty="0">
                          <a:latin typeface="Calibri" panose="020F0502020204030204" pitchFamily="34" charset="0"/>
                          <a:cs typeface="Calibri" panose="020F0502020204030204" pitchFamily="34" charset="0"/>
                        </a:rPr>
                        <a:t>Ezek. 28:13-14</a:t>
                      </a:r>
                    </a:p>
                  </a:txBody>
                  <a:tcPr anchor="ctr"/>
                </a:tc>
                <a:tc>
                  <a:txBody>
                    <a:bodyPr/>
                    <a:lstStyle/>
                    <a:p>
                      <a:pPr algn="l"/>
                      <a:r>
                        <a:rPr lang="en-US" sz="2200" b="1" i="0" dirty="0">
                          <a:latin typeface="Calibri" panose="020F0502020204030204" pitchFamily="34" charset="0"/>
                          <a:cs typeface="Calibri" panose="020F0502020204030204" pitchFamily="34" charset="0"/>
                        </a:rPr>
                        <a:t>Satan was in a mineral garden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Context = heaven</a:t>
                      </a:r>
                    </a:p>
                  </a:txBody>
                  <a:tcPr anchor="ctr"/>
                </a:tc>
                <a:extLst>
                  <a:ext uri="{0D108BD9-81ED-4DB2-BD59-A6C34878D82A}">
                    <a16:rowId xmlns:a16="http://schemas.microsoft.com/office/drawing/2014/main" val="2935229951"/>
                  </a:ext>
                </a:extLst>
              </a:tr>
              <a:tr h="1021534">
                <a:tc>
                  <a:txBody>
                    <a:bodyPr/>
                    <a:lstStyle/>
                    <a:p>
                      <a:pPr algn="ctr"/>
                      <a:r>
                        <a:rPr lang="en-US" sz="2200" b="1" dirty="0">
                          <a:latin typeface="Calibri" panose="020F0502020204030204" pitchFamily="34" charset="0"/>
                          <a:cs typeface="Calibri" panose="020F0502020204030204" pitchFamily="34" charset="0"/>
                        </a:rPr>
                        <a:t>11.</a:t>
                      </a:r>
                    </a:p>
                  </a:txBody>
                  <a:tcPr anchor="ctr"/>
                </a:tc>
                <a:tc>
                  <a:txBody>
                    <a:bodyPr/>
                    <a:lstStyle/>
                    <a:p>
                      <a:pPr algn="ctr"/>
                      <a:r>
                        <a:rPr lang="en-US" sz="2200" b="1" dirty="0">
                          <a:latin typeface="Calibri" panose="020F0502020204030204" pitchFamily="34" charset="0"/>
                          <a:cs typeface="Calibri" panose="020F0502020204030204" pitchFamily="34" charset="0"/>
                        </a:rPr>
                        <a:t>Gen. 1‒3</a:t>
                      </a:r>
                    </a:p>
                  </a:txBody>
                  <a:tcPr anchor="ctr"/>
                </a:tc>
                <a:tc>
                  <a:txBody>
                    <a:bodyPr/>
                    <a:lstStyle/>
                    <a:p>
                      <a:pPr algn="l"/>
                      <a:r>
                        <a:rPr lang="en-US" sz="2200" b="1" i="0" dirty="0">
                          <a:latin typeface="Calibri" panose="020F0502020204030204" pitchFamily="34" charset="0"/>
                          <a:cs typeface="Calibri" panose="020F0502020204030204" pitchFamily="34" charset="0"/>
                        </a:rPr>
                        <a:t>Not enough time for angelic rebellion between Gen. 1:31 &amp; 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Angelic rebellion  &amp; judgment = instantaneous</a:t>
                      </a:r>
                    </a:p>
                  </a:txBody>
                  <a:tcPr anchor="ctr"/>
                </a:tc>
                <a:extLst>
                  <a:ext uri="{0D108BD9-81ED-4DB2-BD59-A6C34878D82A}">
                    <a16:rowId xmlns:a16="http://schemas.microsoft.com/office/drawing/2014/main" val="1282089858"/>
                  </a:ext>
                </a:extLst>
              </a:tr>
              <a:tr h="1021534">
                <a:tc>
                  <a:txBody>
                    <a:bodyPr/>
                    <a:lstStyle/>
                    <a:p>
                      <a:pPr algn="ctr"/>
                      <a:r>
                        <a:rPr lang="en-US" sz="2200" b="1" dirty="0">
                          <a:latin typeface="Calibri" panose="020F0502020204030204" pitchFamily="34" charset="0"/>
                          <a:cs typeface="Calibri" panose="020F0502020204030204" pitchFamily="34" charset="0"/>
                        </a:rPr>
                        <a:t>12.</a:t>
                      </a:r>
                    </a:p>
                  </a:txBody>
                  <a:tcPr anchor="ctr"/>
                </a:tc>
                <a:tc>
                  <a:txBody>
                    <a:bodyPr/>
                    <a:lstStyle/>
                    <a:p>
                      <a:pPr algn="ctr"/>
                      <a:endParaRPr lang="en-US" sz="2200" b="1" dirty="0">
                        <a:latin typeface="Calibri" panose="020F0502020204030204" pitchFamily="34" charset="0"/>
                        <a:cs typeface="Calibri" panose="020F0502020204030204" pitchFamily="34" charset="0"/>
                      </a:endParaRPr>
                    </a:p>
                  </a:txBody>
                  <a:tcPr anchor="ctr"/>
                </a:tc>
                <a:tc>
                  <a:txBody>
                    <a:bodyPr/>
                    <a:lstStyle/>
                    <a:p>
                      <a:pPr algn="l"/>
                      <a:r>
                        <a:rPr lang="en-US" sz="2200" b="1" dirty="0">
                          <a:latin typeface="Calibri" panose="020F0502020204030204" pitchFamily="34" charset="0"/>
                          <a:cs typeface="Calibri" panose="020F0502020204030204" pitchFamily="34" charset="0"/>
                        </a:rPr>
                        <a:t>Explanation of fossil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Similarities between fossils and current counter parts</a:t>
                      </a:r>
                    </a:p>
                  </a:txBody>
                  <a:tcPr anchor="ctr"/>
                </a:tc>
                <a:extLst>
                  <a:ext uri="{0D108BD9-81ED-4DB2-BD59-A6C34878D82A}">
                    <a16:rowId xmlns:a16="http://schemas.microsoft.com/office/drawing/2014/main" val="1982611401"/>
                  </a:ext>
                </a:extLst>
              </a:tr>
              <a:tr h="709399">
                <a:tc>
                  <a:txBody>
                    <a:bodyPr/>
                    <a:lstStyle/>
                    <a:p>
                      <a:pPr algn="ctr"/>
                      <a:r>
                        <a:rPr lang="en-US" sz="2200" b="1" dirty="0">
                          <a:latin typeface="Calibri" panose="020F0502020204030204" pitchFamily="34" charset="0"/>
                          <a:cs typeface="Calibri" panose="020F0502020204030204" pitchFamily="34" charset="0"/>
                        </a:rPr>
                        <a:t>13.</a:t>
                      </a:r>
                    </a:p>
                  </a:txBody>
                  <a:tcPr anchor="ctr"/>
                </a:tc>
                <a:tc>
                  <a:txBody>
                    <a:bodyPr/>
                    <a:lstStyle/>
                    <a:p>
                      <a:pPr algn="ctr"/>
                      <a:r>
                        <a:rPr lang="en-US" sz="2200" b="1" dirty="0">
                          <a:latin typeface="Calibri" panose="020F0502020204030204" pitchFamily="34" charset="0"/>
                          <a:cs typeface="Calibri" panose="020F0502020204030204" pitchFamily="34" charset="0"/>
                        </a:rPr>
                        <a:t>Isa. 61:1-2</a:t>
                      </a:r>
                    </a:p>
                  </a:txBody>
                  <a:tcPr anchor="ctr"/>
                </a:tc>
                <a:tc>
                  <a:txBody>
                    <a:bodyPr/>
                    <a:lstStyle/>
                    <a:p>
                      <a:pPr algn="l"/>
                      <a:r>
                        <a:rPr lang="en-US" sz="2200" b="1" i="0" dirty="0">
                          <a:latin typeface="Calibri" panose="020F0502020204030204" pitchFamily="34" charset="0"/>
                          <a:cs typeface="Calibri" panose="020F0502020204030204" pitchFamily="34" charset="0"/>
                        </a:rPr>
                        <a:t>Prophetic gaps are common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Genre confusion</a:t>
                      </a:r>
                    </a:p>
                  </a:txBody>
                  <a:tcPr anchor="ctr"/>
                </a:tc>
                <a:extLst>
                  <a:ext uri="{0D108BD9-81ED-4DB2-BD59-A6C34878D82A}">
                    <a16:rowId xmlns:a16="http://schemas.microsoft.com/office/drawing/2014/main" val="1913668434"/>
                  </a:ext>
                </a:extLst>
              </a:tr>
            </a:tbl>
          </a:graphicData>
        </a:graphic>
      </p:graphicFrame>
    </p:spTree>
    <p:extLst>
      <p:ext uri="{BB962C8B-B14F-4D97-AF65-F5344CB8AC3E}">
        <p14:creationId xmlns:p14="http://schemas.microsoft.com/office/powerpoint/2010/main" val="2707338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1:28 (KJV)</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God blessed them, and God said unto them, Be fruitful, and multiply,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replenish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male’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earth, and subdue it: and have dominion over the fish of the sea, and over the fowl of the air, and over every living thing that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moveth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the earth.”</a:t>
            </a:r>
          </a:p>
        </p:txBody>
      </p:sp>
    </p:spTree>
    <p:extLst>
      <p:ext uri="{BB962C8B-B14F-4D97-AF65-F5344CB8AC3E}">
        <p14:creationId xmlns:p14="http://schemas.microsoft.com/office/powerpoint/2010/main" val="32152511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1798996421"/>
              </p:ext>
            </p:extLst>
          </p:nvPr>
        </p:nvGraphicFramePr>
        <p:xfrm>
          <a:off x="152401" y="120775"/>
          <a:ext cx="8839200" cy="6536721"/>
        </p:xfrm>
        <a:graphic>
          <a:graphicData uri="http://schemas.openxmlformats.org/drawingml/2006/table">
            <a:tbl>
              <a:tblPr firstRow="1" bandRow="1">
                <a:tableStyleId>{073A0DAA-6AF3-43AB-8588-CEC1D06C72B9}</a:tableStyleId>
              </a:tblPr>
              <a:tblGrid>
                <a:gridCol w="761999">
                  <a:extLst>
                    <a:ext uri="{9D8B030D-6E8A-4147-A177-3AD203B41FA5}">
                      <a16:colId xmlns:a16="http://schemas.microsoft.com/office/drawing/2014/main" val="1281036659"/>
                    </a:ext>
                  </a:extLst>
                </a:gridCol>
                <a:gridCol w="1981200">
                  <a:extLst>
                    <a:ext uri="{9D8B030D-6E8A-4147-A177-3AD203B41FA5}">
                      <a16:colId xmlns:a16="http://schemas.microsoft.com/office/drawing/2014/main" val="1064214743"/>
                    </a:ext>
                  </a:extLst>
                </a:gridCol>
                <a:gridCol w="3352800">
                  <a:extLst>
                    <a:ext uri="{9D8B030D-6E8A-4147-A177-3AD203B41FA5}">
                      <a16:colId xmlns:a16="http://schemas.microsoft.com/office/drawing/2014/main" val="3939120806"/>
                    </a:ext>
                  </a:extLst>
                </a:gridCol>
                <a:gridCol w="2743201">
                  <a:extLst>
                    <a:ext uri="{9D8B030D-6E8A-4147-A177-3AD203B41FA5}">
                      <a16:colId xmlns:a16="http://schemas.microsoft.com/office/drawing/2014/main" val="3131948577"/>
                    </a:ext>
                  </a:extLst>
                </a:gridCol>
              </a:tblGrid>
              <a:tr h="6711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609348">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709399">
                <a:tc>
                  <a:txBody>
                    <a:bodyPr/>
                    <a:lstStyle/>
                    <a:p>
                      <a:pPr algn="ctr"/>
                      <a:r>
                        <a:rPr lang="en-US" sz="2200" b="1" dirty="0">
                          <a:latin typeface="Calibri" panose="020F0502020204030204" pitchFamily="34" charset="0"/>
                          <a:cs typeface="Calibri" panose="020F0502020204030204" pitchFamily="34" charset="0"/>
                        </a:rPr>
                        <a:t>8.</a:t>
                      </a:r>
                    </a:p>
                  </a:txBody>
                  <a:tcPr anchor="ctr"/>
                </a:tc>
                <a:tc>
                  <a:txBody>
                    <a:bodyPr/>
                    <a:lstStyle/>
                    <a:p>
                      <a:pPr algn="ctr"/>
                      <a:r>
                        <a:rPr lang="en-US" sz="2200" b="1" dirty="0">
                          <a:latin typeface="Calibri" panose="020F0502020204030204" pitchFamily="34" charset="0"/>
                          <a:cs typeface="Calibri" panose="020F0502020204030204" pitchFamily="34" charset="0"/>
                        </a:rPr>
                        <a:t>Gen. 1:28</a:t>
                      </a:r>
                    </a:p>
                  </a:txBody>
                  <a:tcPr anchor="ctr"/>
                </a:tc>
                <a:tc>
                  <a:txBody>
                    <a:bodyPr/>
                    <a:lstStyle/>
                    <a:p>
                      <a:pPr algn="l"/>
                      <a:r>
                        <a:rPr lang="en-US" sz="2200" b="1" i="1" dirty="0">
                          <a:latin typeface="Calibri" panose="020F0502020204030204" pitchFamily="34" charset="0"/>
                          <a:cs typeface="Calibri" panose="020F0502020204030204" pitchFamily="34" charset="0"/>
                        </a:rPr>
                        <a:t>Male’</a:t>
                      </a:r>
                      <a:r>
                        <a:rPr lang="en-US" sz="2200" b="1" dirty="0">
                          <a:latin typeface="Calibri" panose="020F0502020204030204" pitchFamily="34" charset="0"/>
                          <a:cs typeface="Calibri" panose="020F0502020204030204" pitchFamily="34" charset="0"/>
                        </a:rPr>
                        <a:t> = “ to replenish”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Male’</a:t>
                      </a:r>
                      <a:r>
                        <a:rPr lang="en-US" sz="2200" b="1" kern="1200" dirty="0">
                          <a:solidFill>
                            <a:srgbClr val="C00000"/>
                          </a:solidFill>
                          <a:latin typeface="Calibri" panose="020F0502020204030204" pitchFamily="34" charset="0"/>
                          <a:ea typeface="+mn-ea"/>
                          <a:cs typeface="Calibri" panose="020F0502020204030204" pitchFamily="34" charset="0"/>
                        </a:rPr>
                        <a:t> = “to fill”</a:t>
                      </a:r>
                    </a:p>
                  </a:txBody>
                  <a:tcPr anchor="ctr"/>
                </a:tc>
                <a:extLst>
                  <a:ext uri="{0D108BD9-81ED-4DB2-BD59-A6C34878D82A}">
                    <a16:rowId xmlns:a16="http://schemas.microsoft.com/office/drawing/2014/main" val="1700984971"/>
                  </a:ext>
                </a:extLst>
              </a:tr>
              <a:tr h="709399">
                <a:tc>
                  <a:txBody>
                    <a:bodyPr/>
                    <a:lstStyle/>
                    <a:p>
                      <a:pPr algn="ctr"/>
                      <a:r>
                        <a:rPr lang="en-US" sz="2200" b="1" dirty="0">
                          <a:latin typeface="Calibri" panose="020F0502020204030204" pitchFamily="34" charset="0"/>
                          <a:cs typeface="Calibri" panose="020F0502020204030204" pitchFamily="34" charset="0"/>
                        </a:rPr>
                        <a:t>9.</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Isa. 24:1</a:t>
                      </a:r>
                    </a:p>
                  </a:txBody>
                  <a:tcPr anchor="ctr">
                    <a:solidFill>
                      <a:srgbClr val="FFFFCC"/>
                    </a:solidFill>
                  </a:tcPr>
                </a:tc>
                <a:tc>
                  <a:txBody>
                    <a:bodyPr/>
                    <a:lstStyle/>
                    <a:p>
                      <a:pPr algn="l"/>
                      <a:r>
                        <a:rPr lang="en-US" sz="2200" b="1" dirty="0">
                          <a:latin typeface="Calibri" panose="020F0502020204030204" pitchFamily="34" charset="0"/>
                          <a:cs typeface="Calibri" panose="020F0502020204030204" pitchFamily="34" charset="0"/>
                        </a:rPr>
                        <a:t>The Earth was formerly in ruin</a:t>
                      </a:r>
                    </a:p>
                  </a:txBody>
                  <a:tcPr anchor="ctr">
                    <a:solidFill>
                      <a:srgbClr val="FFFFCC"/>
                    </a:solidFill>
                  </a:tcP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Context = future judgment</a:t>
                      </a:r>
                    </a:p>
                  </a:txBody>
                  <a:tcPr anchor="ctr"/>
                </a:tc>
                <a:extLst>
                  <a:ext uri="{0D108BD9-81ED-4DB2-BD59-A6C34878D82A}">
                    <a16:rowId xmlns:a16="http://schemas.microsoft.com/office/drawing/2014/main" val="558539107"/>
                  </a:ext>
                </a:extLst>
              </a:tr>
              <a:tr h="828289">
                <a:tc>
                  <a:txBody>
                    <a:bodyPr/>
                    <a:lstStyle/>
                    <a:p>
                      <a:pPr algn="ctr"/>
                      <a:r>
                        <a:rPr lang="en-US" sz="2200" b="1" dirty="0">
                          <a:latin typeface="Calibri" panose="020F0502020204030204" pitchFamily="34" charset="0"/>
                          <a:cs typeface="Calibri" panose="020F0502020204030204" pitchFamily="34" charset="0"/>
                        </a:rPr>
                        <a:t>10.</a:t>
                      </a:r>
                    </a:p>
                  </a:txBody>
                  <a:tcPr anchor="ctr"/>
                </a:tc>
                <a:tc>
                  <a:txBody>
                    <a:bodyPr/>
                    <a:lstStyle/>
                    <a:p>
                      <a:pPr algn="ctr"/>
                      <a:r>
                        <a:rPr lang="en-US" sz="2200" b="1" dirty="0">
                          <a:latin typeface="Calibri" panose="020F0502020204030204" pitchFamily="34" charset="0"/>
                          <a:cs typeface="Calibri" panose="020F0502020204030204" pitchFamily="34" charset="0"/>
                        </a:rPr>
                        <a:t>Ezek. 28:13-14</a:t>
                      </a:r>
                    </a:p>
                  </a:txBody>
                  <a:tcPr anchor="ctr"/>
                </a:tc>
                <a:tc>
                  <a:txBody>
                    <a:bodyPr/>
                    <a:lstStyle/>
                    <a:p>
                      <a:pPr algn="l"/>
                      <a:r>
                        <a:rPr lang="en-US" sz="2200" b="1" i="0" dirty="0">
                          <a:latin typeface="Calibri" panose="020F0502020204030204" pitchFamily="34" charset="0"/>
                          <a:cs typeface="Calibri" panose="020F0502020204030204" pitchFamily="34" charset="0"/>
                        </a:rPr>
                        <a:t>Satan was in a mineral garden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Context = heaven</a:t>
                      </a:r>
                    </a:p>
                  </a:txBody>
                  <a:tcPr anchor="ctr"/>
                </a:tc>
                <a:extLst>
                  <a:ext uri="{0D108BD9-81ED-4DB2-BD59-A6C34878D82A}">
                    <a16:rowId xmlns:a16="http://schemas.microsoft.com/office/drawing/2014/main" val="2935229951"/>
                  </a:ext>
                </a:extLst>
              </a:tr>
              <a:tr h="1021534">
                <a:tc>
                  <a:txBody>
                    <a:bodyPr/>
                    <a:lstStyle/>
                    <a:p>
                      <a:pPr algn="ctr"/>
                      <a:r>
                        <a:rPr lang="en-US" sz="2200" b="1" dirty="0">
                          <a:latin typeface="Calibri" panose="020F0502020204030204" pitchFamily="34" charset="0"/>
                          <a:cs typeface="Calibri" panose="020F0502020204030204" pitchFamily="34" charset="0"/>
                        </a:rPr>
                        <a:t>11.</a:t>
                      </a:r>
                    </a:p>
                  </a:txBody>
                  <a:tcPr anchor="ctr"/>
                </a:tc>
                <a:tc>
                  <a:txBody>
                    <a:bodyPr/>
                    <a:lstStyle/>
                    <a:p>
                      <a:pPr algn="ctr"/>
                      <a:r>
                        <a:rPr lang="en-US" sz="2200" b="1" dirty="0">
                          <a:latin typeface="Calibri" panose="020F0502020204030204" pitchFamily="34" charset="0"/>
                          <a:cs typeface="Calibri" panose="020F0502020204030204" pitchFamily="34" charset="0"/>
                        </a:rPr>
                        <a:t>Gen. 1‒3</a:t>
                      </a:r>
                    </a:p>
                  </a:txBody>
                  <a:tcPr anchor="ctr"/>
                </a:tc>
                <a:tc>
                  <a:txBody>
                    <a:bodyPr/>
                    <a:lstStyle/>
                    <a:p>
                      <a:pPr algn="l"/>
                      <a:r>
                        <a:rPr lang="en-US" sz="2200" b="1" i="0" dirty="0">
                          <a:latin typeface="Calibri" panose="020F0502020204030204" pitchFamily="34" charset="0"/>
                          <a:cs typeface="Calibri" panose="020F0502020204030204" pitchFamily="34" charset="0"/>
                        </a:rPr>
                        <a:t>Not enough time for angelic rebellion between Gen. 1:31 &amp; 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Angelic rebellion  &amp; judgment = instantaneous</a:t>
                      </a:r>
                    </a:p>
                  </a:txBody>
                  <a:tcPr anchor="ctr"/>
                </a:tc>
                <a:extLst>
                  <a:ext uri="{0D108BD9-81ED-4DB2-BD59-A6C34878D82A}">
                    <a16:rowId xmlns:a16="http://schemas.microsoft.com/office/drawing/2014/main" val="1282089858"/>
                  </a:ext>
                </a:extLst>
              </a:tr>
              <a:tr h="1021534">
                <a:tc>
                  <a:txBody>
                    <a:bodyPr/>
                    <a:lstStyle/>
                    <a:p>
                      <a:pPr algn="ctr"/>
                      <a:r>
                        <a:rPr lang="en-US" sz="2200" b="1" dirty="0">
                          <a:latin typeface="Calibri" panose="020F0502020204030204" pitchFamily="34" charset="0"/>
                          <a:cs typeface="Calibri" panose="020F0502020204030204" pitchFamily="34" charset="0"/>
                        </a:rPr>
                        <a:t>12.</a:t>
                      </a:r>
                    </a:p>
                  </a:txBody>
                  <a:tcPr anchor="ctr"/>
                </a:tc>
                <a:tc>
                  <a:txBody>
                    <a:bodyPr/>
                    <a:lstStyle/>
                    <a:p>
                      <a:pPr algn="ctr"/>
                      <a:endParaRPr lang="en-US" sz="2200" b="1" dirty="0">
                        <a:latin typeface="Calibri" panose="020F0502020204030204" pitchFamily="34" charset="0"/>
                        <a:cs typeface="Calibri" panose="020F0502020204030204" pitchFamily="34" charset="0"/>
                      </a:endParaRPr>
                    </a:p>
                  </a:txBody>
                  <a:tcPr anchor="ctr"/>
                </a:tc>
                <a:tc>
                  <a:txBody>
                    <a:bodyPr/>
                    <a:lstStyle/>
                    <a:p>
                      <a:pPr algn="l"/>
                      <a:r>
                        <a:rPr lang="en-US" sz="2200" b="1" dirty="0">
                          <a:latin typeface="Calibri" panose="020F0502020204030204" pitchFamily="34" charset="0"/>
                          <a:cs typeface="Calibri" panose="020F0502020204030204" pitchFamily="34" charset="0"/>
                        </a:rPr>
                        <a:t>Explanation of fossil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Similarities between fossils and current counter parts</a:t>
                      </a:r>
                    </a:p>
                  </a:txBody>
                  <a:tcPr anchor="ctr"/>
                </a:tc>
                <a:extLst>
                  <a:ext uri="{0D108BD9-81ED-4DB2-BD59-A6C34878D82A}">
                    <a16:rowId xmlns:a16="http://schemas.microsoft.com/office/drawing/2014/main" val="1982611401"/>
                  </a:ext>
                </a:extLst>
              </a:tr>
              <a:tr h="709399">
                <a:tc>
                  <a:txBody>
                    <a:bodyPr/>
                    <a:lstStyle/>
                    <a:p>
                      <a:pPr algn="ctr"/>
                      <a:r>
                        <a:rPr lang="en-US" sz="2200" b="1" dirty="0">
                          <a:latin typeface="Calibri" panose="020F0502020204030204" pitchFamily="34" charset="0"/>
                          <a:cs typeface="Calibri" panose="020F0502020204030204" pitchFamily="34" charset="0"/>
                        </a:rPr>
                        <a:t>13.</a:t>
                      </a:r>
                    </a:p>
                  </a:txBody>
                  <a:tcPr anchor="ctr"/>
                </a:tc>
                <a:tc>
                  <a:txBody>
                    <a:bodyPr/>
                    <a:lstStyle/>
                    <a:p>
                      <a:pPr algn="ctr"/>
                      <a:r>
                        <a:rPr lang="en-US" sz="2200" b="1" dirty="0">
                          <a:latin typeface="Calibri" panose="020F0502020204030204" pitchFamily="34" charset="0"/>
                          <a:cs typeface="Calibri" panose="020F0502020204030204" pitchFamily="34" charset="0"/>
                        </a:rPr>
                        <a:t>Isa. 61:1-2</a:t>
                      </a:r>
                    </a:p>
                  </a:txBody>
                  <a:tcPr anchor="ctr"/>
                </a:tc>
                <a:tc>
                  <a:txBody>
                    <a:bodyPr/>
                    <a:lstStyle/>
                    <a:p>
                      <a:pPr algn="l"/>
                      <a:r>
                        <a:rPr lang="en-US" sz="2200" b="1" i="0" dirty="0">
                          <a:latin typeface="Calibri" panose="020F0502020204030204" pitchFamily="34" charset="0"/>
                          <a:cs typeface="Calibri" panose="020F0502020204030204" pitchFamily="34" charset="0"/>
                        </a:rPr>
                        <a:t>Prophetic gaps are common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Genre confusion</a:t>
                      </a:r>
                    </a:p>
                  </a:txBody>
                  <a:tcPr anchor="ctr"/>
                </a:tc>
                <a:extLst>
                  <a:ext uri="{0D108BD9-81ED-4DB2-BD59-A6C34878D82A}">
                    <a16:rowId xmlns:a16="http://schemas.microsoft.com/office/drawing/2014/main" val="1913668434"/>
                  </a:ext>
                </a:extLst>
              </a:tr>
            </a:tbl>
          </a:graphicData>
        </a:graphic>
      </p:graphicFrame>
    </p:spTree>
    <p:extLst>
      <p:ext uri="{BB962C8B-B14F-4D97-AF65-F5344CB8AC3E}">
        <p14:creationId xmlns:p14="http://schemas.microsoft.com/office/powerpoint/2010/main" val="29161325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24:1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lays the earth waste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devastates it, distorts its surface and scatters its inhabitants.”</a:t>
            </a:r>
          </a:p>
        </p:txBody>
      </p:sp>
      <p:pic>
        <p:nvPicPr>
          <p:cNvPr id="2" name="Picture 1">
            <a:extLst>
              <a:ext uri="{FF2B5EF4-FFF2-40B4-BE49-F238E27FC236}">
                <a16:creationId xmlns:a16="http://schemas.microsoft.com/office/drawing/2014/main" id="{A2A06805-0B3A-49CD-A0FF-F0B8605A72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99661" y="2438400"/>
            <a:ext cx="2944678" cy="2286000"/>
          </a:xfrm>
          <a:prstGeom prst="rect">
            <a:avLst/>
          </a:prstGeom>
        </p:spPr>
      </p:pic>
    </p:spTree>
    <p:extLst>
      <p:ext uri="{BB962C8B-B14F-4D97-AF65-F5344CB8AC3E}">
        <p14:creationId xmlns:p14="http://schemas.microsoft.com/office/powerpoint/2010/main" val="82380076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1781832004"/>
              </p:ext>
            </p:extLst>
          </p:nvPr>
        </p:nvGraphicFramePr>
        <p:xfrm>
          <a:off x="152401" y="120775"/>
          <a:ext cx="8839200" cy="6484120"/>
        </p:xfrm>
        <a:graphic>
          <a:graphicData uri="http://schemas.openxmlformats.org/drawingml/2006/table">
            <a:tbl>
              <a:tblPr firstRow="1" bandRow="1">
                <a:tableStyleId>{073A0DAA-6AF3-43AB-8588-CEC1D06C72B9}</a:tableStyleId>
              </a:tblPr>
              <a:tblGrid>
                <a:gridCol w="761999">
                  <a:extLst>
                    <a:ext uri="{9D8B030D-6E8A-4147-A177-3AD203B41FA5}">
                      <a16:colId xmlns:a16="http://schemas.microsoft.com/office/drawing/2014/main" val="1281036659"/>
                    </a:ext>
                  </a:extLst>
                </a:gridCol>
                <a:gridCol w="1905000">
                  <a:extLst>
                    <a:ext uri="{9D8B030D-6E8A-4147-A177-3AD203B41FA5}">
                      <a16:colId xmlns:a16="http://schemas.microsoft.com/office/drawing/2014/main" val="1064214743"/>
                    </a:ext>
                  </a:extLst>
                </a:gridCol>
                <a:gridCol w="3429000">
                  <a:extLst>
                    <a:ext uri="{9D8B030D-6E8A-4147-A177-3AD203B41FA5}">
                      <a16:colId xmlns:a16="http://schemas.microsoft.com/office/drawing/2014/main" val="3939120806"/>
                    </a:ext>
                  </a:extLst>
                </a:gridCol>
                <a:gridCol w="2743201">
                  <a:extLst>
                    <a:ext uri="{9D8B030D-6E8A-4147-A177-3AD203B41FA5}">
                      <a16:colId xmlns:a16="http://schemas.microsoft.com/office/drawing/2014/main" val="3131948577"/>
                    </a:ext>
                  </a:extLst>
                </a:gridCol>
              </a:tblGrid>
              <a:tr h="6711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609348">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709399">
                <a:tc>
                  <a:txBody>
                    <a:bodyPr/>
                    <a:lstStyle/>
                    <a:p>
                      <a:pPr algn="ctr"/>
                      <a:r>
                        <a:rPr lang="en-US" sz="2200" b="1" dirty="0">
                          <a:latin typeface="Calibri" panose="020F0502020204030204" pitchFamily="34" charset="0"/>
                          <a:cs typeface="Calibri" panose="020F0502020204030204" pitchFamily="34" charset="0"/>
                        </a:rPr>
                        <a:t>8.</a:t>
                      </a:r>
                    </a:p>
                  </a:txBody>
                  <a:tcPr anchor="ctr"/>
                </a:tc>
                <a:tc>
                  <a:txBody>
                    <a:bodyPr/>
                    <a:lstStyle/>
                    <a:p>
                      <a:pPr algn="ctr"/>
                      <a:r>
                        <a:rPr lang="en-US" sz="2200" b="1" dirty="0">
                          <a:latin typeface="Calibri" panose="020F0502020204030204" pitchFamily="34" charset="0"/>
                          <a:cs typeface="Calibri" panose="020F0502020204030204" pitchFamily="34" charset="0"/>
                        </a:rPr>
                        <a:t>Gen. 1:28</a:t>
                      </a:r>
                    </a:p>
                  </a:txBody>
                  <a:tcPr anchor="ctr"/>
                </a:tc>
                <a:tc>
                  <a:txBody>
                    <a:bodyPr/>
                    <a:lstStyle/>
                    <a:p>
                      <a:pPr algn="l"/>
                      <a:r>
                        <a:rPr lang="en-US" sz="2200" b="1" i="1" dirty="0">
                          <a:latin typeface="Calibri" panose="020F0502020204030204" pitchFamily="34" charset="0"/>
                          <a:cs typeface="Calibri" panose="020F0502020204030204" pitchFamily="34" charset="0"/>
                        </a:rPr>
                        <a:t>Male’</a:t>
                      </a:r>
                      <a:r>
                        <a:rPr lang="en-US" sz="2200" b="1" dirty="0">
                          <a:latin typeface="Calibri" panose="020F0502020204030204" pitchFamily="34" charset="0"/>
                          <a:cs typeface="Calibri" panose="020F0502020204030204" pitchFamily="34" charset="0"/>
                        </a:rPr>
                        <a:t> = “ to replenish”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Male’</a:t>
                      </a:r>
                      <a:r>
                        <a:rPr lang="en-US" sz="2200" b="1" kern="1200" dirty="0">
                          <a:solidFill>
                            <a:srgbClr val="C00000"/>
                          </a:solidFill>
                          <a:latin typeface="Calibri" panose="020F0502020204030204" pitchFamily="34" charset="0"/>
                          <a:ea typeface="+mn-ea"/>
                          <a:cs typeface="Calibri" panose="020F0502020204030204" pitchFamily="34" charset="0"/>
                        </a:rPr>
                        <a:t> = “to fill”</a:t>
                      </a:r>
                    </a:p>
                  </a:txBody>
                  <a:tcPr anchor="ctr"/>
                </a:tc>
                <a:extLst>
                  <a:ext uri="{0D108BD9-81ED-4DB2-BD59-A6C34878D82A}">
                    <a16:rowId xmlns:a16="http://schemas.microsoft.com/office/drawing/2014/main" val="1700984971"/>
                  </a:ext>
                </a:extLst>
              </a:tr>
              <a:tr h="709399">
                <a:tc>
                  <a:txBody>
                    <a:bodyPr/>
                    <a:lstStyle/>
                    <a:p>
                      <a:pPr algn="ctr"/>
                      <a:r>
                        <a:rPr lang="en-US" sz="2200" b="1" dirty="0">
                          <a:latin typeface="Calibri" panose="020F0502020204030204" pitchFamily="34" charset="0"/>
                          <a:cs typeface="Calibri" panose="020F0502020204030204" pitchFamily="34" charset="0"/>
                        </a:rPr>
                        <a:t>9.</a:t>
                      </a:r>
                    </a:p>
                  </a:txBody>
                  <a:tcPr anchor="ctr"/>
                </a:tc>
                <a:tc>
                  <a:txBody>
                    <a:bodyPr/>
                    <a:lstStyle/>
                    <a:p>
                      <a:pPr algn="ctr"/>
                      <a:r>
                        <a:rPr lang="en-US" sz="2200" b="1" dirty="0">
                          <a:latin typeface="Calibri" panose="020F0502020204030204" pitchFamily="34" charset="0"/>
                          <a:cs typeface="Calibri" panose="020F0502020204030204" pitchFamily="34" charset="0"/>
                        </a:rPr>
                        <a:t>Isa. 24:1</a:t>
                      </a:r>
                    </a:p>
                  </a:txBody>
                  <a:tcPr anchor="ctr"/>
                </a:tc>
                <a:tc>
                  <a:txBody>
                    <a:bodyPr/>
                    <a:lstStyle/>
                    <a:p>
                      <a:pPr algn="l"/>
                      <a:r>
                        <a:rPr lang="en-US" sz="2200" b="1" dirty="0">
                          <a:latin typeface="Calibri" panose="020F0502020204030204" pitchFamily="34" charset="0"/>
                          <a:cs typeface="Calibri" panose="020F0502020204030204" pitchFamily="34" charset="0"/>
                        </a:rPr>
                        <a:t>The Earth was formerly in ruin</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Context = future judgment</a:t>
                      </a:r>
                    </a:p>
                  </a:txBody>
                  <a:tcPr anchor="ctr"/>
                </a:tc>
                <a:extLst>
                  <a:ext uri="{0D108BD9-81ED-4DB2-BD59-A6C34878D82A}">
                    <a16:rowId xmlns:a16="http://schemas.microsoft.com/office/drawing/2014/main" val="558539107"/>
                  </a:ext>
                </a:extLst>
              </a:tr>
              <a:tr h="828289">
                <a:tc>
                  <a:txBody>
                    <a:bodyPr/>
                    <a:lstStyle/>
                    <a:p>
                      <a:pPr algn="ctr"/>
                      <a:r>
                        <a:rPr lang="en-US" sz="2200" b="1" dirty="0">
                          <a:latin typeface="Calibri" panose="020F0502020204030204" pitchFamily="34" charset="0"/>
                          <a:cs typeface="Calibri" panose="020F0502020204030204" pitchFamily="34" charset="0"/>
                        </a:rPr>
                        <a:t>10.</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Ezek. 28:13-14</a:t>
                      </a:r>
                    </a:p>
                  </a:txBody>
                  <a:tcPr anchor="ctr">
                    <a:solidFill>
                      <a:srgbClr val="FFFFCC"/>
                    </a:solidFill>
                  </a:tcPr>
                </a:tc>
                <a:tc>
                  <a:txBody>
                    <a:bodyPr/>
                    <a:lstStyle/>
                    <a:p>
                      <a:pPr algn="l"/>
                      <a:r>
                        <a:rPr lang="en-US" sz="2200" b="1" i="0" dirty="0">
                          <a:latin typeface="Calibri" panose="020F0502020204030204" pitchFamily="34" charset="0"/>
                          <a:cs typeface="Calibri" panose="020F0502020204030204" pitchFamily="34" charset="0"/>
                        </a:rPr>
                        <a:t>Satan was in a mineral garden</a:t>
                      </a: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Context = heaven</a:t>
                      </a:r>
                    </a:p>
                  </a:txBody>
                  <a:tcPr anchor="ctr"/>
                </a:tc>
                <a:extLst>
                  <a:ext uri="{0D108BD9-81ED-4DB2-BD59-A6C34878D82A}">
                    <a16:rowId xmlns:a16="http://schemas.microsoft.com/office/drawing/2014/main" val="2935229951"/>
                  </a:ext>
                </a:extLst>
              </a:tr>
              <a:tr h="1021534">
                <a:tc>
                  <a:txBody>
                    <a:bodyPr/>
                    <a:lstStyle/>
                    <a:p>
                      <a:pPr algn="ctr"/>
                      <a:r>
                        <a:rPr lang="en-US" sz="2200" b="1" dirty="0">
                          <a:latin typeface="Calibri" panose="020F0502020204030204" pitchFamily="34" charset="0"/>
                          <a:cs typeface="Calibri" panose="020F0502020204030204" pitchFamily="34" charset="0"/>
                        </a:rPr>
                        <a:t>11.</a:t>
                      </a:r>
                    </a:p>
                  </a:txBody>
                  <a:tcPr anchor="ctr"/>
                </a:tc>
                <a:tc>
                  <a:txBody>
                    <a:bodyPr/>
                    <a:lstStyle/>
                    <a:p>
                      <a:pPr algn="ctr"/>
                      <a:r>
                        <a:rPr lang="en-US" sz="2200" b="1" dirty="0">
                          <a:latin typeface="Calibri" panose="020F0502020204030204" pitchFamily="34" charset="0"/>
                          <a:cs typeface="Calibri" panose="020F0502020204030204" pitchFamily="34" charset="0"/>
                        </a:rPr>
                        <a:t>Gen. 1‒3</a:t>
                      </a:r>
                    </a:p>
                  </a:txBody>
                  <a:tcPr anchor="ctr"/>
                </a:tc>
                <a:tc>
                  <a:txBody>
                    <a:bodyPr/>
                    <a:lstStyle/>
                    <a:p>
                      <a:pPr algn="l"/>
                      <a:r>
                        <a:rPr lang="en-US" sz="2200" b="1" i="0" dirty="0">
                          <a:latin typeface="Calibri" panose="020F0502020204030204" pitchFamily="34" charset="0"/>
                          <a:cs typeface="Calibri" panose="020F0502020204030204" pitchFamily="34" charset="0"/>
                        </a:rPr>
                        <a:t>Not enough time for angelic rebellion between Gen. 1:31 &amp; 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Angelic rebellion  &amp; judgment = instantaneous</a:t>
                      </a:r>
                    </a:p>
                  </a:txBody>
                  <a:tcPr anchor="ctr"/>
                </a:tc>
                <a:extLst>
                  <a:ext uri="{0D108BD9-81ED-4DB2-BD59-A6C34878D82A}">
                    <a16:rowId xmlns:a16="http://schemas.microsoft.com/office/drawing/2014/main" val="1282089858"/>
                  </a:ext>
                </a:extLst>
              </a:tr>
              <a:tr h="1021534">
                <a:tc>
                  <a:txBody>
                    <a:bodyPr/>
                    <a:lstStyle/>
                    <a:p>
                      <a:pPr algn="ctr"/>
                      <a:r>
                        <a:rPr lang="en-US" sz="2200" b="1" dirty="0">
                          <a:latin typeface="Calibri" panose="020F0502020204030204" pitchFamily="34" charset="0"/>
                          <a:cs typeface="Calibri" panose="020F0502020204030204" pitchFamily="34" charset="0"/>
                        </a:rPr>
                        <a:t>12.</a:t>
                      </a:r>
                    </a:p>
                  </a:txBody>
                  <a:tcPr anchor="ctr"/>
                </a:tc>
                <a:tc>
                  <a:txBody>
                    <a:bodyPr/>
                    <a:lstStyle/>
                    <a:p>
                      <a:pPr algn="ctr"/>
                      <a:endParaRPr lang="en-US" sz="2200" b="1" dirty="0">
                        <a:latin typeface="Calibri" panose="020F0502020204030204" pitchFamily="34" charset="0"/>
                        <a:cs typeface="Calibri" panose="020F0502020204030204" pitchFamily="34" charset="0"/>
                      </a:endParaRPr>
                    </a:p>
                  </a:txBody>
                  <a:tcPr anchor="ctr"/>
                </a:tc>
                <a:tc>
                  <a:txBody>
                    <a:bodyPr/>
                    <a:lstStyle/>
                    <a:p>
                      <a:pPr algn="l"/>
                      <a:r>
                        <a:rPr lang="en-US" sz="2200" b="1" dirty="0">
                          <a:latin typeface="Calibri" panose="020F0502020204030204" pitchFamily="34" charset="0"/>
                          <a:cs typeface="Calibri" panose="020F0502020204030204" pitchFamily="34" charset="0"/>
                        </a:rPr>
                        <a:t>Explanation of fossil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Similarities between fossils and current counter parts</a:t>
                      </a:r>
                    </a:p>
                  </a:txBody>
                  <a:tcPr anchor="ctr"/>
                </a:tc>
                <a:extLst>
                  <a:ext uri="{0D108BD9-81ED-4DB2-BD59-A6C34878D82A}">
                    <a16:rowId xmlns:a16="http://schemas.microsoft.com/office/drawing/2014/main" val="1982611401"/>
                  </a:ext>
                </a:extLst>
              </a:tr>
              <a:tr h="709399">
                <a:tc>
                  <a:txBody>
                    <a:bodyPr/>
                    <a:lstStyle/>
                    <a:p>
                      <a:pPr algn="ctr"/>
                      <a:r>
                        <a:rPr lang="en-US" sz="2200" b="1" dirty="0">
                          <a:latin typeface="Calibri" panose="020F0502020204030204" pitchFamily="34" charset="0"/>
                          <a:cs typeface="Calibri" panose="020F0502020204030204" pitchFamily="34" charset="0"/>
                        </a:rPr>
                        <a:t>13.</a:t>
                      </a:r>
                    </a:p>
                  </a:txBody>
                  <a:tcPr anchor="ctr"/>
                </a:tc>
                <a:tc>
                  <a:txBody>
                    <a:bodyPr/>
                    <a:lstStyle/>
                    <a:p>
                      <a:pPr algn="ctr"/>
                      <a:r>
                        <a:rPr lang="en-US" sz="2200" b="1" dirty="0">
                          <a:latin typeface="Calibri" panose="020F0502020204030204" pitchFamily="34" charset="0"/>
                          <a:cs typeface="Calibri" panose="020F0502020204030204" pitchFamily="34" charset="0"/>
                        </a:rPr>
                        <a:t>Isa. 61:1-2</a:t>
                      </a:r>
                    </a:p>
                  </a:txBody>
                  <a:tcPr anchor="ctr"/>
                </a:tc>
                <a:tc>
                  <a:txBody>
                    <a:bodyPr/>
                    <a:lstStyle/>
                    <a:p>
                      <a:pPr algn="l"/>
                      <a:r>
                        <a:rPr lang="en-US" sz="2200" b="1" i="0" dirty="0">
                          <a:latin typeface="Calibri" panose="020F0502020204030204" pitchFamily="34" charset="0"/>
                          <a:cs typeface="Calibri" panose="020F0502020204030204" pitchFamily="34" charset="0"/>
                        </a:rPr>
                        <a:t>Prophetic gaps are common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Genre confusion</a:t>
                      </a:r>
                    </a:p>
                  </a:txBody>
                  <a:tcPr anchor="ctr"/>
                </a:tc>
                <a:extLst>
                  <a:ext uri="{0D108BD9-81ED-4DB2-BD59-A6C34878D82A}">
                    <a16:rowId xmlns:a16="http://schemas.microsoft.com/office/drawing/2014/main" val="1913668434"/>
                  </a:ext>
                </a:extLst>
              </a:tr>
            </a:tbl>
          </a:graphicData>
        </a:graphic>
      </p:graphicFrame>
    </p:spTree>
    <p:extLst>
      <p:ext uri="{BB962C8B-B14F-4D97-AF65-F5344CB8AC3E}">
        <p14:creationId xmlns:p14="http://schemas.microsoft.com/office/powerpoint/2010/main" val="42491689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28:13-14</a:t>
            </a:r>
          </a:p>
          <a:p>
            <a:pPr algn="just">
              <a:spcAft>
                <a:spcPts val="10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were in Eden, the garden of God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Every precious stone was your covering: The ruby, the topaz and the diamond; The beryl, the onyx and the jasper; The lapis lazuli, the turquoise and the emerald; And the gold, the workmanship of your settings and sockets, Was in you. On the day that you were created They were prepared.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were the anointed cherub who covers, And I placed you there. You were on the holy mountain of God; You walked in the midst of the stones of fire.”</a:t>
            </a:r>
          </a:p>
        </p:txBody>
      </p:sp>
    </p:spTree>
    <p:extLst>
      <p:ext uri="{BB962C8B-B14F-4D97-AF65-F5344CB8AC3E}">
        <p14:creationId xmlns:p14="http://schemas.microsoft.com/office/powerpoint/2010/main" val="279441445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4FB6BE6E-FD89-466A-9067-42FB6AA5B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00025"/>
            <a:ext cx="8610600" cy="6457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728092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962277802"/>
              </p:ext>
            </p:extLst>
          </p:nvPr>
        </p:nvGraphicFramePr>
        <p:xfrm>
          <a:off x="152401" y="120775"/>
          <a:ext cx="8900160" cy="6484120"/>
        </p:xfrm>
        <a:graphic>
          <a:graphicData uri="http://schemas.openxmlformats.org/drawingml/2006/table">
            <a:tbl>
              <a:tblPr firstRow="1" bandRow="1">
                <a:tableStyleId>{073A0DAA-6AF3-43AB-8588-CEC1D06C72B9}</a:tableStyleId>
              </a:tblPr>
              <a:tblGrid>
                <a:gridCol w="761999">
                  <a:extLst>
                    <a:ext uri="{9D8B030D-6E8A-4147-A177-3AD203B41FA5}">
                      <a16:colId xmlns:a16="http://schemas.microsoft.com/office/drawing/2014/main" val="1281036659"/>
                    </a:ext>
                  </a:extLst>
                </a:gridCol>
                <a:gridCol w="1905000">
                  <a:extLst>
                    <a:ext uri="{9D8B030D-6E8A-4147-A177-3AD203B41FA5}">
                      <a16:colId xmlns:a16="http://schemas.microsoft.com/office/drawing/2014/main" val="1064214743"/>
                    </a:ext>
                  </a:extLst>
                </a:gridCol>
                <a:gridCol w="3566160">
                  <a:extLst>
                    <a:ext uri="{9D8B030D-6E8A-4147-A177-3AD203B41FA5}">
                      <a16:colId xmlns:a16="http://schemas.microsoft.com/office/drawing/2014/main" val="3939120806"/>
                    </a:ext>
                  </a:extLst>
                </a:gridCol>
                <a:gridCol w="2667001">
                  <a:extLst>
                    <a:ext uri="{9D8B030D-6E8A-4147-A177-3AD203B41FA5}">
                      <a16:colId xmlns:a16="http://schemas.microsoft.com/office/drawing/2014/main" val="3131948577"/>
                    </a:ext>
                  </a:extLst>
                </a:gridCol>
              </a:tblGrid>
              <a:tr h="6711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609348">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709399">
                <a:tc>
                  <a:txBody>
                    <a:bodyPr/>
                    <a:lstStyle/>
                    <a:p>
                      <a:pPr algn="ctr"/>
                      <a:r>
                        <a:rPr lang="en-US" sz="2200" b="1" dirty="0">
                          <a:latin typeface="Calibri" panose="020F0502020204030204" pitchFamily="34" charset="0"/>
                          <a:cs typeface="Calibri" panose="020F0502020204030204" pitchFamily="34" charset="0"/>
                        </a:rPr>
                        <a:t>8.</a:t>
                      </a:r>
                    </a:p>
                  </a:txBody>
                  <a:tcPr anchor="ctr"/>
                </a:tc>
                <a:tc>
                  <a:txBody>
                    <a:bodyPr/>
                    <a:lstStyle/>
                    <a:p>
                      <a:pPr algn="ctr"/>
                      <a:r>
                        <a:rPr lang="en-US" sz="2200" b="1" dirty="0">
                          <a:latin typeface="Calibri" panose="020F0502020204030204" pitchFamily="34" charset="0"/>
                          <a:cs typeface="Calibri" panose="020F0502020204030204" pitchFamily="34" charset="0"/>
                        </a:rPr>
                        <a:t>Gen. 1:28</a:t>
                      </a:r>
                    </a:p>
                  </a:txBody>
                  <a:tcPr anchor="ctr"/>
                </a:tc>
                <a:tc>
                  <a:txBody>
                    <a:bodyPr/>
                    <a:lstStyle/>
                    <a:p>
                      <a:pPr algn="l"/>
                      <a:r>
                        <a:rPr lang="en-US" sz="2200" b="1" i="1" dirty="0">
                          <a:latin typeface="Calibri" panose="020F0502020204030204" pitchFamily="34" charset="0"/>
                          <a:cs typeface="Calibri" panose="020F0502020204030204" pitchFamily="34" charset="0"/>
                        </a:rPr>
                        <a:t>Male’</a:t>
                      </a:r>
                      <a:r>
                        <a:rPr lang="en-US" sz="2200" b="1" dirty="0">
                          <a:latin typeface="Calibri" panose="020F0502020204030204" pitchFamily="34" charset="0"/>
                          <a:cs typeface="Calibri" panose="020F0502020204030204" pitchFamily="34" charset="0"/>
                        </a:rPr>
                        <a:t> = “ to replenish”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Male’</a:t>
                      </a:r>
                      <a:r>
                        <a:rPr lang="en-US" sz="2200" b="1" kern="1200" dirty="0">
                          <a:solidFill>
                            <a:srgbClr val="C00000"/>
                          </a:solidFill>
                          <a:latin typeface="Calibri" panose="020F0502020204030204" pitchFamily="34" charset="0"/>
                          <a:ea typeface="+mn-ea"/>
                          <a:cs typeface="Calibri" panose="020F0502020204030204" pitchFamily="34" charset="0"/>
                        </a:rPr>
                        <a:t> = “to fill”</a:t>
                      </a:r>
                    </a:p>
                  </a:txBody>
                  <a:tcPr anchor="ctr"/>
                </a:tc>
                <a:extLst>
                  <a:ext uri="{0D108BD9-81ED-4DB2-BD59-A6C34878D82A}">
                    <a16:rowId xmlns:a16="http://schemas.microsoft.com/office/drawing/2014/main" val="1700984971"/>
                  </a:ext>
                </a:extLst>
              </a:tr>
              <a:tr h="709399">
                <a:tc>
                  <a:txBody>
                    <a:bodyPr/>
                    <a:lstStyle/>
                    <a:p>
                      <a:pPr algn="ctr"/>
                      <a:r>
                        <a:rPr lang="en-US" sz="2200" b="1" dirty="0">
                          <a:latin typeface="Calibri" panose="020F0502020204030204" pitchFamily="34" charset="0"/>
                          <a:cs typeface="Calibri" panose="020F0502020204030204" pitchFamily="34" charset="0"/>
                        </a:rPr>
                        <a:t>9.</a:t>
                      </a:r>
                    </a:p>
                  </a:txBody>
                  <a:tcPr anchor="ctr"/>
                </a:tc>
                <a:tc>
                  <a:txBody>
                    <a:bodyPr/>
                    <a:lstStyle/>
                    <a:p>
                      <a:pPr algn="ctr"/>
                      <a:r>
                        <a:rPr lang="en-US" sz="2200" b="1" dirty="0">
                          <a:latin typeface="Calibri" panose="020F0502020204030204" pitchFamily="34" charset="0"/>
                          <a:cs typeface="Calibri" panose="020F0502020204030204" pitchFamily="34" charset="0"/>
                        </a:rPr>
                        <a:t>Isa. 24:1</a:t>
                      </a:r>
                    </a:p>
                  </a:txBody>
                  <a:tcPr anchor="ctr"/>
                </a:tc>
                <a:tc>
                  <a:txBody>
                    <a:bodyPr/>
                    <a:lstStyle/>
                    <a:p>
                      <a:pPr algn="l"/>
                      <a:r>
                        <a:rPr lang="en-US" sz="2200" b="1" dirty="0">
                          <a:latin typeface="Calibri" panose="020F0502020204030204" pitchFamily="34" charset="0"/>
                          <a:cs typeface="Calibri" panose="020F0502020204030204" pitchFamily="34" charset="0"/>
                        </a:rPr>
                        <a:t>The Earth was formerly in ruin</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Context = future judgment</a:t>
                      </a:r>
                    </a:p>
                  </a:txBody>
                  <a:tcPr anchor="ctr"/>
                </a:tc>
                <a:extLst>
                  <a:ext uri="{0D108BD9-81ED-4DB2-BD59-A6C34878D82A}">
                    <a16:rowId xmlns:a16="http://schemas.microsoft.com/office/drawing/2014/main" val="558539107"/>
                  </a:ext>
                </a:extLst>
              </a:tr>
              <a:tr h="828289">
                <a:tc>
                  <a:txBody>
                    <a:bodyPr/>
                    <a:lstStyle/>
                    <a:p>
                      <a:pPr algn="ctr"/>
                      <a:r>
                        <a:rPr lang="en-US" sz="2200" b="1" dirty="0">
                          <a:latin typeface="Calibri" panose="020F0502020204030204" pitchFamily="34" charset="0"/>
                          <a:cs typeface="Calibri" panose="020F0502020204030204" pitchFamily="34" charset="0"/>
                        </a:rPr>
                        <a:t>10.</a:t>
                      </a:r>
                    </a:p>
                  </a:txBody>
                  <a:tcPr anchor="ctr"/>
                </a:tc>
                <a:tc>
                  <a:txBody>
                    <a:bodyPr/>
                    <a:lstStyle/>
                    <a:p>
                      <a:pPr algn="ctr"/>
                      <a:r>
                        <a:rPr lang="en-US" sz="2200" b="1" dirty="0">
                          <a:latin typeface="Calibri" panose="020F0502020204030204" pitchFamily="34" charset="0"/>
                          <a:cs typeface="Calibri" panose="020F0502020204030204" pitchFamily="34" charset="0"/>
                        </a:rPr>
                        <a:t>Ezek. 28:13-14</a:t>
                      </a:r>
                    </a:p>
                  </a:txBody>
                  <a:tcPr anchor="ctr"/>
                </a:tc>
                <a:tc>
                  <a:txBody>
                    <a:bodyPr/>
                    <a:lstStyle/>
                    <a:p>
                      <a:pPr algn="l"/>
                      <a:r>
                        <a:rPr lang="en-US" sz="2200" b="1" i="0" dirty="0">
                          <a:latin typeface="Calibri" panose="020F0502020204030204" pitchFamily="34" charset="0"/>
                          <a:cs typeface="Calibri" panose="020F0502020204030204" pitchFamily="34" charset="0"/>
                        </a:rPr>
                        <a:t>Satan was in a mineral garden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Context = heaven</a:t>
                      </a:r>
                    </a:p>
                  </a:txBody>
                  <a:tcPr anchor="ctr"/>
                </a:tc>
                <a:extLst>
                  <a:ext uri="{0D108BD9-81ED-4DB2-BD59-A6C34878D82A}">
                    <a16:rowId xmlns:a16="http://schemas.microsoft.com/office/drawing/2014/main" val="2935229951"/>
                  </a:ext>
                </a:extLst>
              </a:tr>
              <a:tr h="1021534">
                <a:tc>
                  <a:txBody>
                    <a:bodyPr/>
                    <a:lstStyle/>
                    <a:p>
                      <a:pPr algn="ctr"/>
                      <a:r>
                        <a:rPr lang="en-US" sz="2200" b="1" dirty="0">
                          <a:latin typeface="Calibri" panose="020F0502020204030204" pitchFamily="34" charset="0"/>
                          <a:cs typeface="Calibri" panose="020F0502020204030204" pitchFamily="34" charset="0"/>
                        </a:rPr>
                        <a:t>11.</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Gen. 1‒3</a:t>
                      </a:r>
                    </a:p>
                  </a:txBody>
                  <a:tcPr anchor="ctr">
                    <a:solidFill>
                      <a:srgbClr val="FFFFCC"/>
                    </a:solidFill>
                  </a:tcPr>
                </a:tc>
                <a:tc>
                  <a:txBody>
                    <a:bodyPr/>
                    <a:lstStyle/>
                    <a:p>
                      <a:pPr algn="l"/>
                      <a:r>
                        <a:rPr lang="en-US" sz="2200" b="1" i="0" dirty="0">
                          <a:latin typeface="Calibri" panose="020F0502020204030204" pitchFamily="34" charset="0"/>
                          <a:cs typeface="Calibri" panose="020F0502020204030204" pitchFamily="34" charset="0"/>
                        </a:rPr>
                        <a:t>Not enough time for angelic rebellion between Gen. 1:31 &amp; 3:1</a:t>
                      </a: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Angelic rebellion  &amp; judgment = instantaneous</a:t>
                      </a:r>
                    </a:p>
                  </a:txBody>
                  <a:tcPr anchor="ctr"/>
                </a:tc>
                <a:extLst>
                  <a:ext uri="{0D108BD9-81ED-4DB2-BD59-A6C34878D82A}">
                    <a16:rowId xmlns:a16="http://schemas.microsoft.com/office/drawing/2014/main" val="1282089858"/>
                  </a:ext>
                </a:extLst>
              </a:tr>
              <a:tr h="1021534">
                <a:tc>
                  <a:txBody>
                    <a:bodyPr/>
                    <a:lstStyle/>
                    <a:p>
                      <a:pPr algn="ctr"/>
                      <a:r>
                        <a:rPr lang="en-US" sz="2200" b="1" dirty="0">
                          <a:latin typeface="Calibri" panose="020F0502020204030204" pitchFamily="34" charset="0"/>
                          <a:cs typeface="Calibri" panose="020F0502020204030204" pitchFamily="34" charset="0"/>
                        </a:rPr>
                        <a:t>12.</a:t>
                      </a:r>
                    </a:p>
                  </a:txBody>
                  <a:tcPr anchor="ctr"/>
                </a:tc>
                <a:tc>
                  <a:txBody>
                    <a:bodyPr/>
                    <a:lstStyle/>
                    <a:p>
                      <a:pPr algn="ctr"/>
                      <a:endParaRPr lang="en-US" sz="2200" b="1" dirty="0">
                        <a:latin typeface="Calibri" panose="020F0502020204030204" pitchFamily="34" charset="0"/>
                        <a:cs typeface="Calibri" panose="020F0502020204030204" pitchFamily="34" charset="0"/>
                      </a:endParaRPr>
                    </a:p>
                  </a:txBody>
                  <a:tcPr anchor="ctr"/>
                </a:tc>
                <a:tc>
                  <a:txBody>
                    <a:bodyPr/>
                    <a:lstStyle/>
                    <a:p>
                      <a:pPr algn="l"/>
                      <a:r>
                        <a:rPr lang="en-US" sz="2200" b="1" dirty="0">
                          <a:latin typeface="Calibri" panose="020F0502020204030204" pitchFamily="34" charset="0"/>
                          <a:cs typeface="Calibri" panose="020F0502020204030204" pitchFamily="34" charset="0"/>
                        </a:rPr>
                        <a:t>Explanation of fossil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Similarities between fossils and current counter parts</a:t>
                      </a:r>
                    </a:p>
                  </a:txBody>
                  <a:tcPr anchor="ctr"/>
                </a:tc>
                <a:extLst>
                  <a:ext uri="{0D108BD9-81ED-4DB2-BD59-A6C34878D82A}">
                    <a16:rowId xmlns:a16="http://schemas.microsoft.com/office/drawing/2014/main" val="1982611401"/>
                  </a:ext>
                </a:extLst>
              </a:tr>
              <a:tr h="709399">
                <a:tc>
                  <a:txBody>
                    <a:bodyPr/>
                    <a:lstStyle/>
                    <a:p>
                      <a:pPr algn="ctr"/>
                      <a:r>
                        <a:rPr lang="en-US" sz="2200" b="1" dirty="0">
                          <a:latin typeface="Calibri" panose="020F0502020204030204" pitchFamily="34" charset="0"/>
                          <a:cs typeface="Calibri" panose="020F0502020204030204" pitchFamily="34" charset="0"/>
                        </a:rPr>
                        <a:t>13.</a:t>
                      </a:r>
                    </a:p>
                  </a:txBody>
                  <a:tcPr anchor="ctr"/>
                </a:tc>
                <a:tc>
                  <a:txBody>
                    <a:bodyPr/>
                    <a:lstStyle/>
                    <a:p>
                      <a:pPr algn="ctr"/>
                      <a:r>
                        <a:rPr lang="en-US" sz="2200" b="1" dirty="0">
                          <a:latin typeface="Calibri" panose="020F0502020204030204" pitchFamily="34" charset="0"/>
                          <a:cs typeface="Calibri" panose="020F0502020204030204" pitchFamily="34" charset="0"/>
                        </a:rPr>
                        <a:t>Isa. 61:1-2</a:t>
                      </a:r>
                    </a:p>
                  </a:txBody>
                  <a:tcPr anchor="ctr"/>
                </a:tc>
                <a:tc>
                  <a:txBody>
                    <a:bodyPr/>
                    <a:lstStyle/>
                    <a:p>
                      <a:pPr algn="l"/>
                      <a:r>
                        <a:rPr lang="en-US" sz="2200" b="1" i="0" dirty="0">
                          <a:latin typeface="Calibri" panose="020F0502020204030204" pitchFamily="34" charset="0"/>
                          <a:cs typeface="Calibri" panose="020F0502020204030204" pitchFamily="34" charset="0"/>
                        </a:rPr>
                        <a:t>Prophetic gaps are common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Genre confusion</a:t>
                      </a:r>
                    </a:p>
                  </a:txBody>
                  <a:tcPr anchor="ctr"/>
                </a:tc>
                <a:extLst>
                  <a:ext uri="{0D108BD9-81ED-4DB2-BD59-A6C34878D82A}">
                    <a16:rowId xmlns:a16="http://schemas.microsoft.com/office/drawing/2014/main" val="1913668434"/>
                  </a:ext>
                </a:extLst>
              </a:tr>
            </a:tbl>
          </a:graphicData>
        </a:graphic>
      </p:graphicFrame>
    </p:spTree>
    <p:extLst>
      <p:ext uri="{BB962C8B-B14F-4D97-AF65-F5344CB8AC3E}">
        <p14:creationId xmlns:p14="http://schemas.microsoft.com/office/powerpoint/2010/main" val="215105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457200" y="1428750"/>
            <a:ext cx="502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Existence</a:t>
            </a:r>
          </a:p>
          <a:p>
            <a:pPr marL="514350" indent="-514350" eaLnBrk="1" hangingPunct="1">
              <a:spcBef>
                <a:spcPts val="0"/>
              </a:spcBef>
              <a:spcAft>
                <a:spcPts val="3600"/>
              </a:spcAft>
              <a:buClr>
                <a:srgbClr val="00FFFF"/>
              </a:buClr>
              <a:buSzPct val="100000"/>
              <a:buFont typeface="+mj-lt"/>
              <a:buAutoNum type="arabicPeriod"/>
              <a:defRPr/>
            </a:pPr>
            <a:r>
              <a:rPr lang="en-US" b="1" u="sng" kern="0" dirty="0">
                <a:solidFill>
                  <a:srgbClr val="FFFFCC"/>
                </a:solidFill>
                <a:effectLst>
                  <a:outerShdw blurRad="38100" dist="38100" dir="2700000" algn="tl">
                    <a:srgbClr val="000000">
                      <a:alpha val="43137"/>
                    </a:srgbClr>
                  </a:outerShdw>
                </a:effectLst>
                <a:cs typeface="+mn-cs"/>
              </a:rPr>
              <a:t>Personhood</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Names and titles</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Original state and first sin</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Works</a:t>
            </a: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6C3FEE8E-EDCE-4156-9C9A-0411B7FF2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896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1054956832"/>
              </p:ext>
            </p:extLst>
          </p:nvPr>
        </p:nvGraphicFramePr>
        <p:xfrm>
          <a:off x="152401" y="120775"/>
          <a:ext cx="8900160" cy="6484120"/>
        </p:xfrm>
        <a:graphic>
          <a:graphicData uri="http://schemas.openxmlformats.org/drawingml/2006/table">
            <a:tbl>
              <a:tblPr firstRow="1" bandRow="1">
                <a:tableStyleId>{073A0DAA-6AF3-43AB-8588-CEC1D06C72B9}</a:tableStyleId>
              </a:tblPr>
              <a:tblGrid>
                <a:gridCol w="761999">
                  <a:extLst>
                    <a:ext uri="{9D8B030D-6E8A-4147-A177-3AD203B41FA5}">
                      <a16:colId xmlns:a16="http://schemas.microsoft.com/office/drawing/2014/main" val="1281036659"/>
                    </a:ext>
                  </a:extLst>
                </a:gridCol>
                <a:gridCol w="1905000">
                  <a:extLst>
                    <a:ext uri="{9D8B030D-6E8A-4147-A177-3AD203B41FA5}">
                      <a16:colId xmlns:a16="http://schemas.microsoft.com/office/drawing/2014/main" val="1064214743"/>
                    </a:ext>
                  </a:extLst>
                </a:gridCol>
                <a:gridCol w="3566160">
                  <a:extLst>
                    <a:ext uri="{9D8B030D-6E8A-4147-A177-3AD203B41FA5}">
                      <a16:colId xmlns:a16="http://schemas.microsoft.com/office/drawing/2014/main" val="3939120806"/>
                    </a:ext>
                  </a:extLst>
                </a:gridCol>
                <a:gridCol w="2667001">
                  <a:extLst>
                    <a:ext uri="{9D8B030D-6E8A-4147-A177-3AD203B41FA5}">
                      <a16:colId xmlns:a16="http://schemas.microsoft.com/office/drawing/2014/main" val="3131948577"/>
                    </a:ext>
                  </a:extLst>
                </a:gridCol>
              </a:tblGrid>
              <a:tr h="6711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609348">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709399">
                <a:tc>
                  <a:txBody>
                    <a:bodyPr/>
                    <a:lstStyle/>
                    <a:p>
                      <a:pPr algn="ctr"/>
                      <a:r>
                        <a:rPr lang="en-US" sz="2200" b="1" dirty="0">
                          <a:latin typeface="Calibri" panose="020F0502020204030204" pitchFamily="34" charset="0"/>
                          <a:cs typeface="Calibri" panose="020F0502020204030204" pitchFamily="34" charset="0"/>
                        </a:rPr>
                        <a:t>8.</a:t>
                      </a:r>
                    </a:p>
                  </a:txBody>
                  <a:tcPr anchor="ctr"/>
                </a:tc>
                <a:tc>
                  <a:txBody>
                    <a:bodyPr/>
                    <a:lstStyle/>
                    <a:p>
                      <a:pPr algn="ctr"/>
                      <a:r>
                        <a:rPr lang="en-US" sz="2200" b="1" dirty="0">
                          <a:latin typeface="Calibri" panose="020F0502020204030204" pitchFamily="34" charset="0"/>
                          <a:cs typeface="Calibri" panose="020F0502020204030204" pitchFamily="34" charset="0"/>
                        </a:rPr>
                        <a:t>Gen. 1:28</a:t>
                      </a:r>
                    </a:p>
                  </a:txBody>
                  <a:tcPr anchor="ctr"/>
                </a:tc>
                <a:tc>
                  <a:txBody>
                    <a:bodyPr/>
                    <a:lstStyle/>
                    <a:p>
                      <a:pPr algn="l"/>
                      <a:r>
                        <a:rPr lang="en-US" sz="2200" b="1" i="1" dirty="0">
                          <a:latin typeface="Calibri" panose="020F0502020204030204" pitchFamily="34" charset="0"/>
                          <a:cs typeface="Calibri" panose="020F0502020204030204" pitchFamily="34" charset="0"/>
                        </a:rPr>
                        <a:t>Male’</a:t>
                      </a:r>
                      <a:r>
                        <a:rPr lang="en-US" sz="2200" b="1" dirty="0">
                          <a:latin typeface="Calibri" panose="020F0502020204030204" pitchFamily="34" charset="0"/>
                          <a:cs typeface="Calibri" panose="020F0502020204030204" pitchFamily="34" charset="0"/>
                        </a:rPr>
                        <a:t> = “ to replenish”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Male’</a:t>
                      </a:r>
                      <a:r>
                        <a:rPr lang="en-US" sz="2200" b="1" kern="1200" dirty="0">
                          <a:solidFill>
                            <a:srgbClr val="C00000"/>
                          </a:solidFill>
                          <a:latin typeface="Calibri" panose="020F0502020204030204" pitchFamily="34" charset="0"/>
                          <a:ea typeface="+mn-ea"/>
                          <a:cs typeface="Calibri" panose="020F0502020204030204" pitchFamily="34" charset="0"/>
                        </a:rPr>
                        <a:t> = “to fill”</a:t>
                      </a:r>
                    </a:p>
                  </a:txBody>
                  <a:tcPr anchor="ctr"/>
                </a:tc>
                <a:extLst>
                  <a:ext uri="{0D108BD9-81ED-4DB2-BD59-A6C34878D82A}">
                    <a16:rowId xmlns:a16="http://schemas.microsoft.com/office/drawing/2014/main" val="1700984971"/>
                  </a:ext>
                </a:extLst>
              </a:tr>
              <a:tr h="709399">
                <a:tc>
                  <a:txBody>
                    <a:bodyPr/>
                    <a:lstStyle/>
                    <a:p>
                      <a:pPr algn="ctr"/>
                      <a:r>
                        <a:rPr lang="en-US" sz="2200" b="1" dirty="0">
                          <a:latin typeface="Calibri" panose="020F0502020204030204" pitchFamily="34" charset="0"/>
                          <a:cs typeface="Calibri" panose="020F0502020204030204" pitchFamily="34" charset="0"/>
                        </a:rPr>
                        <a:t>9.</a:t>
                      </a:r>
                    </a:p>
                  </a:txBody>
                  <a:tcPr anchor="ctr"/>
                </a:tc>
                <a:tc>
                  <a:txBody>
                    <a:bodyPr/>
                    <a:lstStyle/>
                    <a:p>
                      <a:pPr algn="ctr"/>
                      <a:r>
                        <a:rPr lang="en-US" sz="2200" b="1" dirty="0">
                          <a:latin typeface="Calibri" panose="020F0502020204030204" pitchFamily="34" charset="0"/>
                          <a:cs typeface="Calibri" panose="020F0502020204030204" pitchFamily="34" charset="0"/>
                        </a:rPr>
                        <a:t>Isa. 24:1</a:t>
                      </a:r>
                    </a:p>
                  </a:txBody>
                  <a:tcPr anchor="ctr"/>
                </a:tc>
                <a:tc>
                  <a:txBody>
                    <a:bodyPr/>
                    <a:lstStyle/>
                    <a:p>
                      <a:pPr algn="l"/>
                      <a:r>
                        <a:rPr lang="en-US" sz="2200" b="1" dirty="0">
                          <a:latin typeface="Calibri" panose="020F0502020204030204" pitchFamily="34" charset="0"/>
                          <a:cs typeface="Calibri" panose="020F0502020204030204" pitchFamily="34" charset="0"/>
                        </a:rPr>
                        <a:t>The Earth was formerly in ruin</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Context = future judgment</a:t>
                      </a:r>
                    </a:p>
                  </a:txBody>
                  <a:tcPr anchor="ctr"/>
                </a:tc>
                <a:extLst>
                  <a:ext uri="{0D108BD9-81ED-4DB2-BD59-A6C34878D82A}">
                    <a16:rowId xmlns:a16="http://schemas.microsoft.com/office/drawing/2014/main" val="558539107"/>
                  </a:ext>
                </a:extLst>
              </a:tr>
              <a:tr h="828289">
                <a:tc>
                  <a:txBody>
                    <a:bodyPr/>
                    <a:lstStyle/>
                    <a:p>
                      <a:pPr algn="ctr"/>
                      <a:r>
                        <a:rPr lang="en-US" sz="2200" b="1" dirty="0">
                          <a:latin typeface="Calibri" panose="020F0502020204030204" pitchFamily="34" charset="0"/>
                          <a:cs typeface="Calibri" panose="020F0502020204030204" pitchFamily="34" charset="0"/>
                        </a:rPr>
                        <a:t>10.</a:t>
                      </a:r>
                    </a:p>
                  </a:txBody>
                  <a:tcPr anchor="ctr"/>
                </a:tc>
                <a:tc>
                  <a:txBody>
                    <a:bodyPr/>
                    <a:lstStyle/>
                    <a:p>
                      <a:pPr algn="ctr"/>
                      <a:r>
                        <a:rPr lang="en-US" sz="2200" b="1" dirty="0">
                          <a:latin typeface="Calibri" panose="020F0502020204030204" pitchFamily="34" charset="0"/>
                          <a:cs typeface="Calibri" panose="020F0502020204030204" pitchFamily="34" charset="0"/>
                        </a:rPr>
                        <a:t>Ezek. 28:13-14</a:t>
                      </a:r>
                    </a:p>
                  </a:txBody>
                  <a:tcPr anchor="ctr"/>
                </a:tc>
                <a:tc>
                  <a:txBody>
                    <a:bodyPr/>
                    <a:lstStyle/>
                    <a:p>
                      <a:pPr algn="l"/>
                      <a:r>
                        <a:rPr lang="en-US" sz="2200" b="1" i="0" dirty="0">
                          <a:latin typeface="Calibri" panose="020F0502020204030204" pitchFamily="34" charset="0"/>
                          <a:cs typeface="Calibri" panose="020F0502020204030204" pitchFamily="34" charset="0"/>
                        </a:rPr>
                        <a:t>Satan was in a mineral garden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Context = heaven</a:t>
                      </a:r>
                    </a:p>
                  </a:txBody>
                  <a:tcPr anchor="ctr"/>
                </a:tc>
                <a:extLst>
                  <a:ext uri="{0D108BD9-81ED-4DB2-BD59-A6C34878D82A}">
                    <a16:rowId xmlns:a16="http://schemas.microsoft.com/office/drawing/2014/main" val="2935229951"/>
                  </a:ext>
                </a:extLst>
              </a:tr>
              <a:tr h="1021534">
                <a:tc>
                  <a:txBody>
                    <a:bodyPr/>
                    <a:lstStyle/>
                    <a:p>
                      <a:pPr algn="ctr"/>
                      <a:r>
                        <a:rPr lang="en-US" sz="2200" b="1" dirty="0">
                          <a:latin typeface="Calibri" panose="020F0502020204030204" pitchFamily="34" charset="0"/>
                          <a:cs typeface="Calibri" panose="020F0502020204030204" pitchFamily="34" charset="0"/>
                        </a:rPr>
                        <a:t>11.</a:t>
                      </a:r>
                    </a:p>
                  </a:txBody>
                  <a:tcPr anchor="ctr"/>
                </a:tc>
                <a:tc>
                  <a:txBody>
                    <a:bodyPr/>
                    <a:lstStyle/>
                    <a:p>
                      <a:pPr algn="ctr"/>
                      <a:r>
                        <a:rPr lang="en-US" sz="2200" b="1" dirty="0">
                          <a:latin typeface="Calibri" panose="020F0502020204030204" pitchFamily="34" charset="0"/>
                          <a:cs typeface="Calibri" panose="020F0502020204030204" pitchFamily="34" charset="0"/>
                        </a:rPr>
                        <a:t>Gen. 1‒3</a:t>
                      </a:r>
                    </a:p>
                  </a:txBody>
                  <a:tcPr anchor="ctr"/>
                </a:tc>
                <a:tc>
                  <a:txBody>
                    <a:bodyPr/>
                    <a:lstStyle/>
                    <a:p>
                      <a:pPr algn="l"/>
                      <a:r>
                        <a:rPr lang="en-US" sz="2200" b="1" i="0" dirty="0">
                          <a:latin typeface="Calibri" panose="020F0502020204030204" pitchFamily="34" charset="0"/>
                          <a:cs typeface="Calibri" panose="020F0502020204030204" pitchFamily="34" charset="0"/>
                        </a:rPr>
                        <a:t>Not enough time for angelic rebellion between Gen. 1:31 &amp; 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Angelic rebellion  &amp; judgment = instantaneous</a:t>
                      </a:r>
                    </a:p>
                  </a:txBody>
                  <a:tcPr anchor="ctr"/>
                </a:tc>
                <a:extLst>
                  <a:ext uri="{0D108BD9-81ED-4DB2-BD59-A6C34878D82A}">
                    <a16:rowId xmlns:a16="http://schemas.microsoft.com/office/drawing/2014/main" val="1282089858"/>
                  </a:ext>
                </a:extLst>
              </a:tr>
              <a:tr h="1021534">
                <a:tc>
                  <a:txBody>
                    <a:bodyPr/>
                    <a:lstStyle/>
                    <a:p>
                      <a:pPr algn="ctr"/>
                      <a:r>
                        <a:rPr lang="en-US" sz="2200" b="1" dirty="0">
                          <a:latin typeface="Calibri" panose="020F0502020204030204" pitchFamily="34" charset="0"/>
                          <a:cs typeface="Calibri" panose="020F0502020204030204" pitchFamily="34" charset="0"/>
                        </a:rPr>
                        <a:t>12.</a:t>
                      </a:r>
                    </a:p>
                  </a:txBody>
                  <a:tcPr anchor="ctr">
                    <a:solidFill>
                      <a:srgbClr val="FFFFCC"/>
                    </a:solidFill>
                  </a:tcPr>
                </a:tc>
                <a:tc>
                  <a:txBody>
                    <a:bodyPr/>
                    <a:lstStyle/>
                    <a:p>
                      <a:pPr algn="ctr"/>
                      <a:endParaRPr lang="en-US" sz="2200" b="1" dirty="0">
                        <a:latin typeface="Calibri" panose="020F0502020204030204" pitchFamily="34" charset="0"/>
                        <a:cs typeface="Calibri" panose="020F0502020204030204" pitchFamily="34" charset="0"/>
                      </a:endParaRPr>
                    </a:p>
                  </a:txBody>
                  <a:tcPr anchor="ctr">
                    <a:solidFill>
                      <a:srgbClr val="FFFFCC"/>
                    </a:solidFill>
                  </a:tcPr>
                </a:tc>
                <a:tc>
                  <a:txBody>
                    <a:bodyPr/>
                    <a:lstStyle/>
                    <a:p>
                      <a:pPr algn="l"/>
                      <a:r>
                        <a:rPr lang="en-US" sz="2200" b="1" dirty="0">
                          <a:latin typeface="Calibri" panose="020F0502020204030204" pitchFamily="34" charset="0"/>
                          <a:cs typeface="Calibri" panose="020F0502020204030204" pitchFamily="34" charset="0"/>
                        </a:rPr>
                        <a:t>Explanation of fossil record</a:t>
                      </a: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Similarities between fossils and current counter parts</a:t>
                      </a:r>
                    </a:p>
                  </a:txBody>
                  <a:tcPr anchor="ctr"/>
                </a:tc>
                <a:extLst>
                  <a:ext uri="{0D108BD9-81ED-4DB2-BD59-A6C34878D82A}">
                    <a16:rowId xmlns:a16="http://schemas.microsoft.com/office/drawing/2014/main" val="1982611401"/>
                  </a:ext>
                </a:extLst>
              </a:tr>
              <a:tr h="709399">
                <a:tc>
                  <a:txBody>
                    <a:bodyPr/>
                    <a:lstStyle/>
                    <a:p>
                      <a:pPr algn="ctr"/>
                      <a:r>
                        <a:rPr lang="en-US" sz="2200" b="1" dirty="0">
                          <a:latin typeface="Calibri" panose="020F0502020204030204" pitchFamily="34" charset="0"/>
                          <a:cs typeface="Calibri" panose="020F0502020204030204" pitchFamily="34" charset="0"/>
                        </a:rPr>
                        <a:t>13.</a:t>
                      </a:r>
                    </a:p>
                  </a:txBody>
                  <a:tcPr anchor="ctr"/>
                </a:tc>
                <a:tc>
                  <a:txBody>
                    <a:bodyPr/>
                    <a:lstStyle/>
                    <a:p>
                      <a:pPr algn="ctr"/>
                      <a:r>
                        <a:rPr lang="en-US" sz="2200" b="1" dirty="0">
                          <a:latin typeface="Calibri" panose="020F0502020204030204" pitchFamily="34" charset="0"/>
                          <a:cs typeface="Calibri" panose="020F0502020204030204" pitchFamily="34" charset="0"/>
                        </a:rPr>
                        <a:t>Isa. 61:1-2</a:t>
                      </a:r>
                    </a:p>
                  </a:txBody>
                  <a:tcPr anchor="ctr"/>
                </a:tc>
                <a:tc>
                  <a:txBody>
                    <a:bodyPr/>
                    <a:lstStyle/>
                    <a:p>
                      <a:pPr algn="l"/>
                      <a:r>
                        <a:rPr lang="en-US" sz="2200" b="1" i="0" dirty="0">
                          <a:latin typeface="Calibri" panose="020F0502020204030204" pitchFamily="34" charset="0"/>
                          <a:cs typeface="Calibri" panose="020F0502020204030204" pitchFamily="34" charset="0"/>
                        </a:rPr>
                        <a:t>Prophetic gaps are common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Genre confusion</a:t>
                      </a:r>
                    </a:p>
                  </a:txBody>
                  <a:tcPr anchor="ctr"/>
                </a:tc>
                <a:extLst>
                  <a:ext uri="{0D108BD9-81ED-4DB2-BD59-A6C34878D82A}">
                    <a16:rowId xmlns:a16="http://schemas.microsoft.com/office/drawing/2014/main" val="1913668434"/>
                  </a:ext>
                </a:extLst>
              </a:tr>
            </a:tbl>
          </a:graphicData>
        </a:graphic>
      </p:graphicFrame>
    </p:spTree>
    <p:extLst>
      <p:ext uri="{BB962C8B-B14F-4D97-AF65-F5344CB8AC3E}">
        <p14:creationId xmlns:p14="http://schemas.microsoft.com/office/powerpoint/2010/main" val="3474306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2571152812"/>
              </p:ext>
            </p:extLst>
          </p:nvPr>
        </p:nvGraphicFramePr>
        <p:xfrm>
          <a:off x="152401" y="120775"/>
          <a:ext cx="8897112" cy="6484120"/>
        </p:xfrm>
        <a:graphic>
          <a:graphicData uri="http://schemas.openxmlformats.org/drawingml/2006/table">
            <a:tbl>
              <a:tblPr firstRow="1" bandRow="1">
                <a:tableStyleId>{073A0DAA-6AF3-43AB-8588-CEC1D06C72B9}</a:tableStyleId>
              </a:tblPr>
              <a:tblGrid>
                <a:gridCol w="768316">
                  <a:extLst>
                    <a:ext uri="{9D8B030D-6E8A-4147-A177-3AD203B41FA5}">
                      <a16:colId xmlns:a16="http://schemas.microsoft.com/office/drawing/2014/main" val="1281036659"/>
                    </a:ext>
                  </a:extLst>
                </a:gridCol>
                <a:gridCol w="1920792">
                  <a:extLst>
                    <a:ext uri="{9D8B030D-6E8A-4147-A177-3AD203B41FA5}">
                      <a16:colId xmlns:a16="http://schemas.microsoft.com/office/drawing/2014/main" val="1064214743"/>
                    </a:ext>
                  </a:extLst>
                </a:gridCol>
                <a:gridCol w="3595725">
                  <a:extLst>
                    <a:ext uri="{9D8B030D-6E8A-4147-A177-3AD203B41FA5}">
                      <a16:colId xmlns:a16="http://schemas.microsoft.com/office/drawing/2014/main" val="3939120806"/>
                    </a:ext>
                  </a:extLst>
                </a:gridCol>
                <a:gridCol w="2612279">
                  <a:extLst>
                    <a:ext uri="{9D8B030D-6E8A-4147-A177-3AD203B41FA5}">
                      <a16:colId xmlns:a16="http://schemas.microsoft.com/office/drawing/2014/main" val="3131948577"/>
                    </a:ext>
                  </a:extLst>
                </a:gridCol>
              </a:tblGrid>
              <a:tr h="6711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609348">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709399">
                <a:tc>
                  <a:txBody>
                    <a:bodyPr/>
                    <a:lstStyle/>
                    <a:p>
                      <a:pPr algn="ctr"/>
                      <a:r>
                        <a:rPr lang="en-US" sz="2200" b="1" dirty="0">
                          <a:latin typeface="Calibri" panose="020F0502020204030204" pitchFamily="34" charset="0"/>
                          <a:cs typeface="Calibri" panose="020F0502020204030204" pitchFamily="34" charset="0"/>
                        </a:rPr>
                        <a:t>8.</a:t>
                      </a:r>
                    </a:p>
                  </a:txBody>
                  <a:tcPr anchor="ctr"/>
                </a:tc>
                <a:tc>
                  <a:txBody>
                    <a:bodyPr/>
                    <a:lstStyle/>
                    <a:p>
                      <a:pPr algn="ctr"/>
                      <a:r>
                        <a:rPr lang="en-US" sz="2200" b="1" dirty="0">
                          <a:latin typeface="Calibri" panose="020F0502020204030204" pitchFamily="34" charset="0"/>
                          <a:cs typeface="Calibri" panose="020F0502020204030204" pitchFamily="34" charset="0"/>
                        </a:rPr>
                        <a:t>Gen. 1:28</a:t>
                      </a:r>
                    </a:p>
                  </a:txBody>
                  <a:tcPr anchor="ctr"/>
                </a:tc>
                <a:tc>
                  <a:txBody>
                    <a:bodyPr/>
                    <a:lstStyle/>
                    <a:p>
                      <a:pPr algn="l"/>
                      <a:r>
                        <a:rPr lang="en-US" sz="2200" b="1" i="1" dirty="0">
                          <a:latin typeface="Calibri" panose="020F0502020204030204" pitchFamily="34" charset="0"/>
                          <a:cs typeface="Calibri" panose="020F0502020204030204" pitchFamily="34" charset="0"/>
                        </a:rPr>
                        <a:t>Male’</a:t>
                      </a:r>
                      <a:r>
                        <a:rPr lang="en-US" sz="2200" b="1" dirty="0">
                          <a:latin typeface="Calibri" panose="020F0502020204030204" pitchFamily="34" charset="0"/>
                          <a:cs typeface="Calibri" panose="020F0502020204030204" pitchFamily="34" charset="0"/>
                        </a:rPr>
                        <a:t> = “ to replenish”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Male’</a:t>
                      </a:r>
                      <a:r>
                        <a:rPr lang="en-US" sz="2200" b="1" kern="1200" dirty="0">
                          <a:solidFill>
                            <a:srgbClr val="C00000"/>
                          </a:solidFill>
                          <a:latin typeface="Calibri" panose="020F0502020204030204" pitchFamily="34" charset="0"/>
                          <a:ea typeface="+mn-ea"/>
                          <a:cs typeface="Calibri" panose="020F0502020204030204" pitchFamily="34" charset="0"/>
                        </a:rPr>
                        <a:t> = “to fill”</a:t>
                      </a:r>
                    </a:p>
                  </a:txBody>
                  <a:tcPr anchor="ctr"/>
                </a:tc>
                <a:extLst>
                  <a:ext uri="{0D108BD9-81ED-4DB2-BD59-A6C34878D82A}">
                    <a16:rowId xmlns:a16="http://schemas.microsoft.com/office/drawing/2014/main" val="1700984971"/>
                  </a:ext>
                </a:extLst>
              </a:tr>
              <a:tr h="709399">
                <a:tc>
                  <a:txBody>
                    <a:bodyPr/>
                    <a:lstStyle/>
                    <a:p>
                      <a:pPr algn="ctr"/>
                      <a:r>
                        <a:rPr lang="en-US" sz="2200" b="1" dirty="0">
                          <a:latin typeface="Calibri" panose="020F0502020204030204" pitchFamily="34" charset="0"/>
                          <a:cs typeface="Calibri" panose="020F0502020204030204" pitchFamily="34" charset="0"/>
                        </a:rPr>
                        <a:t>9.</a:t>
                      </a:r>
                    </a:p>
                  </a:txBody>
                  <a:tcPr anchor="ctr"/>
                </a:tc>
                <a:tc>
                  <a:txBody>
                    <a:bodyPr/>
                    <a:lstStyle/>
                    <a:p>
                      <a:pPr algn="ctr"/>
                      <a:r>
                        <a:rPr lang="en-US" sz="2200" b="1" dirty="0">
                          <a:latin typeface="Calibri" panose="020F0502020204030204" pitchFamily="34" charset="0"/>
                          <a:cs typeface="Calibri" panose="020F0502020204030204" pitchFamily="34" charset="0"/>
                        </a:rPr>
                        <a:t>Isa. 24:1</a:t>
                      </a:r>
                    </a:p>
                  </a:txBody>
                  <a:tcPr anchor="ctr"/>
                </a:tc>
                <a:tc>
                  <a:txBody>
                    <a:bodyPr/>
                    <a:lstStyle/>
                    <a:p>
                      <a:pPr algn="l"/>
                      <a:r>
                        <a:rPr lang="en-US" sz="2200" b="1" dirty="0">
                          <a:latin typeface="Calibri" panose="020F0502020204030204" pitchFamily="34" charset="0"/>
                          <a:cs typeface="Calibri" panose="020F0502020204030204" pitchFamily="34" charset="0"/>
                        </a:rPr>
                        <a:t>The Earth was formerly in ruin</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Context = future judgment</a:t>
                      </a:r>
                    </a:p>
                  </a:txBody>
                  <a:tcPr anchor="ctr"/>
                </a:tc>
                <a:extLst>
                  <a:ext uri="{0D108BD9-81ED-4DB2-BD59-A6C34878D82A}">
                    <a16:rowId xmlns:a16="http://schemas.microsoft.com/office/drawing/2014/main" val="558539107"/>
                  </a:ext>
                </a:extLst>
              </a:tr>
              <a:tr h="828289">
                <a:tc>
                  <a:txBody>
                    <a:bodyPr/>
                    <a:lstStyle/>
                    <a:p>
                      <a:pPr algn="ctr"/>
                      <a:r>
                        <a:rPr lang="en-US" sz="2200" b="1" dirty="0">
                          <a:latin typeface="Calibri" panose="020F0502020204030204" pitchFamily="34" charset="0"/>
                          <a:cs typeface="Calibri" panose="020F0502020204030204" pitchFamily="34" charset="0"/>
                        </a:rPr>
                        <a:t>10.</a:t>
                      </a:r>
                    </a:p>
                  </a:txBody>
                  <a:tcPr anchor="ctr"/>
                </a:tc>
                <a:tc>
                  <a:txBody>
                    <a:bodyPr/>
                    <a:lstStyle/>
                    <a:p>
                      <a:pPr algn="ctr"/>
                      <a:r>
                        <a:rPr lang="en-US" sz="2200" b="1" dirty="0">
                          <a:latin typeface="Calibri" panose="020F0502020204030204" pitchFamily="34" charset="0"/>
                          <a:cs typeface="Calibri" panose="020F0502020204030204" pitchFamily="34" charset="0"/>
                        </a:rPr>
                        <a:t>Ezek. 28:13-14</a:t>
                      </a:r>
                    </a:p>
                  </a:txBody>
                  <a:tcPr anchor="ctr"/>
                </a:tc>
                <a:tc>
                  <a:txBody>
                    <a:bodyPr/>
                    <a:lstStyle/>
                    <a:p>
                      <a:pPr algn="l"/>
                      <a:r>
                        <a:rPr lang="en-US" sz="2200" b="1" i="0" dirty="0">
                          <a:latin typeface="Calibri" panose="020F0502020204030204" pitchFamily="34" charset="0"/>
                          <a:cs typeface="Calibri" panose="020F0502020204030204" pitchFamily="34" charset="0"/>
                        </a:rPr>
                        <a:t>Satan was in a mineral garden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Context = heaven</a:t>
                      </a:r>
                    </a:p>
                  </a:txBody>
                  <a:tcPr anchor="ctr"/>
                </a:tc>
                <a:extLst>
                  <a:ext uri="{0D108BD9-81ED-4DB2-BD59-A6C34878D82A}">
                    <a16:rowId xmlns:a16="http://schemas.microsoft.com/office/drawing/2014/main" val="2935229951"/>
                  </a:ext>
                </a:extLst>
              </a:tr>
              <a:tr h="1021534">
                <a:tc>
                  <a:txBody>
                    <a:bodyPr/>
                    <a:lstStyle/>
                    <a:p>
                      <a:pPr algn="ctr"/>
                      <a:r>
                        <a:rPr lang="en-US" sz="2200" b="1" dirty="0">
                          <a:latin typeface="Calibri" panose="020F0502020204030204" pitchFamily="34" charset="0"/>
                          <a:cs typeface="Calibri" panose="020F0502020204030204" pitchFamily="34" charset="0"/>
                        </a:rPr>
                        <a:t>11.</a:t>
                      </a:r>
                    </a:p>
                  </a:txBody>
                  <a:tcPr anchor="ctr"/>
                </a:tc>
                <a:tc>
                  <a:txBody>
                    <a:bodyPr/>
                    <a:lstStyle/>
                    <a:p>
                      <a:pPr algn="ctr"/>
                      <a:r>
                        <a:rPr lang="en-US" sz="2200" b="1" dirty="0">
                          <a:latin typeface="Calibri" panose="020F0502020204030204" pitchFamily="34" charset="0"/>
                          <a:cs typeface="Calibri" panose="020F0502020204030204" pitchFamily="34" charset="0"/>
                        </a:rPr>
                        <a:t>Gen. 1‒3</a:t>
                      </a:r>
                    </a:p>
                  </a:txBody>
                  <a:tcPr anchor="ctr"/>
                </a:tc>
                <a:tc>
                  <a:txBody>
                    <a:bodyPr/>
                    <a:lstStyle/>
                    <a:p>
                      <a:pPr algn="l"/>
                      <a:r>
                        <a:rPr lang="en-US" sz="2200" b="1" i="0" dirty="0">
                          <a:latin typeface="Calibri" panose="020F0502020204030204" pitchFamily="34" charset="0"/>
                          <a:cs typeface="Calibri" panose="020F0502020204030204" pitchFamily="34" charset="0"/>
                        </a:rPr>
                        <a:t>Not enough time for angelic rebellion between Gen. 1:31 &amp; 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Angelic rebellion  &amp; judgment = instantaneous</a:t>
                      </a:r>
                    </a:p>
                  </a:txBody>
                  <a:tcPr anchor="ctr"/>
                </a:tc>
                <a:extLst>
                  <a:ext uri="{0D108BD9-81ED-4DB2-BD59-A6C34878D82A}">
                    <a16:rowId xmlns:a16="http://schemas.microsoft.com/office/drawing/2014/main" val="1282089858"/>
                  </a:ext>
                </a:extLst>
              </a:tr>
              <a:tr h="1021534">
                <a:tc>
                  <a:txBody>
                    <a:bodyPr/>
                    <a:lstStyle/>
                    <a:p>
                      <a:pPr algn="ctr"/>
                      <a:r>
                        <a:rPr lang="en-US" sz="2200" b="1" dirty="0">
                          <a:latin typeface="Calibri" panose="020F0502020204030204" pitchFamily="34" charset="0"/>
                          <a:cs typeface="Calibri" panose="020F0502020204030204" pitchFamily="34" charset="0"/>
                        </a:rPr>
                        <a:t>12.</a:t>
                      </a:r>
                    </a:p>
                  </a:txBody>
                  <a:tcPr anchor="ctr"/>
                </a:tc>
                <a:tc>
                  <a:txBody>
                    <a:bodyPr/>
                    <a:lstStyle/>
                    <a:p>
                      <a:pPr algn="ctr"/>
                      <a:endParaRPr lang="en-US" sz="2200" b="1" dirty="0">
                        <a:latin typeface="Calibri" panose="020F0502020204030204" pitchFamily="34" charset="0"/>
                        <a:cs typeface="Calibri" panose="020F0502020204030204" pitchFamily="34" charset="0"/>
                      </a:endParaRPr>
                    </a:p>
                  </a:txBody>
                  <a:tcPr anchor="ctr"/>
                </a:tc>
                <a:tc>
                  <a:txBody>
                    <a:bodyPr/>
                    <a:lstStyle/>
                    <a:p>
                      <a:pPr algn="l"/>
                      <a:r>
                        <a:rPr lang="en-US" sz="2200" b="1" dirty="0">
                          <a:latin typeface="Calibri" panose="020F0502020204030204" pitchFamily="34" charset="0"/>
                          <a:cs typeface="Calibri" panose="020F0502020204030204" pitchFamily="34" charset="0"/>
                        </a:rPr>
                        <a:t>Explanation of fossil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Similarities between fossils and current counter parts</a:t>
                      </a:r>
                    </a:p>
                  </a:txBody>
                  <a:tcPr anchor="ctr"/>
                </a:tc>
                <a:extLst>
                  <a:ext uri="{0D108BD9-81ED-4DB2-BD59-A6C34878D82A}">
                    <a16:rowId xmlns:a16="http://schemas.microsoft.com/office/drawing/2014/main" val="1982611401"/>
                  </a:ext>
                </a:extLst>
              </a:tr>
              <a:tr h="709399">
                <a:tc>
                  <a:txBody>
                    <a:bodyPr/>
                    <a:lstStyle/>
                    <a:p>
                      <a:pPr algn="ctr"/>
                      <a:r>
                        <a:rPr lang="en-US" sz="2200" b="1" dirty="0">
                          <a:latin typeface="Calibri" panose="020F0502020204030204" pitchFamily="34" charset="0"/>
                          <a:cs typeface="Calibri" panose="020F0502020204030204" pitchFamily="34" charset="0"/>
                        </a:rPr>
                        <a:t>13.</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Isa. 61:1-2</a:t>
                      </a:r>
                    </a:p>
                  </a:txBody>
                  <a:tcPr anchor="ctr">
                    <a:solidFill>
                      <a:srgbClr val="FFFFCC"/>
                    </a:solidFill>
                  </a:tcPr>
                </a:tc>
                <a:tc>
                  <a:txBody>
                    <a:bodyPr/>
                    <a:lstStyle/>
                    <a:p>
                      <a:pPr algn="l"/>
                      <a:r>
                        <a:rPr lang="en-US" sz="2200" b="1" i="0" dirty="0">
                          <a:latin typeface="Calibri" panose="020F0502020204030204" pitchFamily="34" charset="0"/>
                          <a:cs typeface="Calibri" panose="020F0502020204030204" pitchFamily="34" charset="0"/>
                        </a:rPr>
                        <a:t>Prophetic gaps are common</a:t>
                      </a: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Genre confusion</a:t>
                      </a:r>
                    </a:p>
                  </a:txBody>
                  <a:tcPr anchor="ctr"/>
                </a:tc>
                <a:extLst>
                  <a:ext uri="{0D108BD9-81ED-4DB2-BD59-A6C34878D82A}">
                    <a16:rowId xmlns:a16="http://schemas.microsoft.com/office/drawing/2014/main" val="1913668434"/>
                  </a:ext>
                </a:extLst>
              </a:tr>
            </a:tbl>
          </a:graphicData>
        </a:graphic>
      </p:graphicFrame>
    </p:spTree>
    <p:extLst>
      <p:ext uri="{BB962C8B-B14F-4D97-AF65-F5344CB8AC3E}">
        <p14:creationId xmlns:p14="http://schemas.microsoft.com/office/powerpoint/2010/main" val="2355927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772729-015E-467C-A1EB-4A23C1788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9:6-7</a:t>
            </a:r>
          </a:p>
          <a:p>
            <a:pPr marL="0" marR="0" algn="just">
              <a:spcBef>
                <a:spcPts val="0"/>
              </a:spcBef>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00FF00"/>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00FF00"/>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98CB9-5159-4B35-B513-738439D92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9:9-10</a:t>
            </a:r>
          </a:p>
          <a:p>
            <a:pPr algn="just">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Rejoice greatly, O daughter of Zion! Shout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triumph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daughter of Jerusalem! Behold,</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king is coming to you; He is just and endowed with salvation, Humble, and mounted on a donkey, Even on a colt, the foal of a donkey</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cut off the chariot from Ephraim And the horse from Jerusalem; And the bow of war will be cut off. </a:t>
            </a:r>
            <a:r>
              <a:rPr lang="en-US" sz="3000" b="1" u="sng" dirty="0">
                <a:solidFill>
                  <a:srgbClr val="00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speak peace to the nations; And His dominion will be from sea to sea, And from the River to the ends of the earth</a:t>
            </a:r>
            <a:r>
              <a:rPr lang="en-US" sz="3000" b="1" dirty="0">
                <a:solidFill>
                  <a:srgbClr val="00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6823044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24B2C6-9B1C-4AA1-80EF-5C3071356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61:1-2</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the Lord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upon me, Because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anointed me To bring good news to the afflicted; He has sent me to bind up the brokenhearted, To proclaim liberty to captives And freedom to prisoners;</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proclaim the favorable year of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day of vengeance of our God; To comfort all who mourn.</a:t>
            </a:r>
          </a:p>
        </p:txBody>
      </p:sp>
    </p:spTree>
    <p:extLst>
      <p:ext uri="{BB962C8B-B14F-4D97-AF65-F5344CB8AC3E}">
        <p14:creationId xmlns:p14="http://schemas.microsoft.com/office/powerpoint/2010/main" val="397185258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68CEF4-5DAE-4390-85D8-940E6160C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4:16-21</a:t>
            </a:r>
          </a:p>
          <a:p>
            <a:pPr algn="just">
              <a:spcAft>
                <a:spcPts val="1000"/>
              </a:spcAft>
            </a:pPr>
            <a:r>
              <a:rPr lang="en-US" sz="31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1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came to Nazareth, where He had been brought up; and as was His custom, He entered the synagogue on the Sabbath, and stood up to read. </a:t>
            </a:r>
            <a:r>
              <a:rPr lang="en-US" sz="31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1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book of the prophet Isaiah was handed to Him. And He opened the book and found the place where it was written,</a:t>
            </a:r>
            <a:r>
              <a:rPr lang="en-US" sz="315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15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5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5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the Lord is upon Me</a:t>
            </a:r>
            <a:r>
              <a:rPr lang="en-US" sz="31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5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He anointed Me to preach the gospel to the poor</a:t>
            </a:r>
            <a:r>
              <a:rPr lang="en-US" sz="31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5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has sent Me to proclaim release to the captives</a:t>
            </a:r>
            <a:r>
              <a:rPr lang="en-US" sz="31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5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recovery of sight to the blind</a:t>
            </a:r>
            <a:r>
              <a:rPr lang="en-US" sz="315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5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set</a:t>
            </a:r>
            <a:r>
              <a:rPr lang="en-US" sz="3150" b="1"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7741545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9E6C36-6A73-4957-A2F0-0595E2E91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4:16-21</a:t>
            </a:r>
          </a:p>
          <a:p>
            <a:pPr algn="just">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free those who are oppressed</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proclaim the favorable year of the Lord</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closed the book, gave it back to the attendant and sat down; and the eyes of all in the synagogue were fixed on Him.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began to say to them, “Today this Scripture has been fulfilled in your hearing.”</a:t>
            </a:r>
          </a:p>
          <a:p>
            <a:pPr algn="just">
              <a:spcAft>
                <a:spcPts val="1000"/>
              </a:spcAft>
            </a:pPr>
            <a:endParaRPr lang="en-US" sz="3200" dirty="0">
              <a:solidFill>
                <a:schemeClr val="bg1"/>
              </a:solidFill>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334799591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83F52-E564-4769-AFD2-47D099ED7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61:1-2</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the Lord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upon me, Because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anointed me To bring good news to the afflicted; He has sent me to bind up the brokenhearted, To proclaim liberty to captives And freedom to prisoners;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proclaim the favorable year of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day of vengeance of our God; To comfort all who mourn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6675876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Statue </a:t>
            </a:r>
          </a:p>
          <a:p>
            <a:pPr algn="ctr" eaLnBrk="1" hangingPunct="1">
              <a:defRPr/>
            </a:pPr>
            <a:r>
              <a:rPr lang="en-US" altLang="en-US" sz="4000" dirty="0">
                <a:solidFill>
                  <a:srgbClr val="00FFFF"/>
                </a:solidFill>
                <a:effectLst>
                  <a:outerShdw blurRad="38100" dist="38100" dir="2700000" algn="tl">
                    <a:srgbClr val="000000">
                      <a:alpha val="43137"/>
                    </a:srgbClr>
                  </a:outerShdw>
                </a:effectLst>
              </a:rPr>
              <a:t>&amp; </a:t>
            </a:r>
          </a:p>
          <a:p>
            <a:pPr algn="ctr" eaLnBrk="1" hangingPunct="1">
              <a:defRPr/>
            </a:pPr>
            <a:r>
              <a:rPr lang="en-US" altLang="en-US" sz="4000" dirty="0">
                <a:solidFill>
                  <a:srgbClr val="00FFFF"/>
                </a:solidFill>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266122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163892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16B7CBD0-3230-4B73-89DD-F0DD9039CC63}"/>
              </a:ext>
            </a:extLst>
          </p:cNvPr>
          <p:cNvSpPr>
            <a:spLocks noGrp="1" noChangeArrowheads="1"/>
          </p:cNvSpPr>
          <p:nvPr>
            <p:ph type="body" idx="1"/>
          </p:nvPr>
        </p:nvSpPr>
        <p:spPr>
          <a:xfrm>
            <a:off x="457200" y="1371600"/>
            <a:ext cx="6019800" cy="4689475"/>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Elements of personhood</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Intellect (2 Cor 2:11)</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Emotions (Rev 12:12, 17)</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Will (2 Tim 2:26)</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Personal pronouns (Mt 4:10)</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Moral accountability (Mt 25:41)</a:t>
            </a:r>
          </a:p>
        </p:txBody>
      </p:sp>
      <p:sp>
        <p:nvSpPr>
          <p:cNvPr id="4" name="Rectangle 2">
            <a:extLst>
              <a:ext uri="{FF2B5EF4-FFF2-40B4-BE49-F238E27FC236}">
                <a16:creationId xmlns:a16="http://schemas.microsoft.com/office/drawing/2014/main" id="{AF1EDF65-0398-4183-899D-282CE0D69B95}"/>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Personhood</a:t>
            </a:r>
            <a:endParaRPr lang="en-US" altLang="en-US" sz="4000" kern="0" dirty="0">
              <a:effectLst>
                <a:outerShdw blurRad="38100" dist="38100" dir="2700000" algn="tl">
                  <a:srgbClr val="000000">
                    <a:alpha val="43137"/>
                  </a:srgbClr>
                </a:outerShdw>
              </a:effectLst>
            </a:endParaRPr>
          </a:p>
        </p:txBody>
      </p:sp>
      <p:pic>
        <p:nvPicPr>
          <p:cNvPr id="21508" name="Picture 5">
            <a:extLst>
              <a:ext uri="{FF2B5EF4-FFF2-40B4-BE49-F238E27FC236}">
                <a16:creationId xmlns:a16="http://schemas.microsoft.com/office/drawing/2014/main" id="{7C912ED8-8F1A-4C5F-995C-DFE081B2F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002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a:extLst>
              <a:ext uri="{FF2B5EF4-FFF2-40B4-BE49-F238E27FC236}">
                <a16:creationId xmlns:a16="http://schemas.microsoft.com/office/drawing/2014/main" id="{02C16A5B-A987-4886-BE18-6D5DD225E136}"/>
              </a:ext>
            </a:extLst>
          </p:cNvPr>
          <p:cNvGrpSpPr>
            <a:grpSpLocks/>
          </p:cNvGrpSpPr>
          <p:nvPr/>
        </p:nvGrpSpPr>
        <p:grpSpPr bwMode="auto">
          <a:xfrm>
            <a:off x="0" y="2641021"/>
            <a:ext cx="8534400" cy="4216979"/>
            <a:chOff x="0" y="1633"/>
            <a:chExt cx="6480" cy="3167"/>
          </a:xfrm>
        </p:grpSpPr>
        <p:pic>
          <p:nvPicPr>
            <p:cNvPr id="34832" name="Picture 1027">
              <a:extLst>
                <a:ext uri="{FF2B5EF4-FFF2-40B4-BE49-F238E27FC236}">
                  <a16:creationId xmlns:a16="http://schemas.microsoft.com/office/drawing/2014/main" id="{D8D8C40C-20E3-4023-8217-775D1FE0E60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495"/>
              <a:ext cx="2761"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028">
              <a:extLst>
                <a:ext uri="{FF2B5EF4-FFF2-40B4-BE49-F238E27FC236}">
                  <a16:creationId xmlns:a16="http://schemas.microsoft.com/office/drawing/2014/main" id="{83DEE018-EC83-4B73-BD9E-CC078469EB5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7" y="3743"/>
              <a:ext cx="263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29">
              <a:extLst>
                <a:ext uri="{FF2B5EF4-FFF2-40B4-BE49-F238E27FC236}">
                  <a16:creationId xmlns:a16="http://schemas.microsoft.com/office/drawing/2014/main" id="{25485202-B419-407C-A8F8-4F63A7EC9B5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2185" y="3599"/>
              <a:ext cx="1680"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030">
              <a:extLst>
                <a:ext uri="{FF2B5EF4-FFF2-40B4-BE49-F238E27FC236}">
                  <a16:creationId xmlns:a16="http://schemas.microsoft.com/office/drawing/2014/main" id="{258D556B-7865-418C-8EC7-9F055135CFB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97" y="2041"/>
              <a:ext cx="2761"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31">
              <a:extLst>
                <a:ext uri="{FF2B5EF4-FFF2-40B4-BE49-F238E27FC236}">
                  <a16:creationId xmlns:a16="http://schemas.microsoft.com/office/drawing/2014/main" id="{6D960BC8-4D51-42BE-8A97-23802171EE46}"/>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25" y="4031"/>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032">
              <a:extLst>
                <a:ext uri="{FF2B5EF4-FFF2-40B4-BE49-F238E27FC236}">
                  <a16:creationId xmlns:a16="http://schemas.microsoft.com/office/drawing/2014/main" id="{EA291F78-595A-4B88-9E86-8E93AD63EFCD}"/>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6293176">
              <a:off x="25" y="3983"/>
              <a:ext cx="75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033">
              <a:extLst>
                <a:ext uri="{FF2B5EF4-FFF2-40B4-BE49-F238E27FC236}">
                  <a16:creationId xmlns:a16="http://schemas.microsoft.com/office/drawing/2014/main" id="{9DD201E3-C54D-4BA6-8321-9A6DCC788A35}"/>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 y="422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034">
              <a:extLst>
                <a:ext uri="{FF2B5EF4-FFF2-40B4-BE49-F238E27FC236}">
                  <a16:creationId xmlns:a16="http://schemas.microsoft.com/office/drawing/2014/main" id="{951AF605-7E78-4238-87E0-CDB9A510BB84}"/>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 y="3935"/>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035">
              <a:extLst>
                <a:ext uri="{FF2B5EF4-FFF2-40B4-BE49-F238E27FC236}">
                  <a16:creationId xmlns:a16="http://schemas.microsoft.com/office/drawing/2014/main" id="{359B659D-4E9D-4CDF-B02E-A3C660B1E50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3529" y="3695"/>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036">
              <a:extLst>
                <a:ext uri="{FF2B5EF4-FFF2-40B4-BE49-F238E27FC236}">
                  <a16:creationId xmlns:a16="http://schemas.microsoft.com/office/drawing/2014/main" id="{518F39B8-61A6-4F35-8EB1-C5DE3FA2DC08}"/>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3817" y="3406"/>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037">
              <a:extLst>
                <a:ext uri="{FF2B5EF4-FFF2-40B4-BE49-F238E27FC236}">
                  <a16:creationId xmlns:a16="http://schemas.microsoft.com/office/drawing/2014/main" id="{012BB207-E8CA-49C7-8EC4-C62D0A5B2315}"/>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5017" y="3935"/>
              <a:ext cx="76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038">
              <a:extLst>
                <a:ext uri="{FF2B5EF4-FFF2-40B4-BE49-F238E27FC236}">
                  <a16:creationId xmlns:a16="http://schemas.microsoft.com/office/drawing/2014/main" id="{090E8288-0CE9-4724-A54C-CCBE392F057B}"/>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flipH="1">
              <a:off x="4176" y="1633"/>
              <a:ext cx="2304"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1039">
              <a:extLst>
                <a:ext uri="{FF2B5EF4-FFF2-40B4-BE49-F238E27FC236}">
                  <a16:creationId xmlns:a16="http://schemas.microsoft.com/office/drawing/2014/main" id="{078E96E0-B365-4C0B-83AB-629F1BDE671D}"/>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995968" flipH="1">
              <a:off x="4080" y="2974"/>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040">
              <a:extLst>
                <a:ext uri="{FF2B5EF4-FFF2-40B4-BE49-F238E27FC236}">
                  <a16:creationId xmlns:a16="http://schemas.microsoft.com/office/drawing/2014/main" id="{A21D9B0D-E625-4B31-AAFC-BE854A626612}"/>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9086234" flipH="1">
              <a:off x="3312" y="2927"/>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65" name="Picture 1041">
            <a:extLst>
              <a:ext uri="{FF2B5EF4-FFF2-40B4-BE49-F238E27FC236}">
                <a16:creationId xmlns:a16="http://schemas.microsoft.com/office/drawing/2014/main" id="{B8BFF3B2-1448-40E2-AD8E-9850B82D8FEC}"/>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rot="2599715">
            <a:off x="1014597" y="3522603"/>
            <a:ext cx="611774" cy="8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42">
            <a:extLst>
              <a:ext uri="{FF2B5EF4-FFF2-40B4-BE49-F238E27FC236}">
                <a16:creationId xmlns:a16="http://schemas.microsoft.com/office/drawing/2014/main" id="{CE455806-7CB3-42AB-886B-2135158078C9}"/>
              </a:ext>
            </a:extLst>
          </p:cNvPr>
          <p:cNvGrpSpPr>
            <a:grpSpLocks/>
          </p:cNvGrpSpPr>
          <p:nvPr/>
        </p:nvGrpSpPr>
        <p:grpSpPr bwMode="auto">
          <a:xfrm>
            <a:off x="73025" y="3582668"/>
            <a:ext cx="771525" cy="1204912"/>
            <a:chOff x="46" y="2411"/>
            <a:chExt cx="486" cy="759"/>
          </a:xfrm>
        </p:grpSpPr>
        <p:pic>
          <p:nvPicPr>
            <p:cNvPr id="34830" name="Picture 1043">
              <a:extLst>
                <a:ext uri="{FF2B5EF4-FFF2-40B4-BE49-F238E27FC236}">
                  <a16:creationId xmlns:a16="http://schemas.microsoft.com/office/drawing/2014/main" id="{AA5C41F2-13B3-40A0-A79C-202451FAFD9B}"/>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6" y="2411"/>
              <a:ext cx="48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1044">
              <a:extLst>
                <a:ext uri="{FF2B5EF4-FFF2-40B4-BE49-F238E27FC236}">
                  <a16:creationId xmlns:a16="http://schemas.microsoft.com/office/drawing/2014/main" id="{0AEF8726-D533-4C4E-BA1E-B26AE208275B}"/>
                </a:ext>
              </a:extLst>
            </p:cNvPr>
            <p:cNvSpPr txBox="1">
              <a:spLocks noChangeArrowheads="1"/>
            </p:cNvSpPr>
            <p:nvPr/>
          </p:nvSpPr>
          <p:spPr bwMode="auto">
            <a:xfrm>
              <a:off x="64" y="3034"/>
              <a:ext cx="3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14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a:t>
              </a:r>
            </a:p>
          </p:txBody>
        </p:sp>
      </p:grpSp>
      <p:sp>
        <p:nvSpPr>
          <p:cNvPr id="78869" name="Text Box 1045">
            <a:extLst>
              <a:ext uri="{FF2B5EF4-FFF2-40B4-BE49-F238E27FC236}">
                <a16:creationId xmlns:a16="http://schemas.microsoft.com/office/drawing/2014/main" id="{F757F201-AD99-4EDF-8C38-B32025F16F48}"/>
              </a:ext>
            </a:extLst>
          </p:cNvPr>
          <p:cNvSpPr txBox="1">
            <a:spLocks noChangeArrowheads="1"/>
          </p:cNvSpPr>
          <p:nvPr/>
        </p:nvSpPr>
        <p:spPr bwMode="auto">
          <a:xfrm rot="-660000">
            <a:off x="1487870" y="3134844"/>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p>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0" name="Text Box 1046">
            <a:extLst>
              <a:ext uri="{FF2B5EF4-FFF2-40B4-BE49-F238E27FC236}">
                <a16:creationId xmlns:a16="http://schemas.microsoft.com/office/drawing/2014/main" id="{D08871CF-0EBA-4E54-9F42-A872454DF416}"/>
              </a:ext>
            </a:extLst>
          </p:cNvPr>
          <p:cNvSpPr txBox="1">
            <a:spLocks noChangeArrowheads="1"/>
          </p:cNvSpPr>
          <p:nvPr/>
        </p:nvSpPr>
        <p:spPr bwMode="auto">
          <a:xfrm rot="-676393">
            <a:off x="4004058" y="2680819"/>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a:t>
            </a:r>
          </a:p>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1" name="Line 1047">
            <a:extLst>
              <a:ext uri="{FF2B5EF4-FFF2-40B4-BE49-F238E27FC236}">
                <a16:creationId xmlns:a16="http://schemas.microsoft.com/office/drawing/2014/main" id="{FF80C476-0149-4856-A776-7FAD794F7980}"/>
              </a:ext>
            </a:extLst>
          </p:cNvPr>
          <p:cNvSpPr>
            <a:spLocks noChangeShapeType="1"/>
          </p:cNvSpPr>
          <p:nvPr/>
        </p:nvSpPr>
        <p:spPr bwMode="auto">
          <a:xfrm flipV="1">
            <a:off x="1828800" y="2582863"/>
            <a:ext cx="6275388" cy="12271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lIns="91436" tIns="45716" rIns="91436" bIns="45716"/>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2" name="Rectangle 1048">
            <a:extLst>
              <a:ext uri="{FF2B5EF4-FFF2-40B4-BE49-F238E27FC236}">
                <a16:creationId xmlns:a16="http://schemas.microsoft.com/office/drawing/2014/main" id="{F3BE947F-A21B-4051-A0D9-3E9A33DA1D65}"/>
              </a:ext>
            </a:extLst>
          </p:cNvPr>
          <p:cNvSpPr>
            <a:spLocks noChangeArrowheads="1"/>
          </p:cNvSpPr>
          <p:nvPr/>
        </p:nvSpPr>
        <p:spPr bwMode="auto">
          <a:xfrm>
            <a:off x="892401" y="1828800"/>
            <a:ext cx="29538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Antiochus IV</a:t>
            </a:r>
          </a:p>
        </p:txBody>
      </p:sp>
      <p:sp>
        <p:nvSpPr>
          <p:cNvPr id="78873" name="Rectangle 1049">
            <a:extLst>
              <a:ext uri="{FF2B5EF4-FFF2-40B4-BE49-F238E27FC236}">
                <a16:creationId xmlns:a16="http://schemas.microsoft.com/office/drawing/2014/main" id="{9DC623AC-3FB3-4B52-84E6-047E81D867A3}"/>
              </a:ext>
            </a:extLst>
          </p:cNvPr>
          <p:cNvSpPr>
            <a:spLocks noChangeArrowheads="1"/>
          </p:cNvSpPr>
          <p:nvPr/>
        </p:nvSpPr>
        <p:spPr bwMode="auto">
          <a:xfrm>
            <a:off x="6617060" y="1219200"/>
            <a:ext cx="22630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a:t>
            </a:r>
          </a:p>
        </p:txBody>
      </p:sp>
      <p:pic>
        <p:nvPicPr>
          <p:cNvPr id="78874" name="Picture 1050">
            <a:extLst>
              <a:ext uri="{FF2B5EF4-FFF2-40B4-BE49-F238E27FC236}">
                <a16:creationId xmlns:a16="http://schemas.microsoft.com/office/drawing/2014/main" id="{71FE9EE2-264D-45E5-B642-5C8F3F704F70}"/>
              </a:ext>
            </a:extLst>
          </p:cNvPr>
          <p:cNvPicPr>
            <a:picLocks noChangeAspect="1" noChangeArrowheads="1"/>
          </p:cNvPicPr>
          <p:nvPr/>
        </p:nvPicPr>
        <p:blipFill>
          <a:blip r:embed="rId13" cstate="email">
            <a:lum bright="30000" contrast="54000"/>
            <a:extLst>
              <a:ext uri="{28A0092B-C50C-407E-A947-70E740481C1C}">
                <a14:useLocalDpi xmlns:a14="http://schemas.microsoft.com/office/drawing/2010/main" val="0"/>
              </a:ext>
            </a:extLst>
          </a:blip>
          <a:srcRect/>
          <a:stretch>
            <a:fillRect/>
          </a:stretch>
        </p:blipFill>
        <p:spPr bwMode="auto">
          <a:xfrm>
            <a:off x="7467600" y="381000"/>
            <a:ext cx="12366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Rectangle 1051">
            <a:extLst>
              <a:ext uri="{FF2B5EF4-FFF2-40B4-BE49-F238E27FC236}">
                <a16:creationId xmlns:a16="http://schemas.microsoft.com/office/drawing/2014/main" id="{534E067C-CEF9-4765-A88C-CE0BDEE059E7}"/>
              </a:ext>
            </a:extLst>
          </p:cNvPr>
          <p:cNvSpPr>
            <a:spLocks noChangeArrowheads="1"/>
          </p:cNvSpPr>
          <p:nvPr/>
        </p:nvSpPr>
        <p:spPr bwMode="auto">
          <a:xfrm>
            <a:off x="1497701" y="24384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11:21-35)</a:t>
            </a:r>
            <a:endParaRPr lang="en-US" altLang="en-US"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6" name="Rectangle 1052">
            <a:extLst>
              <a:ext uri="{FF2B5EF4-FFF2-40B4-BE49-F238E27FC236}">
                <a16:creationId xmlns:a16="http://schemas.microsoft.com/office/drawing/2014/main" id="{2248A31A-ACFE-4F17-8E48-A1A8F9C372AD}"/>
              </a:ext>
            </a:extLst>
          </p:cNvPr>
          <p:cNvSpPr>
            <a:spLocks noChangeArrowheads="1"/>
          </p:cNvSpPr>
          <p:nvPr/>
        </p:nvSpPr>
        <p:spPr bwMode="auto">
          <a:xfrm>
            <a:off x="6920601" y="19050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11:36-45)</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4829" name="TextBox 35">
            <a:extLst>
              <a:ext uri="{FF2B5EF4-FFF2-40B4-BE49-F238E27FC236}">
                <a16:creationId xmlns:a16="http://schemas.microsoft.com/office/drawing/2014/main" id="{BFA9AF9F-1976-44C6-8C42-3D3DC5301ABA}"/>
              </a:ext>
            </a:extLst>
          </p:cNvPr>
          <p:cNvSpPr txBox="1">
            <a:spLocks noChangeArrowheads="1"/>
          </p:cNvSpPr>
          <p:nvPr/>
        </p:nvSpPr>
        <p:spPr bwMode="auto">
          <a:xfrm>
            <a:off x="838687" y="457200"/>
            <a:ext cx="4502763"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Daniel’s</a:t>
            </a:r>
          </a:p>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Prophetic Perspective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27486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7FAAE-7944-4368-89B0-57F039DBF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1:10-11</a:t>
            </a:r>
          </a:p>
          <a:p>
            <a:pPr algn="just">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to this salvation,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prophesied of the grace that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would 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 careful searches and inquiries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seeking to know what person or time the Spirit of Christ within them was indicating 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predicted the sufferings of Christ and the glories to follow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4624975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77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7FAAE-7944-4368-89B0-57F039DBF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11:3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foundations are destroyed, What can the righteous do?”</a:t>
            </a:r>
          </a:p>
          <a:p>
            <a:pPr algn="just">
              <a:spcAft>
                <a:spcPts val="1200"/>
              </a:spcAft>
            </a:pP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descr="Image result for gap theory">
            <a:extLst>
              <a:ext uri="{FF2B5EF4-FFF2-40B4-BE49-F238E27FC236}">
                <a16:creationId xmlns:a16="http://schemas.microsoft.com/office/drawing/2014/main" id="{BEDC1E97-887C-4CD0-A4F6-BD6963BDA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13" y="2313384"/>
            <a:ext cx="2974975" cy="223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80609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7FAAE-7944-4368-89B0-57F039DBF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Proverbs 18:17</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first to plead his case seems right, Until another comes and examines him.”</a:t>
            </a:r>
          </a:p>
          <a:p>
            <a:pPr algn="just">
              <a:spcAft>
                <a:spcPts val="1200"/>
              </a:spcAft>
            </a:pP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descr="Image result for gap theory">
            <a:extLst>
              <a:ext uri="{FF2B5EF4-FFF2-40B4-BE49-F238E27FC236}">
                <a16:creationId xmlns:a16="http://schemas.microsoft.com/office/drawing/2014/main" id="{BEDC1E97-887C-4CD0-A4F6-BD6963BDA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13" y="2313384"/>
            <a:ext cx="2974975" cy="223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263537"/>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4DB3-A523-4D6D-AF16-83EA9447F559}"/>
              </a:ext>
            </a:extLst>
          </p:cNvPr>
          <p:cNvSpPr>
            <a:spLocks noGrp="1"/>
          </p:cNvSpPr>
          <p:nvPr>
            <p:ph type="title"/>
          </p:nvPr>
        </p:nvSpPr>
        <p:spPr>
          <a:xfrm>
            <a:off x="685800" y="2857500"/>
            <a:ext cx="7772400" cy="1143000"/>
          </a:xfrm>
        </p:spPr>
        <p:txBody>
          <a:bodyPr/>
          <a:lstStyle/>
          <a:p>
            <a:pPr algn="ctr"/>
            <a:r>
              <a:rPr 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900865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a:t>
            </a:r>
          </a:p>
        </p:txBody>
      </p:sp>
      <p:sp>
        <p:nvSpPr>
          <p:cNvPr id="2" name="TextBox 1">
            <a:extLst>
              <a:ext uri="{FF2B5EF4-FFF2-40B4-BE49-F238E27FC236}">
                <a16:creationId xmlns:a16="http://schemas.microsoft.com/office/drawing/2014/main" id="{2DBECEE5-1A9B-4B68-AC2F-68A3B2C39E12}"/>
              </a:ext>
            </a:extLst>
          </p:cNvPr>
          <p:cNvSpPr txBox="1"/>
          <p:nvPr/>
        </p:nvSpPr>
        <p:spPr>
          <a:xfrm>
            <a:off x="457200" y="1371600"/>
            <a:ext cx="5105400" cy="5232400"/>
          </a:xfrm>
          <a:prstGeom prst="rect">
            <a:avLst/>
          </a:prstGeom>
          <a:noFill/>
        </p:spPr>
        <p:txBody>
          <a:bodyPr>
            <a:spAutoFit/>
          </a:bodyPr>
          <a:lstStyle/>
          <a:p>
            <a:pPr marL="514350" indent="-514350" eaLnBrk="1" hangingPunct="1">
              <a:spcBef>
                <a:spcPts val="0"/>
              </a:spcBef>
              <a:spcAft>
                <a:spcPts val="3600"/>
              </a:spcAft>
              <a:buClr>
                <a:srgbClr val="00FFFF"/>
              </a:buClr>
              <a:buSzPct val="100000"/>
              <a:buFont typeface="+mj-lt"/>
              <a:buAutoNum type="arabicPeriod"/>
              <a:defRPr/>
            </a:pPr>
            <a:r>
              <a:rPr lang="en-US" sz="3200" kern="0" dirty="0">
                <a:effectLst>
                  <a:outerShdw blurRad="38100" dist="38100" dir="2700000" algn="tl">
                    <a:srgbClr val="000000">
                      <a:alpha val="43137"/>
                    </a:srgbClr>
                  </a:outerShdw>
                </a:effectLst>
                <a:latin typeface="Calibri" panose="020F0502020204030204" pitchFamily="34" charset="0"/>
              </a:rPr>
              <a:t>Existence</a:t>
            </a:r>
          </a:p>
          <a:p>
            <a:pPr marL="514350" indent="-514350" eaLnBrk="1" hangingPunct="1">
              <a:spcBef>
                <a:spcPts val="0"/>
              </a:spcBef>
              <a:spcAft>
                <a:spcPts val="3600"/>
              </a:spcAft>
              <a:buClr>
                <a:srgbClr val="00FFFF"/>
              </a:buClr>
              <a:buSzPct val="100000"/>
              <a:buFont typeface="+mj-lt"/>
              <a:buAutoNum type="arabicPeriod"/>
              <a:defRPr/>
            </a:pPr>
            <a:r>
              <a:rPr lang="en-US" sz="3200" kern="0" dirty="0">
                <a:effectLst>
                  <a:outerShdw blurRad="38100" dist="38100" dir="2700000" algn="tl">
                    <a:srgbClr val="000000">
                      <a:alpha val="43137"/>
                    </a:srgbClr>
                  </a:outerShdw>
                </a:effectLst>
                <a:latin typeface="Calibri" panose="020F0502020204030204" pitchFamily="34" charset="0"/>
              </a:rPr>
              <a:t>Personhood</a:t>
            </a:r>
          </a:p>
          <a:p>
            <a:pPr marL="514350" indent="-514350" eaLnBrk="1" hangingPunct="1">
              <a:spcBef>
                <a:spcPts val="0"/>
              </a:spcBef>
              <a:spcAft>
                <a:spcPts val="3600"/>
              </a:spcAft>
              <a:buClr>
                <a:srgbClr val="00FFFF"/>
              </a:buClr>
              <a:buSzPct val="100000"/>
              <a:buFont typeface="+mj-lt"/>
              <a:buAutoNum type="arabicPeriod"/>
              <a:defRPr/>
            </a:pPr>
            <a:r>
              <a:rPr lang="en-US" sz="3200" kern="0" dirty="0">
                <a:effectLst>
                  <a:outerShdw blurRad="38100" dist="38100" dir="2700000" algn="tl">
                    <a:srgbClr val="000000">
                      <a:alpha val="43137"/>
                    </a:srgbClr>
                  </a:outerShdw>
                </a:effectLst>
                <a:latin typeface="Calibri" panose="020F0502020204030204" pitchFamily="34" charset="0"/>
              </a:rPr>
              <a:t>Names and titles</a:t>
            </a:r>
          </a:p>
          <a:p>
            <a:pPr marL="514350" indent="-514350" eaLnBrk="1" hangingPunct="1">
              <a:spcBef>
                <a:spcPts val="0"/>
              </a:spcBef>
              <a:spcAft>
                <a:spcPts val="3600"/>
              </a:spcAft>
              <a:buClr>
                <a:srgbClr val="00FFFF"/>
              </a:buClr>
              <a:buSzPct val="100000"/>
              <a:buFont typeface="+mj-lt"/>
              <a:buAutoNum type="arabicPeriod"/>
              <a:defRPr/>
            </a:pPr>
            <a:r>
              <a:rPr lang="en-US" sz="3200" kern="0" dirty="0">
                <a:effectLst>
                  <a:outerShdw blurRad="38100" dist="38100" dir="2700000" algn="tl">
                    <a:srgbClr val="000000">
                      <a:alpha val="43137"/>
                    </a:srgbClr>
                  </a:outerShdw>
                </a:effectLst>
                <a:latin typeface="Calibri" panose="020F0502020204030204" pitchFamily="34" charset="0"/>
              </a:rPr>
              <a:t>Original state and first sin</a:t>
            </a:r>
          </a:p>
          <a:p>
            <a:pPr marL="514350" indent="-514350" eaLnBrk="1" hangingPunct="1">
              <a:spcBef>
                <a:spcPts val="0"/>
              </a:spcBef>
              <a:spcAft>
                <a:spcPts val="3600"/>
              </a:spcAft>
              <a:buClr>
                <a:srgbClr val="00FFFF"/>
              </a:buClr>
              <a:buSzPct val="100000"/>
              <a:buFont typeface="+mj-lt"/>
              <a:buAutoNum type="arabicPeriod"/>
              <a:defRPr/>
            </a:pP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rPr>
              <a:t>Works</a:t>
            </a:r>
          </a:p>
          <a:p>
            <a:pPr eaLnBrk="1" hangingPunct="1">
              <a:defRPr/>
            </a:pP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9D063B2-91AB-49F5-968B-F8AEDE140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13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457200" y="1428750"/>
            <a:ext cx="502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Existence</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Personhood</a:t>
            </a:r>
          </a:p>
          <a:p>
            <a:pPr marL="514350" indent="-514350" eaLnBrk="1" hangingPunct="1">
              <a:spcBef>
                <a:spcPts val="0"/>
              </a:spcBef>
              <a:spcAft>
                <a:spcPts val="3600"/>
              </a:spcAft>
              <a:buClr>
                <a:srgbClr val="00FFFF"/>
              </a:buClr>
              <a:buSzPct val="100000"/>
              <a:buFont typeface="+mj-lt"/>
              <a:buAutoNum type="arabicPeriod"/>
              <a:defRPr/>
            </a:pPr>
            <a:r>
              <a:rPr lang="en-US" b="1" u="sng" kern="0" dirty="0">
                <a:solidFill>
                  <a:srgbClr val="FFFFCC"/>
                </a:solidFill>
                <a:effectLst>
                  <a:outerShdw blurRad="38100" dist="38100" dir="2700000" algn="tl">
                    <a:srgbClr val="000000">
                      <a:alpha val="43137"/>
                    </a:srgbClr>
                  </a:outerShdw>
                </a:effectLst>
                <a:cs typeface="+mn-cs"/>
              </a:rPr>
              <a:t>Names and titles</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Original state and first sin</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Works</a:t>
            </a: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F8A00751-0477-4075-89BE-E8C8B9335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780445"/>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3065</TotalTime>
  <Words>3426</Words>
  <Application>Microsoft Office PowerPoint</Application>
  <PresentationFormat>On-screen Show (4:3)</PresentationFormat>
  <Paragraphs>751</Paragraphs>
  <Slides>87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87</vt:i4>
      </vt:variant>
    </vt:vector>
  </HeadingPairs>
  <TitlesOfParts>
    <vt:vector size="93" baseType="lpstr">
      <vt:lpstr>Calibri</vt:lpstr>
      <vt:lpstr>Times New Roman</vt:lpstr>
      <vt:lpstr>Wingdings</vt:lpstr>
      <vt:lpstr>Wingdings 2</vt:lpstr>
      <vt:lpstr>Azure</vt:lpstr>
      <vt:lpstr>1_Azure</vt:lpstr>
      <vt:lpstr>SATANOLOGY</vt:lpstr>
      <vt:lpstr>Areas of Systematic Theology</vt:lpstr>
      <vt:lpstr>Preview of Angelology</vt:lpstr>
      <vt:lpstr>Preview</vt:lpstr>
      <vt:lpstr>Preview</vt:lpstr>
      <vt:lpstr>PowerPoint Presentation</vt:lpstr>
      <vt:lpstr>Preview</vt:lpstr>
      <vt:lpstr>PowerPoint Presentation</vt:lpstr>
      <vt:lpstr>Preview</vt:lpstr>
      <vt:lpstr>PowerPoint Presentation</vt:lpstr>
      <vt:lpstr>PowerPoint Presentation</vt:lpstr>
      <vt:lpstr>Preview</vt:lpstr>
      <vt:lpstr>Satan’s Original State and First Sin</vt:lpstr>
      <vt:lpstr>Satan’s Original State and First Sin</vt:lpstr>
      <vt:lpstr>PowerPoint Presentation</vt:lpstr>
      <vt:lpstr>PowerPoint Presentation</vt:lpstr>
      <vt:lpstr>Satan’s Original State and First Sin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Gap Theory Preview</vt:lpstr>
      <vt:lpstr>Gap Theory 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Gap Theory 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Gap Theory Preview</vt:lpstr>
      <vt:lpstr>PowerPoint Presentation</vt:lpstr>
      <vt:lpstr>PowerPoint Presentation</vt:lpstr>
      <vt:lpstr>CONCLUSION</vt:lpstr>
      <vt:lpstr>Preview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Satanology</dc:title>
  <dc:creator>A. Woods</dc:creator>
  <cp:lastModifiedBy>Jim McGowan</cp:lastModifiedBy>
  <cp:revision>207</cp:revision>
  <cp:lastPrinted>2019-08-23T16:20:22Z</cp:lastPrinted>
  <dcterms:created xsi:type="dcterms:W3CDTF">2009-01-18T12:07:54Z</dcterms:created>
  <dcterms:modified xsi:type="dcterms:W3CDTF">2019-09-01T15:43:34Z</dcterms:modified>
</cp:coreProperties>
</file>