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1"/>
  </p:notesMasterIdLst>
  <p:handoutMasterIdLst>
    <p:handoutMasterId r:id="rId82"/>
  </p:handoutMasterIdLst>
  <p:sldIdLst>
    <p:sldId id="2067" r:id="rId2"/>
    <p:sldId id="322" r:id="rId3"/>
    <p:sldId id="5454" r:id="rId4"/>
    <p:sldId id="5461" r:id="rId5"/>
    <p:sldId id="5430" r:id="rId6"/>
    <p:sldId id="5482" r:id="rId7"/>
    <p:sldId id="5481" r:id="rId8"/>
    <p:sldId id="5483" r:id="rId9"/>
    <p:sldId id="1126" r:id="rId10"/>
    <p:sldId id="5185" r:id="rId11"/>
    <p:sldId id="3926" r:id="rId12"/>
    <p:sldId id="5499" r:id="rId13"/>
    <p:sldId id="1100" r:id="rId14"/>
    <p:sldId id="5484" r:id="rId15"/>
    <p:sldId id="5500" r:id="rId16"/>
    <p:sldId id="682" r:id="rId17"/>
    <p:sldId id="4990" r:id="rId18"/>
    <p:sldId id="5501" r:id="rId19"/>
    <p:sldId id="5485" r:id="rId20"/>
    <p:sldId id="3860" r:id="rId21"/>
    <p:sldId id="3871" r:id="rId22"/>
    <p:sldId id="5308" r:id="rId23"/>
    <p:sldId id="5309" r:id="rId24"/>
    <p:sldId id="3740" r:id="rId25"/>
    <p:sldId id="2016" r:id="rId26"/>
    <p:sldId id="2018" r:id="rId27"/>
    <p:sldId id="5502" r:id="rId28"/>
    <p:sldId id="5486" r:id="rId29"/>
    <p:sldId id="5503" r:id="rId30"/>
    <p:sldId id="442" r:id="rId31"/>
    <p:sldId id="5504" r:id="rId32"/>
    <p:sldId id="5487" r:id="rId33"/>
    <p:sldId id="5488" r:id="rId34"/>
    <p:sldId id="5505" r:id="rId35"/>
    <p:sldId id="3035" r:id="rId36"/>
    <p:sldId id="3030" r:id="rId37"/>
    <p:sldId id="3058" r:id="rId38"/>
    <p:sldId id="5506" r:id="rId39"/>
    <p:sldId id="5507" r:id="rId40"/>
    <p:sldId id="5508" r:id="rId41"/>
    <p:sldId id="3741" r:id="rId42"/>
    <p:sldId id="3361" r:id="rId43"/>
    <p:sldId id="5341" r:id="rId44"/>
    <p:sldId id="2817" r:id="rId45"/>
    <p:sldId id="4621" r:id="rId46"/>
    <p:sldId id="1166" r:id="rId47"/>
    <p:sldId id="3643" r:id="rId48"/>
    <p:sldId id="5413" r:id="rId49"/>
    <p:sldId id="5509" r:id="rId50"/>
    <p:sldId id="5510" r:id="rId51"/>
    <p:sldId id="5511" r:id="rId52"/>
    <p:sldId id="5512" r:id="rId53"/>
    <p:sldId id="5489" r:id="rId54"/>
    <p:sldId id="5490" r:id="rId55"/>
    <p:sldId id="5491" r:id="rId56"/>
    <p:sldId id="5492" r:id="rId57"/>
    <p:sldId id="5493" r:id="rId58"/>
    <p:sldId id="5494" r:id="rId59"/>
    <p:sldId id="5037" r:id="rId60"/>
    <p:sldId id="5513" r:id="rId61"/>
    <p:sldId id="3092" r:id="rId62"/>
    <p:sldId id="3093" r:id="rId63"/>
    <p:sldId id="2012" r:id="rId64"/>
    <p:sldId id="5495" r:id="rId65"/>
    <p:sldId id="5514" r:id="rId66"/>
    <p:sldId id="5515" r:id="rId67"/>
    <p:sldId id="5496" r:id="rId68"/>
    <p:sldId id="5480" r:id="rId69"/>
    <p:sldId id="5479" r:id="rId70"/>
    <p:sldId id="2885" r:id="rId71"/>
    <p:sldId id="2886" r:id="rId72"/>
    <p:sldId id="5497" r:id="rId73"/>
    <p:sldId id="5179" r:id="rId74"/>
    <p:sldId id="5516" r:id="rId75"/>
    <p:sldId id="5498" r:id="rId76"/>
    <p:sldId id="5120" r:id="rId77"/>
    <p:sldId id="2248" r:id="rId78"/>
    <p:sldId id="5476" r:id="rId79"/>
    <p:sldId id="3488" r:id="rId8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FF"/>
    <a:srgbClr val="000099"/>
    <a:srgbClr val="000066"/>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6349" autoAdjust="0"/>
  </p:normalViewPr>
  <p:slideViewPr>
    <p:cSldViewPr>
      <p:cViewPr>
        <p:scale>
          <a:sx n="100" d="100"/>
          <a:sy n="100" d="100"/>
        </p:scale>
        <p:origin x="132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8/25/2019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38163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907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 5:10</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kingdom, priests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Amen…You have made them to be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they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upon the earth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555F8D65-2C53-4851-B1C8-A3DF668CEA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3" y="3505200"/>
            <a:ext cx="1845895" cy="1371600"/>
          </a:xfrm>
          <a:prstGeom prst="rect">
            <a:avLst/>
          </a:prstGeom>
        </p:spPr>
      </p:pic>
    </p:spTree>
    <p:extLst>
      <p:ext uri="{BB962C8B-B14F-4D97-AF65-F5344CB8AC3E}">
        <p14:creationId xmlns:p14="http://schemas.microsoft.com/office/powerpoint/2010/main" val="30154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364118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88157" y="228600"/>
            <a:ext cx="8167687"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Promised Exemption from Divine Wrath</a:t>
            </a:r>
          </a:p>
        </p:txBody>
      </p:sp>
      <p:sp>
        <p:nvSpPr>
          <p:cNvPr id="23555" name="Rectangle 3"/>
          <p:cNvSpPr>
            <a:spLocks noGrp="1" noChangeArrowheads="1"/>
          </p:cNvSpPr>
          <p:nvPr>
            <p:ph idx="1"/>
          </p:nvPr>
        </p:nvSpPr>
        <p:spPr>
          <a:xfrm>
            <a:off x="266700" y="1371600"/>
            <a:ext cx="8610600" cy="2415657"/>
          </a:xfrm>
        </p:spPr>
        <p:txBody>
          <a:bodyPr/>
          <a:lstStyle/>
          <a:p>
            <a:pPr marL="342900" indent="-34290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The promise (1 Thess 1:10; 5:9; Rom 5:9; 8:1; Rev 3:10)</a:t>
            </a:r>
          </a:p>
          <a:p>
            <a:pPr marL="342900" indent="-34290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Tribulation = divine wrath (Rev 6:16-17; 11:18; 15:1, 7; 16:1, 19)</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0980" y="3886200"/>
            <a:ext cx="5602040" cy="2743200"/>
          </a:xfrm>
          <a:prstGeom prst="rect">
            <a:avLst/>
          </a:prstGeom>
        </p:spPr>
      </p:pic>
    </p:spTree>
    <p:extLst>
      <p:ext uri="{BB962C8B-B14F-4D97-AF65-F5344CB8AC3E}">
        <p14:creationId xmlns:p14="http://schemas.microsoft.com/office/powerpoint/2010/main" val="39134447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2nd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114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37649422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‘Write in a book what you see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send it to the seven churches: to Ephesus and to Smyrna and to Pergamum and to Thyatira and to Sardis and to Philadelphia and to Laodicea.’”</a:t>
            </a:r>
          </a:p>
        </p:txBody>
      </p:sp>
    </p:spTree>
    <p:extLst>
      <p:ext uri="{BB962C8B-B14F-4D97-AF65-F5344CB8AC3E}">
        <p14:creationId xmlns:p14="http://schemas.microsoft.com/office/powerpoint/2010/main" val="13739459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3rd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671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40546001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10574701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685800" y="0"/>
            <a:ext cx="77724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50:5 (NKJV)</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Me,</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made a covenant with Me by sacrifice.”</a:t>
            </a:r>
          </a:p>
        </p:txBody>
      </p:sp>
      <p:pic>
        <p:nvPicPr>
          <p:cNvPr id="2054" name="Picture 6" descr="Image result for saints bible">
            <a:extLst>
              <a:ext uri="{FF2B5EF4-FFF2-40B4-BE49-F238E27FC236}">
                <a16:creationId xmlns:a16="http://schemas.microsoft.com/office/drawing/2014/main" id="{E0A77303-9CCF-4FC0-9194-993A103115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5146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185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149:1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Image result for saints bible">
            <a:extLst>
              <a:ext uri="{FF2B5EF4-FFF2-40B4-BE49-F238E27FC236}">
                <a16:creationId xmlns:a16="http://schemas.microsoft.com/office/drawing/2014/main" id="{D658C7BC-C7BB-4773-AA6C-3FF13F8FEB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5146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2310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1893145022"/>
              </p:ext>
            </p:extLst>
          </p:nvPr>
        </p:nvGraphicFramePr>
        <p:xfrm>
          <a:off x="228600" y="120775"/>
          <a:ext cx="8686800" cy="6616450"/>
        </p:xfrm>
        <a:graphic>
          <a:graphicData uri="http://schemas.openxmlformats.org/drawingml/2006/table">
            <a:tbl>
              <a:tblPr firstRow="1" bandRow="1">
                <a:tableStyleId>{073A0DAA-6AF3-43AB-8588-CEC1D06C72B9}</a:tableStyleId>
              </a:tblPr>
              <a:tblGrid>
                <a:gridCol w="736169">
                  <a:extLst>
                    <a:ext uri="{9D8B030D-6E8A-4147-A177-3AD203B41FA5}">
                      <a16:colId xmlns:a16="http://schemas.microsoft.com/office/drawing/2014/main" val="1281036659"/>
                    </a:ext>
                  </a:extLst>
                </a:gridCol>
                <a:gridCol w="3059743">
                  <a:extLst>
                    <a:ext uri="{9D8B030D-6E8A-4147-A177-3AD203B41FA5}">
                      <a16:colId xmlns:a16="http://schemas.microsoft.com/office/drawing/2014/main" val="3939120806"/>
                    </a:ext>
                  </a:extLst>
                </a:gridCol>
                <a:gridCol w="2445444">
                  <a:extLst>
                    <a:ext uri="{9D8B030D-6E8A-4147-A177-3AD203B41FA5}">
                      <a16:colId xmlns:a16="http://schemas.microsoft.com/office/drawing/2014/main" val="2755603270"/>
                    </a:ext>
                  </a:extLst>
                </a:gridCol>
                <a:gridCol w="2445444">
                  <a:extLst>
                    <a:ext uri="{9D8B030D-6E8A-4147-A177-3AD203B41FA5}">
                      <a16:colId xmlns:a16="http://schemas.microsoft.com/office/drawing/2014/main" val="3131948577"/>
                    </a:ext>
                  </a:extLst>
                </a:gridCol>
              </a:tblGrid>
              <a:tr h="7315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Plagues </a:t>
                      </a:r>
                      <a:r>
                        <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of Egypt</a:t>
                      </a:r>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18389">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DESCRIPTION</a:t>
                      </a:r>
                    </a:p>
                  </a:txBody>
                  <a:tcPr anchor="ctr">
                    <a:solidFill>
                      <a:schemeClr val="bg2"/>
                    </a:solidFill>
                  </a:tcPr>
                </a:tc>
                <a:tc>
                  <a:txBody>
                    <a:bodyPr/>
                    <a:lstStyle/>
                    <a:p>
                      <a:pPr algn="ctr"/>
                      <a:r>
                        <a:rPr lang="en-US" sz="24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Egyptian Deity</a:t>
                      </a:r>
                    </a:p>
                  </a:txBody>
                  <a:tcPr anchor="ctr">
                    <a:solidFill>
                      <a:schemeClr val="bg2"/>
                    </a:solidFill>
                  </a:tcPr>
                </a:tc>
                <a:extLst>
                  <a:ext uri="{0D108BD9-81ED-4DB2-BD59-A6C34878D82A}">
                    <a16:rowId xmlns:a16="http://schemas.microsoft.com/office/drawing/2014/main" val="1204976739"/>
                  </a:ext>
                </a:extLst>
              </a:tr>
              <a:tr h="518389">
                <a:tc>
                  <a:txBody>
                    <a:bodyPr/>
                    <a:lstStyle/>
                    <a:p>
                      <a:pPr algn="ctr"/>
                      <a:r>
                        <a:rPr lang="en-US" sz="2000" b="1" dirty="0">
                          <a:latin typeface="Calibri" panose="020F0502020204030204" pitchFamily="34" charset="0"/>
                          <a:cs typeface="Calibri" panose="020F0502020204030204" pitchFamily="34" charset="0"/>
                        </a:rPr>
                        <a:t>1.</a:t>
                      </a:r>
                    </a:p>
                  </a:txBody>
                  <a:tcPr anchor="ctr"/>
                </a:tc>
                <a:tc>
                  <a:txBody>
                    <a:bodyPr/>
                    <a:lstStyle/>
                    <a:p>
                      <a:pPr algn="l"/>
                      <a:r>
                        <a:rPr lang="en-US" sz="2000" b="1" dirty="0">
                          <a:latin typeface="Calibri" panose="020F0502020204030204" pitchFamily="34" charset="0"/>
                          <a:cs typeface="Calibri" panose="020F0502020204030204" pitchFamily="34" charset="0"/>
                        </a:rPr>
                        <a:t>Water to Blood</a:t>
                      </a:r>
                    </a:p>
                  </a:txBody>
                  <a:tcPr anchor="ctr"/>
                </a:tc>
                <a:tc>
                  <a:txBody>
                    <a:bodyPr/>
                    <a:lstStyle/>
                    <a:p>
                      <a:pPr marL="112713" indent="0" algn="l"/>
                      <a:r>
                        <a:rPr lang="en-US" sz="2000" b="1" dirty="0">
                          <a:solidFill>
                            <a:srgbClr val="0000CC"/>
                          </a:solidFill>
                          <a:latin typeface="Calibri" panose="020F0502020204030204" pitchFamily="34" charset="0"/>
                          <a:cs typeface="Calibri" panose="020F0502020204030204" pitchFamily="34" charset="0"/>
                        </a:rPr>
                        <a:t>Exod. 7:14-25</a:t>
                      </a:r>
                    </a:p>
                  </a:txBody>
                  <a:tcPr anchor="ctr"/>
                </a:tc>
                <a:tc>
                  <a:txBody>
                    <a:bodyPr/>
                    <a:lstStyle/>
                    <a:p>
                      <a:pPr marL="0" algn="ctr" defTabSz="914400" rtl="0" eaLnBrk="1" latinLnBrk="0" hangingPunct="1"/>
                      <a:r>
                        <a:rPr lang="en-US" sz="2000" b="1" kern="1200" dirty="0" err="1">
                          <a:solidFill>
                            <a:srgbClr val="C00000"/>
                          </a:solidFill>
                          <a:latin typeface="Calibri" panose="020F0502020204030204" pitchFamily="34" charset="0"/>
                          <a:ea typeface="+mn-ea"/>
                          <a:cs typeface="Calibri" panose="020F0502020204030204" pitchFamily="34" charset="0"/>
                        </a:rPr>
                        <a:t>Hapi</a:t>
                      </a:r>
                      <a:r>
                        <a:rPr lang="en-US" sz="2000" b="1" kern="1200" dirty="0">
                          <a:solidFill>
                            <a:srgbClr val="C00000"/>
                          </a:solidFill>
                          <a:latin typeface="Calibri" panose="020F0502020204030204" pitchFamily="34" charset="0"/>
                          <a:ea typeface="+mn-ea"/>
                          <a:cs typeface="Calibri" panose="020F0502020204030204" pitchFamily="34" charset="0"/>
                        </a:rPr>
                        <a:t>, Khnum</a:t>
                      </a:r>
                    </a:p>
                  </a:txBody>
                  <a:tcPr anchor="ctr"/>
                </a:tc>
                <a:extLst>
                  <a:ext uri="{0D108BD9-81ED-4DB2-BD59-A6C34878D82A}">
                    <a16:rowId xmlns:a16="http://schemas.microsoft.com/office/drawing/2014/main" val="558539107"/>
                  </a:ext>
                </a:extLst>
              </a:tr>
              <a:tr h="518389">
                <a:tc>
                  <a:txBody>
                    <a:bodyPr/>
                    <a:lstStyle/>
                    <a:p>
                      <a:pPr algn="ctr"/>
                      <a:r>
                        <a:rPr lang="en-US" sz="2000" b="1" dirty="0">
                          <a:latin typeface="Calibri" panose="020F0502020204030204" pitchFamily="34" charset="0"/>
                          <a:cs typeface="Calibri" panose="020F0502020204030204" pitchFamily="34" charset="0"/>
                        </a:rPr>
                        <a:t>2.</a:t>
                      </a:r>
                    </a:p>
                  </a:txBody>
                  <a:tcPr anchor="ctr"/>
                </a:tc>
                <a:tc>
                  <a:txBody>
                    <a:bodyPr/>
                    <a:lstStyle/>
                    <a:p>
                      <a:pPr algn="l"/>
                      <a:r>
                        <a:rPr lang="en-US" sz="2000" b="1" dirty="0">
                          <a:latin typeface="Calibri" panose="020F0502020204030204" pitchFamily="34" charset="0"/>
                          <a:cs typeface="Calibri" panose="020F0502020204030204" pitchFamily="34" charset="0"/>
                        </a:rPr>
                        <a:t>Frogs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latin typeface="Calibri" panose="020F0502020204030204" pitchFamily="34" charset="0"/>
                          <a:ea typeface="+mn-ea"/>
                          <a:cs typeface="Calibri" panose="020F0502020204030204" pitchFamily="34" charset="0"/>
                        </a:rPr>
                        <a:t>Exod. 8:1-15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C00000"/>
                          </a:solidFill>
                          <a:latin typeface="Calibri" panose="020F0502020204030204" pitchFamily="34" charset="0"/>
                          <a:ea typeface="+mn-ea"/>
                          <a:cs typeface="Calibri" panose="020F0502020204030204" pitchFamily="34" charset="0"/>
                        </a:rPr>
                        <a:t>Heqt</a:t>
                      </a:r>
                    </a:p>
                  </a:txBody>
                  <a:tcPr anchor="ctr"/>
                </a:tc>
                <a:extLst>
                  <a:ext uri="{0D108BD9-81ED-4DB2-BD59-A6C34878D82A}">
                    <a16:rowId xmlns:a16="http://schemas.microsoft.com/office/drawing/2014/main" val="2935229951"/>
                  </a:ext>
                </a:extLst>
              </a:tr>
              <a:tr h="518389">
                <a:tc>
                  <a:txBody>
                    <a:bodyPr/>
                    <a:lstStyle/>
                    <a:p>
                      <a:pPr algn="ctr"/>
                      <a:r>
                        <a:rPr lang="en-US" sz="2000" b="1" dirty="0">
                          <a:latin typeface="Calibri" panose="020F0502020204030204" pitchFamily="34" charset="0"/>
                          <a:cs typeface="Calibri" panose="020F0502020204030204" pitchFamily="34" charset="0"/>
                        </a:rPr>
                        <a:t>3.</a:t>
                      </a:r>
                    </a:p>
                  </a:txBody>
                  <a:tcPr anchor="ctr"/>
                </a:tc>
                <a:tc>
                  <a:txBody>
                    <a:bodyPr/>
                    <a:lstStyle/>
                    <a:p>
                      <a:pPr algn="l"/>
                      <a:r>
                        <a:rPr lang="en-US" sz="2000" b="1" dirty="0">
                          <a:latin typeface="Calibri" panose="020F0502020204030204" pitchFamily="34" charset="0"/>
                          <a:cs typeface="Calibri" panose="020F0502020204030204" pitchFamily="34" charset="0"/>
                        </a:rPr>
                        <a:t>Gnats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latin typeface="Calibri" panose="020F0502020204030204" pitchFamily="34" charset="0"/>
                          <a:ea typeface="+mn-ea"/>
                          <a:cs typeface="Calibri" panose="020F0502020204030204" pitchFamily="34" charset="0"/>
                        </a:rPr>
                        <a:t>Exod. 8:16-19</a:t>
                      </a:r>
                    </a:p>
                  </a:txBody>
                  <a:tcPr anchor="ctr"/>
                </a:tc>
                <a:tc>
                  <a:txBody>
                    <a:bodyPr/>
                    <a:lstStyle/>
                    <a:p>
                      <a:pPr algn="ctr"/>
                      <a:r>
                        <a:rPr lang="en-US" sz="2000" b="1" kern="1200" dirty="0">
                          <a:solidFill>
                            <a:srgbClr val="C00000"/>
                          </a:solidFill>
                          <a:latin typeface="Calibri" panose="020F0502020204030204" pitchFamily="34" charset="0"/>
                          <a:ea typeface="+mn-ea"/>
                          <a:cs typeface="Calibri" panose="020F0502020204030204" pitchFamily="34" charset="0"/>
                        </a:rPr>
                        <a:t>Set</a:t>
                      </a:r>
                    </a:p>
                  </a:txBody>
                  <a:tcPr anchor="ctr"/>
                </a:tc>
                <a:extLst>
                  <a:ext uri="{0D108BD9-81ED-4DB2-BD59-A6C34878D82A}">
                    <a16:rowId xmlns:a16="http://schemas.microsoft.com/office/drawing/2014/main" val="1282089858"/>
                  </a:ext>
                </a:extLst>
              </a:tr>
              <a:tr h="518389">
                <a:tc>
                  <a:txBody>
                    <a:bodyPr/>
                    <a:lstStyle/>
                    <a:p>
                      <a:pPr algn="ctr"/>
                      <a:r>
                        <a:rPr lang="en-US" sz="2000" b="1" dirty="0">
                          <a:latin typeface="Calibri" panose="020F0502020204030204" pitchFamily="34" charset="0"/>
                          <a:cs typeface="Calibri" panose="020F0502020204030204" pitchFamily="34" charset="0"/>
                        </a:rPr>
                        <a:t>4.</a:t>
                      </a:r>
                    </a:p>
                  </a:txBody>
                  <a:tcPr anchor="ctr"/>
                </a:tc>
                <a:tc>
                  <a:txBody>
                    <a:bodyPr/>
                    <a:lstStyle/>
                    <a:p>
                      <a:pPr algn="l"/>
                      <a:r>
                        <a:rPr lang="en-US" sz="2000" b="1" dirty="0">
                          <a:latin typeface="Calibri" panose="020F0502020204030204" pitchFamily="34" charset="0"/>
                          <a:cs typeface="Calibri" panose="020F0502020204030204" pitchFamily="34" charset="0"/>
                        </a:rPr>
                        <a:t>Flies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latin typeface="Calibri" panose="020F0502020204030204" pitchFamily="34" charset="0"/>
                          <a:ea typeface="+mn-ea"/>
                          <a:cs typeface="Calibri" panose="020F0502020204030204" pitchFamily="34" charset="0"/>
                        </a:rPr>
                        <a:t>Exod. 8:20-32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C00000"/>
                          </a:solidFill>
                          <a:latin typeface="Calibri" panose="020F0502020204030204" pitchFamily="34" charset="0"/>
                          <a:ea typeface="+mn-ea"/>
                          <a:cs typeface="Calibri" panose="020F0502020204030204" pitchFamily="34" charset="0"/>
                        </a:rPr>
                        <a:t>Uatchit</a:t>
                      </a:r>
                      <a:endParaRPr lang="en-US" sz="20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82611401"/>
                  </a:ext>
                </a:extLst>
              </a:tr>
              <a:tr h="518389">
                <a:tc>
                  <a:txBody>
                    <a:bodyPr/>
                    <a:lstStyle/>
                    <a:p>
                      <a:pPr algn="ctr"/>
                      <a:r>
                        <a:rPr lang="en-US" sz="2000" b="1" dirty="0">
                          <a:latin typeface="Calibri" panose="020F0502020204030204" pitchFamily="34" charset="0"/>
                          <a:cs typeface="Calibri" panose="020F0502020204030204" pitchFamily="34" charset="0"/>
                        </a:rPr>
                        <a:t>5.</a:t>
                      </a:r>
                    </a:p>
                  </a:txBody>
                  <a:tcPr anchor="ctr"/>
                </a:tc>
                <a:tc>
                  <a:txBody>
                    <a:bodyPr/>
                    <a:lstStyle/>
                    <a:p>
                      <a:pPr algn="l"/>
                      <a:r>
                        <a:rPr lang="en-US" sz="2000" b="1" dirty="0">
                          <a:latin typeface="Calibri" panose="020F0502020204030204" pitchFamily="34" charset="0"/>
                          <a:cs typeface="Calibri" panose="020F0502020204030204" pitchFamily="34" charset="0"/>
                        </a:rPr>
                        <a:t>Disease on Cattle</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latin typeface="Calibri" panose="020F0502020204030204" pitchFamily="34" charset="0"/>
                          <a:ea typeface="+mn-ea"/>
                          <a:cs typeface="Calibri" panose="020F0502020204030204" pitchFamily="34" charset="0"/>
                        </a:rPr>
                        <a:t>Exod. 9:1-7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C00000"/>
                          </a:solidFill>
                          <a:latin typeface="Calibri" panose="020F0502020204030204" pitchFamily="34" charset="0"/>
                          <a:ea typeface="+mn-ea"/>
                          <a:cs typeface="Calibri" panose="020F0502020204030204" pitchFamily="34" charset="0"/>
                        </a:rPr>
                        <a:t>Hathor, </a:t>
                      </a:r>
                      <a:r>
                        <a:rPr lang="en-US" sz="2000" b="1" kern="1200" dirty="0" err="1">
                          <a:solidFill>
                            <a:srgbClr val="C00000"/>
                          </a:solidFill>
                          <a:latin typeface="Calibri" panose="020F0502020204030204" pitchFamily="34" charset="0"/>
                          <a:ea typeface="+mn-ea"/>
                          <a:cs typeface="Calibri" panose="020F0502020204030204" pitchFamily="34" charset="0"/>
                        </a:rPr>
                        <a:t>Apis</a:t>
                      </a:r>
                      <a:endParaRPr lang="en-US" sz="20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13668434"/>
                  </a:ext>
                </a:extLst>
              </a:tr>
              <a:tr h="518389">
                <a:tc>
                  <a:txBody>
                    <a:bodyPr/>
                    <a:lstStyle/>
                    <a:p>
                      <a:pPr algn="ctr"/>
                      <a:r>
                        <a:rPr lang="en-US" sz="2000" b="1" dirty="0">
                          <a:latin typeface="Calibri" panose="020F0502020204030204" pitchFamily="34" charset="0"/>
                          <a:cs typeface="Calibri" panose="020F0502020204030204" pitchFamily="34" charset="0"/>
                        </a:rPr>
                        <a:t>6.</a:t>
                      </a:r>
                    </a:p>
                  </a:txBody>
                  <a:tcPr anchor="ctr"/>
                </a:tc>
                <a:tc>
                  <a:txBody>
                    <a:bodyPr/>
                    <a:lstStyle/>
                    <a:p>
                      <a:pPr algn="l"/>
                      <a:r>
                        <a:rPr lang="en-US" sz="2000" b="1" dirty="0">
                          <a:latin typeface="Calibri" panose="020F0502020204030204" pitchFamily="34" charset="0"/>
                          <a:cs typeface="Calibri" panose="020F0502020204030204" pitchFamily="34" charset="0"/>
                        </a:rPr>
                        <a:t>Boils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latin typeface="Calibri" panose="020F0502020204030204" pitchFamily="34" charset="0"/>
                          <a:ea typeface="+mn-ea"/>
                          <a:cs typeface="Calibri" panose="020F0502020204030204" pitchFamily="34" charset="0"/>
                        </a:rPr>
                        <a:t>Exod. 9:8-12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C00000"/>
                          </a:solidFill>
                          <a:latin typeface="Calibri" panose="020F0502020204030204" pitchFamily="34" charset="0"/>
                          <a:ea typeface="+mn-ea"/>
                          <a:cs typeface="Calibri" panose="020F0502020204030204" pitchFamily="34" charset="0"/>
                        </a:rPr>
                        <a:t>Sekhmet, Serapis</a:t>
                      </a:r>
                    </a:p>
                  </a:txBody>
                  <a:tcPr anchor="ctr"/>
                </a:tc>
                <a:extLst>
                  <a:ext uri="{0D108BD9-81ED-4DB2-BD59-A6C34878D82A}">
                    <a16:rowId xmlns:a16="http://schemas.microsoft.com/office/drawing/2014/main" val="443366115"/>
                  </a:ext>
                </a:extLst>
              </a:tr>
              <a:tr h="518389">
                <a:tc>
                  <a:txBody>
                    <a:bodyPr/>
                    <a:lstStyle/>
                    <a:p>
                      <a:pPr algn="ctr"/>
                      <a:r>
                        <a:rPr lang="en-US" sz="2000" b="1" dirty="0">
                          <a:latin typeface="Calibri" panose="020F0502020204030204" pitchFamily="34" charset="0"/>
                          <a:cs typeface="Calibri" panose="020F0502020204030204" pitchFamily="34" charset="0"/>
                        </a:rPr>
                        <a:t>7.</a:t>
                      </a:r>
                    </a:p>
                  </a:txBody>
                  <a:tcPr anchor="ctr"/>
                </a:tc>
                <a:tc>
                  <a:txBody>
                    <a:bodyPr/>
                    <a:lstStyle/>
                    <a:p>
                      <a:pPr algn="l"/>
                      <a:r>
                        <a:rPr lang="en-US" sz="2000" b="1" dirty="0">
                          <a:latin typeface="Calibri" panose="020F0502020204030204" pitchFamily="34" charset="0"/>
                          <a:cs typeface="Calibri" panose="020F0502020204030204" pitchFamily="34" charset="0"/>
                        </a:rPr>
                        <a:t>Hail</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latin typeface="Calibri" panose="020F0502020204030204" pitchFamily="34" charset="0"/>
                          <a:ea typeface="+mn-ea"/>
                          <a:cs typeface="Calibri" panose="020F0502020204030204" pitchFamily="34" charset="0"/>
                        </a:rPr>
                        <a:t>Exod. 9:13-35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C00000"/>
                          </a:solidFill>
                          <a:latin typeface="Calibri" panose="020F0502020204030204" pitchFamily="34" charset="0"/>
                          <a:ea typeface="+mn-ea"/>
                          <a:cs typeface="Calibri" panose="020F0502020204030204" pitchFamily="34" charset="0"/>
                        </a:rPr>
                        <a:t>Seth, Nut</a:t>
                      </a:r>
                    </a:p>
                  </a:txBody>
                  <a:tcPr anchor="ctr"/>
                </a:tc>
                <a:extLst>
                  <a:ext uri="{0D108BD9-81ED-4DB2-BD59-A6C34878D82A}">
                    <a16:rowId xmlns:a16="http://schemas.microsoft.com/office/drawing/2014/main" val="482985495"/>
                  </a:ext>
                </a:extLst>
              </a:tr>
              <a:tr h="518389">
                <a:tc>
                  <a:txBody>
                    <a:bodyPr/>
                    <a:lstStyle/>
                    <a:p>
                      <a:pPr algn="ctr"/>
                      <a:r>
                        <a:rPr lang="en-US" sz="2000" b="1" dirty="0">
                          <a:latin typeface="Calibri" panose="020F0502020204030204" pitchFamily="34" charset="0"/>
                          <a:cs typeface="Calibri" panose="020F0502020204030204" pitchFamily="34" charset="0"/>
                        </a:rPr>
                        <a:t>8.</a:t>
                      </a:r>
                    </a:p>
                  </a:txBody>
                  <a:tcPr anchor="ctr"/>
                </a:tc>
                <a:tc>
                  <a:txBody>
                    <a:bodyPr/>
                    <a:lstStyle/>
                    <a:p>
                      <a:pPr algn="l"/>
                      <a:r>
                        <a:rPr lang="en-US" sz="2000" b="1" dirty="0">
                          <a:latin typeface="Calibri" panose="020F0502020204030204" pitchFamily="34" charset="0"/>
                          <a:cs typeface="Calibri" panose="020F0502020204030204" pitchFamily="34" charset="0"/>
                        </a:rPr>
                        <a:t>Locusts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latin typeface="Calibri" panose="020F0502020204030204" pitchFamily="34" charset="0"/>
                          <a:ea typeface="+mn-ea"/>
                          <a:cs typeface="Calibri" panose="020F0502020204030204" pitchFamily="34" charset="0"/>
                        </a:rPr>
                        <a:t>Exod. 10:1-20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C00000"/>
                          </a:solidFill>
                          <a:latin typeface="Calibri" panose="020F0502020204030204" pitchFamily="34" charset="0"/>
                          <a:ea typeface="+mn-ea"/>
                          <a:cs typeface="Calibri" panose="020F0502020204030204" pitchFamily="34" charset="0"/>
                        </a:rPr>
                        <a:t>Seth, Nut,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C00000"/>
                          </a:solidFill>
                          <a:latin typeface="Calibri" panose="020F0502020204030204" pitchFamily="34" charset="0"/>
                          <a:ea typeface="+mn-ea"/>
                          <a:cs typeface="Calibri" panose="020F0502020204030204" pitchFamily="34" charset="0"/>
                        </a:rPr>
                        <a:t>Osiris</a:t>
                      </a:r>
                    </a:p>
                  </a:txBody>
                  <a:tcPr anchor="ctr"/>
                </a:tc>
                <a:extLst>
                  <a:ext uri="{0D108BD9-81ED-4DB2-BD59-A6C34878D82A}">
                    <a16:rowId xmlns:a16="http://schemas.microsoft.com/office/drawing/2014/main" val="3454855397"/>
                  </a:ext>
                </a:extLst>
              </a:tr>
              <a:tr h="518389">
                <a:tc>
                  <a:txBody>
                    <a:bodyPr/>
                    <a:lstStyle/>
                    <a:p>
                      <a:pPr algn="ctr"/>
                      <a:r>
                        <a:rPr lang="en-US" sz="2000" b="1" dirty="0">
                          <a:latin typeface="Calibri" panose="020F0502020204030204" pitchFamily="34" charset="0"/>
                          <a:cs typeface="Calibri" panose="020F0502020204030204" pitchFamily="34" charset="0"/>
                        </a:rPr>
                        <a:t>9.</a:t>
                      </a:r>
                    </a:p>
                  </a:txBody>
                  <a:tcPr anchor="ctr"/>
                </a:tc>
                <a:tc>
                  <a:txBody>
                    <a:bodyPr/>
                    <a:lstStyle/>
                    <a:p>
                      <a:pPr algn="l"/>
                      <a:r>
                        <a:rPr lang="en-US" sz="2000" b="1" dirty="0">
                          <a:latin typeface="Calibri" panose="020F0502020204030204" pitchFamily="34" charset="0"/>
                          <a:cs typeface="Calibri" panose="020F0502020204030204" pitchFamily="34" charset="0"/>
                        </a:rPr>
                        <a:t>Darkness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latin typeface="Calibri" panose="020F0502020204030204" pitchFamily="34" charset="0"/>
                          <a:ea typeface="+mn-ea"/>
                          <a:cs typeface="Calibri" panose="020F0502020204030204" pitchFamily="34" charset="0"/>
                        </a:rPr>
                        <a:t>Exod. 10:21-29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C00000"/>
                          </a:solidFill>
                          <a:latin typeface="Calibri" panose="020F0502020204030204" pitchFamily="34" charset="0"/>
                          <a:ea typeface="+mn-ea"/>
                          <a:cs typeface="Calibri" panose="020F0502020204030204" pitchFamily="34" charset="0"/>
                        </a:rPr>
                        <a:t>Re, Horus, </a:t>
                      </a:r>
                      <a:r>
                        <a:rPr lang="en-US" sz="2000" b="1" kern="1200" dirty="0" err="1">
                          <a:solidFill>
                            <a:srgbClr val="C00000"/>
                          </a:solidFill>
                          <a:latin typeface="Calibri" panose="020F0502020204030204" pitchFamily="34" charset="0"/>
                          <a:ea typeface="+mn-ea"/>
                          <a:cs typeface="Calibri" panose="020F0502020204030204" pitchFamily="34" charset="0"/>
                        </a:rPr>
                        <a:t>Atum</a:t>
                      </a:r>
                      <a:endParaRPr lang="en-US" sz="20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188230933"/>
                  </a:ext>
                </a:extLst>
              </a:tr>
              <a:tr h="518389">
                <a:tc>
                  <a:txBody>
                    <a:bodyPr/>
                    <a:lstStyle/>
                    <a:p>
                      <a:pPr algn="ctr"/>
                      <a:r>
                        <a:rPr lang="en-US" sz="2000" b="1" dirty="0">
                          <a:latin typeface="Calibri" panose="020F0502020204030204" pitchFamily="34" charset="0"/>
                          <a:cs typeface="Calibri" panose="020F0502020204030204" pitchFamily="34" charset="0"/>
                        </a:rPr>
                        <a:t>10.</a:t>
                      </a:r>
                    </a:p>
                  </a:txBody>
                  <a:tcPr anchor="ctr"/>
                </a:tc>
                <a:tc>
                  <a:txBody>
                    <a:bodyPr/>
                    <a:lstStyle/>
                    <a:p>
                      <a:pPr algn="l"/>
                      <a:r>
                        <a:rPr lang="en-US" sz="2000" b="1" dirty="0">
                          <a:latin typeface="Calibri" panose="020F0502020204030204" pitchFamily="34" charset="0"/>
                          <a:cs typeface="Calibri" panose="020F0502020204030204" pitchFamily="34" charset="0"/>
                        </a:rPr>
                        <a:t>Death of the First Born</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latin typeface="Calibri" panose="020F0502020204030204" pitchFamily="34" charset="0"/>
                          <a:ea typeface="+mn-ea"/>
                          <a:cs typeface="Calibri" panose="020F0502020204030204" pitchFamily="34" charset="0"/>
                        </a:rPr>
                        <a:t>Exod. 12:29-36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C00000"/>
                          </a:solidFill>
                          <a:latin typeface="Calibri" panose="020F0502020204030204" pitchFamily="34" charset="0"/>
                          <a:ea typeface="+mn-ea"/>
                          <a:cs typeface="Calibri" panose="020F0502020204030204" pitchFamily="34" charset="0"/>
                        </a:rPr>
                        <a:t>Min, Osiris, Heqt, Isis</a:t>
                      </a:r>
                    </a:p>
                  </a:txBody>
                  <a:tcPr anchor="ct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23256067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23FD4C-0CF5-444C-82BC-9499817166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And in you all the families of the earth will be blessed.” </a:t>
            </a:r>
          </a:p>
        </p:txBody>
      </p:sp>
      <p:pic>
        <p:nvPicPr>
          <p:cNvPr id="5" name="Picture 4">
            <a:extLst>
              <a:ext uri="{FF2B5EF4-FFF2-40B4-BE49-F238E27FC236}">
                <a16:creationId xmlns:a16="http://schemas.microsoft.com/office/drawing/2014/main" id="{6D324A05-5E3C-445C-9A86-840E6127C0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2512822"/>
            <a:ext cx="1828800" cy="2363978"/>
          </a:xfrm>
          <a:prstGeom prst="rect">
            <a:avLst/>
          </a:prstGeom>
        </p:spPr>
      </p:pic>
    </p:spTree>
    <p:extLst>
      <p:ext uri="{BB962C8B-B14F-4D97-AF65-F5344CB8AC3E}">
        <p14:creationId xmlns:p14="http://schemas.microsoft.com/office/powerpoint/2010/main" val="47581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82257B-720C-42D9-AB1C-E6D03A488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3" name="Picture 2">
            <a:extLst>
              <a:ext uri="{FF2B5EF4-FFF2-40B4-BE49-F238E27FC236}">
                <a16:creationId xmlns:a16="http://schemas.microsoft.com/office/drawing/2014/main" id="{9DD8209C-309F-427D-BFEA-DF699E9E64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2512822"/>
            <a:ext cx="1828800" cy="2363978"/>
          </a:xfrm>
          <a:prstGeom prst="rect">
            <a:avLst/>
          </a:prstGeom>
        </p:spPr>
      </p:pic>
    </p:spTree>
    <p:extLst>
      <p:ext uri="{BB962C8B-B14F-4D97-AF65-F5344CB8AC3E}">
        <p14:creationId xmlns:p14="http://schemas.microsoft.com/office/powerpoint/2010/main" val="755853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20618122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262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5531E73-EEE4-4422-A5FD-7F245BAA65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219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Judgments</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a:t>
            </a: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‒16</a:t>
            </a:r>
            <a:endParaRPr lang="en-US" altLang="en-US" sz="24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36183"/>
            <a:ext cx="8763000" cy="4876800"/>
          </a:xfrm>
        </p:spPr>
        <p:txBody>
          <a:bodyPr/>
          <a:lstStyle/>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Bowl Judgment Preparation (Rev. 15)</a:t>
            </a:r>
          </a:p>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 Bowl Judgement Manifestation</a:t>
            </a:r>
            <a:r>
              <a:rPr lang="en-US" dirty="0">
                <a:effectLst>
                  <a:outerShdw blurRad="38100" dist="38100" dir="2700000" algn="tl">
                    <a:srgbClr val="000000">
                      <a:alpha val="43137"/>
                    </a:srgbClr>
                  </a:outerShdw>
                </a:effectLst>
                <a:latin typeface="Calibri" panose="020F0502020204030204" pitchFamily="34" charset="0"/>
              </a:rPr>
              <a:t> (Rev. </a:t>
            </a:r>
            <a:r>
              <a:rPr lang="en-US" dirty="0">
                <a:effectLst>
                  <a:outerShdw blurRad="38100" dist="38100" dir="2700000" algn="tl">
                    <a:srgbClr val="000000">
                      <a:alpha val="43137"/>
                    </a:srgbClr>
                  </a:outerShdw>
                </a:effectLst>
              </a:rPr>
              <a:t>16</a:t>
            </a:r>
            <a:r>
              <a:rPr lang="en-US" dirty="0">
                <a:effectLst>
                  <a:outerShdw blurRad="38100" dist="38100" dir="2700000" algn="tl">
                    <a:srgbClr val="000000">
                      <a:alpha val="43137"/>
                    </a:srgbClr>
                  </a:outerShdw>
                </a:effectLst>
                <a:latin typeface="Calibri" panose="020F0502020204030204" pitchFamily="34" charset="0"/>
              </a:rPr>
              <a:t>)</a:t>
            </a:r>
          </a:p>
        </p:txBody>
      </p:sp>
      <p:pic>
        <p:nvPicPr>
          <p:cNvPr id="4" name="Picture 2" descr="Image result for revelation 15">
            <a:extLst>
              <a:ext uri="{FF2B5EF4-FFF2-40B4-BE49-F238E27FC236}">
                <a16:creationId xmlns:a16="http://schemas.microsoft.com/office/drawing/2014/main" id="{98FEC115-C6B1-4302-96C1-7983D625C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4387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395B52-49B7-4543-9D4C-12CA36B97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46851"/>
          </a:xfrm>
          <a:prstGeom prst="rect">
            <a:avLst/>
          </a:prstGeom>
          <a:noFill/>
          <a:ln w="28575">
            <a:noFill/>
            <a:miter lim="800000"/>
            <a:headEnd/>
            <a:tailEnd/>
          </a:ln>
        </p:spPr>
        <p:txBody>
          <a:bodyPr wrap="square">
            <a:spAutoFit/>
          </a:bodyPr>
          <a:lstStyle/>
          <a:p>
            <a:pPr algn="ctr">
              <a:spcAft>
                <a:spcPts val="9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8:22</a:t>
            </a:r>
          </a:p>
          <a:p>
            <a:pPr algn="just" eaLnBrk="1" hangingPunct="1">
              <a:defRPr/>
            </a:pPr>
            <a:r>
              <a:rPr lang="en-US" sz="3600" dirty="0">
                <a:effectLst>
                  <a:outerShdw blurRad="38100" dist="38100" dir="2700000" algn="tl">
                    <a:srgbClr val="000000">
                      <a:alpha val="43137"/>
                    </a:srgbClr>
                  </a:outerShdw>
                </a:effectLst>
                <a:latin typeface="Calibri" pitchFamily="34" charset="0"/>
                <a:cs typeface="Calibri" pitchFamily="34" charset="0"/>
              </a:rPr>
              <a:t>While the earth remains, Seedtime and harvest, And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cold and heat</a:t>
            </a:r>
            <a:r>
              <a:rPr lang="en-US" sz="3600" dirty="0">
                <a:effectLst>
                  <a:outerShdw blurRad="38100" dist="38100" dir="2700000" algn="tl">
                    <a:srgbClr val="000000">
                      <a:alpha val="43137"/>
                    </a:srgbClr>
                  </a:outerShdw>
                </a:effectLst>
                <a:latin typeface="Calibri" pitchFamily="34" charset="0"/>
                <a:cs typeface="Calibri" pitchFamily="34" charset="0"/>
              </a:rPr>
              <a:t>, And summer and winter, And day and night Shall not cease.</a:t>
            </a:r>
          </a:p>
        </p:txBody>
      </p:sp>
      <p:pic>
        <p:nvPicPr>
          <p:cNvPr id="3" name="Picture 2">
            <a:extLst>
              <a:ext uri="{FF2B5EF4-FFF2-40B4-BE49-F238E27FC236}">
                <a16:creationId xmlns:a16="http://schemas.microsoft.com/office/drawing/2014/main" id="{C30DA1FF-3B4B-4A87-A7E9-D39FE05ED5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0681" y="2914650"/>
            <a:ext cx="5022638" cy="1828800"/>
          </a:xfrm>
          <a:prstGeom prst="rect">
            <a:avLst/>
          </a:prstGeom>
        </p:spPr>
      </p:pic>
    </p:spTree>
    <p:extLst>
      <p:ext uri="{BB962C8B-B14F-4D97-AF65-F5344CB8AC3E}">
        <p14:creationId xmlns:p14="http://schemas.microsoft.com/office/powerpoint/2010/main" val="32945515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80072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5475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6983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5866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569728"/>
            <a:ext cx="8937511" cy="5718544"/>
          </a:xfrm>
          <a:prstGeom prst="rect">
            <a:avLst/>
          </a:prstGeom>
        </p:spPr>
      </p:pic>
    </p:spTree>
    <p:extLst>
      <p:ext uri="{BB962C8B-B14F-4D97-AF65-F5344CB8AC3E}">
        <p14:creationId xmlns:p14="http://schemas.microsoft.com/office/powerpoint/2010/main" val="271172680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E8B4E9F8-4A1B-47F2-989B-217F3C1BB2DF}"/>
              </a:ext>
            </a:extLst>
          </p:cNvPr>
          <p:cNvSpPr>
            <a:spLocks noGrp="1" noChangeArrowheads="1"/>
          </p:cNvSpPr>
          <p:nvPr>
            <p:ph type="title"/>
          </p:nvPr>
        </p:nvSpPr>
        <p:spPr>
          <a:xfrm>
            <a:off x="2705100" y="228600"/>
            <a:ext cx="3733800" cy="838200"/>
          </a:xfrm>
        </p:spPr>
        <p:txBody>
          <a:bodyPr/>
          <a:lstStyle/>
          <a:p>
            <a:pPr algn="ctr"/>
            <a:r>
              <a:rPr lang="en-US" altLang="en-US" sz="4000" kern="1200" dirty="0">
                <a:solidFill>
                  <a:srgbClr val="00FFFF"/>
                </a:solidFill>
                <a:effectLst>
                  <a:outerShdw blurRad="38100" dist="38100" dir="2700000" algn="tl">
                    <a:srgbClr val="000000">
                      <a:alpha val="43137"/>
                    </a:srgbClr>
                  </a:outerShdw>
                </a:effectLst>
                <a:cs typeface="Calibri" panose="020F0502020204030204" pitchFamily="34" charset="0"/>
              </a:rPr>
              <a:t>East = Babylon</a:t>
            </a:r>
          </a:p>
        </p:txBody>
      </p:sp>
      <p:sp>
        <p:nvSpPr>
          <p:cNvPr id="92163" name="Rectangle 3">
            <a:extLst>
              <a:ext uri="{FF2B5EF4-FFF2-40B4-BE49-F238E27FC236}">
                <a16:creationId xmlns:a16="http://schemas.microsoft.com/office/drawing/2014/main" id="{118B8289-F4E0-4517-B5F4-B4AB654BE4AA}"/>
              </a:ext>
            </a:extLst>
          </p:cNvPr>
          <p:cNvSpPr>
            <a:spLocks noGrp="1" noChangeArrowheads="1"/>
          </p:cNvSpPr>
          <p:nvPr>
            <p:ph type="body" idx="1"/>
          </p:nvPr>
        </p:nvSpPr>
        <p:spPr>
          <a:xfrm>
            <a:off x="762000" y="1943100"/>
            <a:ext cx="4572000" cy="2971800"/>
          </a:xfrm>
        </p:spPr>
        <p:txBody>
          <a:bodyPr/>
          <a:lstStyle/>
          <a:p>
            <a:pPr marL="461963" indent="-461963">
              <a:spcBef>
                <a:spcPts val="0"/>
              </a:spcBef>
              <a:spcAft>
                <a:spcPts val="3600"/>
              </a:spcAft>
              <a:defRPr/>
            </a:pPr>
            <a:r>
              <a:rPr lang="en-US" sz="3600" dirty="0">
                <a:effectLst>
                  <a:outerShdw blurRad="38100" dist="38100" dir="2700000" algn="tl">
                    <a:srgbClr val="000000">
                      <a:alpha val="43137"/>
                    </a:srgbClr>
                  </a:outerShdw>
                </a:effectLst>
              </a:rPr>
              <a:t>Genesis 2:8 (Eden)</a:t>
            </a:r>
          </a:p>
          <a:p>
            <a:pPr marL="461963" indent="-461963">
              <a:spcBef>
                <a:spcPts val="0"/>
              </a:spcBef>
              <a:spcAft>
                <a:spcPts val="3600"/>
              </a:spcAft>
              <a:defRPr/>
            </a:pPr>
            <a:r>
              <a:rPr lang="en-US" sz="3600" dirty="0">
                <a:effectLst>
                  <a:outerShdw blurRad="38100" dist="38100" dir="2700000" algn="tl">
                    <a:srgbClr val="000000">
                      <a:alpha val="43137"/>
                    </a:srgbClr>
                  </a:outerShdw>
                </a:effectLst>
              </a:rPr>
              <a:t>Genesis 11:2 (Shinar)</a:t>
            </a:r>
          </a:p>
          <a:p>
            <a:pPr marL="461963" indent="-461963">
              <a:spcBef>
                <a:spcPts val="0"/>
              </a:spcBef>
              <a:spcAft>
                <a:spcPts val="3600"/>
              </a:spcAft>
              <a:defRPr/>
            </a:pPr>
            <a:r>
              <a:rPr lang="en-US" sz="3600" dirty="0">
                <a:effectLst>
                  <a:outerShdw blurRad="38100" dist="38100" dir="2700000" algn="tl">
                    <a:srgbClr val="000000">
                      <a:alpha val="43137"/>
                    </a:srgbClr>
                  </a:outerShdw>
                </a:effectLst>
              </a:rPr>
              <a:t>Matthew 2:2 (Magi)</a:t>
            </a:r>
          </a:p>
        </p:txBody>
      </p:sp>
      <p:pic>
        <p:nvPicPr>
          <p:cNvPr id="157700" name="Picture 4" descr="clip0091">
            <a:extLst>
              <a:ext uri="{FF2B5EF4-FFF2-40B4-BE49-F238E27FC236}">
                <a16:creationId xmlns:a16="http://schemas.microsoft.com/office/drawing/2014/main" id="{D4C0CE48-068B-40E9-864C-57037FF4FB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48300" y="1439862"/>
            <a:ext cx="29337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32575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0614" y="868680"/>
          <a:ext cx="8702772" cy="5120640"/>
        </p:xfrm>
        <a:graphic>
          <a:graphicData uri="http://schemas.openxmlformats.org/drawingml/2006/table">
            <a:tbl>
              <a:tblPr firstRow="1" bandRow="1">
                <a:tableStyleId>{073A0DAA-6AF3-43AB-8588-CEC1D06C72B9}</a:tableStyleId>
              </a:tblPr>
              <a:tblGrid>
                <a:gridCol w="2175693">
                  <a:extLst>
                    <a:ext uri="{9D8B030D-6E8A-4147-A177-3AD203B41FA5}">
                      <a16:colId xmlns:a16="http://schemas.microsoft.com/office/drawing/2014/main" val="693548043"/>
                    </a:ext>
                  </a:extLst>
                </a:gridCol>
                <a:gridCol w="1870893">
                  <a:extLst>
                    <a:ext uri="{9D8B030D-6E8A-4147-A177-3AD203B41FA5}">
                      <a16:colId xmlns:a16="http://schemas.microsoft.com/office/drawing/2014/main" val="3074207953"/>
                    </a:ext>
                  </a:extLst>
                </a:gridCol>
                <a:gridCol w="2480493">
                  <a:extLst>
                    <a:ext uri="{9D8B030D-6E8A-4147-A177-3AD203B41FA5}">
                      <a16:colId xmlns:a16="http://schemas.microsoft.com/office/drawing/2014/main" val="2121096268"/>
                    </a:ext>
                  </a:extLst>
                </a:gridCol>
                <a:gridCol w="2175693">
                  <a:extLst>
                    <a:ext uri="{9D8B030D-6E8A-4147-A177-3AD203B41FA5}">
                      <a16:colId xmlns:a16="http://schemas.microsoft.com/office/drawing/2014/main" val="1144338633"/>
                    </a:ext>
                  </a:extLst>
                </a:gridCol>
              </a:tblGrid>
              <a:tr h="731520">
                <a:tc gridSpan="4">
                  <a:txBody>
                    <a:bodyPr/>
                    <a:lstStyle/>
                    <a:p>
                      <a:pPr algn="ctr"/>
                      <a:r>
                        <a:rPr lang="en-US" altLang="en-US" sz="3600" b="0" kern="1200" noProof="0" dirty="0">
                          <a:solidFill>
                            <a:srgbClr val="00FFFF"/>
                          </a:solidFill>
                          <a:effectLst/>
                          <a:latin typeface="Calibri" panose="020F0502020204030204" pitchFamily="34" charset="0"/>
                          <a:ea typeface="+mj-ea"/>
                          <a:cs typeface="Calibri" panose="020F0502020204030204" pitchFamily="34" charset="0"/>
                        </a:rPr>
                        <a:t>Literal Geography in Revelation</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731520">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CC"/>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3375767282"/>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671669581"/>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114569575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2:12</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11:8</a:t>
                      </a:r>
                    </a:p>
                  </a:txBody>
                  <a:tcPr anchor="ctr"/>
                </a:tc>
                <a:extLst>
                  <a:ext uri="{0D108BD9-81ED-4DB2-BD59-A6C34878D82A}">
                    <a16:rowId xmlns:a16="http://schemas.microsoft.com/office/drawing/2014/main" val="291402366"/>
                  </a:ext>
                </a:extLst>
              </a:tr>
              <a:tr h="73152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2:18</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313627032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a:t>
                      </a:r>
                    </a:p>
                  </a:txBody>
                  <a:tcPr anchor="ctr"/>
                </a:tc>
                <a:tc>
                  <a:txBody>
                    <a:bodyPr/>
                    <a:lstStyle/>
                    <a:p>
                      <a:r>
                        <a:rPr 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sz="3200" kern="1200" dirty="0">
                          <a:solidFill>
                            <a:srgbClr val="0000CC"/>
                          </a:solidFill>
                          <a:latin typeface="Calibri" panose="020F0502020204030204" pitchFamily="34" charset="0"/>
                          <a:ea typeface="+mn-ea"/>
                          <a:cs typeface="Calibri" panose="020F0502020204030204" pitchFamily="34" charset="0"/>
                        </a:rPr>
                        <a:t>20:9</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301396097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extLst>
      <p:ext uri="{BB962C8B-B14F-4D97-AF65-F5344CB8AC3E}">
        <p14:creationId xmlns:p14="http://schemas.microsoft.com/office/powerpoint/2010/main" val="12451058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16</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:13-16</a:t>
            </a:r>
            <a:r>
              <a:rPr lang="en-US" b="1" u="sng" dirty="0">
                <a:solidFill>
                  <a:srgbClr val="FFFFCC"/>
                </a:solidFill>
                <a:effectLst>
                  <a:outerShdw blurRad="38100" dist="38100" dir="2700000" algn="tl">
                    <a:srgbClr val="000000">
                      <a:alpha val="43137"/>
                    </a:srgbClr>
                  </a:outerShdw>
                </a:effectLst>
              </a:rPr>
              <a:t> –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467555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Judgments</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a:t>
            </a: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‒16</a:t>
            </a:r>
            <a:endParaRPr lang="en-US" altLang="en-US" sz="24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36183"/>
            <a:ext cx="8763000" cy="4876800"/>
          </a:xfrm>
        </p:spPr>
        <p:txBody>
          <a:bodyPr/>
          <a:lstStyle/>
          <a:p>
            <a:pPr marL="461963" indent="-461963"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Bowl Judgment Preparation (Rev. 15)</a:t>
            </a:r>
          </a:p>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 Bowl Judgement Manifestation</a:t>
            </a:r>
            <a:r>
              <a:rPr lang="en-US" dirty="0">
                <a:effectLst>
                  <a:outerShdw blurRad="38100" dist="38100" dir="2700000" algn="tl">
                    <a:srgbClr val="000000">
                      <a:alpha val="43137"/>
                    </a:srgbClr>
                  </a:outerShdw>
                </a:effectLst>
                <a:latin typeface="Calibri" panose="020F0502020204030204" pitchFamily="34" charset="0"/>
              </a:rPr>
              <a:t> (Rev. </a:t>
            </a:r>
            <a:r>
              <a:rPr lang="en-US" dirty="0">
                <a:effectLst>
                  <a:outerShdw blurRad="38100" dist="38100" dir="2700000" algn="tl">
                    <a:srgbClr val="000000">
                      <a:alpha val="43137"/>
                    </a:srgbClr>
                  </a:outerShdw>
                </a:effectLst>
              </a:rPr>
              <a:t>16</a:t>
            </a:r>
            <a:r>
              <a:rPr lang="en-US" dirty="0">
                <a:effectLst>
                  <a:outerShdw blurRad="38100" dist="38100" dir="2700000" algn="tl">
                    <a:srgbClr val="000000">
                      <a:alpha val="43137"/>
                    </a:srgbClr>
                  </a:outerShdw>
                </a:effectLst>
                <a:latin typeface="Calibri" panose="020F0502020204030204" pitchFamily="34" charset="0"/>
              </a:rPr>
              <a:t>)</a:t>
            </a:r>
          </a:p>
        </p:txBody>
      </p:sp>
      <p:pic>
        <p:nvPicPr>
          <p:cNvPr id="4" name="Picture 2" descr="Image result for revelation 15">
            <a:extLst>
              <a:ext uri="{FF2B5EF4-FFF2-40B4-BE49-F238E27FC236}">
                <a16:creationId xmlns:a16="http://schemas.microsoft.com/office/drawing/2014/main" id="{98FEC115-C6B1-4302-96C1-7983D625C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61158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nvPr>
        </p:nvGraphicFramePr>
        <p:xfrm>
          <a:off x="76200" y="76200"/>
          <a:ext cx="8991600" cy="6656476"/>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1281036659"/>
                    </a:ext>
                  </a:extLst>
                </a:gridCol>
                <a:gridCol w="3657600">
                  <a:extLst>
                    <a:ext uri="{9D8B030D-6E8A-4147-A177-3AD203B41FA5}">
                      <a16:colId xmlns:a16="http://schemas.microsoft.com/office/drawing/2014/main" val="3939120806"/>
                    </a:ext>
                  </a:extLst>
                </a:gridCol>
                <a:gridCol w="2362200">
                  <a:extLst>
                    <a:ext uri="{9D8B030D-6E8A-4147-A177-3AD203B41FA5}">
                      <a16:colId xmlns:a16="http://schemas.microsoft.com/office/drawing/2014/main" val="2755603270"/>
                    </a:ext>
                  </a:extLst>
                </a:gridCol>
                <a:gridCol w="2209800">
                  <a:extLst>
                    <a:ext uri="{9D8B030D-6E8A-4147-A177-3AD203B41FA5}">
                      <a16:colId xmlns:a16="http://schemas.microsoft.com/office/drawing/2014/main" val="3131948577"/>
                    </a:ext>
                  </a:extLst>
                </a:gridCol>
              </a:tblGrid>
              <a:tr h="50113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How Satan Imitates </a:t>
                      </a:r>
                      <a:r>
                        <a:rPr kumimoji="0" lang="en-US" sz="2400" b="1" i="0" u="none" strike="noStrike" kern="120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God</a:t>
                      </a: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and the Antichrist Imitates </a:t>
                      </a:r>
                      <a:r>
                        <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Jesus Christ</a:t>
                      </a:r>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455579">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CATEGORY</a:t>
                      </a:r>
                    </a:p>
                  </a:txBody>
                  <a:tcPr anchor="ctr">
                    <a:solidFill>
                      <a:schemeClr val="bg2"/>
                    </a:solidFill>
                  </a:tcPr>
                </a:tc>
                <a:tc>
                  <a:txBody>
                    <a:bodyPr/>
                    <a:lstStyle/>
                    <a:p>
                      <a:pPr algn="ctr"/>
                      <a:r>
                        <a:rPr lang="en-US" sz="20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JESUS CHRIST</a:t>
                      </a:r>
                    </a:p>
                  </a:txBody>
                  <a:tcPr anchor="ctr">
                    <a:solidFill>
                      <a:schemeClr val="bg2"/>
                    </a:solidFill>
                  </a:tcPr>
                </a:tc>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ANTICHRIST</a:t>
                      </a:r>
                    </a:p>
                  </a:txBody>
                  <a:tcPr anchor="ctr">
                    <a:solidFill>
                      <a:schemeClr val="bg2"/>
                    </a:solidFill>
                  </a:tcPr>
                </a:tc>
                <a:extLst>
                  <a:ext uri="{0D108BD9-81ED-4DB2-BD59-A6C34878D82A}">
                    <a16:rowId xmlns:a16="http://schemas.microsoft.com/office/drawing/2014/main" val="1204976739"/>
                  </a:ext>
                </a:extLst>
              </a:tr>
              <a:tr h="0">
                <a:tc>
                  <a:txBody>
                    <a:bodyPr/>
                    <a:lstStyle/>
                    <a:p>
                      <a:pPr algn="ctr"/>
                      <a:r>
                        <a:rPr lang="en-US" sz="2200" dirty="0">
                          <a:latin typeface="Calibri" panose="020F0502020204030204" pitchFamily="34" charset="0"/>
                          <a:cs typeface="Calibri" panose="020F0502020204030204" pitchFamily="34" charset="0"/>
                        </a:rPr>
                        <a:t>1.</a:t>
                      </a:r>
                    </a:p>
                  </a:txBody>
                  <a:tcPr anchor="ctr"/>
                </a:tc>
                <a:tc>
                  <a:txBody>
                    <a:bodyPr/>
                    <a:lstStyle/>
                    <a:p>
                      <a:pPr algn="l"/>
                      <a:r>
                        <a:rPr lang="en-US" sz="2200" dirty="0">
                          <a:latin typeface="Calibri" panose="020F0502020204030204" pitchFamily="34" charset="0"/>
                          <a:cs typeface="Calibri" panose="020F0502020204030204" pitchFamily="34" charset="0"/>
                        </a:rPr>
                        <a:t>World prepared in advance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2:7</a:t>
                      </a:r>
                    </a:p>
                  </a:txBody>
                  <a:tcPr anchor="ctr"/>
                </a:tc>
                <a:extLst>
                  <a:ext uri="{0D108BD9-81ED-4DB2-BD59-A6C34878D82A}">
                    <a16:rowId xmlns:a16="http://schemas.microsoft.com/office/drawing/2014/main" val="558539107"/>
                  </a:ext>
                </a:extLst>
              </a:tr>
              <a:tr h="0">
                <a:tc>
                  <a:txBody>
                    <a:bodyPr/>
                    <a:lstStyle/>
                    <a:p>
                      <a:pPr algn="ctr"/>
                      <a:r>
                        <a:rPr lang="en-US" sz="2200" dirty="0">
                          <a:latin typeface="Calibri" panose="020F0502020204030204" pitchFamily="34" charset="0"/>
                          <a:cs typeface="Calibri" panose="020F0502020204030204" pitchFamily="34" charset="0"/>
                        </a:rPr>
                        <a:t>2.</a:t>
                      </a:r>
                    </a:p>
                  </a:txBody>
                  <a:tcPr anchor="ctr"/>
                </a:tc>
                <a:tc>
                  <a:txBody>
                    <a:bodyPr/>
                    <a:lstStyle/>
                    <a:p>
                      <a:pPr algn="l"/>
                      <a:r>
                        <a:rPr lang="en-US" sz="2200" dirty="0">
                          <a:latin typeface="Calibri" panose="020F0502020204030204" pitchFamily="34" charset="0"/>
                          <a:cs typeface="Calibri" panose="020F0502020204030204" pitchFamily="34" charset="0"/>
                        </a:rPr>
                        <a:t>Revealed at the proper time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2:6</a:t>
                      </a:r>
                    </a:p>
                  </a:txBody>
                  <a:tcPr anchor="ctr"/>
                </a:tc>
                <a:extLst>
                  <a:ext uri="{0D108BD9-81ED-4DB2-BD59-A6C34878D82A}">
                    <a16:rowId xmlns:a16="http://schemas.microsoft.com/office/drawing/2014/main" val="2935229951"/>
                  </a:ext>
                </a:extLst>
              </a:tr>
              <a:tr h="0">
                <a:tc>
                  <a:txBody>
                    <a:bodyPr/>
                    <a:lstStyle/>
                    <a:p>
                      <a:pPr algn="ctr"/>
                      <a:r>
                        <a:rPr lang="en-US" sz="2200" dirty="0">
                          <a:latin typeface="Calibri" panose="020F0502020204030204" pitchFamily="34" charset="0"/>
                          <a:cs typeface="Calibri" panose="020F0502020204030204" pitchFamily="34" charset="0"/>
                        </a:rPr>
                        <a:t>3.</a:t>
                      </a:r>
                    </a:p>
                  </a:txBody>
                  <a:tcPr anchor="ctr"/>
                </a:tc>
                <a:tc>
                  <a:txBody>
                    <a:bodyPr/>
                    <a:lstStyle/>
                    <a:p>
                      <a:pPr algn="l"/>
                      <a:r>
                        <a:rPr lang="en-US" sz="2200" dirty="0">
                          <a:latin typeface="Calibri" panose="020F0502020204030204" pitchFamily="34" charset="0"/>
                          <a:cs typeface="Calibri" panose="020F0502020204030204" pitchFamily="34" charset="0"/>
                        </a:rPr>
                        <a:t>Claim of deity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14:9</a:t>
                      </a:r>
                    </a:p>
                  </a:txBody>
                  <a:tcPr anchor="ctr"/>
                </a:tc>
                <a:tc>
                  <a:txBody>
                    <a:bodyPr/>
                    <a:lstStyle/>
                    <a:p>
                      <a:pPr algn="ctr"/>
                      <a:r>
                        <a:rPr lang="en-US" sz="2200" dirty="0">
                          <a:latin typeface="Calibri" panose="020F0502020204030204" pitchFamily="34" charset="0"/>
                          <a:cs typeface="Calibri" panose="020F0502020204030204" pitchFamily="34" charset="0"/>
                        </a:rPr>
                        <a:t>2 Thess. 2:4</a:t>
                      </a:r>
                    </a:p>
                  </a:txBody>
                  <a:tcPr anchor="ctr"/>
                </a:tc>
                <a:extLst>
                  <a:ext uri="{0D108BD9-81ED-4DB2-BD59-A6C34878D82A}">
                    <a16:rowId xmlns:a16="http://schemas.microsoft.com/office/drawing/2014/main" val="1282089858"/>
                  </a:ext>
                </a:extLst>
              </a:tr>
              <a:tr h="0">
                <a:tc>
                  <a:txBody>
                    <a:bodyPr/>
                    <a:lstStyle/>
                    <a:p>
                      <a:pPr algn="ctr"/>
                      <a:r>
                        <a:rPr lang="en-US" sz="2200" dirty="0">
                          <a:latin typeface="Calibri" panose="020F0502020204030204" pitchFamily="34" charset="0"/>
                          <a:cs typeface="Calibri" panose="020F0502020204030204" pitchFamily="34" charset="0"/>
                        </a:rPr>
                        <a:t>4.</a:t>
                      </a:r>
                    </a:p>
                  </a:txBody>
                  <a:tcPr anchor="ctr"/>
                </a:tc>
                <a:tc>
                  <a:txBody>
                    <a:bodyPr/>
                    <a:lstStyle/>
                    <a:p>
                      <a:pPr algn="l"/>
                      <a:r>
                        <a:rPr lang="en-US" sz="2200" dirty="0">
                          <a:latin typeface="Calibri" panose="020F0502020204030204" pitchFamily="34" charset="0"/>
                          <a:cs typeface="Calibri" panose="020F0502020204030204" pitchFamily="34" charset="0"/>
                        </a:rPr>
                        <a:t>Heralded by a forerunner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1:23</a:t>
                      </a:r>
                    </a:p>
                  </a:txBody>
                  <a:tcPr anchor="ctr"/>
                </a:tc>
                <a:tc>
                  <a:txBody>
                    <a:bodyPr/>
                    <a:lstStyle/>
                    <a:p>
                      <a:pPr algn="ctr"/>
                      <a:r>
                        <a:rPr lang="en-US" sz="2200" dirty="0">
                          <a:latin typeface="Calibri" panose="020F0502020204030204" pitchFamily="34" charset="0"/>
                          <a:cs typeface="Calibri" panose="020F0502020204030204" pitchFamily="34" charset="0"/>
                        </a:rPr>
                        <a:t>Rev. 13:12</a:t>
                      </a:r>
                    </a:p>
                  </a:txBody>
                  <a:tcPr anchor="ctr"/>
                </a:tc>
                <a:extLst>
                  <a:ext uri="{0D108BD9-81ED-4DB2-BD59-A6C34878D82A}">
                    <a16:rowId xmlns:a16="http://schemas.microsoft.com/office/drawing/2014/main" val="1982611401"/>
                  </a:ext>
                </a:extLst>
              </a:tr>
              <a:tr h="0">
                <a:tc>
                  <a:txBody>
                    <a:bodyPr/>
                    <a:lstStyle/>
                    <a:p>
                      <a:pPr algn="ctr"/>
                      <a:r>
                        <a:rPr lang="en-US" sz="2200" dirty="0">
                          <a:latin typeface="Calibri" panose="020F0502020204030204" pitchFamily="34" charset="0"/>
                          <a:cs typeface="Calibri" panose="020F0502020204030204" pitchFamily="34" charset="0"/>
                        </a:rPr>
                        <a:t>5.</a:t>
                      </a:r>
                    </a:p>
                  </a:txBody>
                  <a:tcPr anchor="ctr"/>
                </a:tc>
                <a:tc>
                  <a:txBody>
                    <a:bodyPr/>
                    <a:lstStyle/>
                    <a:p>
                      <a:pPr algn="l"/>
                      <a:r>
                        <a:rPr lang="en-US" sz="2200" dirty="0">
                          <a:latin typeface="Calibri" panose="020F0502020204030204" pitchFamily="34" charset="0"/>
                          <a:cs typeface="Calibri" panose="020F0502020204030204" pitchFamily="34" charset="0"/>
                        </a:rPr>
                        <a:t>Forerunner comes in the Spirit and power of Elijah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Luke 1:17</a:t>
                      </a:r>
                    </a:p>
                  </a:txBody>
                  <a:tcPr anchor="ctr"/>
                </a:tc>
                <a:tc>
                  <a:txBody>
                    <a:bodyPr/>
                    <a:lstStyle/>
                    <a:p>
                      <a:pPr algn="ctr"/>
                      <a:r>
                        <a:rPr lang="en-US" sz="2200" dirty="0">
                          <a:latin typeface="Calibri" panose="020F0502020204030204" pitchFamily="34" charset="0"/>
                          <a:cs typeface="Calibri" panose="020F0502020204030204" pitchFamily="34" charset="0"/>
                        </a:rPr>
                        <a:t>1 Kgs. 8:37-38; Rev. 13:13</a:t>
                      </a:r>
                    </a:p>
                  </a:txBody>
                  <a:tcPr anchor="ctr"/>
                </a:tc>
                <a:extLst>
                  <a:ext uri="{0D108BD9-81ED-4DB2-BD59-A6C34878D82A}">
                    <a16:rowId xmlns:a16="http://schemas.microsoft.com/office/drawing/2014/main" val="1913668434"/>
                  </a:ext>
                </a:extLst>
              </a:tr>
              <a:tr h="0">
                <a:tc>
                  <a:txBody>
                    <a:bodyPr/>
                    <a:lstStyle/>
                    <a:p>
                      <a:pPr algn="ctr"/>
                      <a:r>
                        <a:rPr lang="en-US" sz="2200" dirty="0">
                          <a:latin typeface="Calibri" panose="020F0502020204030204" pitchFamily="34" charset="0"/>
                          <a:cs typeface="Calibri" panose="020F0502020204030204" pitchFamily="34" charset="0"/>
                        </a:rPr>
                        <a:t>6.</a:t>
                      </a:r>
                    </a:p>
                  </a:txBody>
                  <a:tcPr anchor="ctr"/>
                </a:tc>
                <a:tc>
                  <a:txBody>
                    <a:bodyPr/>
                    <a:lstStyle/>
                    <a:p>
                      <a:pPr algn="l"/>
                      <a:r>
                        <a:rPr lang="en-US" sz="2200" dirty="0">
                          <a:latin typeface="Calibri" panose="020F0502020204030204" pitchFamily="34" charset="0"/>
                          <a:cs typeface="Calibri" panose="020F0502020204030204" pitchFamily="34" charset="0"/>
                        </a:rPr>
                        <a:t>Empowered by a higher source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6:14</a:t>
                      </a:r>
                    </a:p>
                  </a:txBody>
                  <a:tcPr anchor="ctr"/>
                </a:tc>
                <a:tc>
                  <a:txBody>
                    <a:bodyPr/>
                    <a:lstStyle/>
                    <a:p>
                      <a:pPr algn="ctr"/>
                      <a:r>
                        <a:rPr lang="en-US" sz="2200" dirty="0">
                          <a:latin typeface="Calibri" panose="020F0502020204030204" pitchFamily="34" charset="0"/>
                          <a:cs typeface="Calibri" panose="020F0502020204030204" pitchFamily="34" charset="0"/>
                        </a:rPr>
                        <a:t>Rev. 13:14</a:t>
                      </a:r>
                    </a:p>
                  </a:txBody>
                  <a:tcPr anchor="ctr"/>
                </a:tc>
                <a:extLst>
                  <a:ext uri="{0D108BD9-81ED-4DB2-BD59-A6C34878D82A}">
                    <a16:rowId xmlns:a16="http://schemas.microsoft.com/office/drawing/2014/main" val="443366115"/>
                  </a:ext>
                </a:extLst>
              </a:tr>
              <a:tr h="0">
                <a:tc>
                  <a:txBody>
                    <a:bodyPr/>
                    <a:lstStyle/>
                    <a:p>
                      <a:pPr algn="ctr"/>
                      <a:r>
                        <a:rPr lang="en-US" sz="2200" dirty="0">
                          <a:latin typeface="Calibri" panose="020F0502020204030204" pitchFamily="34" charset="0"/>
                          <a:cs typeface="Calibri" panose="020F0502020204030204" pitchFamily="34" charset="0"/>
                        </a:rPr>
                        <a:t>7.</a:t>
                      </a:r>
                    </a:p>
                  </a:txBody>
                  <a:tcPr anchor="ctr"/>
                </a:tc>
                <a:tc>
                  <a:txBody>
                    <a:bodyPr/>
                    <a:lstStyle/>
                    <a:p>
                      <a:pPr algn="l"/>
                      <a:r>
                        <a:rPr lang="en-US" sz="2200" dirty="0">
                          <a:latin typeface="Calibri" panose="020F0502020204030204" pitchFamily="34" charset="0"/>
                          <a:cs typeface="Calibri" panose="020F0502020204030204" pitchFamily="34" charset="0"/>
                        </a:rPr>
                        <a:t>Member of a Trinity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Phil. 1:2; Acts 5:3-4; John 14:9</a:t>
                      </a:r>
                    </a:p>
                  </a:txBody>
                  <a:tcPr anchor="ctr"/>
                </a:tc>
                <a:tc>
                  <a:txBody>
                    <a:bodyPr/>
                    <a:lstStyle/>
                    <a:p>
                      <a:pPr algn="ctr"/>
                      <a:r>
                        <a:rPr lang="en-US" sz="2200" dirty="0">
                          <a:latin typeface="Calibri" panose="020F0502020204030204" pitchFamily="34" charset="0"/>
                          <a:cs typeface="Calibri" panose="020F0502020204030204" pitchFamily="34" charset="0"/>
                        </a:rPr>
                        <a:t>Rev. 16:13; 20:10</a:t>
                      </a:r>
                    </a:p>
                  </a:txBody>
                  <a:tcPr anchor="ctr"/>
                </a:tc>
                <a:extLst>
                  <a:ext uri="{0D108BD9-81ED-4DB2-BD59-A6C34878D82A}">
                    <a16:rowId xmlns:a16="http://schemas.microsoft.com/office/drawing/2014/main" val="482985495"/>
                  </a:ext>
                </a:extLst>
              </a:tr>
              <a:tr h="0">
                <a:tc>
                  <a:txBody>
                    <a:bodyPr/>
                    <a:lstStyle/>
                    <a:p>
                      <a:pPr algn="ctr"/>
                      <a:r>
                        <a:rPr lang="en-US" sz="2200" dirty="0">
                          <a:latin typeface="Calibri" panose="020F0502020204030204" pitchFamily="34" charset="0"/>
                          <a:cs typeface="Calibri" panose="020F0502020204030204" pitchFamily="34" charset="0"/>
                        </a:rPr>
                        <a:t>8.</a:t>
                      </a:r>
                    </a:p>
                  </a:txBody>
                  <a:tcPr anchor="ctr"/>
                </a:tc>
                <a:tc>
                  <a:txBody>
                    <a:bodyPr/>
                    <a:lstStyle/>
                    <a:p>
                      <a:pPr algn="l"/>
                      <a:r>
                        <a:rPr lang="en-US" sz="2200" dirty="0">
                          <a:latin typeface="Calibri" panose="020F0502020204030204" pitchFamily="34" charset="0"/>
                          <a:cs typeface="Calibri" panose="020F0502020204030204" pitchFamily="34" charset="0"/>
                        </a:rPr>
                        <a:t>Head of a Church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Eph. 5:23</a:t>
                      </a:r>
                    </a:p>
                  </a:txBody>
                  <a:tcPr anchor="ctr"/>
                </a:tc>
                <a:tc>
                  <a:txBody>
                    <a:bodyPr/>
                    <a:lstStyle/>
                    <a:p>
                      <a:pPr algn="ctr"/>
                      <a:r>
                        <a:rPr lang="en-US" sz="2200" dirty="0">
                          <a:latin typeface="Calibri" panose="020F0502020204030204" pitchFamily="34" charset="0"/>
                          <a:cs typeface="Calibri" panose="020F0502020204030204" pitchFamily="34" charset="0"/>
                        </a:rPr>
                        <a:t>Rev. 2:9; 3:9</a:t>
                      </a:r>
                    </a:p>
                  </a:txBody>
                  <a:tcPr anchor="ctr"/>
                </a:tc>
                <a:extLst>
                  <a:ext uri="{0D108BD9-81ED-4DB2-BD59-A6C34878D82A}">
                    <a16:rowId xmlns:a16="http://schemas.microsoft.com/office/drawing/2014/main" val="3454855397"/>
                  </a:ext>
                </a:extLst>
              </a:tr>
              <a:tr h="0">
                <a:tc>
                  <a:txBody>
                    <a:bodyPr/>
                    <a:lstStyle/>
                    <a:p>
                      <a:pPr algn="ctr"/>
                      <a:r>
                        <a:rPr lang="en-US" sz="2200" dirty="0">
                          <a:latin typeface="Calibri" panose="020F0502020204030204" pitchFamily="34" charset="0"/>
                          <a:cs typeface="Calibri" panose="020F0502020204030204" pitchFamily="34" charset="0"/>
                        </a:rPr>
                        <a:t>9.</a:t>
                      </a:r>
                    </a:p>
                  </a:txBody>
                  <a:tcPr anchor="ctr"/>
                </a:tc>
                <a:tc>
                  <a:txBody>
                    <a:bodyPr/>
                    <a:lstStyle/>
                    <a:p>
                      <a:pPr algn="l"/>
                      <a:r>
                        <a:rPr lang="en-US" sz="2200" dirty="0">
                          <a:latin typeface="Calibri" panose="020F0502020204030204" pitchFamily="34" charset="0"/>
                          <a:cs typeface="Calibri" panose="020F0502020204030204" pitchFamily="34" charset="0"/>
                        </a:rPr>
                        <a:t>Miracle worker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Acts 2:22</a:t>
                      </a:r>
                    </a:p>
                  </a:txBody>
                  <a:tcPr anchor="ctr"/>
                </a:tc>
                <a:tc>
                  <a:txBody>
                    <a:bodyPr/>
                    <a:lstStyle/>
                    <a:p>
                      <a:pPr algn="ctr"/>
                      <a:r>
                        <a:rPr lang="en-US" sz="2200" dirty="0">
                          <a:latin typeface="Calibri" panose="020F0502020204030204" pitchFamily="34" charset="0"/>
                          <a:cs typeface="Calibri" panose="020F0502020204030204" pitchFamily="34" charset="0"/>
                        </a:rPr>
                        <a:t>2 Thess. 2:9</a:t>
                      </a:r>
                    </a:p>
                  </a:txBody>
                  <a:tcPr anchor="ctr"/>
                </a:tc>
                <a:extLst>
                  <a:ext uri="{0D108BD9-81ED-4DB2-BD59-A6C34878D82A}">
                    <a16:rowId xmlns:a16="http://schemas.microsoft.com/office/drawing/2014/main" val="3188230933"/>
                  </a:ext>
                </a:extLst>
              </a:tr>
              <a:tr h="0">
                <a:tc>
                  <a:txBody>
                    <a:bodyPr/>
                    <a:lstStyle/>
                    <a:p>
                      <a:pPr algn="ctr"/>
                      <a:r>
                        <a:rPr lang="en-US" sz="2200" dirty="0">
                          <a:latin typeface="Calibri" panose="020F0502020204030204" pitchFamily="34" charset="0"/>
                          <a:cs typeface="Calibri" panose="020F0502020204030204" pitchFamily="34" charset="0"/>
                        </a:rPr>
                        <a:t>10.</a:t>
                      </a:r>
                    </a:p>
                  </a:txBody>
                  <a:tcPr anchor="ctr"/>
                </a:tc>
                <a:tc>
                  <a:txBody>
                    <a:bodyPr/>
                    <a:lstStyle/>
                    <a:p>
                      <a:pPr algn="l"/>
                      <a:r>
                        <a:rPr lang="en-US" sz="2200" dirty="0">
                          <a:latin typeface="Calibri" panose="020F0502020204030204" pitchFamily="34" charset="0"/>
                          <a:cs typeface="Calibri" panose="020F0502020204030204" pitchFamily="34" charset="0"/>
                        </a:rPr>
                        <a:t>Resurrection from the dead</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15:3-6</a:t>
                      </a:r>
                    </a:p>
                  </a:txBody>
                  <a:tcPr anchor="ctr"/>
                </a:tc>
                <a:tc>
                  <a:txBody>
                    <a:bodyPr/>
                    <a:lstStyle/>
                    <a:p>
                      <a:pPr algn="ctr"/>
                      <a:r>
                        <a:rPr lang="en-US" sz="2200" dirty="0">
                          <a:latin typeface="Calibri" panose="020F0502020204030204" pitchFamily="34" charset="0"/>
                          <a:cs typeface="Calibri" panose="020F0502020204030204" pitchFamily="34" charset="0"/>
                        </a:rPr>
                        <a:t>Rev. 13:3, 12, 14</a:t>
                      </a:r>
                    </a:p>
                  </a:txBody>
                  <a:tcPr anchor="ctr"/>
                </a:tc>
                <a:extLst>
                  <a:ext uri="{0D108BD9-81ED-4DB2-BD59-A6C34878D82A}">
                    <a16:rowId xmlns:a16="http://schemas.microsoft.com/office/drawing/2014/main" val="1747955805"/>
                  </a:ext>
                </a:extLst>
              </a:tr>
              <a:tr h="0">
                <a:tc>
                  <a:txBody>
                    <a:bodyPr/>
                    <a:lstStyle/>
                    <a:p>
                      <a:pPr algn="ctr"/>
                      <a:r>
                        <a:rPr lang="en-US" sz="2200" dirty="0">
                          <a:latin typeface="Calibri" panose="020F0502020204030204" pitchFamily="34" charset="0"/>
                          <a:cs typeface="Calibri" panose="020F0502020204030204" pitchFamily="34" charset="0"/>
                        </a:rPr>
                        <a:t>11.</a:t>
                      </a:r>
                    </a:p>
                  </a:txBody>
                  <a:tcPr anchor="ctr"/>
                </a:tc>
                <a:tc>
                  <a:txBody>
                    <a:bodyPr/>
                    <a:lstStyle/>
                    <a:p>
                      <a:pPr algn="l"/>
                      <a:r>
                        <a:rPr lang="en-US" sz="2200" dirty="0">
                          <a:latin typeface="Calibri" panose="020F0502020204030204" pitchFamily="34" charset="0"/>
                          <a:cs typeface="Calibri" panose="020F0502020204030204" pitchFamily="34" charset="0"/>
                        </a:rPr>
                        <a:t>Given a throne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Rev. 3:21</a:t>
                      </a:r>
                    </a:p>
                  </a:txBody>
                  <a:tcPr anchor="ctr"/>
                </a:tc>
                <a:tc>
                  <a:txBody>
                    <a:bodyPr/>
                    <a:lstStyle/>
                    <a:p>
                      <a:pPr algn="ctr"/>
                      <a:r>
                        <a:rPr lang="en-US" sz="2200" dirty="0">
                          <a:latin typeface="Calibri" panose="020F0502020204030204" pitchFamily="34" charset="0"/>
                          <a:cs typeface="Calibri" panose="020F0502020204030204" pitchFamily="34" charset="0"/>
                        </a:rPr>
                        <a:t>Rev. 13:2</a:t>
                      </a:r>
                    </a:p>
                  </a:txBody>
                  <a:tcPr anchor="ctr"/>
                </a:tc>
                <a:extLst>
                  <a:ext uri="{0D108BD9-81ED-4DB2-BD59-A6C34878D82A}">
                    <a16:rowId xmlns:a16="http://schemas.microsoft.com/office/drawing/2014/main" val="2820067115"/>
                  </a:ext>
                </a:extLst>
              </a:tr>
            </a:tbl>
          </a:graphicData>
        </a:graphic>
      </p:graphicFrame>
    </p:spTree>
    <p:extLst>
      <p:ext uri="{BB962C8B-B14F-4D97-AF65-F5344CB8AC3E}">
        <p14:creationId xmlns:p14="http://schemas.microsoft.com/office/powerpoint/2010/main" val="21845808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nvPr>
        </p:nvGraphicFramePr>
        <p:xfrm>
          <a:off x="76200" y="76200"/>
          <a:ext cx="8991600" cy="6233160"/>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1281036659"/>
                    </a:ext>
                  </a:extLst>
                </a:gridCol>
                <a:gridCol w="3657600">
                  <a:extLst>
                    <a:ext uri="{9D8B030D-6E8A-4147-A177-3AD203B41FA5}">
                      <a16:colId xmlns:a16="http://schemas.microsoft.com/office/drawing/2014/main" val="3939120806"/>
                    </a:ext>
                  </a:extLst>
                </a:gridCol>
                <a:gridCol w="2362200">
                  <a:extLst>
                    <a:ext uri="{9D8B030D-6E8A-4147-A177-3AD203B41FA5}">
                      <a16:colId xmlns:a16="http://schemas.microsoft.com/office/drawing/2014/main" val="2755603270"/>
                    </a:ext>
                  </a:extLst>
                </a:gridCol>
                <a:gridCol w="2209800">
                  <a:extLst>
                    <a:ext uri="{9D8B030D-6E8A-4147-A177-3AD203B41FA5}">
                      <a16:colId xmlns:a16="http://schemas.microsoft.com/office/drawing/2014/main" val="3131948577"/>
                    </a:ext>
                  </a:extLst>
                </a:gridCol>
              </a:tblGrid>
              <a:tr h="5029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How Satan Imitates </a:t>
                      </a:r>
                      <a:r>
                        <a:rPr kumimoji="0" lang="en-US" sz="2400" b="1" i="0" u="none" strike="noStrike" kern="1200" cap="none" spc="0" normalizeH="0" baseline="0" dirty="0">
                          <a:ln>
                            <a:noFill/>
                          </a:ln>
                          <a:solidFill>
                            <a:srgbClr val="FFFFCC"/>
                          </a:solidFill>
                          <a:effectLst/>
                          <a:uLnTx/>
                          <a:uFillTx/>
                          <a:latin typeface="Calibri" panose="020F0502020204030204" pitchFamily="34" charset="0"/>
                          <a:ea typeface="+mn-ea"/>
                          <a:cs typeface="Calibri" panose="020F0502020204030204" pitchFamily="34" charset="0"/>
                        </a:rPr>
                        <a:t>God</a:t>
                      </a:r>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 and the Antichrist Imitates </a:t>
                      </a:r>
                      <a:r>
                        <a:rPr kumimoji="0" lang="en-US" sz="2400" b="1" i="0" u="none" strike="noStrike" kern="1200" cap="none" spc="0" normalizeH="0" baseline="0" noProof="0" dirty="0">
                          <a:ln>
                            <a:noFill/>
                          </a:ln>
                          <a:solidFill>
                            <a:srgbClr val="FFFFCC"/>
                          </a:solidFill>
                          <a:effectLst/>
                          <a:uLnTx/>
                          <a:uFillTx/>
                          <a:latin typeface="Calibri" panose="020F0502020204030204" pitchFamily="34" charset="0"/>
                          <a:ea typeface="+mn-ea"/>
                          <a:cs typeface="Calibri" panose="020F0502020204030204" pitchFamily="34" charset="0"/>
                        </a:rPr>
                        <a:t>Jesus Christ</a:t>
                      </a:r>
                    </a:p>
                  </a:txBody>
                  <a:tcPr anchor="ctr"/>
                </a:tc>
                <a:tc hMerge="1">
                  <a:txBody>
                    <a:bodyPr/>
                    <a:lstStyle/>
                    <a:p>
                      <a:pPr marL="0" algn="ctr" defTabSz="914400" rtl="0" eaLnBrk="1" latinLnBrk="0" hangingPunct="1"/>
                      <a:endPar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endParaRPr>
                    </a:p>
                  </a:txBody>
                  <a:tcPr anchor="ctr"/>
                </a:tc>
                <a:tc hMerge="1">
                  <a:txBody>
                    <a:bodyPr/>
                    <a:lstStyle/>
                    <a:p>
                      <a:pPr marL="0" algn="ctr" defTabSz="914400" rtl="0" eaLnBrk="1" latinLnBrk="0" hangingPunct="1"/>
                      <a:endParaRPr lang="en-US" sz="2200" b="1" kern="1200" dirty="0">
                        <a:solidFill>
                          <a:srgbClr val="FFFFCC"/>
                        </a:solidFill>
                        <a:latin typeface="Calibri" panose="020F0502020204030204" pitchFamily="34" charset="0"/>
                        <a:ea typeface="+mn-ea"/>
                        <a:cs typeface="Calibri" panose="020F0502020204030204" pitchFamily="34" charset="0"/>
                      </a:endParaRPr>
                    </a:p>
                  </a:txBody>
                  <a:tcPr anchor="ctr"/>
                </a:tc>
                <a:tc hMerge="1">
                  <a:txBody>
                    <a:bodyPr/>
                    <a:lstStyle/>
                    <a:p>
                      <a:pPr marL="0" algn="ctr" defTabSz="914400" rtl="0" eaLnBrk="1" latinLnBrk="0" hangingPunct="1"/>
                      <a:endPar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53224679"/>
                  </a:ext>
                </a:extLst>
              </a:tr>
              <a:tr h="457200">
                <a:tc>
                  <a:txBody>
                    <a:bodyPr/>
                    <a:lstStyle/>
                    <a:p>
                      <a:pPr marL="0" algn="ctr" defTabSz="914400" rtl="0" eaLnBrk="1" latinLnBrk="0" hangingPunct="1"/>
                      <a:r>
                        <a:rPr lang="en-US" sz="2000" b="1" kern="1200" dirty="0">
                          <a:solidFill>
                            <a:schemeClr val="tx2">
                              <a:lumMod val="60000"/>
                              <a:lumOff val="40000"/>
                            </a:schemeClr>
                          </a:solidFill>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marL="0" algn="ctr" defTabSz="914400" rtl="0" eaLnBrk="1" latinLnBrk="0" hangingPunct="1"/>
                      <a:r>
                        <a:rPr lang="en-US" sz="2000" b="1" kern="1200" dirty="0">
                          <a:solidFill>
                            <a:schemeClr val="tx2">
                              <a:lumMod val="60000"/>
                              <a:lumOff val="40000"/>
                            </a:schemeClr>
                          </a:solidFill>
                          <a:latin typeface="Calibri" panose="020F0502020204030204" pitchFamily="34" charset="0"/>
                          <a:ea typeface="+mn-ea"/>
                          <a:cs typeface="Calibri" panose="020F0502020204030204" pitchFamily="34" charset="0"/>
                        </a:rPr>
                        <a:t>CATEGORY</a:t>
                      </a:r>
                    </a:p>
                  </a:txBody>
                  <a:tcPr anchor="ctr">
                    <a:solidFill>
                      <a:schemeClr val="bg2"/>
                    </a:solidFill>
                  </a:tcPr>
                </a:tc>
                <a:tc>
                  <a:txBody>
                    <a:bodyPr/>
                    <a:lstStyle/>
                    <a:p>
                      <a:pPr marL="0" algn="ctr" defTabSz="914400" rtl="0" eaLnBrk="1" latinLnBrk="0" hangingPunct="1"/>
                      <a:r>
                        <a:rPr lang="en-US" sz="2000" b="1" kern="1200" dirty="0">
                          <a:solidFill>
                            <a:srgbClr val="FFFFCC"/>
                          </a:solidFill>
                          <a:latin typeface="Calibri" panose="020F0502020204030204" pitchFamily="34" charset="0"/>
                          <a:ea typeface="+mn-ea"/>
                          <a:cs typeface="Calibri" panose="020F0502020204030204" pitchFamily="34" charset="0"/>
                        </a:rPr>
                        <a:t>JESUS CHRIST</a:t>
                      </a:r>
                    </a:p>
                  </a:txBody>
                  <a:tcPr anchor="ctr">
                    <a:solidFill>
                      <a:schemeClr val="bg2"/>
                    </a:solidFill>
                  </a:tcPr>
                </a:tc>
                <a:tc>
                  <a:txBody>
                    <a:bodyPr/>
                    <a:lstStyle/>
                    <a:p>
                      <a:pPr marL="0" algn="ctr" defTabSz="914400" rtl="0" eaLnBrk="1" latinLnBrk="0" hangingPunct="1"/>
                      <a:r>
                        <a:rPr lang="en-US" sz="2000" b="1" kern="1200" dirty="0">
                          <a:solidFill>
                            <a:schemeClr val="tx2">
                              <a:lumMod val="60000"/>
                              <a:lumOff val="40000"/>
                            </a:schemeClr>
                          </a:solidFill>
                          <a:latin typeface="Calibri" panose="020F0502020204030204" pitchFamily="34" charset="0"/>
                          <a:ea typeface="+mn-ea"/>
                          <a:cs typeface="Calibri" panose="020F0502020204030204" pitchFamily="34" charset="0"/>
                        </a:rPr>
                        <a:t>ANTICHRIST</a:t>
                      </a:r>
                    </a:p>
                  </a:txBody>
                  <a:tcPr anchor="ctr">
                    <a:solidFill>
                      <a:schemeClr val="bg2"/>
                    </a:solidFill>
                  </a:tcPr>
                </a:tc>
                <a:extLst>
                  <a:ext uri="{0D108BD9-81ED-4DB2-BD59-A6C34878D82A}">
                    <a16:rowId xmlns:a16="http://schemas.microsoft.com/office/drawing/2014/main" val="3257300286"/>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12.</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Ruling a political kingdom</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Isa. 9:6-7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13:5</a:t>
                      </a:r>
                    </a:p>
                  </a:txBody>
                  <a:tcPr/>
                </a:tc>
                <a:extLst>
                  <a:ext uri="{0D108BD9-81ED-4DB2-BD59-A6C34878D82A}">
                    <a16:rowId xmlns:a16="http://schemas.microsoft.com/office/drawing/2014/main" val="558539107"/>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13.</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Ushering in world peace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0000CC"/>
                          </a:solidFill>
                          <a:latin typeface="Calibri" panose="020F0502020204030204" pitchFamily="34" charset="0"/>
                          <a:ea typeface="+mn-ea"/>
                          <a:cs typeface="Calibri" panose="020F0502020204030204" pitchFamily="34" charset="0"/>
                        </a:rPr>
                        <a:t>Isa. 9:6-7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6:1-4</a:t>
                      </a:r>
                    </a:p>
                  </a:txBody>
                  <a:tcPr/>
                </a:tc>
                <a:extLst>
                  <a:ext uri="{0D108BD9-81ED-4DB2-BD59-A6C34878D82A}">
                    <a16:rowId xmlns:a16="http://schemas.microsoft.com/office/drawing/2014/main" val="2935229951"/>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14.</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Activity in the Temple</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Luke 2:41-50</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1282089858"/>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15.</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Putting an end to animal sacrifices</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Heb. 9:26-29</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Dan. 9:27</a:t>
                      </a:r>
                    </a:p>
                  </a:txBody>
                  <a:tcPr/>
                </a:tc>
                <a:extLst>
                  <a:ext uri="{0D108BD9-81ED-4DB2-BD59-A6C34878D82A}">
                    <a16:rowId xmlns:a16="http://schemas.microsoft.com/office/drawing/2014/main" val="1982611401"/>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16.</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Length of ministry</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Over 3 years</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13:5</a:t>
                      </a:r>
                    </a:p>
                  </a:txBody>
                  <a:tcPr/>
                </a:tc>
                <a:extLst>
                  <a:ext uri="{0D108BD9-81ED-4DB2-BD59-A6C34878D82A}">
                    <a16:rowId xmlns:a16="http://schemas.microsoft.com/office/drawing/2014/main" val="1913668434"/>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17.</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Sealing ministry</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Eph. 4:30</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13:16-17</a:t>
                      </a:r>
                    </a:p>
                  </a:txBody>
                  <a:tcPr/>
                </a:tc>
                <a:extLst>
                  <a:ext uri="{0D108BD9-81ED-4DB2-BD59-A6C34878D82A}">
                    <a16:rowId xmlns:a16="http://schemas.microsoft.com/office/drawing/2014/main" val="443366115"/>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18.</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Presentation to Israel as her Messiah</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John 1:11</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John 5:43</a:t>
                      </a:r>
                    </a:p>
                  </a:txBody>
                  <a:tcPr/>
                </a:tc>
                <a:extLst>
                  <a:ext uri="{0D108BD9-81ED-4DB2-BD59-A6C34878D82A}">
                    <a16:rowId xmlns:a16="http://schemas.microsoft.com/office/drawing/2014/main" val="482985495"/>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19.</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Covenant with Israel</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Gen. 15:18</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Dan. 9:27</a:t>
                      </a:r>
                    </a:p>
                  </a:txBody>
                  <a:tcPr/>
                </a:tc>
                <a:extLst>
                  <a:ext uri="{0D108BD9-81ED-4DB2-BD59-A6C34878D82A}">
                    <a16:rowId xmlns:a16="http://schemas.microsoft.com/office/drawing/2014/main" val="3454855397"/>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20.</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Reception of worship</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Zech. 14:16</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3188230933"/>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21.</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Establishing Jerusalem as the center of worldwide worship</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Zech. 14:17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162980323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4D5A282-6510-471C-8B6E-68B3A2FE5708}"/>
              </a:ext>
            </a:extLst>
          </p:cNvPr>
          <p:cNvSpPr>
            <a:spLocks noGrp="1" noChangeArrowheads="1"/>
          </p:cNvSpPr>
          <p:nvPr>
            <p:ph type="title"/>
          </p:nvPr>
        </p:nvSpPr>
        <p:spPr>
          <a:xfrm>
            <a:off x="1524000" y="228600"/>
            <a:ext cx="6096000" cy="609600"/>
          </a:xfrm>
        </p:spPr>
        <p:txBody>
          <a:bodyPr/>
          <a:lstStyle/>
          <a:p>
            <a:pPr algn="ctr" eaLnBrk="1" hangingPunct="1"/>
            <a:r>
              <a:rPr lang="en-US" altLang="en-US" sz="4000" b="0" dirty="0">
                <a:solidFill>
                  <a:srgbClr val="00FFFF"/>
                </a:solidFill>
                <a:effectLst>
                  <a:outerShdw blurRad="38100" dist="38100" dir="2700000" algn="tl">
                    <a:srgbClr val="000000">
                      <a:alpha val="43137"/>
                    </a:srgbClr>
                  </a:outerShdw>
                </a:effectLst>
              </a:rPr>
              <a:t>Satanic/Demonic Miracles</a:t>
            </a:r>
          </a:p>
        </p:txBody>
      </p:sp>
      <p:sp>
        <p:nvSpPr>
          <p:cNvPr id="12291" name="Rectangle 3">
            <a:extLst>
              <a:ext uri="{FF2B5EF4-FFF2-40B4-BE49-F238E27FC236}">
                <a16:creationId xmlns:a16="http://schemas.microsoft.com/office/drawing/2014/main" id="{8D8CAE2F-9FC6-4A5B-99DD-2CDE297F545E}"/>
              </a:ext>
            </a:extLst>
          </p:cNvPr>
          <p:cNvSpPr>
            <a:spLocks noGrp="1" noChangeArrowheads="1"/>
          </p:cNvSpPr>
          <p:nvPr>
            <p:ph type="body" idx="1"/>
          </p:nvPr>
        </p:nvSpPr>
        <p:spPr>
          <a:xfrm>
            <a:off x="228600" y="1143000"/>
            <a:ext cx="6553200" cy="4876800"/>
          </a:xfrm>
        </p:spPr>
        <p:txBody>
          <a:bodyPr/>
          <a:lstStyle/>
          <a:p>
            <a:pPr marL="457200" indent="-457200" eaLnBrk="1" hangingPunct="1">
              <a:spcBef>
                <a:spcPts val="0"/>
              </a:spcBef>
              <a:spcAft>
                <a:spcPts val="1200"/>
              </a:spcAft>
              <a:buClr>
                <a:srgbClr val="00FFFF"/>
              </a:buClr>
              <a:defRPr/>
            </a:pPr>
            <a:r>
              <a:rPr lang="en-US" sz="3600" dirty="0" err="1">
                <a:effectLst>
                  <a:outerShdw blurRad="38100" dist="38100" dir="2700000" algn="tl">
                    <a:srgbClr val="000000">
                      <a:alpha val="43137"/>
                    </a:srgbClr>
                  </a:outerShdw>
                </a:effectLst>
                <a:ea typeface="+mj-ea"/>
                <a:cs typeface="+mj-cs"/>
              </a:rPr>
              <a:t>Exod</a:t>
            </a:r>
            <a:r>
              <a:rPr lang="en-US" sz="3600" dirty="0">
                <a:effectLst>
                  <a:outerShdw blurRad="38100" dist="38100" dir="2700000" algn="tl">
                    <a:srgbClr val="000000">
                      <a:alpha val="43137"/>
                    </a:srgbClr>
                  </a:outerShdw>
                </a:effectLst>
                <a:ea typeface="+mj-ea"/>
                <a:cs typeface="+mj-cs"/>
              </a:rPr>
              <a:t> 7–8</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Deut 13:1-3</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Matt 7:21-23; 24:24</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Acts 8:9; 16:16</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Gal 1:6-9</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2 Thess 2:9</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Rev 13:3, 13, 15; 16:13-14</a:t>
            </a:r>
          </a:p>
        </p:txBody>
      </p:sp>
      <p:pic>
        <p:nvPicPr>
          <p:cNvPr id="49156" name="Picture 2" descr="https://encrypted-tbn1.gstatic.com/images?q=tbn:ANd9GcRbH6CcdtkvazY_CE4zvh3VHnzwl_r04kOoU19BBsh0KxzzxApH">
            <a:extLst>
              <a:ext uri="{FF2B5EF4-FFF2-40B4-BE49-F238E27FC236}">
                <a16:creationId xmlns:a16="http://schemas.microsoft.com/office/drawing/2014/main" id="{D0029442-7E31-4081-AD17-387AE2E9DA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1469" y="2068398"/>
            <a:ext cx="4113931" cy="272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26654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do not believe every spirit, but test the spirits to see whether they are from God, because many false prophets have gone out into the world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25356" y="2590800"/>
            <a:ext cx="2093288" cy="2286000"/>
          </a:xfrm>
          <a:prstGeom prst="ellipse">
            <a:avLst/>
          </a:prstGeom>
        </p:spPr>
      </p:pic>
    </p:spTree>
    <p:extLst>
      <p:ext uri="{BB962C8B-B14F-4D97-AF65-F5344CB8AC3E}">
        <p14:creationId xmlns:p14="http://schemas.microsoft.com/office/powerpoint/2010/main" val="364168940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0" y="1600200"/>
            <a:ext cx="914399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The last section of the latter part of Zechariah’s prophecy deals with events in the distant future…As a portion of the prophetic Scriptures it is second to none in importance in this book or any other Old Testament book. It is indispensable to an understanding of the events of the last days for Israel</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the time of the Great Tribulation and the establishment of God’s kingdom on earth...</a:t>
            </a:r>
            <a:r>
              <a:rPr lang="en-US" b="1" u="sng" dirty="0">
                <a:solidFill>
                  <a:srgbClr val="FFFFCC"/>
                </a:solidFill>
                <a:effectLst>
                  <a:outerShdw blurRad="38100" dist="38100" dir="2700000" algn="tl">
                    <a:srgbClr val="000000">
                      <a:alpha val="43137"/>
                    </a:srgbClr>
                  </a:outerShdw>
                </a:effectLst>
              </a:rPr>
              <a:t>In the time of our passage all the nations of earth will be bitten by the virus of anti-Semitism</a:t>
            </a:r>
            <a:r>
              <a:rPr lang="en-US" altLang="en-US" dirty="0">
                <a:effectLst>
                  <a:outerShdw blurRad="38100" dist="38100" dir="2700000" algn="tl">
                    <a:srgbClr val="000000">
                      <a:alpha val="43137"/>
                    </a:srgbClr>
                  </a:outerShdw>
                </a:effectLst>
                <a:cs typeface="Calibri" panose="020F0502020204030204" pitchFamily="34" charset="0"/>
              </a:rPr>
              <a: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261" y="113642"/>
            <a:ext cx="890463" cy="1097280"/>
          </a:xfrm>
          <a:prstGeom prst="rect">
            <a:avLst/>
          </a:prstGeom>
        </p:spPr>
      </p:pic>
      <p:sp>
        <p:nvSpPr>
          <p:cNvPr id="2" name="Rectangle 1">
            <a:extLst>
              <a:ext uri="{FF2B5EF4-FFF2-40B4-BE49-F238E27FC236}">
                <a16:creationId xmlns:a16="http://schemas.microsoft.com/office/drawing/2014/main" id="{A100DF19-16D1-48C4-AE30-E5687EF1336D}"/>
              </a:ext>
            </a:extLst>
          </p:cNvPr>
          <p:cNvSpPr/>
          <p:nvPr/>
        </p:nvSpPr>
        <p:spPr>
          <a:xfrm>
            <a:off x="2285999" y="228600"/>
            <a:ext cx="4572000" cy="1215717"/>
          </a:xfrm>
          <a:prstGeom prst="rect">
            <a:avLst/>
          </a:prstGeom>
        </p:spPr>
        <p:txBody>
          <a:bodyPr>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L. Feinberg</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Remembers: A Study of Zechariah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(Wheaton: Van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Kampen</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1950, p. 218, 222.</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13491131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201149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581150"/>
            <a:ext cx="9144000" cy="5200650"/>
          </a:xfrm>
        </p:spPr>
        <p:txBody>
          <a:bodyPr/>
          <a:lstStyle/>
          <a:p>
            <a:pPr marL="0" indent="0" algn="just">
              <a:spcBef>
                <a:spcPts val="0"/>
              </a:spcBef>
              <a:buFontTx/>
              <a:buNone/>
              <a:defRPr/>
            </a:pPr>
            <a:r>
              <a:rPr lang="en-US" sz="3000" dirty="0">
                <a:effectLst>
                  <a:outerShdw blurRad="38100" dist="38100" dir="2700000" algn="tl">
                    <a:srgbClr val="000000">
                      <a:alpha val="43137"/>
                    </a:srgbClr>
                  </a:outerShdw>
                </a:effectLst>
              </a:rPr>
              <a:t>Some become confused how the rapture can possibly comfort since they incorrectly associate the "thief in the night" imagery with the rapture. Since a thief breaking into one's house in the middle of the night is a harmful and negative occurrence, people mis-associate such negativity with the rapture. However, the New Testament never analogizes the rapture with the coming of a thief. While the New Testament uses "thief" imagery seven times (Matt. 24:43; Luke 12:39; 1 Thess. 5:2,4; 2 Pet. 3:10; Rev. 3:3; 16:15), none of these references contextually allude to the rapture.</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14300"/>
            <a:ext cx="1438911" cy="981075"/>
          </a:xfrm>
          <a:prstGeom prst="rect">
            <a:avLst/>
          </a:prstGeom>
        </p:spPr>
      </p:pic>
      <p:sp>
        <p:nvSpPr>
          <p:cNvPr id="6" name="Rectangle 5">
            <a:extLst>
              <a:ext uri="{FF2B5EF4-FFF2-40B4-BE49-F238E27FC236}">
                <a16:creationId xmlns:a16="http://schemas.microsoft.com/office/drawing/2014/main" id="{AFC6AF15-F9C0-4F72-8578-1775D5D6A847}"/>
              </a:ext>
            </a:extLst>
          </p:cNvPr>
          <p:cNvSpPr/>
          <p:nvPr/>
        </p:nvSpPr>
        <p:spPr>
          <a:xfrm>
            <a:off x="2895600" y="228600"/>
            <a:ext cx="3352801" cy="1215717"/>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Thomas Ice</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Thief in the Night,”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 Perspectives, August 2013, 1, 4-5. </a:t>
            </a:r>
          </a:p>
        </p:txBody>
      </p:sp>
    </p:spTree>
    <p:extLst>
      <p:ext uri="{BB962C8B-B14F-4D97-AF65-F5344CB8AC3E}">
        <p14:creationId xmlns:p14="http://schemas.microsoft.com/office/powerpoint/2010/main" val="321059573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371600"/>
            <a:ext cx="8915400" cy="4495800"/>
          </a:xfrm>
        </p:spPr>
        <p:txBody>
          <a:bodyPr/>
          <a:lstStyle/>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“Blessed” (</a:t>
            </a:r>
            <a:r>
              <a:rPr lang="en-US" altLang="en-US" sz="3200" i="1" kern="1200" dirty="0" err="1">
                <a:solidFill>
                  <a:srgbClr val="FFFFCC"/>
                </a:solidFill>
                <a:effectLst>
                  <a:outerShdw blurRad="38100" dist="38100" dir="2700000" algn="tl">
                    <a:srgbClr val="000000">
                      <a:alpha val="43137"/>
                    </a:srgbClr>
                  </a:outerShdw>
                </a:effectLst>
                <a:cs typeface="Calibri" panose="020F0502020204030204" pitchFamily="34" charset="0"/>
              </a:rPr>
              <a:t>makarios</a:t>
            </a: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sz="2400" dirty="0">
              <a:solidFill>
                <a:srgbClr val="FFFFCC"/>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8" name="Picture 2" descr="http://walvoordhistory.com/wp-content/uploads/2009/11/JohnFWalvoord-e1419653447886.jpg">
            <a:extLst>
              <a:ext uri="{FF2B5EF4-FFF2-40B4-BE49-F238E27FC236}">
                <a16:creationId xmlns:a16="http://schemas.microsoft.com/office/drawing/2014/main" id="{48349602-6794-40E7-8EA2-BF37FADCD1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360561939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371600"/>
            <a:ext cx="8915400" cy="4495800"/>
          </a:xfrm>
        </p:spPr>
        <p:txBody>
          <a:bodyPr/>
          <a:lstStyle/>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8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“Blessed” (</a:t>
            </a:r>
            <a:r>
              <a:rPr lang="en-US" altLang="en-US" sz="3200" i="1" kern="1200" dirty="0" err="1">
                <a:solidFill>
                  <a:srgbClr val="FFFFCC"/>
                </a:solidFill>
                <a:effectLst>
                  <a:outerShdw blurRad="38100" dist="38100" dir="2700000" algn="tl">
                    <a:srgbClr val="000000">
                      <a:alpha val="43137"/>
                    </a:srgbClr>
                  </a:outerShdw>
                </a:effectLst>
                <a:cs typeface="Calibri" panose="020F0502020204030204" pitchFamily="34" charset="0"/>
              </a:rPr>
              <a:t>makarios</a:t>
            </a: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sz="2400" dirty="0">
              <a:solidFill>
                <a:srgbClr val="FFFFCC"/>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8" name="Picture 2" descr="http://walvoordhistory.com/wp-content/uploads/2009/11/JohnFWalvoord-e1419653447886.jpg">
            <a:extLst>
              <a:ext uri="{FF2B5EF4-FFF2-40B4-BE49-F238E27FC236}">
                <a16:creationId xmlns:a16="http://schemas.microsoft.com/office/drawing/2014/main" id="{48349602-6794-40E7-8EA2-BF37FADCD1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33066174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 Preparation</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15:1-8</a:t>
            </a:r>
            <a:endParaRPr lang="en-US" altLang="en-US" sz="28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00200"/>
            <a:ext cx="8763000" cy="2133600"/>
          </a:xfrm>
        </p:spPr>
        <p:txBody>
          <a:bodyPr/>
          <a:lstStyle/>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Manifestation of the Seven Plagues (1)</a:t>
            </a:r>
          </a:p>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The </a:t>
            </a:r>
            <a:r>
              <a:rPr lang="en-US" dirty="0">
                <a:effectLst>
                  <a:outerShdw blurRad="38100" dist="38100" dir="2700000" algn="tl">
                    <a:srgbClr val="000000">
                      <a:alpha val="43137"/>
                    </a:srgbClr>
                  </a:outerShdw>
                </a:effectLst>
              </a:rPr>
              <a:t>Martyrs</a:t>
            </a:r>
            <a:r>
              <a:rPr lang="en-US" dirty="0">
                <a:effectLst>
                  <a:outerShdw blurRad="38100" dist="38100" dir="2700000" algn="tl">
                    <a:srgbClr val="000000">
                      <a:alpha val="43137"/>
                    </a:srgbClr>
                  </a:outerShdw>
                </a:effectLst>
                <a:latin typeface="Calibri" panose="020F0502020204030204" pitchFamily="34" charset="0"/>
              </a:rPr>
              <a:t> (2</a:t>
            </a:r>
            <a:r>
              <a:rPr lang="en-US"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The </a:t>
            </a:r>
            <a:r>
              <a:rPr lang="en-US" dirty="0">
                <a:effectLst>
                  <a:outerShdw blurRad="38100" dist="38100" dir="2700000" algn="tl">
                    <a:srgbClr val="000000">
                      <a:alpha val="43137"/>
                    </a:srgbClr>
                  </a:outerShdw>
                </a:effectLst>
              </a:rPr>
              <a:t>Heavenly Tabernacle – Temple</a:t>
            </a:r>
            <a:r>
              <a:rPr lang="en-US" dirty="0">
                <a:effectLst>
                  <a:outerShdw blurRad="38100" dist="38100" dir="2700000" algn="tl">
                    <a:srgbClr val="000000">
                      <a:alpha val="43137"/>
                    </a:srgbClr>
                  </a:outerShdw>
                </a:effectLst>
                <a:latin typeface="Calibri" panose="020F0502020204030204" pitchFamily="34" charset="0"/>
              </a:rPr>
              <a:t> (5-</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Image result for revelation 15">
            <a:extLst>
              <a:ext uri="{FF2B5EF4-FFF2-40B4-BE49-F238E27FC236}">
                <a16:creationId xmlns:a16="http://schemas.microsoft.com/office/drawing/2014/main" id="{631DAC7E-EFBA-4019-9555-103028664C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6512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0614" y="868680"/>
          <a:ext cx="8702772" cy="5120640"/>
        </p:xfrm>
        <a:graphic>
          <a:graphicData uri="http://schemas.openxmlformats.org/drawingml/2006/table">
            <a:tbl>
              <a:tblPr firstRow="1" bandRow="1">
                <a:tableStyleId>{073A0DAA-6AF3-43AB-8588-CEC1D06C72B9}</a:tableStyleId>
              </a:tblPr>
              <a:tblGrid>
                <a:gridCol w="2175693">
                  <a:extLst>
                    <a:ext uri="{9D8B030D-6E8A-4147-A177-3AD203B41FA5}">
                      <a16:colId xmlns:a16="http://schemas.microsoft.com/office/drawing/2014/main" val="693548043"/>
                    </a:ext>
                  </a:extLst>
                </a:gridCol>
                <a:gridCol w="1870893">
                  <a:extLst>
                    <a:ext uri="{9D8B030D-6E8A-4147-A177-3AD203B41FA5}">
                      <a16:colId xmlns:a16="http://schemas.microsoft.com/office/drawing/2014/main" val="3074207953"/>
                    </a:ext>
                  </a:extLst>
                </a:gridCol>
                <a:gridCol w="2480493">
                  <a:extLst>
                    <a:ext uri="{9D8B030D-6E8A-4147-A177-3AD203B41FA5}">
                      <a16:colId xmlns:a16="http://schemas.microsoft.com/office/drawing/2014/main" val="2121096268"/>
                    </a:ext>
                  </a:extLst>
                </a:gridCol>
                <a:gridCol w="2175693">
                  <a:extLst>
                    <a:ext uri="{9D8B030D-6E8A-4147-A177-3AD203B41FA5}">
                      <a16:colId xmlns:a16="http://schemas.microsoft.com/office/drawing/2014/main" val="1144338633"/>
                    </a:ext>
                  </a:extLst>
                </a:gridCol>
              </a:tblGrid>
              <a:tr h="731520">
                <a:tc gridSpan="4">
                  <a:txBody>
                    <a:bodyPr/>
                    <a:lstStyle/>
                    <a:p>
                      <a:pPr algn="ctr"/>
                      <a:r>
                        <a:rPr lang="en-US" altLang="en-US" sz="3600" b="0" kern="1200" noProof="0" dirty="0">
                          <a:solidFill>
                            <a:srgbClr val="00FFFF"/>
                          </a:solidFill>
                          <a:effectLst/>
                          <a:latin typeface="Calibri" panose="020F0502020204030204" pitchFamily="34" charset="0"/>
                          <a:ea typeface="+mj-ea"/>
                          <a:cs typeface="Calibri" panose="020F0502020204030204" pitchFamily="34" charset="0"/>
                        </a:rPr>
                        <a:t>Literal Geography in Revelation</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731520">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CC"/>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3375767282"/>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671669581"/>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114569575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2:12</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11:8</a:t>
                      </a:r>
                    </a:p>
                  </a:txBody>
                  <a:tcPr anchor="ctr"/>
                </a:tc>
                <a:extLst>
                  <a:ext uri="{0D108BD9-81ED-4DB2-BD59-A6C34878D82A}">
                    <a16:rowId xmlns:a16="http://schemas.microsoft.com/office/drawing/2014/main" val="291402366"/>
                  </a:ext>
                </a:extLst>
              </a:tr>
              <a:tr h="73152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2:18</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313627032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a:t>
                      </a:r>
                    </a:p>
                  </a:txBody>
                  <a:tcPr anchor="ctr"/>
                </a:tc>
                <a:tc>
                  <a:txBody>
                    <a:bodyPr/>
                    <a:lstStyle/>
                    <a:p>
                      <a:r>
                        <a:rPr 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sz="3200" kern="1200" dirty="0">
                          <a:solidFill>
                            <a:srgbClr val="0000CC"/>
                          </a:solidFill>
                          <a:latin typeface="Calibri" panose="020F0502020204030204" pitchFamily="34" charset="0"/>
                          <a:ea typeface="+mn-ea"/>
                          <a:cs typeface="Calibri" panose="020F0502020204030204" pitchFamily="34" charset="0"/>
                        </a:rPr>
                        <a:t>20:9</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24250792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extLst>
      <p:ext uri="{BB962C8B-B14F-4D97-AF65-F5344CB8AC3E}">
        <p14:creationId xmlns:p14="http://schemas.microsoft.com/office/powerpoint/2010/main" val="208197341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16</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:13-16</a:t>
            </a:r>
            <a:r>
              <a:rPr lang="en-US" b="1" u="sng" dirty="0">
                <a:solidFill>
                  <a:srgbClr val="FFFFCC"/>
                </a:solidFill>
                <a:effectLst>
                  <a:outerShdw blurRad="38100" dist="38100" dir="2700000" algn="tl">
                    <a:srgbClr val="000000">
                      <a:alpha val="43137"/>
                    </a:srgbClr>
                  </a:outerShdw>
                </a:effectLst>
              </a:rPr>
              <a:t> –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32356761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9109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0967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7</a:t>
            </a:r>
            <a:r>
              <a:rPr lang="en-US" b="1" u="sng" baseline="30000" dirty="0">
                <a:solidFill>
                  <a:srgbClr val="FFFFCC"/>
                </a:solidFill>
                <a:effectLst>
                  <a:outerShdw blurRad="38100" dist="38100" dir="2700000" algn="tl">
                    <a:srgbClr val="000000">
                      <a:alpha val="43137"/>
                    </a:srgbClr>
                  </a:outerShdw>
                </a:effectLst>
              </a:rPr>
              <a:t>th</a:t>
            </a:r>
            <a:r>
              <a:rPr lang="en-US" b="1" u="sng" dirty="0">
                <a:solidFill>
                  <a:srgbClr val="FFFFCC"/>
                </a:solidFill>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8933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Lightning &amp; thunder (18a)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4760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Greatest earthquake (18b)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1653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Jerusalem destroyed (19a)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5463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mystically is called Sodom and Egypt, where also their Lord was crucified.”</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79878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Judgments</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a:t>
            </a: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‒16</a:t>
            </a:r>
            <a:endParaRPr lang="en-US" altLang="en-US" sz="24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36183"/>
            <a:ext cx="8763000" cy="4876800"/>
          </a:xfrm>
        </p:spPr>
        <p:txBody>
          <a:bodyPr/>
          <a:lstStyle/>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Bowl Judgment Preparation (Rev. 15)</a:t>
            </a:r>
          </a:p>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Bowl Judgement Manifestation (Rev. 16)</a:t>
            </a:r>
          </a:p>
        </p:txBody>
      </p:sp>
      <p:pic>
        <p:nvPicPr>
          <p:cNvPr id="4" name="Picture 2" descr="Image result for revelation 15">
            <a:extLst>
              <a:ext uri="{FF2B5EF4-FFF2-40B4-BE49-F238E27FC236}">
                <a16:creationId xmlns:a16="http://schemas.microsoft.com/office/drawing/2014/main" id="{98FEC115-C6B1-4302-96C1-7983D625C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1763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great city which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mystically is called Sodom and Egypt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also their Lord was crucified.”</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1054519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B2227-85A5-4C7C-972F-F0999BEDFE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nations that went against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nations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819FBB-B9B7-4DD3-B77D-5A0A85138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2:2-3</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will come about that In the last days The mountain of the house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established as the chief of the mountains, And will be raised above the hills; And all the nations will stream to it.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many peoples will come and say, ‘Come, let us go up to the mountain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house of the God of Jacob; That He may teach us concerning His ways And that we may walk in His paths.’ For the law will go forth from Zion And the word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Jerusalem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7727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190748" y="1828800"/>
            <a:ext cx="6572252" cy="1714500"/>
          </a:xfrm>
        </p:spPr>
        <p:txBody>
          <a:bodyPr/>
          <a:lstStyle/>
          <a:p>
            <a:pPr marL="0" indent="0" algn="just">
              <a:buNone/>
              <a:defRPr/>
            </a:pPr>
            <a:r>
              <a:rPr lang="en-US" sz="3600" dirty="0">
                <a:effectLst>
                  <a:outerShdw blurRad="38100" dist="38100" dir="2700000" algn="tl">
                    <a:srgbClr val="000000">
                      <a:alpha val="43137"/>
                    </a:srgbClr>
                  </a:outerShdw>
                </a:effectLst>
              </a:rPr>
              <a:t>“At the end of the Millennium that city will be Satan’s prime objective with his rebel army, because Israel will be a leader among the nations.”</a:t>
            </a:r>
          </a:p>
        </p:txBody>
      </p:sp>
      <p:pic>
        <p:nvPicPr>
          <p:cNvPr id="40964" name="Picture 4" descr="SY01462_"/>
          <p:cNvPicPr>
            <a:picLocks noChangeAspect="1" noChangeArrowheads="1"/>
          </p:cNvPicPr>
          <p:nvPr/>
        </p:nvPicPr>
        <p:blipFill>
          <a:blip r:embed="rId2" cstate="print"/>
          <a:srcRect/>
          <a:stretch>
            <a:fillRect/>
          </a:stretch>
        </p:blipFill>
        <p:spPr bwMode="auto">
          <a:xfrm>
            <a:off x="4343400" y="4648200"/>
            <a:ext cx="1547429" cy="1714500"/>
          </a:xfrm>
          <a:prstGeom prst="rect">
            <a:avLst/>
          </a:prstGeom>
          <a:noFill/>
          <a:ln w="9525">
            <a:noFill/>
            <a:miter lim="800000"/>
            <a:headEnd/>
            <a:tailEnd/>
          </a:ln>
        </p:spPr>
      </p:pic>
      <p:sp>
        <p:nvSpPr>
          <p:cNvPr id="3" name="Rectangle 2">
            <a:extLst>
              <a:ext uri="{FF2B5EF4-FFF2-40B4-BE49-F238E27FC236}">
                <a16:creationId xmlns:a16="http://schemas.microsoft.com/office/drawing/2014/main" id="{EDE51803-7ADD-424A-BDB1-C654B61259E4}"/>
              </a:ext>
            </a:extLst>
          </p:cNvPr>
          <p:cNvSpPr/>
          <p:nvPr/>
        </p:nvSpPr>
        <p:spPr>
          <a:xfrm>
            <a:off x="857248" y="228600"/>
            <a:ext cx="7543800" cy="925894"/>
          </a:xfrm>
          <a:prstGeom prst="rect">
            <a:avLst/>
          </a:prstGeom>
        </p:spPr>
        <p:txBody>
          <a:bodyPr wrap="square">
            <a:spAutoFit/>
          </a:bodyPr>
          <a:lstStyle/>
          <a:p>
            <a:pPr algn="ctr">
              <a:spcAft>
                <a:spcPts val="45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ea typeface="+mj-ea"/>
                <a:cs typeface="+mj-cs"/>
              </a:rPr>
              <a:t>Four Views on the Book of Revelation</a:t>
            </a:r>
            <a:r>
              <a:rPr lang="en-US" sz="1800" dirty="0">
                <a:effectLst>
                  <a:outerShdw blurRad="38100" dist="38100" dir="2700000" algn="tl">
                    <a:srgbClr val="000000">
                      <a:alpha val="43137"/>
                    </a:srgbClr>
                  </a:outerShdw>
                </a:effectLst>
                <a:latin typeface="Calibri" panose="020F0502020204030204" pitchFamily="34" charset="0"/>
                <a:ea typeface="+mj-ea"/>
                <a:cs typeface="+mj-cs"/>
              </a:rPr>
              <a:t>, page 207.</a:t>
            </a:r>
          </a:p>
        </p:txBody>
      </p:sp>
      <p:pic>
        <p:nvPicPr>
          <p:cNvPr id="4" name="Picture 3">
            <a:extLst>
              <a:ext uri="{FF2B5EF4-FFF2-40B4-BE49-F238E27FC236}">
                <a16:creationId xmlns:a16="http://schemas.microsoft.com/office/drawing/2014/main" id="{04EDD258-0BFA-4956-BA11-4BC53D53A8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057400"/>
            <a:ext cx="1707750" cy="24003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8393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extLst>
      <p:ext uri="{BB962C8B-B14F-4D97-AF65-F5344CB8AC3E}">
        <p14:creationId xmlns:p14="http://schemas.microsoft.com/office/powerpoint/2010/main" val="373395398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16</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:13-16</a:t>
            </a:r>
            <a:r>
              <a:rPr lang="en-US" b="1" u="sng" dirty="0">
                <a:solidFill>
                  <a:srgbClr val="FFFFCC"/>
                </a:solidFill>
                <a:effectLst>
                  <a:outerShdw blurRad="38100" dist="38100" dir="2700000" algn="tl">
                    <a:srgbClr val="000000">
                      <a:alpha val="43137"/>
                    </a:srgbClr>
                  </a:outerShdw>
                </a:effectLst>
              </a:rPr>
              <a:t> –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6240773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6163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Israel’s Four Temples</a:t>
            </a:r>
          </a:p>
        </p:txBody>
      </p:sp>
      <p:sp>
        <p:nvSpPr>
          <p:cNvPr id="47107" name="Rectangle 3"/>
          <p:cNvSpPr>
            <a:spLocks noGrp="1" noChangeArrowheads="1"/>
          </p:cNvSpPr>
          <p:nvPr>
            <p:ph type="body" idx="1"/>
          </p:nvPr>
        </p:nvSpPr>
        <p:spPr>
          <a:xfrm>
            <a:off x="114300" y="1600200"/>
            <a:ext cx="8915400" cy="4460875"/>
          </a:xfrm>
        </p:spPr>
        <p:txBody>
          <a:bodyPr/>
          <a:lstStyle/>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Solomon’s pre exilic temple (Kings and Chronicles)</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Zerubbabel’s post exilic temple (Ezra 1-6; John 2:20)</a:t>
            </a:r>
          </a:p>
          <a:p>
            <a:pPr marL="514350" indent="-514350" eaLnBrk="1" hangingPunct="1">
              <a:spcBef>
                <a:spcPts val="0"/>
              </a:spcBef>
              <a:spcAft>
                <a:spcPts val="24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Antichrist's temple (Dan 9:27; Matt 24:15; 2 </a:t>
            </a:r>
            <a:r>
              <a:rPr lang="en-US" altLang="en-US" sz="3000" b="1" u="sng" dirty="0" err="1">
                <a:solidFill>
                  <a:srgbClr val="FFFFCC"/>
                </a:solidFill>
                <a:effectLst>
                  <a:outerShdw blurRad="38100" dist="38100" dir="2700000" algn="tl">
                    <a:srgbClr val="000000">
                      <a:alpha val="43137"/>
                    </a:srgbClr>
                  </a:outerShdw>
                </a:effectLst>
              </a:rPr>
              <a:t>Thess</a:t>
            </a:r>
            <a:r>
              <a:rPr lang="en-US" altLang="en-US" sz="3000" b="1" u="sng" dirty="0">
                <a:solidFill>
                  <a:srgbClr val="FFFFCC"/>
                </a:solidFill>
                <a:effectLst>
                  <a:outerShdw blurRad="38100" dist="38100" dir="2700000" algn="tl">
                    <a:srgbClr val="000000">
                      <a:alpha val="43137"/>
                    </a:srgbClr>
                  </a:outerShdw>
                </a:effectLst>
              </a:rPr>
              <a:t> 2:4; Rev 11:1-2)</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 Millennial temple (</a:t>
            </a:r>
            <a:r>
              <a:rPr lang="en-US" altLang="en-US" sz="3000" dirty="0" err="1">
                <a:effectLst>
                  <a:outerShdw blurRad="38100" dist="38100" dir="2700000" algn="tl">
                    <a:srgbClr val="000000">
                      <a:alpha val="43137"/>
                    </a:srgbClr>
                  </a:outerShdw>
                </a:effectLst>
              </a:rPr>
              <a:t>Ezek</a:t>
            </a:r>
            <a:r>
              <a:rPr lang="en-US" altLang="en-US" sz="3000" dirty="0">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183707956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Israel’s Four Temples</a:t>
            </a:r>
          </a:p>
        </p:txBody>
      </p:sp>
      <p:sp>
        <p:nvSpPr>
          <p:cNvPr id="47107" name="Rectangle 3"/>
          <p:cNvSpPr>
            <a:spLocks noGrp="1" noChangeArrowheads="1"/>
          </p:cNvSpPr>
          <p:nvPr>
            <p:ph type="body" idx="1"/>
          </p:nvPr>
        </p:nvSpPr>
        <p:spPr>
          <a:xfrm>
            <a:off x="114300" y="1600200"/>
            <a:ext cx="8915400" cy="4460875"/>
          </a:xfrm>
        </p:spPr>
        <p:txBody>
          <a:bodyPr/>
          <a:lstStyle/>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Solomon’s pre exilic temple (Kings and Chronicles)</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Zerubbabel’s post exilic temple (Ezra 1-6; John 2:20)</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Antichrist's temple (Dan 9:27; Matt 24:15; 2 </a:t>
            </a:r>
            <a:r>
              <a:rPr lang="en-US" altLang="en-US" sz="3000" dirty="0" err="1">
                <a:effectLst>
                  <a:outerShdw blurRad="38100" dist="38100" dir="2700000" algn="tl">
                    <a:srgbClr val="000000">
                      <a:alpha val="43137"/>
                    </a:srgbClr>
                  </a:outerShdw>
                </a:effectLst>
              </a:rPr>
              <a:t>Thess</a:t>
            </a:r>
            <a:r>
              <a:rPr lang="en-US" altLang="en-US" sz="3000" dirty="0">
                <a:effectLst>
                  <a:outerShdw blurRad="38100" dist="38100" dir="2700000" algn="tl">
                    <a:srgbClr val="000000">
                      <a:alpha val="43137"/>
                    </a:srgbClr>
                  </a:outerShdw>
                </a:effectLst>
              </a:rPr>
              <a:t> 2:4; Rev 11:1-2)</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Millennial temple (</a:t>
            </a:r>
            <a:r>
              <a:rPr lang="en-US" altLang="en-US" sz="3000" b="1" u="sng" dirty="0" err="1">
                <a:solidFill>
                  <a:srgbClr val="FFFFCC"/>
                </a:solidFill>
                <a:effectLst>
                  <a:outerShdw blurRad="38100" dist="38100" dir="2700000" algn="tl">
                    <a:srgbClr val="000000">
                      <a:alpha val="43137"/>
                    </a:srgbClr>
                  </a:outerShdw>
                </a:effectLst>
              </a:rPr>
              <a:t>Ezek</a:t>
            </a:r>
            <a:r>
              <a:rPr lang="en-US" altLang="en-US" sz="3000" b="1" u="sng" dirty="0">
                <a:solidFill>
                  <a:srgbClr val="FFFFCC"/>
                </a:solidFill>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21120382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2513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63954"/>
            <a:ext cx="6705600" cy="653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1899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HP Desktop\Pictures\Gabe's images\TempleCompariso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457199"/>
            <a:ext cx="8834846" cy="594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12591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5375"/>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5022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6577"/>
            <a:ext cx="7772400" cy="1145023"/>
          </a:xfrm>
        </p:spPr>
        <p:txBody>
          <a:bodyPr/>
          <a:lstStyle/>
          <a:p>
            <a:pPr algn="ctr"/>
            <a:r>
              <a:rPr lang="en-US" sz="3600" dirty="0">
                <a:effectLst>
                  <a:outerShdw blurRad="38100" dist="38100" dir="2700000" algn="tl">
                    <a:srgbClr val="000000">
                      <a:alpha val="43137"/>
                    </a:srgbClr>
                  </a:outerShdw>
                </a:effectLst>
              </a:rPr>
              <a:t>Ultimate Exodus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(Rev 11:15)</a:t>
            </a:r>
            <a:endParaRPr lang="en-US" sz="3600" dirty="0">
              <a:solidFill>
                <a:schemeClr val="tx1"/>
              </a:solidFill>
              <a:effectLst>
                <a:outerShdw blurRad="38100" dist="38100" dir="2700000" algn="tl">
                  <a:srgbClr val="000000">
                    <a:alpha val="43137"/>
                  </a:srgbClr>
                </a:outerShdw>
              </a:effectLst>
            </a:endParaRPr>
          </a:p>
        </p:txBody>
      </p:sp>
      <p:sp>
        <p:nvSpPr>
          <p:cNvPr id="72707" name="Rectangle 3"/>
          <p:cNvSpPr>
            <a:spLocks noGrp="1" noChangeArrowheads="1"/>
          </p:cNvSpPr>
          <p:nvPr>
            <p:ph type="body" idx="1"/>
          </p:nvPr>
        </p:nvSpPr>
        <p:spPr>
          <a:xfrm>
            <a:off x="114300" y="1558925"/>
            <a:ext cx="8915400" cy="4537075"/>
          </a:xfrm>
        </p:spPr>
        <p:txBody>
          <a:bodyPr/>
          <a:lstStyle/>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Sores</a:t>
            </a:r>
            <a:r>
              <a:rPr lang="en-US" sz="3000" dirty="0">
                <a:effectLst>
                  <a:outerShdw blurRad="38100" dist="38100" dir="2700000" algn="tl">
                    <a:srgbClr val="000000">
                      <a:alpha val="43137"/>
                    </a:srgbClr>
                  </a:outerShdw>
                </a:effectLst>
              </a:rPr>
              <a:t>: 6</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9:8-12),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bowl (Rev 16:1-2)</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Rivers to blood</a:t>
            </a:r>
            <a:r>
              <a:rPr lang="en-US" sz="3000" dirty="0">
                <a:effectLst>
                  <a:outerShdw blurRad="38100" dist="38100" dir="2700000" algn="tl">
                    <a:srgbClr val="000000">
                      <a:alpha val="43137"/>
                    </a:srgbClr>
                  </a:outerShdw>
                </a:effectLst>
              </a:rPr>
              <a:t>: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plague (Ex 7:19-21), 3</a:t>
            </a:r>
            <a:r>
              <a:rPr lang="en-US" sz="3000" baseline="30000" dirty="0">
                <a:effectLst>
                  <a:outerShdw blurRad="38100" dist="38100" dir="2700000" algn="tl">
                    <a:srgbClr val="000000">
                      <a:alpha val="43137"/>
                    </a:srgbClr>
                  </a:outerShdw>
                </a:effectLst>
              </a:rPr>
              <a:t>rd</a:t>
            </a:r>
            <a:r>
              <a:rPr lang="en-US" sz="3000" dirty="0">
                <a:effectLst>
                  <a:outerShdw blurRad="38100" dist="38100" dir="2700000" algn="tl">
                    <a:srgbClr val="000000">
                      <a:alpha val="43137"/>
                    </a:srgbClr>
                  </a:outerShdw>
                </a:effectLst>
              </a:rPr>
              <a:t> bowl (Rev 16:4-7)</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Darkness</a:t>
            </a:r>
            <a:r>
              <a:rPr lang="en-US" sz="3000" dirty="0">
                <a:effectLst>
                  <a:outerShdw blurRad="38100" dist="38100" dir="2700000" algn="tl">
                    <a:srgbClr val="000000">
                      <a:alpha val="43137"/>
                    </a:srgbClr>
                  </a:outerShdw>
                </a:effectLst>
              </a:rPr>
              <a:t>: 9</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10:21-23), 5</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16:10-11)</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Frogs</a:t>
            </a:r>
            <a:r>
              <a:rPr lang="en-US" sz="3000" dirty="0">
                <a:effectLst>
                  <a:outerShdw blurRad="38100" dist="38100" dir="2700000" algn="tl">
                    <a:srgbClr val="000000">
                      <a:alpha val="43137"/>
                    </a:srgbClr>
                  </a:outerShdw>
                </a:effectLst>
              </a:rPr>
              <a:t>: 2</a:t>
            </a:r>
            <a:r>
              <a:rPr lang="en-US" sz="3000" baseline="30000" dirty="0">
                <a:effectLst>
                  <a:outerShdw blurRad="38100" dist="38100" dir="2700000" algn="tl">
                    <a:srgbClr val="000000">
                      <a:alpha val="43137"/>
                    </a:srgbClr>
                  </a:outerShdw>
                </a:effectLst>
              </a:rPr>
              <a:t>nd</a:t>
            </a:r>
            <a:r>
              <a:rPr lang="en-US" sz="3000" dirty="0">
                <a:effectLst>
                  <a:outerShdw blurRad="38100" dist="38100" dir="2700000" algn="tl">
                    <a:srgbClr val="000000">
                      <a:alpha val="43137"/>
                    </a:srgbClr>
                  </a:outerShdw>
                </a:effectLst>
              </a:rPr>
              <a:t> plague (Ex 7:25</a:t>
            </a:r>
            <a:r>
              <a:rPr lang="en-US" sz="3000" dirty="0">
                <a:effectLst>
                  <a:outerShdw blurRad="38100" dist="38100" dir="2700000" algn="tl">
                    <a:srgbClr val="000000">
                      <a:alpha val="43137"/>
                    </a:srgbClr>
                  </a:outerShdw>
                </a:effectLst>
                <a:cs typeface="Calibri" panose="020F0502020204030204" pitchFamily="34" charset="0"/>
              </a:rPr>
              <a:t>‒8:15), 6</a:t>
            </a:r>
            <a:r>
              <a:rPr lang="en-US" sz="3000" baseline="30000" dirty="0">
                <a:effectLst>
                  <a:outerShdw blurRad="38100" dist="38100" dir="2700000" algn="tl">
                    <a:srgbClr val="000000">
                      <a:alpha val="43137"/>
                    </a:srgbClr>
                  </a:outerShdw>
                </a:effectLst>
                <a:cs typeface="Calibri" panose="020F0502020204030204" pitchFamily="34" charset="0"/>
              </a:rPr>
              <a:t>th</a:t>
            </a:r>
            <a:r>
              <a:rPr lang="en-US" sz="3000" dirty="0">
                <a:effectLst>
                  <a:outerShdw blurRad="38100" dist="38100" dir="2700000" algn="tl">
                    <a:srgbClr val="000000">
                      <a:alpha val="43137"/>
                    </a:srgbClr>
                  </a:outerShdw>
                </a:effectLst>
                <a:cs typeface="Calibri" panose="020F0502020204030204" pitchFamily="34" charset="0"/>
              </a:rPr>
              <a:t> bowl (Rev 16:13)</a:t>
            </a:r>
            <a:endParaRPr lang="en-US" sz="3000" dirty="0">
              <a:effectLst>
                <a:outerShdw blurRad="38100" dist="38100" dir="2700000" algn="tl">
                  <a:srgbClr val="000000">
                    <a:alpha val="43137"/>
                  </a:srgbClr>
                </a:outerShdw>
              </a:effectLst>
            </a:endParaRP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Hail</a:t>
            </a:r>
            <a:r>
              <a:rPr lang="en-US" sz="3000" dirty="0">
                <a:effectLst>
                  <a:outerShdw blurRad="38100" dist="38100" dir="2700000" algn="tl">
                    <a:srgbClr val="000000">
                      <a:alpha val="43137"/>
                    </a:srgbClr>
                  </a:outerShdw>
                </a:effectLst>
              </a:rPr>
              <a:t>: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9:22-26),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16:17-21)</a:t>
            </a:r>
          </a:p>
        </p:txBody>
      </p:sp>
    </p:spTree>
    <p:extLst>
      <p:ext uri="{BB962C8B-B14F-4D97-AF65-F5344CB8AC3E}">
        <p14:creationId xmlns:p14="http://schemas.microsoft.com/office/powerpoint/2010/main" val="65656096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27640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1551579"/>
            <a:ext cx="8991600" cy="2258421"/>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It is quite astonishing to read the response of the people of Earth to this remarkable disaster. All hope of survival will be gone, and nothing but ruins and evidences of total destruction will be evident. And still, men do not repent, but instead blaspheme God for doing it!</a:t>
            </a:r>
            <a:r>
              <a:rPr lang="en-US" sz="30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2321719" y="228600"/>
            <a:ext cx="4500562" cy="140038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471               .</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73327" cy="914400"/>
          </a:xfrm>
          <a:prstGeom prst="rect">
            <a:avLst/>
          </a:prstGeom>
        </p:spPr>
      </p:pic>
      <p:pic>
        <p:nvPicPr>
          <p:cNvPr id="3" name="Picture 2">
            <a:extLst>
              <a:ext uri="{FF2B5EF4-FFF2-40B4-BE49-F238E27FC236}">
                <a16:creationId xmlns:a16="http://schemas.microsoft.com/office/drawing/2014/main" id="{F92F0784-351D-4451-BC3F-A0BC727F6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4267200"/>
            <a:ext cx="4082143" cy="2286000"/>
          </a:xfrm>
          <a:prstGeom prst="rect">
            <a:avLst/>
          </a:prstGeom>
        </p:spPr>
      </p:pic>
    </p:spTree>
    <p:extLst>
      <p:ext uri="{BB962C8B-B14F-4D97-AF65-F5344CB8AC3E}">
        <p14:creationId xmlns:p14="http://schemas.microsoft.com/office/powerpoint/2010/main" val="28066709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9018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1</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st</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9976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28600"/>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24724</TotalTime>
  <Words>3025</Words>
  <Application>Microsoft Office PowerPoint</Application>
  <PresentationFormat>On-screen Show (4:3)</PresentationFormat>
  <Paragraphs>513</Paragraphs>
  <Slides>79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Calibri</vt:lpstr>
      <vt:lpstr>Times New Roman</vt:lpstr>
      <vt:lpstr>Wingdings</vt:lpstr>
      <vt:lpstr>Azure</vt:lpstr>
      <vt:lpstr>PowerPoint Presentation</vt:lpstr>
      <vt:lpstr>PowerPoint Presentation</vt:lpstr>
      <vt:lpstr>Bowl Judgments Revelation 15‒16</vt:lpstr>
      <vt:lpstr>Bowl Judgments Revelation 15‒16</vt:lpstr>
      <vt:lpstr>Bowl Judgment Preparation Revelation 15:1-8</vt:lpstr>
      <vt:lpstr>Bowl Judgments Revelation 15‒16</vt:lpstr>
      <vt:lpstr>Seven Bowls  (Revelation 16)</vt:lpstr>
      <vt:lpstr>Seven Bowls  (Revelation 16)</vt:lpstr>
      <vt:lpstr>1st Six Seals (Revelation 6)</vt:lpstr>
      <vt:lpstr>Seven Trumpets  (Revelation 8‒11)</vt:lpstr>
      <vt:lpstr>PowerPoint Presentation</vt:lpstr>
      <vt:lpstr>PowerPoint Presentation</vt:lpstr>
      <vt:lpstr>Promised Exemption from Divine Wrath</vt:lpstr>
      <vt:lpstr>Seven Bowls  (Revelation 16)</vt:lpstr>
      <vt:lpstr>PowerPoint Presentation</vt:lpstr>
      <vt:lpstr>PowerPoint Presentation</vt:lpstr>
      <vt:lpstr>5 Non-Chronological Parenthetical Insertions</vt:lpstr>
      <vt:lpstr>PowerPoint Presentation</vt:lpstr>
      <vt:lpstr>Seven Bowls  (Revelation 16)</vt:lpstr>
      <vt:lpstr>PowerPoint Presentation</vt:lpstr>
      <vt:lpstr>Revelation 1:19</vt:lpstr>
      <vt:lpstr>PowerPoint Presentation</vt:lpstr>
      <vt:lpstr>PowerPoint Presentation</vt:lpstr>
      <vt:lpstr>PowerPoint Presentation</vt:lpstr>
      <vt:lpstr>PowerPoint Presentation</vt:lpstr>
      <vt:lpstr>PowerPoint Presentation</vt:lpstr>
      <vt:lpstr>PowerPoint Presentation</vt:lpstr>
      <vt:lpstr>Seven Bowls  (Revelation 16)</vt:lpstr>
      <vt:lpstr>PowerPoint Presentation</vt:lpstr>
      <vt:lpstr>PowerPoint Presentation</vt:lpstr>
      <vt:lpstr>Seven Trumpets  (Revelation 8‒11)</vt:lpstr>
      <vt:lpstr>Seven Bowls  (Revelation 16)</vt:lpstr>
      <vt:lpstr>Seven Bowls  (Revelation 16)</vt:lpstr>
      <vt:lpstr>Seven Trumpets  (Revelation 8‒11)</vt:lpstr>
      <vt:lpstr>PowerPoint Presentation</vt:lpstr>
      <vt:lpstr>East = Babylon</vt:lpstr>
      <vt:lpstr>PowerPoint Presentation</vt:lpstr>
      <vt:lpstr>PowerPoint Presentation</vt:lpstr>
      <vt:lpstr>5 Non-Chronological Parenthetical Insertions</vt:lpstr>
      <vt:lpstr>PowerPoint Presentation</vt:lpstr>
      <vt:lpstr>PowerPoint Presentation</vt:lpstr>
      <vt:lpstr>Satanic/Demonic Miracles</vt:lpstr>
      <vt:lpstr>PowerPoint Presentation</vt:lpstr>
      <vt:lpstr>PowerPoint Presentation</vt:lpstr>
      <vt:lpstr>When Will the Rapture Take Place Relative to the Tribulation Period?</vt:lpstr>
      <vt:lpstr>PowerPoint Presentation</vt:lpstr>
      <vt:lpstr>PowerPoint Presentation</vt:lpstr>
      <vt:lpstr>Seven Beatitudes of Revelation: “Blessed” (makarios)</vt:lpstr>
      <vt:lpstr>Seven Beatitudes of Revelation: “Blessed” (makarios)</vt:lpstr>
      <vt:lpstr>PowerPoint Presentation</vt:lpstr>
      <vt:lpstr>PowerPoint Presentation</vt:lpstr>
      <vt:lpstr>5 Non-Chronological Parenthetical Insertions</vt:lpstr>
      <vt:lpstr>Seven Bowls  (Revelation 16)</vt:lpstr>
      <vt:lpstr>7. The Seventh Bowl Revelation 16:17-21</vt:lpstr>
      <vt:lpstr>7. The Seventh Bowl Revelation 16:17-21</vt:lpstr>
      <vt:lpstr>7. The Seventh Bowl Revelation 16:17-21</vt:lpstr>
      <vt:lpstr>7. The Seventh Bowl Revelation 16:17-21</vt:lpstr>
      <vt:lpstr>7. The Seventh Bowl Revelation 16:17-21</vt:lpstr>
      <vt:lpstr>PowerPoint Presentation</vt:lpstr>
      <vt:lpstr>PowerPoint Presentation</vt:lpstr>
      <vt:lpstr>PowerPoint Presentation</vt:lpstr>
      <vt:lpstr>PowerPoint Presentation</vt:lpstr>
      <vt:lpstr>PowerPoint Presentation</vt:lpstr>
      <vt:lpstr>7. The Seventh Bowl Revelation 16:17-21</vt:lpstr>
      <vt:lpstr>PowerPoint Presentation</vt:lpstr>
      <vt:lpstr>5 Non-Chronological Parenthetical Insertions</vt:lpstr>
      <vt:lpstr>7. The Seventh Bowl Revelation 16:17-21</vt:lpstr>
      <vt:lpstr>Israel’s Four Temples</vt:lpstr>
      <vt:lpstr>Israel’s Four Temples</vt:lpstr>
      <vt:lpstr>PowerPoint Presentation</vt:lpstr>
      <vt:lpstr>PowerPoint Presentation</vt:lpstr>
      <vt:lpstr>7. The Seventh Bowl Revelation 16:17-21</vt:lpstr>
      <vt:lpstr>Ultimate Exodus  (Rev 11:15)</vt:lpstr>
      <vt:lpstr>PowerPoint Presentation</vt:lpstr>
      <vt:lpstr>7. The Seventh Bowl Revelation 16:17-21</vt:lpstr>
      <vt:lpstr>PowerPoint Presentation</vt:lpstr>
      <vt:lpstr>Conclusion</vt:lpstr>
      <vt:lpstr>Seven Bowls  (Revelation 16)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43-Revelation - 14v1-20</dc:title>
  <dc:subject>Revelation</dc:subject>
  <dc:creator>A. Woods</dc:creator>
  <dc:description>Modified by Jim McGowan</dc:description>
  <cp:lastModifiedBy>Jim McGowan</cp:lastModifiedBy>
  <cp:revision>2716</cp:revision>
  <cp:lastPrinted>2019-01-24T17:00:53Z</cp:lastPrinted>
  <dcterms:created xsi:type="dcterms:W3CDTF">2009-03-17T12:21:13Z</dcterms:created>
  <dcterms:modified xsi:type="dcterms:W3CDTF">2019-08-25T12:33:23Z</dcterms:modified>
</cp:coreProperties>
</file>