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067" r:id="rId2"/>
    <p:sldId id="322" r:id="rId3"/>
    <p:sldId id="5454" r:id="rId4"/>
    <p:sldId id="5461" r:id="rId5"/>
    <p:sldId id="5430" r:id="rId6"/>
    <p:sldId id="5459" r:id="rId7"/>
    <p:sldId id="5460" r:id="rId8"/>
    <p:sldId id="5429" r:id="rId9"/>
    <p:sldId id="5321" r:id="rId10"/>
    <p:sldId id="5434" r:id="rId11"/>
    <p:sldId id="5431" r:id="rId12"/>
    <p:sldId id="5467" r:id="rId13"/>
    <p:sldId id="5468" r:id="rId14"/>
    <p:sldId id="267" r:id="rId15"/>
    <p:sldId id="5469" r:id="rId16"/>
    <p:sldId id="5475" r:id="rId17"/>
    <p:sldId id="4704" r:id="rId18"/>
    <p:sldId id="1100" r:id="rId19"/>
    <p:sldId id="5477" r:id="rId20"/>
    <p:sldId id="5478" r:id="rId21"/>
    <p:sldId id="3822" r:id="rId22"/>
    <p:sldId id="3823" r:id="rId23"/>
    <p:sldId id="5470" r:id="rId24"/>
    <p:sldId id="2331" r:id="rId25"/>
    <p:sldId id="1304" r:id="rId26"/>
    <p:sldId id="5480" r:id="rId27"/>
    <p:sldId id="5479" r:id="rId28"/>
    <p:sldId id="1989" r:id="rId29"/>
    <p:sldId id="2885" r:id="rId30"/>
    <p:sldId id="2886" r:id="rId31"/>
    <p:sldId id="5471" r:id="rId32"/>
    <p:sldId id="5120" r:id="rId33"/>
    <p:sldId id="2060" r:id="rId34"/>
    <p:sldId id="5476" r:id="rId35"/>
    <p:sldId id="2248" r:id="rId36"/>
    <p:sldId id="5472" r:id="rId37"/>
    <p:sldId id="5473" r:id="rId38"/>
    <p:sldId id="3488" r:id="rId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FF"/>
    <a:srgbClr val="000099"/>
    <a:srgbClr val="000066"/>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6349" autoAdjust="0"/>
  </p:normalViewPr>
  <p:slideViewPr>
    <p:cSldViewPr>
      <p:cViewPr varScale="1">
        <p:scale>
          <a:sx n="64" d="100"/>
          <a:sy n="64" d="100"/>
        </p:scale>
        <p:origin x="6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 Preparation</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15:1-8</a:t>
            </a:r>
            <a:endParaRPr lang="en-US" altLang="en-US" sz="28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00200"/>
            <a:ext cx="8763000" cy="5181600"/>
          </a:xfrm>
        </p:spPr>
        <p:txBody>
          <a:bodyPr/>
          <a:lstStyle/>
          <a:p>
            <a:pPr marL="571500" indent="-571500"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Manifestation of the Seven Plagues (1)</a:t>
            </a:r>
          </a:p>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  The </a:t>
            </a:r>
            <a:r>
              <a:rPr lang="en-US" dirty="0">
                <a:effectLst>
                  <a:outerShdw blurRad="38100" dist="38100" dir="2700000" algn="tl">
                    <a:srgbClr val="000000">
                      <a:alpha val="43137"/>
                    </a:srgbClr>
                  </a:outerShdw>
                </a:effectLst>
              </a:rPr>
              <a:t>Martyrs</a:t>
            </a:r>
            <a:r>
              <a:rPr lang="en-US" dirty="0">
                <a:effectLst>
                  <a:outerShdw blurRad="38100" dist="38100" dir="2700000" algn="tl">
                    <a:srgbClr val="000000">
                      <a:alpha val="43137"/>
                    </a:srgbClr>
                  </a:outerShdw>
                </a:effectLst>
                <a:latin typeface="Calibri" panose="020F0502020204030204" pitchFamily="34" charset="0"/>
              </a:rPr>
              <a:t> (2</a:t>
            </a:r>
            <a:r>
              <a:rPr lang="en-US"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latin typeface="Calibri" panose="020F0502020204030204" pitchFamily="34" charset="0"/>
              </a:rPr>
              <a:t>)</a:t>
            </a:r>
          </a:p>
          <a:p>
            <a:pPr marL="571500" indent="-571500"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Heavenly Tabernacle-Temple (5-8)</a:t>
            </a:r>
          </a:p>
        </p:txBody>
      </p:sp>
      <p:pic>
        <p:nvPicPr>
          <p:cNvPr id="4" name="Picture 2" descr="Image result for revelation 15">
            <a:extLst>
              <a:ext uri="{FF2B5EF4-FFF2-40B4-BE49-F238E27FC236}">
                <a16:creationId xmlns:a16="http://schemas.microsoft.com/office/drawing/2014/main" id="{98FEC115-C6B1-4302-96C1-7983D625C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42672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5728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III. The Heavenly Tabernacle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15:5-8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00200"/>
            <a:ext cx="6972301" cy="4953000"/>
          </a:xfrm>
        </p:spPr>
        <p:txBody>
          <a:bodyPr/>
          <a:lstStyle/>
          <a:p>
            <a:pPr marL="514350" indent="-514350"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Tabernacle opened (5)</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Angels emerge</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Angels given the bowls (7)</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rPr>
              <a:t>Tabernacle filled with God’s glory (8a)</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rPr>
              <a:t>Barred entrance into Tabernacle (8b)</a:t>
            </a:r>
          </a:p>
        </p:txBody>
      </p:sp>
      <p:pic>
        <p:nvPicPr>
          <p:cNvPr id="5" name="Picture 4">
            <a:extLst>
              <a:ext uri="{FF2B5EF4-FFF2-40B4-BE49-F238E27FC236}">
                <a16:creationId xmlns:a16="http://schemas.microsoft.com/office/drawing/2014/main" id="{F86C29F7-DC07-419C-9139-CBA1D53B52BE}"/>
              </a:ext>
            </a:extLst>
          </p:cNvPr>
          <p:cNvPicPr>
            <a:picLocks noChangeAspect="1"/>
          </p:cNvPicPr>
          <p:nvPr/>
        </p:nvPicPr>
        <p:blipFill>
          <a:blip r:embed="rId2"/>
          <a:stretch>
            <a:fillRect/>
          </a:stretch>
        </p:blipFill>
        <p:spPr>
          <a:xfrm>
            <a:off x="5257800" y="2286000"/>
            <a:ext cx="3600955" cy="2286000"/>
          </a:xfrm>
          <a:prstGeom prst="rect">
            <a:avLst/>
          </a:prstGeom>
        </p:spPr>
      </p:pic>
    </p:spTree>
    <p:extLst>
      <p:ext uri="{BB962C8B-B14F-4D97-AF65-F5344CB8AC3E}">
        <p14:creationId xmlns:p14="http://schemas.microsoft.com/office/powerpoint/2010/main" val="21036697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III. The Heavenly Tabernacle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15:5-8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00200"/>
            <a:ext cx="6972301" cy="4953000"/>
          </a:xfrm>
        </p:spPr>
        <p:txBody>
          <a:bodyPr/>
          <a:lstStyle/>
          <a:p>
            <a:pPr marL="514350" indent="-514350" eaLnBrk="1" hangingPunct="1">
              <a:spcBef>
                <a:spcPts val="0"/>
              </a:spcBef>
              <a:spcAft>
                <a:spcPts val="4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Tabernacle opened (5)</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Angels emerge</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Angels given the bowls (7)</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rPr>
              <a:t>Tabernacle filled with God’s glory (8a)</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rPr>
              <a:t>Barred entrance into Tabernacle (8b)</a:t>
            </a:r>
          </a:p>
        </p:txBody>
      </p:sp>
      <p:pic>
        <p:nvPicPr>
          <p:cNvPr id="5" name="Picture 4">
            <a:extLst>
              <a:ext uri="{FF2B5EF4-FFF2-40B4-BE49-F238E27FC236}">
                <a16:creationId xmlns:a16="http://schemas.microsoft.com/office/drawing/2014/main" id="{F86C29F7-DC07-419C-9139-CBA1D53B52BE}"/>
              </a:ext>
            </a:extLst>
          </p:cNvPr>
          <p:cNvPicPr>
            <a:picLocks noChangeAspect="1"/>
          </p:cNvPicPr>
          <p:nvPr/>
        </p:nvPicPr>
        <p:blipFill>
          <a:blip r:embed="rId2"/>
          <a:stretch>
            <a:fillRect/>
          </a:stretch>
        </p:blipFill>
        <p:spPr>
          <a:xfrm>
            <a:off x="5257800" y="2286000"/>
            <a:ext cx="3600955" cy="2286000"/>
          </a:xfrm>
          <a:prstGeom prst="rect">
            <a:avLst/>
          </a:prstGeom>
        </p:spPr>
      </p:pic>
    </p:spTree>
    <p:extLst>
      <p:ext uri="{BB962C8B-B14F-4D97-AF65-F5344CB8AC3E}">
        <p14:creationId xmlns:p14="http://schemas.microsoft.com/office/powerpoint/2010/main" val="13858933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198120"/>
            <a:ext cx="5749925" cy="1110418"/>
          </a:xfrm>
        </p:spPr>
        <p:txBody>
          <a:bodyPr anchor="t"/>
          <a:lstStyle/>
          <a:p>
            <a:pPr algn="ctr" eaLnBrk="1" hangingPunct="1"/>
            <a:r>
              <a:rPr lang="en-US" altLang="en-US" sz="3600" dirty="0">
                <a:effectLst>
                  <a:outerShdw blurRad="38100" dist="38100" dir="2700000" algn="tl">
                    <a:srgbClr val="000000">
                      <a:alpha val="43137"/>
                    </a:srgbClr>
                  </a:outerShdw>
                </a:effectLst>
              </a:rPr>
              <a:t>III. The Heavenly Tabernacle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15:5-8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00200"/>
            <a:ext cx="6972301" cy="4953000"/>
          </a:xfrm>
        </p:spPr>
        <p:txBody>
          <a:bodyPr/>
          <a:lstStyle/>
          <a:p>
            <a:pPr marL="514350" indent="-514350"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Tabernacle opened (5)</a:t>
            </a:r>
          </a:p>
          <a:p>
            <a:pPr marL="461963" indent="-461963" eaLnBrk="1" hangingPunct="1">
              <a:spcBef>
                <a:spcPts val="0"/>
              </a:spcBef>
              <a:spcAft>
                <a:spcPts val="4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Angels emerge (6)</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Angels given the bowls (7)</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rPr>
              <a:t>Tabernacle filled with God’s glory (8a)</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rPr>
              <a:t>Barred entrance into Tabernacle (8b)</a:t>
            </a:r>
          </a:p>
        </p:txBody>
      </p:sp>
      <p:pic>
        <p:nvPicPr>
          <p:cNvPr id="5" name="Picture 4">
            <a:extLst>
              <a:ext uri="{FF2B5EF4-FFF2-40B4-BE49-F238E27FC236}">
                <a16:creationId xmlns:a16="http://schemas.microsoft.com/office/drawing/2014/main" id="{F86C29F7-DC07-419C-9139-CBA1D53B52BE}"/>
              </a:ext>
            </a:extLst>
          </p:cNvPr>
          <p:cNvPicPr>
            <a:picLocks noChangeAspect="1"/>
          </p:cNvPicPr>
          <p:nvPr/>
        </p:nvPicPr>
        <p:blipFill>
          <a:blip r:embed="rId2"/>
          <a:stretch>
            <a:fillRect/>
          </a:stretch>
        </p:blipFill>
        <p:spPr>
          <a:xfrm>
            <a:off x="5257800" y="2286000"/>
            <a:ext cx="3600955" cy="2286000"/>
          </a:xfrm>
          <a:prstGeom prst="rect">
            <a:avLst/>
          </a:prstGeom>
        </p:spPr>
      </p:pic>
    </p:spTree>
    <p:extLst>
      <p:ext uri="{BB962C8B-B14F-4D97-AF65-F5344CB8AC3E}">
        <p14:creationId xmlns:p14="http://schemas.microsoft.com/office/powerpoint/2010/main" val="42061546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13B7CED-3C5A-4CC9-A525-6A5F1B2D8EB6}"/>
              </a:ext>
            </a:extLst>
          </p:cNvPr>
          <p:cNvSpPr>
            <a:spLocks noGrp="1" noChangeArrowheads="1"/>
          </p:cNvSpPr>
          <p:nvPr>
            <p:ph type="title"/>
          </p:nvPr>
        </p:nvSpPr>
        <p:spPr>
          <a:xfrm>
            <a:off x="685800" y="225972"/>
            <a:ext cx="7772400" cy="764628"/>
          </a:xfrm>
        </p:spPr>
        <p:txBody>
          <a:bodyPr/>
          <a:lstStyle/>
          <a:p>
            <a:pPr algn="ctr" eaLnBrk="1" hangingPunct="1"/>
            <a:r>
              <a:rPr lang="en-US" altLang="en-US" sz="3600" dirty="0">
                <a:effectLst>
                  <a:outerShdw blurRad="38100" dist="38100" dir="2700000" algn="tl">
                    <a:srgbClr val="000000">
                      <a:alpha val="43137"/>
                    </a:srgbClr>
                  </a:outerShdw>
                </a:effectLst>
              </a:rPr>
              <a:t>Activities of the Angels</a:t>
            </a:r>
          </a:p>
        </p:txBody>
      </p:sp>
      <p:sp>
        <p:nvSpPr>
          <p:cNvPr id="14339" name="Rectangle 3">
            <a:extLst>
              <a:ext uri="{FF2B5EF4-FFF2-40B4-BE49-F238E27FC236}">
                <a16:creationId xmlns:a16="http://schemas.microsoft.com/office/drawing/2014/main" id="{13A59833-D486-4CBF-BA89-E62A2DDA1067}"/>
              </a:ext>
            </a:extLst>
          </p:cNvPr>
          <p:cNvSpPr>
            <a:spLocks noGrp="1" noChangeArrowheads="1"/>
          </p:cNvSpPr>
          <p:nvPr>
            <p:ph type="body" idx="1"/>
          </p:nvPr>
        </p:nvSpPr>
        <p:spPr>
          <a:xfrm>
            <a:off x="152400" y="1143000"/>
            <a:ext cx="8839200" cy="5562600"/>
          </a:xfrm>
        </p:spPr>
        <p:txBody>
          <a:bodyPr/>
          <a:lstStyle/>
          <a:p>
            <a:pPr algn="just" eaLnBrk="1" hangingPunct="1">
              <a:spcBef>
                <a:spcPts val="0"/>
              </a:spcBef>
              <a:spcAft>
                <a:spcPts val="900"/>
              </a:spcAft>
              <a:defRPr/>
            </a:pPr>
            <a:r>
              <a:rPr lang="en-US" sz="3000" dirty="0">
                <a:effectLst>
                  <a:outerShdw blurRad="38100" dist="38100" dir="2700000" algn="tl">
                    <a:srgbClr val="000000">
                      <a:alpha val="43137"/>
                    </a:srgbClr>
                  </a:outerShdw>
                </a:effectLst>
              </a:rPr>
              <a:t>Past</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Witnessed creation (Job 38:7)</a:t>
            </a:r>
          </a:p>
          <a:p>
            <a:pPr lvl="1" algn="just" eaLnBrk="1" hangingPunct="1">
              <a:spcBef>
                <a:spcPts val="0"/>
              </a:spcBef>
              <a:spcAft>
                <a:spcPts val="900"/>
              </a:spcAft>
              <a:defRPr/>
            </a:pPr>
            <a:r>
              <a:rPr lang="en-US" sz="3000" b="1" u="sng" dirty="0">
                <a:solidFill>
                  <a:srgbClr val="FFFFCC"/>
                </a:solidFill>
                <a:effectLst>
                  <a:outerShdw blurRad="38100" dist="38100" dir="2700000" algn="tl">
                    <a:srgbClr val="000000">
                      <a:alpha val="43137"/>
                    </a:srgbClr>
                  </a:outerShdw>
                </a:effectLst>
              </a:rPr>
              <a:t>Brought judgment (Gen 19:22; Acts 12:22-23)</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Accompanied the Law (Gal 3:19)</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Announced births of John and Christ (Luke 1:11-13, 26-27)</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Strengthened Christ (Matt 4:11)</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Announced resurrection (Matt 28:1-7)</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Observed Ascension (Acts 1:11)</a:t>
            </a:r>
          </a:p>
          <a:p>
            <a:pPr lvl="1" algn="just" eaLnBrk="1" hangingPunct="1">
              <a:spcBef>
                <a:spcPts val="0"/>
              </a:spcBef>
              <a:spcAft>
                <a:spcPts val="900"/>
              </a:spcAft>
              <a:defRPr/>
            </a:pPr>
            <a:r>
              <a:rPr lang="en-US" sz="3000" dirty="0">
                <a:effectLst>
                  <a:outerShdw blurRad="38100" dist="38100" dir="2700000" algn="tl">
                    <a:srgbClr val="000000">
                      <a:alpha val="43137"/>
                    </a:srgbClr>
                  </a:outerShdw>
                </a:effectLst>
              </a:rPr>
              <a:t>Brought messages (Luke 1:13)</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III. The Heavenly Tabernacle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15:5-8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00200"/>
            <a:ext cx="6972301" cy="4953000"/>
          </a:xfrm>
        </p:spPr>
        <p:txBody>
          <a:bodyPr/>
          <a:lstStyle/>
          <a:p>
            <a:pPr marL="514350" indent="-514350"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Tabernacle opened (5)</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Angels emerge (6)</a:t>
            </a:r>
          </a:p>
          <a:p>
            <a:pPr marL="461963" indent="-461963" eaLnBrk="1" hangingPunct="1">
              <a:spcBef>
                <a:spcPts val="0"/>
              </a:spcBef>
              <a:spcAft>
                <a:spcPts val="4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Angels given the bowls (7)</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rPr>
              <a:t>Tabernacle filled with God’s glory (8a)</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rPr>
              <a:t>Barred entrance into Tabernacle (8b)</a:t>
            </a:r>
          </a:p>
        </p:txBody>
      </p:sp>
      <p:pic>
        <p:nvPicPr>
          <p:cNvPr id="5" name="Picture 4">
            <a:extLst>
              <a:ext uri="{FF2B5EF4-FFF2-40B4-BE49-F238E27FC236}">
                <a16:creationId xmlns:a16="http://schemas.microsoft.com/office/drawing/2014/main" id="{F86C29F7-DC07-419C-9139-CBA1D53B52BE}"/>
              </a:ext>
            </a:extLst>
          </p:cNvPr>
          <p:cNvPicPr>
            <a:picLocks noChangeAspect="1"/>
          </p:cNvPicPr>
          <p:nvPr/>
        </p:nvPicPr>
        <p:blipFill>
          <a:blip r:embed="rId2"/>
          <a:stretch>
            <a:fillRect/>
          </a:stretch>
        </p:blipFill>
        <p:spPr>
          <a:xfrm>
            <a:off x="5257800" y="2286000"/>
            <a:ext cx="3600955" cy="2286000"/>
          </a:xfrm>
          <a:prstGeom prst="rect">
            <a:avLst/>
          </a:prstGeom>
        </p:spPr>
      </p:pic>
    </p:spTree>
    <p:extLst>
      <p:ext uri="{BB962C8B-B14F-4D97-AF65-F5344CB8AC3E}">
        <p14:creationId xmlns:p14="http://schemas.microsoft.com/office/powerpoint/2010/main" val="24753602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13072475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a:xfrm>
            <a:off x="2200275" y="228600"/>
            <a:ext cx="4743450" cy="1074699"/>
          </a:xfrm>
        </p:spPr>
        <p:txBody>
          <a:bodyPr/>
          <a:lstStyle/>
          <a:p>
            <a:pPr algn="ctr" eaLnBrk="1" hangingPunct="1">
              <a:spcBef>
                <a:spcPts val="0"/>
              </a:spcBef>
              <a:spcAft>
                <a:spcPts val="450"/>
              </a:spcAft>
            </a:pPr>
            <a:r>
              <a:rPr lang="en-US" altLang="en-US" sz="3200" dirty="0">
                <a:effectLst>
                  <a:outerShdw blurRad="38100" dist="38100" dir="2700000" algn="tl">
                    <a:srgbClr val="000000">
                      <a:alpha val="43137"/>
                    </a:srgbClr>
                  </a:outerShdw>
                </a:effectLst>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350" dirty="0">
                <a:solidFill>
                  <a:schemeClr val="tx1"/>
                </a:solidFill>
                <a:effectLst>
                  <a:outerShdw blurRad="38100" dist="38100" dir="2700000" algn="tl">
                    <a:srgbClr val="000000">
                      <a:alpha val="43137"/>
                    </a:srgbClr>
                  </a:outerShdw>
                </a:effectLst>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4294967295"/>
          </p:nvPr>
        </p:nvSpPr>
        <p:spPr>
          <a:xfrm>
            <a:off x="0" y="1371600"/>
            <a:ext cx="9143999" cy="3829050"/>
          </a:xfrm>
        </p:spPr>
        <p:txBody>
          <a:bodyPr/>
          <a:lstStyle/>
          <a:p>
            <a:pPr marL="0" indent="0" algn="just">
              <a:buNone/>
              <a:defRPr/>
            </a:pPr>
            <a:r>
              <a:rPr lang="en-US" sz="2500" dirty="0">
                <a:effectLst>
                  <a:outerShdw blurRad="38100" dist="38100" dir="2700000" algn="tl">
                    <a:srgbClr val="000000">
                      <a:alpha val="43137"/>
                    </a:srgbClr>
                  </a:outerShdw>
                </a:effectLst>
                <a:cs typeface="Calibri" panose="020F0502020204030204" pitchFamily="34" charset="0"/>
              </a:rPr>
              <a:t>"Mankind in his rebellion correctly analyzes the cosmic and terrestrial disturbances as a part of the great end-time day of wrath from the one sitting on the throne and from the Lamb. The verb </a:t>
            </a:r>
            <a:r>
              <a:rPr lang="en-US" sz="2500" i="1" dirty="0" err="1">
                <a:effectLst>
                  <a:outerShdw blurRad="38100" dist="38100" dir="2700000" algn="tl">
                    <a:srgbClr val="000000">
                      <a:alpha val="43137"/>
                    </a:srgbClr>
                  </a:outerShdw>
                </a:effectLst>
                <a:cs typeface="Calibri" panose="020F0502020204030204" pitchFamily="34" charset="0"/>
              </a:rPr>
              <a:t>ēlethen</a:t>
            </a:r>
            <a:r>
              <a:rPr lang="en-US" sz="2500" dirty="0">
                <a:effectLst>
                  <a:outerShdw blurRad="38100" dist="38100" dir="2700000" algn="tl">
                    <a:srgbClr val="000000">
                      <a:alpha val="43137"/>
                    </a:srgbClr>
                  </a:outerShdw>
                </a:effectLst>
                <a:cs typeface="Calibri" panose="020F0502020204030204" pitchFamily="34" charset="0"/>
              </a:rPr>
              <a:t> (‘has come’) is aorist indicative, </a:t>
            </a:r>
            <a:r>
              <a:rPr lang="en-US" sz="2500" b="1" u="sng" dirty="0">
                <a:solidFill>
                  <a:srgbClr val="FFFFCC"/>
                </a:solidFill>
                <a:effectLst>
                  <a:outerShdw blurRad="38100" dist="38100" dir="2700000" algn="tl">
                    <a:srgbClr val="000000">
                      <a:alpha val="43137"/>
                    </a:srgbClr>
                  </a:outerShdw>
                </a:effectLst>
                <a:cs typeface="Calibri" panose="020F0502020204030204" pitchFamily="34" charset="0"/>
              </a:rPr>
              <a:t>referring to a previous arrival of wrath</a:t>
            </a:r>
            <a:r>
              <a:rPr lang="en-US" sz="2500" dirty="0">
                <a:effectLst>
                  <a:outerShdw blurRad="38100" dist="38100" dir="2700000" algn="tl">
                    <a:srgbClr val="000000">
                      <a:alpha val="43137"/>
                    </a:srgbClr>
                  </a:outerShdw>
                </a:effectLst>
                <a:cs typeface="Calibri" panose="020F0502020204030204" pitchFamily="34" charset="0"/>
              </a:rPr>
              <a:t>, not something that is about to take place. Men see the arrival of this day at least as early as the cosmic upheavals that characterize the sixth seal (6:12-14), but upon reflection they probably recognize that it was already in effect with the death of one-fourth of the population (6:7-8), the worldwide famine (6:5-6), and the global warfare (6:3-4). </a:t>
            </a:r>
            <a:r>
              <a:rPr lang="en-US" sz="2500" b="1" u="sng" dirty="0">
                <a:solidFill>
                  <a:srgbClr val="FFFFCC"/>
                </a:solidFill>
                <a:effectLst>
                  <a:outerShdw blurRad="38100" dist="38100" dir="2700000" algn="tl">
                    <a:srgbClr val="000000">
                      <a:alpha val="43137"/>
                    </a:srgbClr>
                  </a:outerShdw>
                </a:effectLst>
                <a:cs typeface="Calibri" panose="020F0502020204030204" pitchFamily="34" charset="0"/>
              </a:rPr>
              <a:t>The rapid sequence of all of these events could not escape notice, but the light of their true explanation does not dawn upon human consciousness until the severe phenomena of the sixth seal arrive</a:t>
            </a:r>
            <a:r>
              <a:rPr lang="en-US" sz="2500" dirty="0">
                <a:effectLst>
                  <a:outerShdw blurRad="38100" dist="38100" dir="2700000" algn="tl">
                    <a:srgbClr val="000000">
                      <a:alpha val="43137"/>
                    </a:srgbClr>
                  </a:outerShdw>
                </a:effectLst>
                <a:cs typeface="Calibri" panose="020F0502020204030204" pitchFamily="34" charset="0"/>
              </a:rPr>
              <a:t>."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133" y="152400"/>
            <a:ext cx="785293"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2548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88157" y="209550"/>
            <a:ext cx="8167687"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Promised Exemption from Divine Wrath</a:t>
            </a:r>
          </a:p>
        </p:txBody>
      </p:sp>
      <p:sp>
        <p:nvSpPr>
          <p:cNvPr id="23555" name="Rectangle 3"/>
          <p:cNvSpPr>
            <a:spLocks noGrp="1" noChangeArrowheads="1"/>
          </p:cNvSpPr>
          <p:nvPr>
            <p:ph idx="1"/>
          </p:nvPr>
        </p:nvSpPr>
        <p:spPr>
          <a:xfrm>
            <a:off x="266700" y="1371600"/>
            <a:ext cx="8610600" cy="2415657"/>
          </a:xfrm>
        </p:spPr>
        <p:txBody>
          <a:bodyPr/>
          <a:lstStyle/>
          <a:p>
            <a:pPr marL="342900" indent="-34290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The promise (1 Thess 1:10; 5:9; Rom 5:9; 8:1; Rev 3:10)</a:t>
            </a:r>
          </a:p>
          <a:p>
            <a:pPr marL="342900" indent="-34290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Tribulation = divine wrath (Rev 6:16-17; 11:18; 15:1, 7; 16:1, 19)</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0980" y="3886200"/>
            <a:ext cx="5602040" cy="27432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15:7</a:t>
            </a:r>
          </a:p>
          <a:p>
            <a:pPr algn="just">
              <a:spcAft>
                <a:spcPts val="120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one of the four living creatures gave to the seven angels seven golden bowls full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wrath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thymos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God, who lives forever and ever.”</a:t>
            </a:r>
          </a:p>
        </p:txBody>
      </p:sp>
      <p:pic>
        <p:nvPicPr>
          <p:cNvPr id="5" name="Picture 4">
            <a:extLst>
              <a:ext uri="{FF2B5EF4-FFF2-40B4-BE49-F238E27FC236}">
                <a16:creationId xmlns:a16="http://schemas.microsoft.com/office/drawing/2014/main" id="{7A5F5B49-660C-4C89-AF96-C90753CC5D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2480" y="2590800"/>
            <a:ext cx="4459040" cy="2183497"/>
          </a:xfrm>
          <a:prstGeom prst="rect">
            <a:avLst/>
          </a:prstGeom>
        </p:spPr>
      </p:pic>
    </p:spTree>
    <p:extLst>
      <p:ext uri="{BB962C8B-B14F-4D97-AF65-F5344CB8AC3E}">
        <p14:creationId xmlns:p14="http://schemas.microsoft.com/office/powerpoint/2010/main" val="30708205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15:7</a:t>
            </a:r>
          </a:p>
          <a:p>
            <a:pPr algn="just">
              <a:spcAft>
                <a:spcPts val="120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one of the four living creatures gave to the seven angels seven golden bowls full of the wrath</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who lives forever and ever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3299DD9A-DE81-4073-9F71-C4ECE47E45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6963" y="3048000"/>
            <a:ext cx="2750075" cy="1828800"/>
          </a:xfrm>
          <a:prstGeom prst="rect">
            <a:avLst/>
          </a:prstGeom>
        </p:spPr>
      </p:pic>
    </p:spTree>
    <p:extLst>
      <p:ext uri="{BB962C8B-B14F-4D97-AF65-F5344CB8AC3E}">
        <p14:creationId xmlns:p14="http://schemas.microsoft.com/office/powerpoint/2010/main" val="32637018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90:2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2" name="Picture 1">
            <a:extLst>
              <a:ext uri="{FF2B5EF4-FFF2-40B4-BE49-F238E27FC236}">
                <a16:creationId xmlns:a16="http://schemas.microsoft.com/office/drawing/2014/main" id="{FB4C61DA-B161-4034-BC63-8E3B968A48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30232" y="2971800"/>
            <a:ext cx="3083537" cy="1828800"/>
          </a:xfrm>
          <a:prstGeom prst="rect">
            <a:avLst/>
          </a:prstGeom>
        </p:spPr>
      </p:pic>
    </p:spTree>
    <p:extLst>
      <p:ext uri="{BB962C8B-B14F-4D97-AF65-F5344CB8AC3E}">
        <p14:creationId xmlns:p14="http://schemas.microsoft.com/office/powerpoint/2010/main" val="407165696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16:26</a:t>
            </a:r>
          </a:p>
          <a:p>
            <a:pPr algn="just">
              <a:spcAft>
                <a:spcPts val="120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 and by the Scriptures of the prophets, according to the commandment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made known to all the nations,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p>
        </p:txBody>
      </p:sp>
      <p:pic>
        <p:nvPicPr>
          <p:cNvPr id="2" name="Picture 1">
            <a:extLst>
              <a:ext uri="{FF2B5EF4-FFF2-40B4-BE49-F238E27FC236}">
                <a16:creationId xmlns:a16="http://schemas.microsoft.com/office/drawing/2014/main" id="{D9790346-5816-4D41-8AAC-3EEEA81655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6963" y="3048000"/>
            <a:ext cx="2750075" cy="1828800"/>
          </a:xfrm>
          <a:prstGeom prst="rect">
            <a:avLst/>
          </a:prstGeom>
        </p:spPr>
      </p:pic>
    </p:spTree>
    <p:extLst>
      <p:ext uri="{BB962C8B-B14F-4D97-AF65-F5344CB8AC3E}">
        <p14:creationId xmlns:p14="http://schemas.microsoft.com/office/powerpoint/2010/main" val="23588346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III. The Heavenly Tabernacle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15:5-8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00200"/>
            <a:ext cx="7124701" cy="4953000"/>
          </a:xfrm>
        </p:spPr>
        <p:txBody>
          <a:bodyPr/>
          <a:lstStyle/>
          <a:p>
            <a:pPr marL="514350" indent="-514350"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Tabernacle opened (5)</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Angels emerge (6)</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Angels given the bowls (7)</a:t>
            </a:r>
          </a:p>
          <a:p>
            <a:pPr marL="461963" indent="-461963" eaLnBrk="1" hangingPunct="1">
              <a:spcBef>
                <a:spcPts val="0"/>
              </a:spcBef>
              <a:spcAft>
                <a:spcPts val="4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Tabernacle filled with God’s glory (8a)</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rPr>
              <a:t>Barred entrance into Tabernacle (8b)</a:t>
            </a:r>
          </a:p>
        </p:txBody>
      </p:sp>
      <p:pic>
        <p:nvPicPr>
          <p:cNvPr id="5" name="Picture 4">
            <a:extLst>
              <a:ext uri="{FF2B5EF4-FFF2-40B4-BE49-F238E27FC236}">
                <a16:creationId xmlns:a16="http://schemas.microsoft.com/office/drawing/2014/main" id="{F86C29F7-DC07-419C-9139-CBA1D53B52BE}"/>
              </a:ext>
            </a:extLst>
          </p:cNvPr>
          <p:cNvPicPr>
            <a:picLocks noChangeAspect="1"/>
          </p:cNvPicPr>
          <p:nvPr/>
        </p:nvPicPr>
        <p:blipFill>
          <a:blip r:embed="rId2"/>
          <a:stretch>
            <a:fillRect/>
          </a:stretch>
        </p:blipFill>
        <p:spPr>
          <a:xfrm>
            <a:off x="5257800" y="2286000"/>
            <a:ext cx="3600955" cy="2286000"/>
          </a:xfrm>
          <a:prstGeom prst="rect">
            <a:avLst/>
          </a:prstGeom>
        </p:spPr>
      </p:pic>
    </p:spTree>
    <p:extLst>
      <p:ext uri="{BB962C8B-B14F-4D97-AF65-F5344CB8AC3E}">
        <p14:creationId xmlns:p14="http://schemas.microsoft.com/office/powerpoint/2010/main" val="15751079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dirty="0"/>
              <a:t>Israel’s Four Temples</a:t>
            </a:r>
          </a:p>
        </p:txBody>
      </p:sp>
      <p:sp>
        <p:nvSpPr>
          <p:cNvPr id="47107" name="Rectangle 3"/>
          <p:cNvSpPr>
            <a:spLocks noGrp="1" noChangeArrowheads="1"/>
          </p:cNvSpPr>
          <p:nvPr>
            <p:ph type="body" idx="1"/>
          </p:nvPr>
        </p:nvSpPr>
        <p:spPr>
          <a:xfrm>
            <a:off x="228600" y="1600200"/>
            <a:ext cx="8713788" cy="4460875"/>
          </a:xfrm>
        </p:spPr>
        <p:txBody>
          <a:bodyPr/>
          <a:lstStyle/>
          <a:p>
            <a:pPr eaLnBrk="1" hangingPunct="1">
              <a:spcBef>
                <a:spcPts val="0"/>
              </a:spcBef>
              <a:spcAft>
                <a:spcPts val="2400"/>
              </a:spcAft>
            </a:pPr>
            <a:r>
              <a:rPr lang="en-US" altLang="en-US" sz="3000" b="1" u="sng" dirty="0">
                <a:solidFill>
                  <a:srgbClr val="FFFFCC"/>
                </a:solidFill>
              </a:rPr>
              <a:t>Solomon’s pre exilic temple (Kings and Chronicles)</a:t>
            </a:r>
          </a:p>
          <a:p>
            <a:pPr eaLnBrk="1" hangingPunct="1">
              <a:spcBef>
                <a:spcPts val="0"/>
              </a:spcBef>
              <a:spcAft>
                <a:spcPts val="2400"/>
              </a:spcAft>
            </a:pPr>
            <a:r>
              <a:rPr lang="en-US" altLang="en-US" sz="3000" dirty="0"/>
              <a:t>Zerubbabel’s post exilic temple (Ezra 1-6; John 2:20)</a:t>
            </a:r>
          </a:p>
          <a:p>
            <a:pPr eaLnBrk="1" hangingPunct="1">
              <a:spcBef>
                <a:spcPts val="0"/>
              </a:spcBef>
              <a:spcAft>
                <a:spcPts val="2400"/>
              </a:spcAft>
            </a:pPr>
            <a:r>
              <a:rPr lang="en-US" altLang="en-US" sz="3000" dirty="0"/>
              <a:t>Antichrist's temple (Dan 9:27; Matt 24:15; 2 </a:t>
            </a:r>
            <a:r>
              <a:rPr lang="en-US" altLang="en-US" sz="3000" dirty="0" err="1"/>
              <a:t>Thess</a:t>
            </a:r>
            <a:r>
              <a:rPr lang="en-US" altLang="en-US" sz="3000" dirty="0"/>
              <a:t> 2:4; Rev 11:1-2)</a:t>
            </a:r>
          </a:p>
          <a:p>
            <a:pPr eaLnBrk="1" hangingPunct="1">
              <a:spcBef>
                <a:spcPts val="0"/>
              </a:spcBef>
              <a:spcAft>
                <a:spcPts val="2400"/>
              </a:spcAft>
            </a:pPr>
            <a:r>
              <a:rPr lang="en-US" altLang="en-US" sz="3000" dirty="0"/>
              <a:t> Millennial temple (</a:t>
            </a:r>
            <a:r>
              <a:rPr lang="en-US" altLang="en-US" sz="3000" dirty="0" err="1"/>
              <a:t>Ezek</a:t>
            </a:r>
            <a:r>
              <a:rPr lang="en-US" altLang="en-US" sz="3000" dirty="0"/>
              <a:t> 40-48)</a:t>
            </a:r>
          </a:p>
        </p:txBody>
      </p:sp>
    </p:spTree>
    <p:extLst>
      <p:ext uri="{BB962C8B-B14F-4D97-AF65-F5344CB8AC3E}">
        <p14:creationId xmlns:p14="http://schemas.microsoft.com/office/powerpoint/2010/main" val="6699009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dirty="0"/>
              <a:t>Israel’s Four Temples</a:t>
            </a:r>
          </a:p>
        </p:txBody>
      </p:sp>
      <p:sp>
        <p:nvSpPr>
          <p:cNvPr id="47107" name="Rectangle 3"/>
          <p:cNvSpPr>
            <a:spLocks noGrp="1" noChangeArrowheads="1"/>
          </p:cNvSpPr>
          <p:nvPr>
            <p:ph type="body" idx="1"/>
          </p:nvPr>
        </p:nvSpPr>
        <p:spPr>
          <a:xfrm>
            <a:off x="228600" y="1600200"/>
            <a:ext cx="8915400" cy="4460875"/>
          </a:xfrm>
        </p:spPr>
        <p:txBody>
          <a:bodyPr/>
          <a:lstStyle/>
          <a:p>
            <a:pPr eaLnBrk="1" hangingPunct="1">
              <a:spcBef>
                <a:spcPts val="0"/>
              </a:spcBef>
              <a:spcAft>
                <a:spcPts val="2400"/>
              </a:spcAft>
            </a:pPr>
            <a:r>
              <a:rPr lang="en-US" altLang="en-US" sz="3000" dirty="0"/>
              <a:t>Solomon’s pre exilic temple (Kings and Chronicles)</a:t>
            </a:r>
          </a:p>
          <a:p>
            <a:pPr eaLnBrk="1" hangingPunct="1">
              <a:spcBef>
                <a:spcPts val="0"/>
              </a:spcBef>
              <a:spcAft>
                <a:spcPts val="2400"/>
              </a:spcAft>
            </a:pPr>
            <a:r>
              <a:rPr lang="en-US" altLang="en-US" sz="3000" b="1" u="sng" dirty="0">
                <a:solidFill>
                  <a:srgbClr val="FFFFCC"/>
                </a:solidFill>
              </a:rPr>
              <a:t>Zerubbabel’s post exilic temple (Ezra 1-6; John 2:20)</a:t>
            </a:r>
          </a:p>
          <a:p>
            <a:pPr eaLnBrk="1" hangingPunct="1">
              <a:spcBef>
                <a:spcPts val="0"/>
              </a:spcBef>
              <a:spcAft>
                <a:spcPts val="2400"/>
              </a:spcAft>
            </a:pPr>
            <a:r>
              <a:rPr lang="en-US" altLang="en-US" sz="3000" dirty="0"/>
              <a:t>Antichrist's temple (Dan 9:27; Matt 24:15; 2 </a:t>
            </a:r>
            <a:r>
              <a:rPr lang="en-US" altLang="en-US" sz="3000" dirty="0" err="1"/>
              <a:t>Thess</a:t>
            </a:r>
            <a:r>
              <a:rPr lang="en-US" altLang="en-US" sz="3000" dirty="0"/>
              <a:t> 2:4; Rev 11:1-2)</a:t>
            </a:r>
          </a:p>
          <a:p>
            <a:pPr eaLnBrk="1" hangingPunct="1">
              <a:spcBef>
                <a:spcPts val="0"/>
              </a:spcBef>
              <a:spcAft>
                <a:spcPts val="2400"/>
              </a:spcAft>
            </a:pPr>
            <a:r>
              <a:rPr lang="en-US" altLang="en-US" sz="3000" dirty="0"/>
              <a:t> Millennial temple (</a:t>
            </a:r>
            <a:r>
              <a:rPr lang="en-US" altLang="en-US" sz="3000" dirty="0" err="1"/>
              <a:t>Ezek</a:t>
            </a:r>
            <a:r>
              <a:rPr lang="en-US" altLang="en-US" sz="3000" dirty="0"/>
              <a:t> 40-48)</a:t>
            </a:r>
          </a:p>
        </p:txBody>
      </p:sp>
    </p:spTree>
    <p:extLst>
      <p:ext uri="{BB962C8B-B14F-4D97-AF65-F5344CB8AC3E}">
        <p14:creationId xmlns:p14="http://schemas.microsoft.com/office/powerpoint/2010/main" val="8431725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dirty="0"/>
              <a:t>Israel’s Four Temples</a:t>
            </a:r>
          </a:p>
        </p:txBody>
      </p:sp>
      <p:sp>
        <p:nvSpPr>
          <p:cNvPr id="47107" name="Rectangle 3"/>
          <p:cNvSpPr>
            <a:spLocks noGrp="1" noChangeArrowheads="1"/>
          </p:cNvSpPr>
          <p:nvPr>
            <p:ph type="body" idx="1"/>
          </p:nvPr>
        </p:nvSpPr>
        <p:spPr>
          <a:xfrm>
            <a:off x="228600" y="1600200"/>
            <a:ext cx="8713788" cy="4460875"/>
          </a:xfrm>
        </p:spPr>
        <p:txBody>
          <a:bodyPr/>
          <a:lstStyle/>
          <a:p>
            <a:pPr eaLnBrk="1" hangingPunct="1">
              <a:spcBef>
                <a:spcPts val="0"/>
              </a:spcBef>
              <a:spcAft>
                <a:spcPts val="2400"/>
              </a:spcAft>
            </a:pPr>
            <a:r>
              <a:rPr lang="en-US" altLang="en-US" sz="3000" dirty="0"/>
              <a:t>Solomon’s pre exilic temple (Kings and Chronicles)</a:t>
            </a:r>
          </a:p>
          <a:p>
            <a:pPr eaLnBrk="1" hangingPunct="1">
              <a:spcBef>
                <a:spcPts val="0"/>
              </a:spcBef>
              <a:spcAft>
                <a:spcPts val="2400"/>
              </a:spcAft>
            </a:pPr>
            <a:r>
              <a:rPr lang="en-US" altLang="en-US" sz="3000" dirty="0"/>
              <a:t>Zerubbabel’s post exilic temple (Ezra 1-6; John 2:20)</a:t>
            </a:r>
          </a:p>
          <a:p>
            <a:pPr eaLnBrk="1" hangingPunct="1">
              <a:spcBef>
                <a:spcPts val="0"/>
              </a:spcBef>
              <a:spcAft>
                <a:spcPts val="2400"/>
              </a:spcAft>
            </a:pPr>
            <a:r>
              <a:rPr lang="en-US" altLang="en-US" sz="3000" dirty="0"/>
              <a:t>Antichrist's temple (Dan 9:27; Matt 24:15; 2 </a:t>
            </a:r>
            <a:r>
              <a:rPr lang="en-US" altLang="en-US" sz="3000" dirty="0" err="1"/>
              <a:t>Thess</a:t>
            </a:r>
            <a:r>
              <a:rPr lang="en-US" altLang="en-US" sz="3000" dirty="0"/>
              <a:t> 2:4; Rev 11:1-2)</a:t>
            </a:r>
          </a:p>
          <a:p>
            <a:pPr eaLnBrk="1" hangingPunct="1">
              <a:spcBef>
                <a:spcPts val="0"/>
              </a:spcBef>
              <a:spcAft>
                <a:spcPts val="2400"/>
              </a:spcAft>
            </a:pPr>
            <a:r>
              <a:rPr lang="en-US" altLang="en-US" sz="3000" dirty="0"/>
              <a:t> </a:t>
            </a:r>
            <a:r>
              <a:rPr lang="en-US" altLang="en-US" sz="3000" b="1" u="sng" dirty="0">
                <a:solidFill>
                  <a:srgbClr val="FFFFCC"/>
                </a:solidFill>
              </a:rPr>
              <a:t>Millennial temple (</a:t>
            </a:r>
            <a:r>
              <a:rPr lang="en-US" altLang="en-US" sz="3000" b="1" u="sng" dirty="0" err="1">
                <a:solidFill>
                  <a:srgbClr val="FFFFCC"/>
                </a:solidFill>
              </a:rPr>
              <a:t>Ezek</a:t>
            </a:r>
            <a:r>
              <a:rPr lang="en-US" altLang="en-US" sz="3000" b="1" u="sng" dirty="0">
                <a:solidFill>
                  <a:srgbClr val="FFFFCC"/>
                </a:solidFill>
              </a:rPr>
              <a:t> 40-48)</a:t>
            </a:r>
          </a:p>
        </p:txBody>
      </p:sp>
    </p:spTree>
    <p:extLst>
      <p:ext uri="{BB962C8B-B14F-4D97-AF65-F5344CB8AC3E}">
        <p14:creationId xmlns:p14="http://schemas.microsoft.com/office/powerpoint/2010/main" val="12202249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215" y="228600"/>
            <a:ext cx="7697570" cy="6400800"/>
          </a:xfrm>
          <a:prstGeom prst="rect">
            <a:avLst/>
          </a:prstGeom>
          <a:ln w="28575">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63954"/>
            <a:ext cx="6705600" cy="653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Judgments</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a:t>
            </a: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‒16</a:t>
            </a:r>
            <a:endParaRPr lang="en-US" altLang="en-US" sz="24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36183"/>
            <a:ext cx="8763000" cy="4876800"/>
          </a:xfrm>
        </p:spPr>
        <p:txBody>
          <a:bodyPr/>
          <a:lstStyle/>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Bowl Judgment Preparation (Rev. 15)</a:t>
            </a:r>
          </a:p>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 Bowl Judgement Manifestation</a:t>
            </a:r>
            <a:r>
              <a:rPr lang="en-US" dirty="0">
                <a:effectLst>
                  <a:outerShdw blurRad="38100" dist="38100" dir="2700000" algn="tl">
                    <a:srgbClr val="000000">
                      <a:alpha val="43137"/>
                    </a:srgbClr>
                  </a:outerShdw>
                </a:effectLst>
                <a:latin typeface="Calibri" panose="020F0502020204030204" pitchFamily="34" charset="0"/>
              </a:rPr>
              <a:t> (Rev. </a:t>
            </a:r>
            <a:r>
              <a:rPr lang="en-US" dirty="0">
                <a:effectLst>
                  <a:outerShdw blurRad="38100" dist="38100" dir="2700000" algn="tl">
                    <a:srgbClr val="000000">
                      <a:alpha val="43137"/>
                    </a:srgbClr>
                  </a:outerShdw>
                </a:effectLst>
              </a:rPr>
              <a:t>16</a:t>
            </a:r>
            <a:r>
              <a:rPr lang="en-US" dirty="0">
                <a:effectLst>
                  <a:outerShdw blurRad="38100" dist="38100" dir="2700000" algn="tl">
                    <a:srgbClr val="000000">
                      <a:alpha val="43137"/>
                    </a:srgbClr>
                  </a:outerShdw>
                </a:effectLst>
                <a:latin typeface="Calibri" panose="020F0502020204030204" pitchFamily="34" charset="0"/>
              </a:rPr>
              <a:t>)</a:t>
            </a:r>
          </a:p>
        </p:txBody>
      </p:sp>
      <p:pic>
        <p:nvPicPr>
          <p:cNvPr id="4" name="Picture 2" descr="Image result for revelation 15">
            <a:extLst>
              <a:ext uri="{FF2B5EF4-FFF2-40B4-BE49-F238E27FC236}">
                <a16:creationId xmlns:a16="http://schemas.microsoft.com/office/drawing/2014/main" id="{98FEC115-C6B1-4302-96C1-7983D625C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4387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HP Desktop\Pictures\Gabe's images\TempleCompariso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457199"/>
            <a:ext cx="8834846" cy="594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III. The Heavenly Tabernacle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15:5-8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00200"/>
            <a:ext cx="7124701" cy="4953000"/>
          </a:xfrm>
        </p:spPr>
        <p:txBody>
          <a:bodyPr/>
          <a:lstStyle/>
          <a:p>
            <a:pPr marL="514350" indent="-514350"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Tabernacle opened (5)</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Angels emerge (6)</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Angels given the bowls (7)</a:t>
            </a:r>
          </a:p>
          <a:p>
            <a:pPr marL="461963" indent="-461963" eaLnBrk="1" hangingPunct="1">
              <a:spcBef>
                <a:spcPts val="0"/>
              </a:spcBef>
              <a:spcAft>
                <a:spcPts val="4200"/>
              </a:spcAft>
              <a:buSzPct val="100000"/>
              <a:buFont typeface="+mj-lt"/>
              <a:buAutoNum type="alphaUcPeriod"/>
              <a:defRPr/>
            </a:pPr>
            <a:r>
              <a:rPr lang="en-US" dirty="0">
                <a:effectLst>
                  <a:outerShdw blurRad="38100" dist="38100" dir="2700000" algn="tl">
                    <a:srgbClr val="000000">
                      <a:alpha val="43137"/>
                    </a:srgbClr>
                  </a:outerShdw>
                </a:effectLst>
              </a:rPr>
              <a:t>Tabernacle filled with God’s glory (8a)</a:t>
            </a:r>
          </a:p>
          <a:p>
            <a:pPr marL="461963" indent="-461963" eaLnBrk="1" hangingPunct="1">
              <a:spcBef>
                <a:spcPts val="0"/>
              </a:spcBef>
              <a:spcAft>
                <a:spcPts val="4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Barred entrance into Tabernacle (8b)</a:t>
            </a:r>
          </a:p>
        </p:txBody>
      </p:sp>
      <p:pic>
        <p:nvPicPr>
          <p:cNvPr id="5" name="Picture 4">
            <a:extLst>
              <a:ext uri="{FF2B5EF4-FFF2-40B4-BE49-F238E27FC236}">
                <a16:creationId xmlns:a16="http://schemas.microsoft.com/office/drawing/2014/main" id="{F86C29F7-DC07-419C-9139-CBA1D53B52BE}"/>
              </a:ext>
            </a:extLst>
          </p:cNvPr>
          <p:cNvPicPr>
            <a:picLocks noChangeAspect="1"/>
          </p:cNvPicPr>
          <p:nvPr/>
        </p:nvPicPr>
        <p:blipFill>
          <a:blip r:embed="rId2"/>
          <a:stretch>
            <a:fillRect/>
          </a:stretch>
        </p:blipFill>
        <p:spPr>
          <a:xfrm>
            <a:off x="5257800" y="2286000"/>
            <a:ext cx="3600955" cy="2286000"/>
          </a:xfrm>
          <a:prstGeom prst="rect">
            <a:avLst/>
          </a:prstGeom>
        </p:spPr>
      </p:pic>
    </p:spTree>
    <p:extLst>
      <p:ext uri="{BB962C8B-B14F-4D97-AF65-F5344CB8AC3E}">
        <p14:creationId xmlns:p14="http://schemas.microsoft.com/office/powerpoint/2010/main" val="13786199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1551579"/>
            <a:ext cx="8991600" cy="2258421"/>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sz="3000" dirty="0">
                <a:effectLst/>
              </a:rPr>
              <a:t>God's plan includes the coming of God's wrath, and it will </a:t>
            </a:r>
            <a:r>
              <a:rPr lang="en-US" sz="3000">
                <a:effectLst/>
              </a:rPr>
              <a:t>be ‘</a:t>
            </a:r>
            <a:r>
              <a:rPr lang="en-US" sz="3000" i="1">
                <a:effectLst/>
              </a:rPr>
              <a:t>fulfilled’</a:t>
            </a:r>
            <a:r>
              <a:rPr lang="en-US" sz="3000">
                <a:effectLst/>
              </a:rPr>
              <a:t> </a:t>
            </a:r>
            <a:r>
              <a:rPr lang="en-US" sz="3000" dirty="0">
                <a:effectLst/>
              </a:rPr>
              <a:t>(completed). Until it is finished, no one could enter the temple in heaven, dramatically emphasizing the importance of these seven last plagues in the overall plan of God.</a:t>
            </a:r>
            <a:r>
              <a:rPr lang="en-US" sz="30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443038" y="217438"/>
            <a:ext cx="625792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459.</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73327" cy="914400"/>
          </a:xfrm>
          <a:prstGeom prst="rect">
            <a:avLst/>
          </a:prstGeom>
        </p:spPr>
      </p:pic>
      <p:pic>
        <p:nvPicPr>
          <p:cNvPr id="3" name="Picture 2">
            <a:extLst>
              <a:ext uri="{FF2B5EF4-FFF2-40B4-BE49-F238E27FC236}">
                <a16:creationId xmlns:a16="http://schemas.microsoft.com/office/drawing/2014/main" id="{F92F0784-351D-4451-BC3F-A0BC727F6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0929" y="4114800"/>
            <a:ext cx="4082143" cy="2286000"/>
          </a:xfrm>
          <a:prstGeom prst="rect">
            <a:avLst/>
          </a:prstGeom>
        </p:spPr>
      </p:pic>
    </p:spTree>
    <p:extLst>
      <p:ext uri="{BB962C8B-B14F-4D97-AF65-F5344CB8AC3E}">
        <p14:creationId xmlns:p14="http://schemas.microsoft.com/office/powerpoint/2010/main" val="2806670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47900" y="228600"/>
            <a:ext cx="4648200" cy="1066800"/>
          </a:xfrm>
        </p:spPr>
        <p:txBody>
          <a:bodyPr/>
          <a:lstStyle/>
          <a:p>
            <a:pPr algn="ctr">
              <a:spcBef>
                <a:spcPts val="1200"/>
              </a:spcBef>
            </a:pPr>
            <a:r>
              <a:rPr lang="en-US" sz="3200" dirty="0">
                <a:effectLst>
                  <a:outerShdw blurRad="38100" dist="38100" dir="2700000" algn="tl">
                    <a:srgbClr val="000000">
                      <a:alpha val="43137"/>
                    </a:srgbClr>
                  </a:outerShdw>
                </a:effectLst>
              </a:rPr>
              <a:t>John F. Walvoord</a:t>
            </a:r>
            <a:br>
              <a:rPr lang="en-US" sz="18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John F. Walvoord, The Revelation of Jesus Christ: A Commentary (Chicago: Moody, 1966), 230.</a:t>
            </a:r>
          </a:p>
        </p:txBody>
      </p:sp>
      <p:sp>
        <p:nvSpPr>
          <p:cNvPr id="16387" name="Rectangle 3"/>
          <p:cNvSpPr>
            <a:spLocks noGrp="1" noChangeArrowheads="1"/>
          </p:cNvSpPr>
          <p:nvPr>
            <p:ph type="body" idx="1"/>
          </p:nvPr>
        </p:nvSpPr>
        <p:spPr>
          <a:xfrm>
            <a:off x="0" y="1554480"/>
            <a:ext cx="9144000" cy="3703320"/>
          </a:xfrm>
        </p:spPr>
        <p:txBody>
          <a:bodyPr/>
          <a:lstStyle/>
          <a:p>
            <a:pPr marL="0" indent="0" algn="just">
              <a:buNone/>
              <a:defRPr/>
            </a:pPr>
            <a:r>
              <a:rPr lang="en-US" sz="3100" dirty="0">
                <a:effectLst>
                  <a:outerShdw blurRad="38100" dist="38100" dir="2700000" algn="tl">
                    <a:srgbClr val="000000">
                      <a:alpha val="43137"/>
                    </a:srgbClr>
                  </a:outerShdw>
                </a:effectLst>
              </a:rPr>
              <a:t>“</a:t>
            </a:r>
            <a:r>
              <a:rPr lang="en-US" sz="3100" dirty="0">
                <a:effectLst/>
              </a:rPr>
              <a:t>As the angels emerge from the sanctuary, it is filled with smoke proceeding from the glory of God and His power, a pointed reminder of the ineffable holiness of God. The scene can be compared to that when the cloud filled the Tabernacle in Exodus 40:34–35. Access into the sanctuary is made impossible by the smoke until the judgments contained in the seven plagues are fulfilled. It is an ominous sign of impending doom for those who persist in their blasphemous disregard of the sovereignty and holiness of God</a:t>
            </a:r>
            <a:r>
              <a:rPr lang="en-US" sz="3100" dirty="0">
                <a:effectLst>
                  <a:outerShdw blurRad="38100" dist="38100" dir="2700000" algn="tl">
                    <a:srgbClr val="000000">
                      <a:alpha val="43137"/>
                    </a:srgbClr>
                  </a:outerShdw>
                </a:effectLst>
              </a:rPr>
              <a:t>.”</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66764" cy="914400"/>
          </a:xfrm>
          <a:prstGeom prst="rect">
            <a:avLst/>
          </a:prstGeom>
          <a:noFill/>
          <a:ln w="9525">
            <a:noFill/>
            <a:miter lim="800000"/>
            <a:headEnd/>
            <a:tailEnd/>
          </a:ln>
        </p:spPr>
      </p:pic>
    </p:spTree>
    <p:extLst>
      <p:ext uri="{BB962C8B-B14F-4D97-AF65-F5344CB8AC3E}">
        <p14:creationId xmlns:p14="http://schemas.microsoft.com/office/powerpoint/2010/main" val="203118475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Bowl (16:1-2) – Boils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Bowl (16:3) – Sea becomes blood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Bowl (16:4-7) – Freshwater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Bowl (16:8-9) – Sun scorches man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Bowl (16:10-11) – Darkness</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Bowl (16:13-16) – Euphrates dried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70" y="90466"/>
            <a:ext cx="16227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5443" y="76199"/>
            <a:ext cx="1666143" cy="109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901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 Preparation</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15:1-8</a:t>
            </a:r>
            <a:endParaRPr lang="en-US" altLang="en-US" sz="28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00200"/>
            <a:ext cx="8763000" cy="2133600"/>
          </a:xfrm>
        </p:spPr>
        <p:txBody>
          <a:bodyPr/>
          <a:lstStyle/>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Manifestation of the Seven Plagues (1)</a:t>
            </a:r>
          </a:p>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The </a:t>
            </a:r>
            <a:r>
              <a:rPr lang="en-US" dirty="0">
                <a:effectLst>
                  <a:outerShdw blurRad="38100" dist="38100" dir="2700000" algn="tl">
                    <a:srgbClr val="000000">
                      <a:alpha val="43137"/>
                    </a:srgbClr>
                  </a:outerShdw>
                </a:effectLst>
              </a:rPr>
              <a:t>Martyrs</a:t>
            </a:r>
            <a:r>
              <a:rPr lang="en-US" dirty="0">
                <a:effectLst>
                  <a:outerShdw blurRad="38100" dist="38100" dir="2700000" algn="tl">
                    <a:srgbClr val="000000">
                      <a:alpha val="43137"/>
                    </a:srgbClr>
                  </a:outerShdw>
                </a:effectLst>
                <a:latin typeface="Calibri" panose="020F0502020204030204" pitchFamily="34" charset="0"/>
              </a:rPr>
              <a:t> (2</a:t>
            </a:r>
            <a:r>
              <a:rPr lang="en-US"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The </a:t>
            </a:r>
            <a:r>
              <a:rPr lang="en-US" dirty="0">
                <a:effectLst>
                  <a:outerShdw blurRad="38100" dist="38100" dir="2700000" algn="tl">
                    <a:srgbClr val="000000">
                      <a:alpha val="43137"/>
                    </a:srgbClr>
                  </a:outerShdw>
                </a:effectLst>
              </a:rPr>
              <a:t>Heavenly Tabernacle-Temple</a:t>
            </a:r>
            <a:r>
              <a:rPr lang="en-US" dirty="0">
                <a:effectLst>
                  <a:outerShdw blurRad="38100" dist="38100" dir="2700000" algn="tl">
                    <a:srgbClr val="000000">
                      <a:alpha val="43137"/>
                    </a:srgbClr>
                  </a:outerShdw>
                </a:effectLst>
                <a:latin typeface="Calibri" panose="020F0502020204030204" pitchFamily="34" charset="0"/>
              </a:rPr>
              <a:t> (5-</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Image result for revelation 15">
            <a:extLst>
              <a:ext uri="{FF2B5EF4-FFF2-40B4-BE49-F238E27FC236}">
                <a16:creationId xmlns:a16="http://schemas.microsoft.com/office/drawing/2014/main" id="{631DAC7E-EFBA-4019-9555-103028664C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2031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Judgments</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a:t>
            </a: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‒16</a:t>
            </a:r>
            <a:endParaRPr lang="en-US" altLang="en-US" sz="24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36183"/>
            <a:ext cx="8763000" cy="4876800"/>
          </a:xfrm>
        </p:spPr>
        <p:txBody>
          <a:bodyPr/>
          <a:lstStyle/>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Bowl Judgment Preparation (Rev. 15)</a:t>
            </a:r>
          </a:p>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Bowl Judgement Manifestation (Rev. 16)</a:t>
            </a:r>
          </a:p>
        </p:txBody>
      </p:sp>
      <p:pic>
        <p:nvPicPr>
          <p:cNvPr id="4" name="Picture 2" descr="Image result for revelation 15">
            <a:extLst>
              <a:ext uri="{FF2B5EF4-FFF2-40B4-BE49-F238E27FC236}">
                <a16:creationId xmlns:a16="http://schemas.microsoft.com/office/drawing/2014/main" id="{98FEC115-C6B1-4302-96C1-7983D625C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3717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Judgments</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a:t>
            </a: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‒16</a:t>
            </a:r>
            <a:endParaRPr lang="en-US" altLang="en-US" sz="24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36183"/>
            <a:ext cx="8763000" cy="4876800"/>
          </a:xfrm>
        </p:spPr>
        <p:txBody>
          <a:bodyPr/>
          <a:lstStyle/>
          <a:p>
            <a:pPr marL="461963" indent="-461963"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Bowl Judgment Preparation (Rev. 15)</a:t>
            </a:r>
          </a:p>
          <a:p>
            <a:pPr marL="461963" indent="-461963"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 Bowl Judgement Manifestation</a:t>
            </a:r>
            <a:r>
              <a:rPr lang="en-US" dirty="0">
                <a:effectLst>
                  <a:outerShdw blurRad="38100" dist="38100" dir="2700000" algn="tl">
                    <a:srgbClr val="000000">
                      <a:alpha val="43137"/>
                    </a:srgbClr>
                  </a:outerShdw>
                </a:effectLst>
                <a:latin typeface="Calibri" panose="020F0502020204030204" pitchFamily="34" charset="0"/>
              </a:rPr>
              <a:t> (Rev. </a:t>
            </a:r>
            <a:r>
              <a:rPr lang="en-US" dirty="0">
                <a:effectLst>
                  <a:outerShdw blurRad="38100" dist="38100" dir="2700000" algn="tl">
                    <a:srgbClr val="000000">
                      <a:alpha val="43137"/>
                    </a:srgbClr>
                  </a:outerShdw>
                </a:effectLst>
              </a:rPr>
              <a:t>16</a:t>
            </a:r>
            <a:r>
              <a:rPr lang="en-US" dirty="0">
                <a:effectLst>
                  <a:outerShdw blurRad="38100" dist="38100" dir="2700000" algn="tl">
                    <a:srgbClr val="000000">
                      <a:alpha val="43137"/>
                    </a:srgbClr>
                  </a:outerShdw>
                </a:effectLst>
                <a:latin typeface="Calibri" panose="020F0502020204030204" pitchFamily="34" charset="0"/>
              </a:rPr>
              <a:t>)</a:t>
            </a:r>
          </a:p>
        </p:txBody>
      </p:sp>
      <p:pic>
        <p:nvPicPr>
          <p:cNvPr id="4" name="Picture 2" descr="Image result for revelation 15">
            <a:extLst>
              <a:ext uri="{FF2B5EF4-FFF2-40B4-BE49-F238E27FC236}">
                <a16:creationId xmlns:a16="http://schemas.microsoft.com/office/drawing/2014/main" id="{98FEC115-C6B1-4302-96C1-7983D625C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6115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 Preparation</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15:1-8</a:t>
            </a:r>
            <a:endParaRPr lang="en-US" altLang="en-US" sz="28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00200"/>
            <a:ext cx="8763000" cy="2133600"/>
          </a:xfrm>
        </p:spPr>
        <p:txBody>
          <a:bodyPr/>
          <a:lstStyle/>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Manifestation of the Seven Plagues (1)</a:t>
            </a:r>
          </a:p>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The </a:t>
            </a:r>
            <a:r>
              <a:rPr lang="en-US" dirty="0">
                <a:effectLst>
                  <a:outerShdw blurRad="38100" dist="38100" dir="2700000" algn="tl">
                    <a:srgbClr val="000000">
                      <a:alpha val="43137"/>
                    </a:srgbClr>
                  </a:outerShdw>
                </a:effectLst>
              </a:rPr>
              <a:t>Martyrs</a:t>
            </a:r>
            <a:r>
              <a:rPr lang="en-US" dirty="0">
                <a:effectLst>
                  <a:outerShdw blurRad="38100" dist="38100" dir="2700000" algn="tl">
                    <a:srgbClr val="000000">
                      <a:alpha val="43137"/>
                    </a:srgbClr>
                  </a:outerShdw>
                </a:effectLst>
                <a:latin typeface="Calibri" panose="020F0502020204030204" pitchFamily="34" charset="0"/>
              </a:rPr>
              <a:t> (2</a:t>
            </a:r>
            <a:r>
              <a:rPr lang="en-US"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The </a:t>
            </a:r>
            <a:r>
              <a:rPr lang="en-US" dirty="0">
                <a:effectLst>
                  <a:outerShdw blurRad="38100" dist="38100" dir="2700000" algn="tl">
                    <a:srgbClr val="000000">
                      <a:alpha val="43137"/>
                    </a:srgbClr>
                  </a:outerShdw>
                </a:effectLst>
              </a:rPr>
              <a:t>Heavenly Tabernacle-Temple</a:t>
            </a:r>
            <a:r>
              <a:rPr lang="en-US" dirty="0">
                <a:effectLst>
                  <a:outerShdw blurRad="38100" dist="38100" dir="2700000" algn="tl">
                    <a:srgbClr val="000000">
                      <a:alpha val="43137"/>
                    </a:srgbClr>
                  </a:outerShdw>
                </a:effectLst>
                <a:latin typeface="Calibri" panose="020F0502020204030204" pitchFamily="34" charset="0"/>
              </a:rPr>
              <a:t> (5-</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Image result for revelation 15">
            <a:extLst>
              <a:ext uri="{FF2B5EF4-FFF2-40B4-BE49-F238E27FC236}">
                <a16:creationId xmlns:a16="http://schemas.microsoft.com/office/drawing/2014/main" id="{631DAC7E-EFBA-4019-9555-103028664C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651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 Preparation</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15:1-8</a:t>
            </a:r>
            <a:endParaRPr lang="en-US" altLang="en-US" sz="28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00200"/>
            <a:ext cx="8763000" cy="2133600"/>
          </a:xfrm>
        </p:spPr>
        <p:txBody>
          <a:bodyPr/>
          <a:lstStyle/>
          <a:p>
            <a:pPr marL="461963" indent="-461963"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Manifestation of the Seven Plagues (1)</a:t>
            </a:r>
          </a:p>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The </a:t>
            </a:r>
            <a:r>
              <a:rPr lang="en-US" dirty="0">
                <a:effectLst>
                  <a:outerShdw blurRad="38100" dist="38100" dir="2700000" algn="tl">
                    <a:srgbClr val="000000">
                      <a:alpha val="43137"/>
                    </a:srgbClr>
                  </a:outerShdw>
                </a:effectLst>
              </a:rPr>
              <a:t>Martyrs</a:t>
            </a:r>
            <a:r>
              <a:rPr lang="en-US" dirty="0">
                <a:effectLst>
                  <a:outerShdw blurRad="38100" dist="38100" dir="2700000" algn="tl">
                    <a:srgbClr val="000000">
                      <a:alpha val="43137"/>
                    </a:srgbClr>
                  </a:outerShdw>
                </a:effectLst>
                <a:latin typeface="Calibri" panose="020F0502020204030204" pitchFamily="34" charset="0"/>
              </a:rPr>
              <a:t> (2</a:t>
            </a:r>
            <a:r>
              <a:rPr lang="en-US"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The </a:t>
            </a:r>
            <a:r>
              <a:rPr lang="en-US" dirty="0">
                <a:effectLst>
                  <a:outerShdw blurRad="38100" dist="38100" dir="2700000" algn="tl">
                    <a:srgbClr val="000000">
                      <a:alpha val="43137"/>
                    </a:srgbClr>
                  </a:outerShdw>
                </a:effectLst>
              </a:rPr>
              <a:t>Heavenly Tabernacle-Temple</a:t>
            </a:r>
            <a:r>
              <a:rPr lang="en-US" dirty="0">
                <a:effectLst>
                  <a:outerShdw blurRad="38100" dist="38100" dir="2700000" algn="tl">
                    <a:srgbClr val="000000">
                      <a:alpha val="43137"/>
                    </a:srgbClr>
                  </a:outerShdw>
                </a:effectLst>
                <a:latin typeface="Calibri" panose="020F0502020204030204" pitchFamily="34" charset="0"/>
              </a:rPr>
              <a:t> (5-</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Image result for revelation 15">
            <a:extLst>
              <a:ext uri="{FF2B5EF4-FFF2-40B4-BE49-F238E27FC236}">
                <a16:creationId xmlns:a16="http://schemas.microsoft.com/office/drawing/2014/main" id="{631DAC7E-EFBA-4019-9555-103028664C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3423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6"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Bowl Judgment Preparation</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15:1-8</a:t>
            </a:r>
            <a:endParaRPr lang="en-US" altLang="en-US" sz="28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8" y="1600200"/>
            <a:ext cx="8763000" cy="2133600"/>
          </a:xfrm>
        </p:spPr>
        <p:txBody>
          <a:bodyPr/>
          <a:lstStyle/>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Manifestation of the Seven Plagues (1)</a:t>
            </a:r>
          </a:p>
          <a:p>
            <a:pPr marL="461963" indent="-461963" eaLnBrk="1" hangingPunct="1">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Martyrs (2-4)</a:t>
            </a:r>
          </a:p>
          <a:p>
            <a:pPr marL="461963" indent="-461963" eaLnBrk="1" hangingPunct="1">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The </a:t>
            </a:r>
            <a:r>
              <a:rPr lang="en-US" dirty="0">
                <a:effectLst>
                  <a:outerShdw blurRad="38100" dist="38100" dir="2700000" algn="tl">
                    <a:srgbClr val="000000">
                      <a:alpha val="43137"/>
                    </a:srgbClr>
                  </a:outerShdw>
                </a:effectLst>
              </a:rPr>
              <a:t>Heavenly Tabernacle-Temple</a:t>
            </a:r>
            <a:r>
              <a:rPr lang="en-US" dirty="0">
                <a:effectLst>
                  <a:outerShdw blurRad="38100" dist="38100" dir="2700000" algn="tl">
                    <a:srgbClr val="000000">
                      <a:alpha val="43137"/>
                    </a:srgbClr>
                  </a:outerShdw>
                </a:effectLst>
                <a:latin typeface="Calibri" panose="020F0502020204030204" pitchFamily="34" charset="0"/>
              </a:rPr>
              <a:t> (5-</a:t>
            </a:r>
            <a:r>
              <a:rPr lang="en-US"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Image result for revelation 15">
            <a:extLst>
              <a:ext uri="{FF2B5EF4-FFF2-40B4-BE49-F238E27FC236}">
                <a16:creationId xmlns:a16="http://schemas.microsoft.com/office/drawing/2014/main" id="{631DAC7E-EFBA-4019-9555-103028664C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3940" y="3810000"/>
            <a:ext cx="3416121" cy="22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8543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II. The Martyrs </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Revelation 15:2-4</a:t>
            </a:r>
            <a:endParaRPr lang="en-US" altLang="en-US" sz="28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600201"/>
            <a:ext cx="5067301" cy="4953000"/>
          </a:xfrm>
        </p:spPr>
        <p:txBody>
          <a:bodyPr/>
          <a:lstStyle/>
          <a:p>
            <a:pPr marL="514350" indent="-51435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Their identity (2)</a:t>
            </a:r>
          </a:p>
          <a:p>
            <a:pPr marL="461963" indent="-461963"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rPr>
              <a:t>Their praise (3</a:t>
            </a:r>
            <a:r>
              <a:rPr lang="en-US"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latin typeface="Calibri" panose="020F0502020204030204" pitchFamily="34" charset="0"/>
              </a:rPr>
              <a:t>)</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Song of Moses</a:t>
            </a:r>
            <a:r>
              <a:rPr lang="en-US" dirty="0">
                <a:effectLst>
                  <a:outerShdw blurRad="38100" dist="38100" dir="2700000" algn="tl">
                    <a:srgbClr val="000000">
                      <a:alpha val="43137"/>
                    </a:srgbClr>
                  </a:outerShdw>
                </a:effectLst>
                <a:latin typeface="Calibri" panose="020F0502020204030204" pitchFamily="34" charset="0"/>
              </a:rPr>
              <a:t> (3a)</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Song of the Lamb (3b)</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rPr>
              <a:t>Doxology (3c-4)</a:t>
            </a:r>
          </a:p>
        </p:txBody>
      </p:sp>
      <p:pic>
        <p:nvPicPr>
          <p:cNvPr id="2" name="Picture 1">
            <a:extLst>
              <a:ext uri="{FF2B5EF4-FFF2-40B4-BE49-F238E27FC236}">
                <a16:creationId xmlns:a16="http://schemas.microsoft.com/office/drawing/2014/main" id="{53B8B003-AE64-4DE9-BC6D-5B7CA98840BA}"/>
              </a:ext>
            </a:extLst>
          </p:cNvPr>
          <p:cNvPicPr>
            <a:picLocks noChangeAspect="1"/>
          </p:cNvPicPr>
          <p:nvPr/>
        </p:nvPicPr>
        <p:blipFill>
          <a:blip r:embed="rId2"/>
          <a:stretch>
            <a:fillRect/>
          </a:stretch>
        </p:blipFill>
        <p:spPr>
          <a:xfrm>
            <a:off x="5257800" y="2286000"/>
            <a:ext cx="3600955" cy="2286000"/>
          </a:xfrm>
          <a:prstGeom prst="rect">
            <a:avLst/>
          </a:prstGeom>
        </p:spPr>
      </p:pic>
    </p:spTree>
    <p:extLst>
      <p:ext uri="{BB962C8B-B14F-4D97-AF65-F5344CB8AC3E}">
        <p14:creationId xmlns:p14="http://schemas.microsoft.com/office/powerpoint/2010/main" val="21161515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19812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3. Their Doxology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15:3c-4</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55245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His works (3c)</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His might</a:t>
            </a:r>
            <a:r>
              <a:rPr lang="en-US" dirty="0">
                <a:effectLst>
                  <a:outerShdw blurRad="38100" dist="38100" dir="2700000" algn="tl">
                    <a:srgbClr val="000000">
                      <a:alpha val="43137"/>
                    </a:srgbClr>
                  </a:outerShdw>
                </a:effectLst>
                <a:latin typeface="Calibri" panose="020F0502020204030204" pitchFamily="34" charset="0"/>
              </a:rPr>
              <a:t> (3d)</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His ways</a:t>
            </a:r>
            <a:r>
              <a:rPr lang="en-US" dirty="0">
                <a:effectLst>
                  <a:outerShdw blurRad="38100" dist="38100" dir="2700000" algn="tl">
                    <a:srgbClr val="000000">
                      <a:alpha val="43137"/>
                    </a:srgbClr>
                  </a:outerShdw>
                </a:effectLst>
                <a:latin typeface="Calibri" panose="020F0502020204030204" pitchFamily="34" charset="0"/>
              </a:rPr>
              <a:t> (3e)</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His regal authority</a:t>
            </a:r>
            <a:r>
              <a:rPr lang="en-US" dirty="0">
                <a:effectLst>
                  <a:outerShdw blurRad="38100" dist="38100" dir="2700000" algn="tl">
                    <a:srgbClr val="000000">
                      <a:alpha val="43137"/>
                    </a:srgbClr>
                  </a:outerShdw>
                </a:effectLst>
                <a:latin typeface="Calibri" panose="020F0502020204030204" pitchFamily="34" charset="0"/>
              </a:rPr>
              <a:t> (3f)</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His doxological purpose (4a)</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His holiness (4b)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His regal destiny (4c)</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His righteous acts (4d)</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578167"/>
            <a:ext cx="3200400" cy="370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18765"/>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24501</TotalTime>
  <Words>1226</Words>
  <Application>Microsoft Office PowerPoint</Application>
  <PresentationFormat>On-screen Show (4:3)</PresentationFormat>
  <Paragraphs>136</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Calibri</vt:lpstr>
      <vt:lpstr>Times New Roman</vt:lpstr>
      <vt:lpstr>Wingdings</vt:lpstr>
      <vt:lpstr>Azure</vt:lpstr>
      <vt:lpstr>PowerPoint Presentation</vt:lpstr>
      <vt:lpstr>PowerPoint Presentation</vt:lpstr>
      <vt:lpstr>Bowl Judgments Revelation 15‒16</vt:lpstr>
      <vt:lpstr>Bowl Judgments Revelation 15‒16</vt:lpstr>
      <vt:lpstr>Bowl Judgment Preparation Revelation 15:1-8</vt:lpstr>
      <vt:lpstr>Bowl Judgment Preparation Revelation 15:1-8</vt:lpstr>
      <vt:lpstr>Bowl Judgment Preparation Revelation 15:1-8</vt:lpstr>
      <vt:lpstr>II. The Martyrs  Revelation 15:2-4</vt:lpstr>
      <vt:lpstr>3. Their Doxology Revelation 15:3c-4</vt:lpstr>
      <vt:lpstr>Bowl Judgment Preparation Revelation 15:1-8</vt:lpstr>
      <vt:lpstr>III. The Heavenly Tabernacle  Revelation 15:5-8</vt:lpstr>
      <vt:lpstr>III. The Heavenly Tabernacle  Revelation 15:5-8</vt:lpstr>
      <vt:lpstr>III. The Heavenly Tabernacle  Revelation 15:5-8</vt:lpstr>
      <vt:lpstr>Activities of the Angels</vt:lpstr>
      <vt:lpstr>III. The Heavenly Tabernacle  Revelation 15:5-8</vt:lpstr>
      <vt:lpstr>PowerPoint Presentation</vt:lpstr>
      <vt:lpstr>Rev. 6:16-17 Robert L. Thomas, Revelation 1–7: An Exegetical Commentary, ed. Kenneth Barker (Chicago: Moody, 1992), 457-58. </vt:lpstr>
      <vt:lpstr>Promised Exemption from Divine Wrath</vt:lpstr>
      <vt:lpstr>PowerPoint Presentation</vt:lpstr>
      <vt:lpstr>PowerPoint Presentation</vt:lpstr>
      <vt:lpstr>PowerPoint Presentation</vt:lpstr>
      <vt:lpstr>PowerPoint Presentation</vt:lpstr>
      <vt:lpstr>III. The Heavenly Tabernacle  Revelation 15:5-8</vt:lpstr>
      <vt:lpstr>PowerPoint Presentation</vt:lpstr>
      <vt:lpstr>Israel’s Four Temples</vt:lpstr>
      <vt:lpstr>Israel’s Four Temples</vt:lpstr>
      <vt:lpstr>Israel’s Four Temples</vt:lpstr>
      <vt:lpstr>PowerPoint Presentation</vt:lpstr>
      <vt:lpstr>PowerPoint Presentation</vt:lpstr>
      <vt:lpstr>PowerPoint Presentation</vt:lpstr>
      <vt:lpstr>III. The Heavenly Tabernacle  Revelation 15:5-8</vt:lpstr>
      <vt:lpstr>PowerPoint Presentation</vt:lpstr>
      <vt:lpstr>John F. Walvoord John F. Walvoord, The Revelation of Jesus Christ: A Commentary (Chicago: Moody, 1966), 230.</vt:lpstr>
      <vt:lpstr>Seven Bowls  (Revelation 16)</vt:lpstr>
      <vt:lpstr>Conclusion</vt:lpstr>
      <vt:lpstr>Bowl Judgment Preparation Revelation 15:1-8</vt:lpstr>
      <vt:lpstr>Bowl Judgments Revelation 15‒16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43-Revelation - 14v1-20</dc:title>
  <dc:subject>Revelation</dc:subject>
  <dc:creator>A. Woods</dc:creator>
  <dc:description>Modified by Jim McGowan</dc:description>
  <cp:lastModifiedBy>Andy Woods</cp:lastModifiedBy>
  <cp:revision>2684</cp:revision>
  <cp:lastPrinted>2019-01-24T17:00:53Z</cp:lastPrinted>
  <dcterms:created xsi:type="dcterms:W3CDTF">2009-03-17T12:21:13Z</dcterms:created>
  <dcterms:modified xsi:type="dcterms:W3CDTF">2019-08-11T02:36:42Z</dcterms:modified>
</cp:coreProperties>
</file>