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526" r:id="rId3"/>
    <p:sldId id="292" r:id="rId4"/>
    <p:sldId id="413" r:id="rId5"/>
    <p:sldId id="414" r:id="rId6"/>
    <p:sldId id="415" r:id="rId7"/>
    <p:sldId id="426" r:id="rId8"/>
    <p:sldId id="428" r:id="rId9"/>
    <p:sldId id="461" r:id="rId10"/>
    <p:sldId id="457" r:id="rId11"/>
    <p:sldId id="483" r:id="rId12"/>
    <p:sldId id="460" r:id="rId13"/>
    <p:sldId id="527" r:id="rId14"/>
    <p:sldId id="484" r:id="rId15"/>
    <p:sldId id="529" r:id="rId16"/>
    <p:sldId id="530" r:id="rId17"/>
    <p:sldId id="517" r:id="rId18"/>
    <p:sldId id="542" r:id="rId19"/>
    <p:sldId id="420" r:id="rId20"/>
    <p:sldId id="531" r:id="rId21"/>
    <p:sldId id="532" r:id="rId22"/>
    <p:sldId id="533" r:id="rId23"/>
    <p:sldId id="534" r:id="rId24"/>
    <p:sldId id="535" r:id="rId25"/>
    <p:sldId id="538" r:id="rId26"/>
    <p:sldId id="539" r:id="rId27"/>
    <p:sldId id="540" r:id="rId28"/>
    <p:sldId id="541" r:id="rId29"/>
    <p:sldId id="543" r:id="rId30"/>
    <p:sldId id="548" r:id="rId31"/>
    <p:sldId id="549" r:id="rId32"/>
    <p:sldId id="550" r:id="rId33"/>
    <p:sldId id="544" r:id="rId34"/>
    <p:sldId id="551" r:id="rId35"/>
    <p:sldId id="552" r:id="rId36"/>
    <p:sldId id="524" r:id="rId37"/>
    <p:sldId id="553" r:id="rId38"/>
    <p:sldId id="545" r:id="rId39"/>
    <p:sldId id="525" r:id="rId40"/>
    <p:sldId id="554" r:id="rId41"/>
    <p:sldId id="546" r:id="rId42"/>
    <p:sldId id="555" r:id="rId43"/>
    <p:sldId id="556" r:id="rId44"/>
    <p:sldId id="547" r:id="rId45"/>
    <p:sldId id="47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0B45D-C0FE-486D-B393-4469F828BEB6}" v="154" dt="2019-07-28T04:09:49.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78" d="100"/>
          <a:sy n="78" d="100"/>
        </p:scale>
        <p:origin x="96" y="8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7/22/2019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74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51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8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7/22/2019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6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29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8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7/22/2019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7/22/2019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3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7/22/2019</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52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7/22/2019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73408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Deliverance from Apostasy</a:t>
            </a:r>
          </a:p>
        </p:txBody>
      </p:sp>
    </p:spTree>
    <p:extLst>
      <p:ext uri="{BB962C8B-B14F-4D97-AF65-F5344CB8AC3E}">
        <p14:creationId xmlns:p14="http://schemas.microsoft.com/office/powerpoint/2010/main" val="14434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15:4-5</a:t>
            </a:r>
          </a:p>
        </p:txBody>
      </p:sp>
      <p:sp>
        <p:nvSpPr>
          <p:cNvPr id="5" name="TextBox 4">
            <a:extLst>
              <a:ext uri="{FF2B5EF4-FFF2-40B4-BE49-F238E27FC236}">
                <a16:creationId xmlns:a16="http://schemas.microsoft.com/office/drawing/2014/main" id="{A294D976-94C7-430A-A6F1-F8D0F026FC39}"/>
              </a:ext>
            </a:extLst>
          </p:cNvPr>
          <p:cNvSpPr txBox="1"/>
          <p:nvPr/>
        </p:nvSpPr>
        <p:spPr>
          <a:xfrm>
            <a:off x="185057" y="1123828"/>
            <a:ext cx="8773885" cy="3970318"/>
          </a:xfrm>
          <a:prstGeom prst="rect">
            <a:avLst/>
          </a:prstGeom>
          <a:noFill/>
        </p:spPr>
        <p:txBody>
          <a:bodyPr wrap="square" rtlCol="0">
            <a:spAutoFit/>
          </a:bodyPr>
          <a:lstStyle/>
          <a:p>
            <a:r>
              <a:rPr lang="en-US" sz="3600" dirty="0"/>
              <a:t>“Abide in Me, and I in you. As the branch cannot bear fruit of itself unless it abides in the vine, so neither can you unless you abide in Me. “I am the vine, you are the branches; he who abides in Me and I in him, he bears much fruit, </a:t>
            </a:r>
            <a:r>
              <a:rPr lang="en-US" sz="3600" dirty="0">
                <a:solidFill>
                  <a:srgbClr val="C00000"/>
                </a:solidFill>
              </a:rPr>
              <a:t>for apart from Me you can do nothing..”</a:t>
            </a:r>
          </a:p>
        </p:txBody>
      </p:sp>
    </p:spTree>
    <p:extLst>
      <p:ext uri="{BB962C8B-B14F-4D97-AF65-F5344CB8AC3E}">
        <p14:creationId xmlns:p14="http://schemas.microsoft.com/office/powerpoint/2010/main" val="28345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9" name="Rectangle 72">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915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GangreneFoot.JPG">
            <a:extLst>
              <a:ext uri="{FF2B5EF4-FFF2-40B4-BE49-F238E27FC236}">
                <a16:creationId xmlns:a16="http://schemas.microsoft.com/office/drawing/2014/main" id="{AD35ACA8-3906-4EF3-B5A0-43F45164E2F5}"/>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tretch>
            <a:fillRect/>
          </a:stretch>
        </p:blipFill>
        <p:spPr bwMode="auto">
          <a:xfrm>
            <a:off x="1865848" y="804334"/>
            <a:ext cx="5220752" cy="47769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9A5949-9EE6-42F8-8FFE-7B94B4FEEAA3}"/>
              </a:ext>
            </a:extLst>
          </p:cNvPr>
          <p:cNvSpPr txBox="1"/>
          <p:nvPr/>
        </p:nvSpPr>
        <p:spPr>
          <a:xfrm>
            <a:off x="2383970" y="5876717"/>
            <a:ext cx="7723415" cy="369332"/>
          </a:xfrm>
          <a:prstGeom prst="rect">
            <a:avLst/>
          </a:prstGeom>
          <a:noFill/>
        </p:spPr>
        <p:txBody>
          <a:bodyPr wrap="square" rtlCol="0">
            <a:spAutoFit/>
          </a:bodyPr>
          <a:lstStyle/>
          <a:p>
            <a:r>
              <a:rPr lang="en-US" dirty="0">
                <a:solidFill>
                  <a:schemeClr val="bg1">
                    <a:lumMod val="75000"/>
                  </a:schemeClr>
                </a:solidFill>
              </a:rPr>
              <a:t>Gangrene Patient.  Source: Wikipedia</a:t>
            </a:r>
          </a:p>
        </p:txBody>
      </p:sp>
      <p:sp>
        <p:nvSpPr>
          <p:cNvPr id="3" name="TextBox 2">
            <a:extLst>
              <a:ext uri="{FF2B5EF4-FFF2-40B4-BE49-F238E27FC236}">
                <a16:creationId xmlns:a16="http://schemas.microsoft.com/office/drawing/2014/main" id="{6D6F04A9-AAE2-46DD-A681-ECC6E0B0A7AE}"/>
              </a:ext>
            </a:extLst>
          </p:cNvPr>
          <p:cNvSpPr txBox="1"/>
          <p:nvPr/>
        </p:nvSpPr>
        <p:spPr>
          <a:xfrm>
            <a:off x="633046" y="1324708"/>
            <a:ext cx="7723415" cy="3046988"/>
          </a:xfrm>
          <a:prstGeom prst="rect">
            <a:avLst/>
          </a:prstGeom>
          <a:noFill/>
        </p:spPr>
        <p:txBody>
          <a:bodyPr wrap="square" rtlCol="0">
            <a:spAutoFit/>
          </a:bodyPr>
          <a:lstStyle/>
          <a:p>
            <a:r>
              <a:rPr lang="en-US" sz="2400" dirty="0"/>
              <a:t>γάγγραινα [gaggraina /gang·grahee·nah/] n f. From graino (to gnaw); GK 1121; AV translates as “canker” once. 1 </a:t>
            </a:r>
            <a:r>
              <a:rPr lang="en-US" sz="2400" dirty="0">
                <a:solidFill>
                  <a:srgbClr val="C00000"/>
                </a:solidFill>
              </a:rPr>
              <a:t>a gangrene, a disease by which any part of the body suffering from inflammation becomes so corrupted that, unless a remedy be seasonably applied, the evil continually spreads, attacks other parts, and at last eats away the bones.</a:t>
            </a:r>
          </a:p>
          <a:p>
            <a:endParaRPr lang="en-US" sz="2400" dirty="0"/>
          </a:p>
        </p:txBody>
      </p:sp>
      <p:sp>
        <p:nvSpPr>
          <p:cNvPr id="4" name="TextBox 3">
            <a:extLst>
              <a:ext uri="{FF2B5EF4-FFF2-40B4-BE49-F238E27FC236}">
                <a16:creationId xmlns:a16="http://schemas.microsoft.com/office/drawing/2014/main" id="{E91CAC81-AB7C-467A-B155-43AE83AAFF74}"/>
              </a:ext>
            </a:extLst>
          </p:cNvPr>
          <p:cNvSpPr txBox="1"/>
          <p:nvPr/>
        </p:nvSpPr>
        <p:spPr>
          <a:xfrm>
            <a:off x="633046" y="4642338"/>
            <a:ext cx="7723415" cy="584775"/>
          </a:xfrm>
          <a:prstGeom prst="rect">
            <a:avLst/>
          </a:prstGeom>
          <a:noFill/>
        </p:spPr>
        <p:txBody>
          <a:bodyPr wrap="square" rtlCol="0">
            <a:spAutoFit/>
          </a:bodyPr>
          <a:lstStyle/>
          <a:p>
            <a:pPr algn="ctr"/>
            <a:r>
              <a:rPr lang="en-US" sz="1600" dirty="0"/>
              <a:t>James Strong, Enhanced Strong’s Lexicon (Woodside Bible Fellowship, 1995).</a:t>
            </a:r>
          </a:p>
          <a:p>
            <a:pPr algn="ctr"/>
            <a:endParaRPr lang="en-US" sz="1600" dirty="0"/>
          </a:p>
        </p:txBody>
      </p:sp>
    </p:spTree>
    <p:extLst>
      <p:ext uri="{BB962C8B-B14F-4D97-AF65-F5344CB8AC3E}">
        <p14:creationId xmlns:p14="http://schemas.microsoft.com/office/powerpoint/2010/main" val="356830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D226-FCCB-4B51-A7A5-762B8FD59FF1}"/>
              </a:ext>
            </a:extLst>
          </p:cNvPr>
          <p:cNvSpPr txBox="1">
            <a:spLocks/>
          </p:cNvSpPr>
          <p:nvPr/>
        </p:nvSpPr>
        <p:spPr>
          <a:xfrm>
            <a:off x="1190692" y="894874"/>
            <a:ext cx="7154653" cy="97045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5400" dirty="0"/>
              <a:t>The 3 Phases of Salvation</a:t>
            </a:r>
          </a:p>
        </p:txBody>
      </p:sp>
      <p:graphicFrame>
        <p:nvGraphicFramePr>
          <p:cNvPr id="4" name="Table 3">
            <a:extLst>
              <a:ext uri="{FF2B5EF4-FFF2-40B4-BE49-F238E27FC236}">
                <a16:creationId xmlns:a16="http://schemas.microsoft.com/office/drawing/2014/main" id="{0FCEF728-2BB5-4BC9-89E2-BC03C590ED00}"/>
              </a:ext>
            </a:extLst>
          </p:cNvPr>
          <p:cNvGraphicFramePr>
            <a:graphicFrameLocks noGrp="1"/>
          </p:cNvGraphicFramePr>
          <p:nvPr/>
        </p:nvGraphicFramePr>
        <p:xfrm>
          <a:off x="0" y="1674281"/>
          <a:ext cx="9144000" cy="398404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07881">
                <a:tc>
                  <a:txBody>
                    <a:bodyPr/>
                    <a:lstStyle/>
                    <a:p>
                      <a:pPr algn="ctr"/>
                      <a:r>
                        <a:rPr lang="en-US" sz="2400" dirty="0"/>
                        <a:t>Phase</a:t>
                      </a:r>
                    </a:p>
                  </a:txBody>
                  <a:tcPr/>
                </a:tc>
                <a:tc>
                  <a:txBody>
                    <a:bodyPr/>
                    <a:lstStyle/>
                    <a:p>
                      <a:pPr algn="ctr"/>
                      <a:r>
                        <a:rPr lang="en-US" sz="2400" b="1" dirty="0"/>
                        <a:t>Justification</a:t>
                      </a:r>
                      <a:endParaRPr lang="en-US" sz="2400" dirty="0"/>
                    </a:p>
                  </a:txBody>
                  <a:tcPr/>
                </a:tc>
                <a:tc>
                  <a:txBody>
                    <a:bodyPr/>
                    <a:lstStyle/>
                    <a:p>
                      <a:pPr algn="ctr"/>
                      <a:r>
                        <a:rPr lang="en-US" sz="2400" b="1" dirty="0"/>
                        <a:t>Sanctification</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Glorification</a:t>
                      </a:r>
                    </a:p>
                    <a:p>
                      <a:pPr algn="ctr"/>
                      <a:endParaRPr lang="en-US" sz="2400" dirty="0"/>
                    </a:p>
                  </a:txBody>
                  <a:tcPr/>
                </a:tc>
                <a:extLst>
                  <a:ext uri="{0D108BD9-81ED-4DB2-BD59-A6C34878D82A}">
                    <a16:rowId xmlns:a16="http://schemas.microsoft.com/office/drawing/2014/main" val="10000"/>
                  </a:ext>
                </a:extLst>
              </a:tr>
              <a:tr h="0">
                <a:tc>
                  <a:txBody>
                    <a:bodyPr/>
                    <a:lstStyle/>
                    <a:p>
                      <a:pPr algn="ctr"/>
                      <a:r>
                        <a:rPr lang="en-US" sz="2000" dirty="0"/>
                        <a:t>Sense </a:t>
                      </a:r>
                    </a:p>
                  </a:txBody>
                  <a:tcPr/>
                </a:tc>
                <a:tc>
                  <a:txBody>
                    <a:bodyPr/>
                    <a:lstStyle/>
                    <a:p>
                      <a:pPr algn="ctr"/>
                      <a:r>
                        <a:rPr lang="en-US" sz="2000" dirty="0"/>
                        <a:t>Positional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Progressive/ Experiential </a:t>
                      </a:r>
                    </a:p>
                  </a:txBody>
                  <a:tcPr/>
                </a:tc>
                <a:tc>
                  <a:txBody>
                    <a:bodyPr/>
                    <a:lstStyle/>
                    <a:p>
                      <a:pPr algn="ctr"/>
                      <a:r>
                        <a:rPr lang="en-US" sz="2000" dirty="0"/>
                        <a:t>Ultimate</a:t>
                      </a:r>
                    </a:p>
                  </a:txBody>
                  <a:tcPr/>
                </a:tc>
                <a:extLst>
                  <a:ext uri="{0D108BD9-81ED-4DB2-BD59-A6C34878D82A}">
                    <a16:rowId xmlns:a16="http://schemas.microsoft.com/office/drawing/2014/main" val="560998566"/>
                  </a:ext>
                </a:extLst>
              </a:tr>
              <a:tr h="631245">
                <a:tc>
                  <a:txBody>
                    <a:bodyPr/>
                    <a:lstStyle/>
                    <a:p>
                      <a:pPr algn="ctr"/>
                      <a:r>
                        <a:rPr lang="en-US" dirty="0"/>
                        <a:t>Tense</a:t>
                      </a:r>
                    </a:p>
                  </a:txBody>
                  <a:tcPr/>
                </a:tc>
                <a:tc>
                  <a:txBody>
                    <a:bodyPr/>
                    <a:lstStyle/>
                    <a:p>
                      <a:pPr algn="ctr"/>
                      <a:r>
                        <a:rPr lang="en-US" dirty="0"/>
                        <a:t>Past</a:t>
                      </a:r>
                    </a:p>
                  </a:txBody>
                  <a:tcPr/>
                </a:tc>
                <a:tc>
                  <a:txBody>
                    <a:bodyPr/>
                    <a:lstStyle/>
                    <a:p>
                      <a:pPr algn="ctr"/>
                      <a:r>
                        <a:rPr lang="en-US" dirty="0"/>
                        <a:t>Present </a:t>
                      </a:r>
                    </a:p>
                  </a:txBody>
                  <a:tcPr/>
                </a:tc>
                <a:tc>
                  <a:txBody>
                    <a:bodyPr/>
                    <a:lstStyle/>
                    <a:p>
                      <a:pPr algn="ctr"/>
                      <a:r>
                        <a:rPr lang="en-US" dirty="0"/>
                        <a:t>Future</a:t>
                      </a:r>
                    </a:p>
                  </a:txBody>
                  <a:tcPr/>
                </a:tc>
                <a:extLst>
                  <a:ext uri="{0D108BD9-81ED-4DB2-BD59-A6C34878D82A}">
                    <a16:rowId xmlns:a16="http://schemas.microsoft.com/office/drawing/2014/main" val="10001"/>
                  </a:ext>
                </a:extLst>
              </a:tr>
              <a:tr h="631245">
                <a:tc>
                  <a:txBody>
                    <a:bodyPr/>
                    <a:lstStyle/>
                    <a:p>
                      <a:pPr algn="ctr"/>
                      <a:r>
                        <a:rPr lang="en-US" dirty="0"/>
                        <a:t>Description</a:t>
                      </a:r>
                    </a:p>
                  </a:txBody>
                  <a:tcPr/>
                </a:tc>
                <a:tc>
                  <a:txBody>
                    <a:bodyPr/>
                    <a:lstStyle/>
                    <a:p>
                      <a:pPr algn="ctr"/>
                      <a:r>
                        <a:rPr lang="en-US" dirty="0"/>
                        <a:t>Accomplished:</a:t>
                      </a:r>
                      <a:r>
                        <a:rPr lang="en-US" baseline="0" dirty="0"/>
                        <a:t> set apart </a:t>
                      </a:r>
                      <a:r>
                        <a:rPr lang="en-US" dirty="0"/>
                        <a:t>thru body</a:t>
                      </a:r>
                      <a:r>
                        <a:rPr lang="en-US" baseline="0" dirty="0"/>
                        <a:t>/shed blood of Christ</a:t>
                      </a:r>
                      <a:endParaRPr lang="en-US" dirty="0"/>
                    </a:p>
                  </a:txBody>
                  <a:tcPr/>
                </a:tc>
                <a:tc>
                  <a:txBody>
                    <a:bodyPr/>
                    <a:lstStyle/>
                    <a:p>
                      <a:pPr algn="ctr"/>
                      <a:r>
                        <a:rPr lang="en-US" dirty="0"/>
                        <a:t>Experienced daily as believer surrenders to God</a:t>
                      </a:r>
                    </a:p>
                  </a:txBody>
                  <a:tcPr/>
                </a:tc>
                <a:tc>
                  <a:txBody>
                    <a:bodyPr/>
                    <a:lstStyle/>
                    <a:p>
                      <a:pPr algn="ctr"/>
                      <a:r>
                        <a:rPr lang="en-US" dirty="0"/>
                        <a:t>Sanctification reaches</a:t>
                      </a:r>
                      <a:r>
                        <a:rPr lang="en-US" baseline="0" dirty="0"/>
                        <a:t> its completion</a:t>
                      </a:r>
                      <a:endParaRPr lang="en-US" dirty="0"/>
                    </a:p>
                  </a:txBody>
                  <a:tcPr/>
                </a:tc>
                <a:extLst>
                  <a:ext uri="{0D108BD9-81ED-4DB2-BD59-A6C34878D82A}">
                    <a16:rowId xmlns:a16="http://schemas.microsoft.com/office/drawing/2014/main" val="10002"/>
                  </a:ext>
                </a:extLst>
              </a:tr>
              <a:tr h="631245">
                <a:tc>
                  <a:txBody>
                    <a:bodyPr/>
                    <a:lstStyle/>
                    <a:p>
                      <a:pPr algn="ctr"/>
                      <a:r>
                        <a:rPr lang="en-US" dirty="0"/>
                        <a:t>Scripture</a:t>
                      </a:r>
                    </a:p>
                  </a:txBody>
                  <a:tcPr/>
                </a:tc>
                <a:tc>
                  <a:txBody>
                    <a:bodyPr/>
                    <a:lstStyle/>
                    <a:p>
                      <a:pPr algn="ctr"/>
                      <a:r>
                        <a:rPr lang="en-US" dirty="0"/>
                        <a:t>1 Cor 1:2</a:t>
                      </a:r>
                    </a:p>
                  </a:txBody>
                  <a:tcPr/>
                </a:tc>
                <a:tc>
                  <a:txBody>
                    <a:bodyPr/>
                    <a:lstStyle/>
                    <a:p>
                      <a:pPr algn="ctr"/>
                      <a:r>
                        <a:rPr lang="en-US" dirty="0"/>
                        <a:t>Rom 12:1</a:t>
                      </a:r>
                    </a:p>
                  </a:txBody>
                  <a:tcPr/>
                </a:tc>
                <a:tc>
                  <a:txBody>
                    <a:bodyPr/>
                    <a:lstStyle/>
                    <a:p>
                      <a:pPr algn="ctr"/>
                      <a:r>
                        <a:rPr lang="en-US" dirty="0"/>
                        <a:t>1 John</a:t>
                      </a:r>
                      <a:r>
                        <a:rPr lang="en-US" baseline="0" dirty="0"/>
                        <a:t> 3:2; </a:t>
                      </a:r>
                      <a:r>
                        <a:rPr lang="en-US" dirty="0"/>
                        <a:t>1 Thess 5:23</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DA8511B-B03B-48C0-886E-86E651B74348}"/>
              </a:ext>
            </a:extLst>
          </p:cNvPr>
          <p:cNvSpPr txBox="1"/>
          <p:nvPr/>
        </p:nvSpPr>
        <p:spPr>
          <a:xfrm>
            <a:off x="2474631" y="2057258"/>
            <a:ext cx="261610" cy="461665"/>
          </a:xfrm>
          <a:prstGeom prst="rect">
            <a:avLst/>
          </a:prstGeom>
          <a:noFill/>
        </p:spPr>
        <p:txBody>
          <a:bodyPr wrap="none" rtlCol="0">
            <a:spAutoFit/>
          </a:bodyPr>
          <a:lstStyle/>
          <a:p>
            <a:r>
              <a:rPr lang="en-US" sz="2400" b="1" dirty="0"/>
              <a:t> </a:t>
            </a:r>
          </a:p>
        </p:txBody>
      </p:sp>
      <p:sp>
        <p:nvSpPr>
          <p:cNvPr id="7" name="TextBox 6">
            <a:extLst>
              <a:ext uri="{FF2B5EF4-FFF2-40B4-BE49-F238E27FC236}">
                <a16:creationId xmlns:a16="http://schemas.microsoft.com/office/drawing/2014/main" id="{DB8FDDED-A674-41A2-A6CF-ABC6B692489D}"/>
              </a:ext>
            </a:extLst>
          </p:cNvPr>
          <p:cNvSpPr txBox="1"/>
          <p:nvPr/>
        </p:nvSpPr>
        <p:spPr>
          <a:xfrm>
            <a:off x="4572000" y="2057257"/>
            <a:ext cx="261610" cy="461665"/>
          </a:xfrm>
          <a:prstGeom prst="rect">
            <a:avLst/>
          </a:prstGeom>
          <a:noFill/>
        </p:spPr>
        <p:txBody>
          <a:bodyPr wrap="none" rtlCol="0">
            <a:spAutoFit/>
          </a:bodyPr>
          <a:lstStyle/>
          <a:p>
            <a:r>
              <a:rPr lang="en-US" sz="2400" b="1" dirty="0"/>
              <a:t> </a:t>
            </a:r>
          </a:p>
        </p:txBody>
      </p:sp>
    </p:spTree>
    <p:extLst>
      <p:ext uri="{BB962C8B-B14F-4D97-AF65-F5344CB8AC3E}">
        <p14:creationId xmlns:p14="http://schemas.microsoft.com/office/powerpoint/2010/main" val="16040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b="1" dirty="0">
                <a:solidFill>
                  <a:srgbClr val="C00000"/>
                </a:solidFill>
                <a:latin typeface="Times New Roman" panose="02020603050405020304" pitchFamily="18" charset="0"/>
              </a:rPr>
              <a:t>Benediction – vv. 24-25</a:t>
            </a:r>
            <a:endParaRPr lang="en-US" sz="2800" b="1" dirty="0">
              <a:solidFill>
                <a:srgbClr val="C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7337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24-25</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830997"/>
            <a:ext cx="8773885" cy="4524315"/>
          </a:xfrm>
          <a:prstGeom prst="rect">
            <a:avLst/>
          </a:prstGeom>
          <a:noFill/>
        </p:spPr>
        <p:txBody>
          <a:bodyPr wrap="square" rtlCol="0">
            <a:spAutoFit/>
          </a:bodyPr>
          <a:lstStyle/>
          <a:p>
            <a:r>
              <a:rPr lang="en-US" sz="3600" dirty="0"/>
              <a:t>24 – “Now to Him who is able to keep you from stumbling, and to make you stand in the presence of His glory blameless with great joy,</a:t>
            </a:r>
          </a:p>
          <a:p>
            <a:r>
              <a:rPr lang="en-US" sz="3600" dirty="0"/>
              <a:t>25 to the only God our Savior, through Jesus Christ our Lord, be glory, majesty, dominion and authority, before all time and now and forever. Amen.”</a:t>
            </a:r>
          </a:p>
        </p:txBody>
      </p:sp>
    </p:spTree>
    <p:extLst>
      <p:ext uri="{BB962C8B-B14F-4D97-AF65-F5344CB8AC3E}">
        <p14:creationId xmlns:p14="http://schemas.microsoft.com/office/powerpoint/2010/main" val="117721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0" y="-556054"/>
            <a:ext cx="9247986" cy="1737360"/>
          </a:xfrm>
        </p:spPr>
        <p:txBody>
          <a:bodyPr>
            <a:normAutofit/>
          </a:bodyPr>
          <a:lstStyle/>
          <a:p>
            <a:r>
              <a:rPr lang="en-US" sz="5400" dirty="0">
                <a:solidFill>
                  <a:schemeClr val="accent1"/>
                </a:solidFill>
              </a:rPr>
              <a:t>4 Common elements to a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540933" y="1291245"/>
            <a:ext cx="5033772" cy="4275509"/>
          </a:xfrm>
        </p:spPr>
        <p:txBody>
          <a:bodyPr>
            <a:normAutofit/>
          </a:bodyPr>
          <a:lstStyle/>
          <a:p>
            <a:pPr marL="514350" indent="-514350">
              <a:buFont typeface="+mj-lt"/>
              <a:buAutoNum type="arabicPeriod"/>
            </a:pPr>
            <a:r>
              <a:rPr lang="en-US" sz="3600" dirty="0"/>
              <a:t>The person praised</a:t>
            </a:r>
          </a:p>
          <a:p>
            <a:pPr marL="514350" indent="-514350">
              <a:buFont typeface="+mj-lt"/>
              <a:buAutoNum type="arabicPeriod"/>
            </a:pPr>
            <a:r>
              <a:rPr lang="en-US" sz="3600" dirty="0"/>
              <a:t>A word of praise</a:t>
            </a:r>
          </a:p>
          <a:p>
            <a:pPr marL="514350" indent="-514350">
              <a:buFont typeface="+mj-lt"/>
              <a:buAutoNum type="arabicPeriod"/>
            </a:pPr>
            <a:r>
              <a:rPr lang="en-US" sz="3600" dirty="0"/>
              <a:t>Indication of time</a:t>
            </a:r>
          </a:p>
          <a:p>
            <a:pPr marL="514350" indent="-51435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Douglas J. Moo, 2 Peter, Jude, The NIV Application Commentary (Grand Rapids, MI: Zondervan Publishing House, 1996), 302.</a:t>
            </a:r>
          </a:p>
        </p:txBody>
      </p:sp>
    </p:spTree>
    <p:extLst>
      <p:ext uri="{BB962C8B-B14F-4D97-AF65-F5344CB8AC3E}">
        <p14:creationId xmlns:p14="http://schemas.microsoft.com/office/powerpoint/2010/main" val="217378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0" y="-556054"/>
            <a:ext cx="9247986" cy="1737360"/>
          </a:xfrm>
        </p:spPr>
        <p:txBody>
          <a:bodyPr>
            <a:normAutofit/>
          </a:bodyPr>
          <a:lstStyle/>
          <a:p>
            <a:r>
              <a:rPr lang="en-US" sz="5400" dirty="0">
                <a:solidFill>
                  <a:schemeClr val="accent1"/>
                </a:solidFill>
              </a:rPr>
              <a:t>4 Common elements to a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540933" y="1291245"/>
            <a:ext cx="5033772" cy="4275509"/>
          </a:xfrm>
        </p:spPr>
        <p:txBody>
          <a:bodyPr>
            <a:normAutofit/>
          </a:bodyPr>
          <a:lstStyle/>
          <a:p>
            <a:pPr marL="514350" indent="-514350">
              <a:buFont typeface="+mj-lt"/>
              <a:buAutoNum type="arabicPeriod"/>
            </a:pPr>
            <a:r>
              <a:rPr lang="en-US" sz="3600" dirty="0">
                <a:solidFill>
                  <a:srgbClr val="C00000"/>
                </a:solidFill>
              </a:rPr>
              <a:t>Tailored</a:t>
            </a:r>
          </a:p>
          <a:p>
            <a:pPr marL="514350" indent="-514350">
              <a:buFont typeface="+mj-lt"/>
              <a:buAutoNum type="arabicPeriod"/>
            </a:pPr>
            <a:r>
              <a:rPr lang="en-US" sz="3600" dirty="0"/>
              <a:t>The person praised</a:t>
            </a:r>
          </a:p>
          <a:p>
            <a:pPr marL="514350" indent="-514350">
              <a:buFont typeface="+mj-lt"/>
              <a:buAutoNum type="arabicPeriod"/>
            </a:pPr>
            <a:r>
              <a:rPr lang="en-US" sz="3600" dirty="0">
                <a:solidFill>
                  <a:srgbClr val="C00000"/>
                </a:solidFill>
              </a:rPr>
              <a:t>Christianized</a:t>
            </a:r>
          </a:p>
          <a:p>
            <a:pPr marL="514350" indent="-514350">
              <a:buFont typeface="+mj-lt"/>
              <a:buAutoNum type="arabicPeriod"/>
            </a:pPr>
            <a:r>
              <a:rPr lang="en-US" sz="3600" dirty="0"/>
              <a:t>A word of praise</a:t>
            </a:r>
          </a:p>
          <a:p>
            <a:pPr marL="514350" indent="-514350">
              <a:buFont typeface="+mj-lt"/>
              <a:buAutoNum type="arabicPeriod"/>
            </a:pPr>
            <a:r>
              <a:rPr lang="en-US" sz="3600" dirty="0"/>
              <a:t>Indication of time</a:t>
            </a:r>
          </a:p>
          <a:p>
            <a:pPr marL="514350" indent="-51435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Douglas J. Moo, 2 Peter, Jude, The NIV Application Commentary (Grand Rapids, MI: Zondervan Publishing House, 1996), 302.</a:t>
            </a:r>
          </a:p>
        </p:txBody>
      </p:sp>
    </p:spTree>
    <p:extLst>
      <p:ext uri="{BB962C8B-B14F-4D97-AF65-F5344CB8AC3E}">
        <p14:creationId xmlns:p14="http://schemas.microsoft.com/office/powerpoint/2010/main" val="83541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through Jesus Christ our Lord, be glory, majesty, dominion and authority, before all time and now and forever.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318084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a:t>
            </a:r>
            <a:r>
              <a:rPr lang="en-US" sz="3000" dirty="0">
                <a:solidFill>
                  <a:srgbClr val="00B0F0"/>
                </a:solidFill>
              </a:rPr>
              <a:t>Now to Him who is able to keep you from stumbling, and to make you stand in the presence of His glory blameless with great joy,</a:t>
            </a:r>
          </a:p>
          <a:p>
            <a:r>
              <a:rPr lang="en-US" sz="3000" dirty="0"/>
              <a:t>25 to the only God our Savior, through Jesus Christ our Lord, be glory, majesty, dominion and authority, before all time and now and forever.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solidFill>
                  <a:srgbClr val="00B0F0"/>
                </a:solidFill>
              </a:rPr>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262007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3:20</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20 “Now to Him who is able to do far more abundantly beyond all that we ask or think, according to the power that works within us…”</a:t>
            </a:r>
          </a:p>
        </p:txBody>
      </p:sp>
    </p:spTree>
    <p:extLst>
      <p:ext uri="{BB962C8B-B14F-4D97-AF65-F5344CB8AC3E}">
        <p14:creationId xmlns:p14="http://schemas.microsoft.com/office/powerpoint/2010/main" val="296615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5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icture containing person, clothing&#10;&#10;Description automatically generated">
            <a:extLst>
              <a:ext uri="{FF2B5EF4-FFF2-40B4-BE49-F238E27FC236}">
                <a16:creationId xmlns:a16="http://schemas.microsoft.com/office/drawing/2014/main" id="{C6F1994D-5021-4025-8A2D-E7C5C767F867}"/>
              </a:ext>
            </a:extLst>
          </p:cNvPr>
          <p:cNvPicPr>
            <a:picLocks noChangeAspect="1"/>
          </p:cNvPicPr>
          <p:nvPr/>
        </p:nvPicPr>
        <p:blipFill>
          <a:blip r:embed="rId4"/>
          <a:stretch>
            <a:fillRect/>
          </a:stretch>
        </p:blipFill>
        <p:spPr>
          <a:xfrm>
            <a:off x="597150" y="885096"/>
            <a:ext cx="7949698" cy="5087806"/>
          </a:xfrm>
          <a:prstGeom prst="rect">
            <a:avLst/>
          </a:prstGeom>
        </p:spPr>
      </p:pic>
    </p:spTree>
    <p:extLst>
      <p:ext uri="{BB962C8B-B14F-4D97-AF65-F5344CB8AC3E}">
        <p14:creationId xmlns:p14="http://schemas.microsoft.com/office/powerpoint/2010/main" val="54482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Corinthians 9:8</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“And God is able to make all grace abound to you, so that always having all sufficiency in everything, you may have an abundance for every good deed</a:t>
            </a:r>
          </a:p>
        </p:txBody>
      </p:sp>
    </p:spTree>
    <p:extLst>
      <p:ext uri="{BB962C8B-B14F-4D97-AF65-F5344CB8AC3E}">
        <p14:creationId xmlns:p14="http://schemas.microsoft.com/office/powerpoint/2010/main" val="45135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Hebrews 2:18</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1754326"/>
          </a:xfrm>
          <a:prstGeom prst="rect">
            <a:avLst/>
          </a:prstGeom>
          <a:noFill/>
        </p:spPr>
        <p:txBody>
          <a:bodyPr wrap="square" rtlCol="0">
            <a:spAutoFit/>
          </a:bodyPr>
          <a:lstStyle/>
          <a:p>
            <a:r>
              <a:rPr lang="en-US" sz="3600" dirty="0"/>
              <a:t>“For since He Himself was tempted in that which He has suffered, He is able to come to the aid of those who are tempted.”</a:t>
            </a:r>
          </a:p>
        </p:txBody>
      </p:sp>
    </p:spTree>
    <p:extLst>
      <p:ext uri="{BB962C8B-B14F-4D97-AF65-F5344CB8AC3E}">
        <p14:creationId xmlns:p14="http://schemas.microsoft.com/office/powerpoint/2010/main" val="33322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16:25a</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1754326"/>
          </a:xfrm>
          <a:prstGeom prst="rect">
            <a:avLst/>
          </a:prstGeom>
          <a:noFill/>
        </p:spPr>
        <p:txBody>
          <a:bodyPr wrap="square" rtlCol="0">
            <a:spAutoFit/>
          </a:bodyPr>
          <a:lstStyle/>
          <a:p>
            <a:r>
              <a:rPr lang="en-US" sz="3600" dirty="0"/>
              <a:t>“Now to Him who is able to establish you according to my gospel and the preaching of Jesus Christ…”</a:t>
            </a:r>
          </a:p>
        </p:txBody>
      </p:sp>
    </p:spTree>
    <p:extLst>
      <p:ext uri="{BB962C8B-B14F-4D97-AF65-F5344CB8AC3E}">
        <p14:creationId xmlns:p14="http://schemas.microsoft.com/office/powerpoint/2010/main" val="330287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Timothy 1:12</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862322"/>
          </a:xfrm>
          <a:prstGeom prst="rect">
            <a:avLst/>
          </a:prstGeom>
          <a:noFill/>
        </p:spPr>
        <p:txBody>
          <a:bodyPr wrap="square" rtlCol="0">
            <a:spAutoFit/>
          </a:bodyPr>
          <a:lstStyle/>
          <a:p>
            <a:r>
              <a:rPr lang="en-US" sz="3600" dirty="0"/>
              <a:t>“For this reason I also suffer these things, but I am not ashamed; for I know whom I have believed and I am convinced that He is able to </a:t>
            </a:r>
            <a:r>
              <a:rPr lang="en-US" sz="3600" dirty="0">
                <a:solidFill>
                  <a:srgbClr val="C00000"/>
                </a:solidFill>
              </a:rPr>
              <a:t>guard</a:t>
            </a:r>
            <a:r>
              <a:rPr lang="en-US" sz="3600" dirty="0"/>
              <a:t> what I have entrusted to Him until that day.”</a:t>
            </a:r>
          </a:p>
        </p:txBody>
      </p:sp>
    </p:spTree>
    <p:extLst>
      <p:ext uri="{BB962C8B-B14F-4D97-AF65-F5344CB8AC3E}">
        <p14:creationId xmlns:p14="http://schemas.microsoft.com/office/powerpoint/2010/main" val="345604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D226-FCCB-4B51-A7A5-762B8FD59FF1}"/>
              </a:ext>
            </a:extLst>
          </p:cNvPr>
          <p:cNvSpPr txBox="1">
            <a:spLocks/>
          </p:cNvSpPr>
          <p:nvPr/>
        </p:nvSpPr>
        <p:spPr>
          <a:xfrm>
            <a:off x="1190692" y="894874"/>
            <a:ext cx="7154653" cy="97045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5400" dirty="0"/>
              <a:t>The 3 Phases of Salvation</a:t>
            </a:r>
          </a:p>
        </p:txBody>
      </p:sp>
      <p:graphicFrame>
        <p:nvGraphicFramePr>
          <p:cNvPr id="4" name="Table 3">
            <a:extLst>
              <a:ext uri="{FF2B5EF4-FFF2-40B4-BE49-F238E27FC236}">
                <a16:creationId xmlns:a16="http://schemas.microsoft.com/office/drawing/2014/main" id="{0FCEF728-2BB5-4BC9-89E2-BC03C590ED00}"/>
              </a:ext>
            </a:extLst>
          </p:cNvPr>
          <p:cNvGraphicFramePr>
            <a:graphicFrameLocks noGrp="1"/>
          </p:cNvGraphicFramePr>
          <p:nvPr>
            <p:extLst>
              <p:ext uri="{D42A27DB-BD31-4B8C-83A1-F6EECF244321}">
                <p14:modId xmlns:p14="http://schemas.microsoft.com/office/powerpoint/2010/main" val="526773237"/>
              </p:ext>
            </p:extLst>
          </p:nvPr>
        </p:nvGraphicFramePr>
        <p:xfrm>
          <a:off x="0" y="1674281"/>
          <a:ext cx="9144000" cy="398404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07881">
                <a:tc>
                  <a:txBody>
                    <a:bodyPr/>
                    <a:lstStyle/>
                    <a:p>
                      <a:pPr algn="ctr"/>
                      <a:r>
                        <a:rPr lang="en-US" sz="2400" dirty="0"/>
                        <a:t>Phase</a:t>
                      </a:r>
                    </a:p>
                  </a:txBody>
                  <a:tcPr/>
                </a:tc>
                <a:tc>
                  <a:txBody>
                    <a:bodyPr/>
                    <a:lstStyle/>
                    <a:p>
                      <a:pPr algn="ctr"/>
                      <a:r>
                        <a:rPr lang="en-US" sz="2400" b="1" dirty="0"/>
                        <a:t>Justification</a:t>
                      </a:r>
                      <a:endParaRPr lang="en-US" sz="2400" dirty="0"/>
                    </a:p>
                  </a:txBody>
                  <a:tcPr/>
                </a:tc>
                <a:tc>
                  <a:txBody>
                    <a:bodyPr/>
                    <a:lstStyle/>
                    <a:p>
                      <a:pPr algn="ctr"/>
                      <a:r>
                        <a:rPr lang="en-US" sz="2400" b="1" dirty="0"/>
                        <a:t>Sanctification</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Glorification</a:t>
                      </a:r>
                    </a:p>
                    <a:p>
                      <a:pPr algn="ctr"/>
                      <a:endParaRPr lang="en-US" sz="2400" dirty="0"/>
                    </a:p>
                  </a:txBody>
                  <a:tcPr/>
                </a:tc>
                <a:extLst>
                  <a:ext uri="{0D108BD9-81ED-4DB2-BD59-A6C34878D82A}">
                    <a16:rowId xmlns:a16="http://schemas.microsoft.com/office/drawing/2014/main" val="10000"/>
                  </a:ext>
                </a:extLst>
              </a:tr>
              <a:tr h="0">
                <a:tc>
                  <a:txBody>
                    <a:bodyPr/>
                    <a:lstStyle/>
                    <a:p>
                      <a:pPr algn="ctr"/>
                      <a:r>
                        <a:rPr lang="en-US" sz="2000" dirty="0"/>
                        <a:t>Sense </a:t>
                      </a:r>
                    </a:p>
                  </a:txBody>
                  <a:tcPr/>
                </a:tc>
                <a:tc>
                  <a:txBody>
                    <a:bodyPr/>
                    <a:lstStyle/>
                    <a:p>
                      <a:pPr algn="ctr"/>
                      <a:r>
                        <a:rPr lang="en-US" sz="2000" dirty="0"/>
                        <a:t>Positional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Progressive/ Experiential </a:t>
                      </a:r>
                    </a:p>
                  </a:txBody>
                  <a:tcPr/>
                </a:tc>
                <a:tc>
                  <a:txBody>
                    <a:bodyPr/>
                    <a:lstStyle/>
                    <a:p>
                      <a:pPr algn="ctr"/>
                      <a:r>
                        <a:rPr lang="en-US" sz="2000" dirty="0"/>
                        <a:t>Ultimate</a:t>
                      </a:r>
                    </a:p>
                  </a:txBody>
                  <a:tcPr/>
                </a:tc>
                <a:extLst>
                  <a:ext uri="{0D108BD9-81ED-4DB2-BD59-A6C34878D82A}">
                    <a16:rowId xmlns:a16="http://schemas.microsoft.com/office/drawing/2014/main" val="560998566"/>
                  </a:ext>
                </a:extLst>
              </a:tr>
              <a:tr h="631245">
                <a:tc>
                  <a:txBody>
                    <a:bodyPr/>
                    <a:lstStyle/>
                    <a:p>
                      <a:pPr algn="ctr"/>
                      <a:r>
                        <a:rPr lang="en-US" sz="2000" b="0" dirty="0">
                          <a:solidFill>
                            <a:schemeClr val="tx1"/>
                          </a:solidFill>
                        </a:rPr>
                        <a:t>Tense</a:t>
                      </a:r>
                    </a:p>
                  </a:txBody>
                  <a:tcPr/>
                </a:tc>
                <a:tc>
                  <a:txBody>
                    <a:bodyPr/>
                    <a:lstStyle/>
                    <a:p>
                      <a:pPr algn="ctr"/>
                      <a:r>
                        <a:rPr lang="en-US" sz="2000" b="0" dirty="0">
                          <a:solidFill>
                            <a:schemeClr val="tx1"/>
                          </a:solidFill>
                        </a:rPr>
                        <a:t>Past</a:t>
                      </a:r>
                    </a:p>
                  </a:txBody>
                  <a:tcPr/>
                </a:tc>
                <a:tc>
                  <a:txBody>
                    <a:bodyPr/>
                    <a:lstStyle/>
                    <a:p>
                      <a:pPr algn="ctr"/>
                      <a:r>
                        <a:rPr lang="en-US" sz="2000" b="0" dirty="0">
                          <a:solidFill>
                            <a:schemeClr val="tx1"/>
                          </a:solidFill>
                        </a:rPr>
                        <a:t>Present </a:t>
                      </a:r>
                    </a:p>
                  </a:txBody>
                  <a:tcPr/>
                </a:tc>
                <a:tc>
                  <a:txBody>
                    <a:bodyPr/>
                    <a:lstStyle/>
                    <a:p>
                      <a:pPr algn="ctr"/>
                      <a:r>
                        <a:rPr lang="en-US" sz="2000" b="0" dirty="0">
                          <a:solidFill>
                            <a:schemeClr val="tx1"/>
                          </a:solidFill>
                        </a:rPr>
                        <a:t>Future</a:t>
                      </a:r>
                    </a:p>
                  </a:txBody>
                  <a:tcPr/>
                </a:tc>
                <a:extLst>
                  <a:ext uri="{0D108BD9-81ED-4DB2-BD59-A6C34878D82A}">
                    <a16:rowId xmlns:a16="http://schemas.microsoft.com/office/drawing/2014/main" val="10001"/>
                  </a:ext>
                </a:extLst>
              </a:tr>
              <a:tr h="631245">
                <a:tc>
                  <a:txBody>
                    <a:bodyPr/>
                    <a:lstStyle/>
                    <a:p>
                      <a:pPr algn="ctr"/>
                      <a:r>
                        <a:rPr lang="en-US" dirty="0"/>
                        <a:t>Description</a:t>
                      </a:r>
                    </a:p>
                  </a:txBody>
                  <a:tcPr/>
                </a:tc>
                <a:tc>
                  <a:txBody>
                    <a:bodyPr/>
                    <a:lstStyle/>
                    <a:p>
                      <a:pPr algn="ctr"/>
                      <a:r>
                        <a:rPr lang="en-US" dirty="0"/>
                        <a:t>Accomplished:</a:t>
                      </a:r>
                      <a:r>
                        <a:rPr lang="en-US" baseline="0" dirty="0"/>
                        <a:t> set apart </a:t>
                      </a:r>
                      <a:r>
                        <a:rPr lang="en-US" dirty="0"/>
                        <a:t>thru body</a:t>
                      </a:r>
                      <a:r>
                        <a:rPr lang="en-US" baseline="0" dirty="0"/>
                        <a:t>/shed blood of Christ</a:t>
                      </a:r>
                      <a:endParaRPr lang="en-US" dirty="0"/>
                    </a:p>
                  </a:txBody>
                  <a:tcPr/>
                </a:tc>
                <a:tc>
                  <a:txBody>
                    <a:bodyPr/>
                    <a:lstStyle/>
                    <a:p>
                      <a:pPr algn="ctr"/>
                      <a:r>
                        <a:rPr lang="en-US" dirty="0"/>
                        <a:t>Experienced daily as believer surrenders to God</a:t>
                      </a:r>
                    </a:p>
                  </a:txBody>
                  <a:tcPr/>
                </a:tc>
                <a:tc>
                  <a:txBody>
                    <a:bodyPr/>
                    <a:lstStyle/>
                    <a:p>
                      <a:pPr algn="ctr"/>
                      <a:r>
                        <a:rPr lang="en-US" dirty="0"/>
                        <a:t>Sanctification reaches</a:t>
                      </a:r>
                      <a:r>
                        <a:rPr lang="en-US" baseline="0" dirty="0"/>
                        <a:t> its completion</a:t>
                      </a:r>
                      <a:endParaRPr lang="en-US" dirty="0"/>
                    </a:p>
                  </a:txBody>
                  <a:tcPr/>
                </a:tc>
                <a:extLst>
                  <a:ext uri="{0D108BD9-81ED-4DB2-BD59-A6C34878D82A}">
                    <a16:rowId xmlns:a16="http://schemas.microsoft.com/office/drawing/2014/main" val="10002"/>
                  </a:ext>
                </a:extLst>
              </a:tr>
              <a:tr h="631245">
                <a:tc>
                  <a:txBody>
                    <a:bodyPr/>
                    <a:lstStyle/>
                    <a:p>
                      <a:pPr algn="ctr"/>
                      <a:r>
                        <a:rPr lang="en-US" dirty="0"/>
                        <a:t>Scripture</a:t>
                      </a:r>
                    </a:p>
                  </a:txBody>
                  <a:tcPr/>
                </a:tc>
                <a:tc>
                  <a:txBody>
                    <a:bodyPr/>
                    <a:lstStyle/>
                    <a:p>
                      <a:pPr algn="ctr"/>
                      <a:r>
                        <a:rPr lang="en-US" dirty="0"/>
                        <a:t>1 Cor 1:2</a:t>
                      </a:r>
                    </a:p>
                  </a:txBody>
                  <a:tcPr/>
                </a:tc>
                <a:tc>
                  <a:txBody>
                    <a:bodyPr/>
                    <a:lstStyle/>
                    <a:p>
                      <a:pPr algn="ctr"/>
                      <a:r>
                        <a:rPr lang="en-US" dirty="0"/>
                        <a:t>Rom 12:1</a:t>
                      </a:r>
                    </a:p>
                  </a:txBody>
                  <a:tcPr/>
                </a:tc>
                <a:tc>
                  <a:txBody>
                    <a:bodyPr/>
                    <a:lstStyle/>
                    <a:p>
                      <a:pPr algn="ctr"/>
                      <a:r>
                        <a:rPr lang="en-US" dirty="0"/>
                        <a:t>1 John</a:t>
                      </a:r>
                      <a:r>
                        <a:rPr lang="en-US" baseline="0" dirty="0"/>
                        <a:t> 3:2; </a:t>
                      </a:r>
                      <a:r>
                        <a:rPr lang="en-US" dirty="0"/>
                        <a:t>1 Thess 5:23</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DA8511B-B03B-48C0-886E-86E651B74348}"/>
              </a:ext>
            </a:extLst>
          </p:cNvPr>
          <p:cNvSpPr txBox="1"/>
          <p:nvPr/>
        </p:nvSpPr>
        <p:spPr>
          <a:xfrm>
            <a:off x="2474631" y="2057258"/>
            <a:ext cx="261610" cy="461665"/>
          </a:xfrm>
          <a:prstGeom prst="rect">
            <a:avLst/>
          </a:prstGeom>
          <a:noFill/>
        </p:spPr>
        <p:txBody>
          <a:bodyPr wrap="none" rtlCol="0">
            <a:spAutoFit/>
          </a:bodyPr>
          <a:lstStyle/>
          <a:p>
            <a:r>
              <a:rPr lang="en-US" sz="2400" b="1" dirty="0"/>
              <a:t> </a:t>
            </a:r>
          </a:p>
        </p:txBody>
      </p:sp>
      <p:sp>
        <p:nvSpPr>
          <p:cNvPr id="7" name="TextBox 6">
            <a:extLst>
              <a:ext uri="{FF2B5EF4-FFF2-40B4-BE49-F238E27FC236}">
                <a16:creationId xmlns:a16="http://schemas.microsoft.com/office/drawing/2014/main" id="{DB8FDDED-A674-41A2-A6CF-ABC6B692489D}"/>
              </a:ext>
            </a:extLst>
          </p:cNvPr>
          <p:cNvSpPr txBox="1"/>
          <p:nvPr/>
        </p:nvSpPr>
        <p:spPr>
          <a:xfrm>
            <a:off x="4572000" y="2057257"/>
            <a:ext cx="261610" cy="461665"/>
          </a:xfrm>
          <a:prstGeom prst="rect">
            <a:avLst/>
          </a:prstGeom>
          <a:noFill/>
        </p:spPr>
        <p:txBody>
          <a:bodyPr wrap="none" rtlCol="0">
            <a:spAutoFit/>
          </a:bodyPr>
          <a:lstStyle/>
          <a:p>
            <a:r>
              <a:rPr lang="en-US" sz="2400" b="1" dirty="0"/>
              <a:t> </a:t>
            </a:r>
          </a:p>
        </p:txBody>
      </p:sp>
    </p:spTree>
    <p:extLst>
      <p:ext uri="{BB962C8B-B14F-4D97-AF65-F5344CB8AC3E}">
        <p14:creationId xmlns:p14="http://schemas.microsoft.com/office/powerpoint/2010/main" val="170922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D226-FCCB-4B51-A7A5-762B8FD59FF1}"/>
              </a:ext>
            </a:extLst>
          </p:cNvPr>
          <p:cNvSpPr txBox="1">
            <a:spLocks/>
          </p:cNvSpPr>
          <p:nvPr/>
        </p:nvSpPr>
        <p:spPr>
          <a:xfrm>
            <a:off x="1190692" y="894874"/>
            <a:ext cx="7154653" cy="97045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5400" dirty="0"/>
              <a:t>The 3 Phases of Salvation</a:t>
            </a:r>
          </a:p>
        </p:txBody>
      </p:sp>
      <p:graphicFrame>
        <p:nvGraphicFramePr>
          <p:cNvPr id="4" name="Table 3">
            <a:extLst>
              <a:ext uri="{FF2B5EF4-FFF2-40B4-BE49-F238E27FC236}">
                <a16:creationId xmlns:a16="http://schemas.microsoft.com/office/drawing/2014/main" id="{0FCEF728-2BB5-4BC9-89E2-BC03C590ED00}"/>
              </a:ext>
            </a:extLst>
          </p:cNvPr>
          <p:cNvGraphicFramePr>
            <a:graphicFrameLocks noGrp="1"/>
          </p:cNvGraphicFramePr>
          <p:nvPr/>
        </p:nvGraphicFramePr>
        <p:xfrm>
          <a:off x="0" y="1674281"/>
          <a:ext cx="9144000" cy="398404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07881">
                <a:tc>
                  <a:txBody>
                    <a:bodyPr/>
                    <a:lstStyle/>
                    <a:p>
                      <a:pPr algn="ctr"/>
                      <a:r>
                        <a:rPr lang="en-US" sz="2400" dirty="0"/>
                        <a:t>Phase</a:t>
                      </a:r>
                    </a:p>
                  </a:txBody>
                  <a:tcPr/>
                </a:tc>
                <a:tc>
                  <a:txBody>
                    <a:bodyPr/>
                    <a:lstStyle/>
                    <a:p>
                      <a:pPr algn="ctr"/>
                      <a:r>
                        <a:rPr lang="en-US" sz="2400" b="1" dirty="0"/>
                        <a:t>Justification</a:t>
                      </a:r>
                      <a:endParaRPr lang="en-US" sz="2400" dirty="0"/>
                    </a:p>
                  </a:txBody>
                  <a:tcPr/>
                </a:tc>
                <a:tc>
                  <a:txBody>
                    <a:bodyPr/>
                    <a:lstStyle/>
                    <a:p>
                      <a:pPr algn="ctr"/>
                      <a:r>
                        <a:rPr lang="en-US" sz="2400" b="1" dirty="0"/>
                        <a:t>Sanctification</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Glorification</a:t>
                      </a:r>
                    </a:p>
                    <a:p>
                      <a:pPr algn="ctr"/>
                      <a:endParaRPr lang="en-US" sz="2400" dirty="0"/>
                    </a:p>
                  </a:txBody>
                  <a:tcPr/>
                </a:tc>
                <a:extLst>
                  <a:ext uri="{0D108BD9-81ED-4DB2-BD59-A6C34878D82A}">
                    <a16:rowId xmlns:a16="http://schemas.microsoft.com/office/drawing/2014/main" val="10000"/>
                  </a:ext>
                </a:extLst>
              </a:tr>
              <a:tr h="0">
                <a:tc>
                  <a:txBody>
                    <a:bodyPr/>
                    <a:lstStyle/>
                    <a:p>
                      <a:pPr algn="ctr"/>
                      <a:r>
                        <a:rPr lang="en-US" sz="2000" dirty="0"/>
                        <a:t>Sense </a:t>
                      </a:r>
                    </a:p>
                  </a:txBody>
                  <a:tcPr/>
                </a:tc>
                <a:tc>
                  <a:txBody>
                    <a:bodyPr/>
                    <a:lstStyle/>
                    <a:p>
                      <a:pPr algn="ctr"/>
                      <a:r>
                        <a:rPr lang="en-US" sz="2000" dirty="0"/>
                        <a:t>Positional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Progressive/ Experiential </a:t>
                      </a:r>
                    </a:p>
                  </a:txBody>
                  <a:tcPr/>
                </a:tc>
                <a:tc>
                  <a:txBody>
                    <a:bodyPr/>
                    <a:lstStyle/>
                    <a:p>
                      <a:pPr algn="ctr"/>
                      <a:r>
                        <a:rPr lang="en-US" sz="2000" dirty="0"/>
                        <a:t>Ultimate</a:t>
                      </a:r>
                    </a:p>
                  </a:txBody>
                  <a:tcPr/>
                </a:tc>
                <a:extLst>
                  <a:ext uri="{0D108BD9-81ED-4DB2-BD59-A6C34878D82A}">
                    <a16:rowId xmlns:a16="http://schemas.microsoft.com/office/drawing/2014/main" val="560998566"/>
                  </a:ext>
                </a:extLst>
              </a:tr>
              <a:tr h="631245">
                <a:tc>
                  <a:txBody>
                    <a:bodyPr/>
                    <a:lstStyle/>
                    <a:p>
                      <a:pPr algn="ctr"/>
                      <a:r>
                        <a:rPr lang="en-US" sz="2000" b="0" dirty="0">
                          <a:solidFill>
                            <a:schemeClr val="tx1"/>
                          </a:solidFill>
                        </a:rPr>
                        <a:t>Tense</a:t>
                      </a:r>
                    </a:p>
                  </a:txBody>
                  <a:tcPr/>
                </a:tc>
                <a:tc>
                  <a:txBody>
                    <a:bodyPr/>
                    <a:lstStyle/>
                    <a:p>
                      <a:pPr algn="ctr"/>
                      <a:r>
                        <a:rPr lang="en-US" sz="2000" b="0" dirty="0">
                          <a:solidFill>
                            <a:schemeClr val="tx1"/>
                          </a:solidFill>
                        </a:rPr>
                        <a:t>Past</a:t>
                      </a:r>
                    </a:p>
                  </a:txBody>
                  <a:tcPr/>
                </a:tc>
                <a:tc>
                  <a:txBody>
                    <a:bodyPr/>
                    <a:lstStyle/>
                    <a:p>
                      <a:pPr algn="ctr"/>
                      <a:r>
                        <a:rPr lang="en-US" sz="2000" b="0" dirty="0">
                          <a:solidFill>
                            <a:schemeClr val="tx1"/>
                          </a:solidFill>
                        </a:rPr>
                        <a:t>Present </a:t>
                      </a:r>
                    </a:p>
                  </a:txBody>
                  <a:tcPr/>
                </a:tc>
                <a:tc>
                  <a:txBody>
                    <a:bodyPr/>
                    <a:lstStyle/>
                    <a:p>
                      <a:pPr algn="ctr"/>
                      <a:r>
                        <a:rPr lang="en-US" sz="2000" b="0" dirty="0">
                          <a:solidFill>
                            <a:schemeClr val="tx1"/>
                          </a:solidFill>
                        </a:rPr>
                        <a:t>Future</a:t>
                      </a:r>
                    </a:p>
                  </a:txBody>
                  <a:tcPr/>
                </a:tc>
                <a:extLst>
                  <a:ext uri="{0D108BD9-81ED-4DB2-BD59-A6C34878D82A}">
                    <a16:rowId xmlns:a16="http://schemas.microsoft.com/office/drawing/2014/main" val="10001"/>
                  </a:ext>
                </a:extLst>
              </a:tr>
              <a:tr h="631245">
                <a:tc>
                  <a:txBody>
                    <a:bodyPr/>
                    <a:lstStyle/>
                    <a:p>
                      <a:pPr algn="ctr"/>
                      <a:r>
                        <a:rPr lang="en-US" dirty="0"/>
                        <a:t>Description</a:t>
                      </a:r>
                    </a:p>
                  </a:txBody>
                  <a:tcPr/>
                </a:tc>
                <a:tc>
                  <a:txBody>
                    <a:bodyPr/>
                    <a:lstStyle/>
                    <a:p>
                      <a:pPr algn="ctr"/>
                      <a:r>
                        <a:rPr lang="en-US" dirty="0"/>
                        <a:t>Accomplished:</a:t>
                      </a:r>
                      <a:r>
                        <a:rPr lang="en-US" baseline="0" dirty="0"/>
                        <a:t> set apart </a:t>
                      </a:r>
                      <a:r>
                        <a:rPr lang="en-US" dirty="0"/>
                        <a:t>thru body</a:t>
                      </a:r>
                      <a:r>
                        <a:rPr lang="en-US" baseline="0" dirty="0"/>
                        <a:t>/shed blood of Christ</a:t>
                      </a:r>
                      <a:endParaRPr lang="en-US" dirty="0"/>
                    </a:p>
                  </a:txBody>
                  <a:tcPr/>
                </a:tc>
                <a:tc>
                  <a:txBody>
                    <a:bodyPr/>
                    <a:lstStyle/>
                    <a:p>
                      <a:pPr algn="ctr"/>
                      <a:r>
                        <a:rPr lang="en-US" dirty="0"/>
                        <a:t>Experienced daily as believer surrenders to God</a:t>
                      </a:r>
                    </a:p>
                  </a:txBody>
                  <a:tcPr/>
                </a:tc>
                <a:tc>
                  <a:txBody>
                    <a:bodyPr/>
                    <a:lstStyle/>
                    <a:p>
                      <a:pPr algn="ctr"/>
                      <a:r>
                        <a:rPr lang="en-US" dirty="0"/>
                        <a:t>Sanctification reaches</a:t>
                      </a:r>
                      <a:r>
                        <a:rPr lang="en-US" baseline="0" dirty="0"/>
                        <a:t> its completion</a:t>
                      </a:r>
                      <a:endParaRPr lang="en-US" dirty="0"/>
                    </a:p>
                  </a:txBody>
                  <a:tcPr/>
                </a:tc>
                <a:extLst>
                  <a:ext uri="{0D108BD9-81ED-4DB2-BD59-A6C34878D82A}">
                    <a16:rowId xmlns:a16="http://schemas.microsoft.com/office/drawing/2014/main" val="10002"/>
                  </a:ext>
                </a:extLst>
              </a:tr>
              <a:tr h="631245">
                <a:tc>
                  <a:txBody>
                    <a:bodyPr/>
                    <a:lstStyle/>
                    <a:p>
                      <a:pPr algn="ctr"/>
                      <a:r>
                        <a:rPr lang="en-US" dirty="0"/>
                        <a:t>Scripture</a:t>
                      </a:r>
                    </a:p>
                  </a:txBody>
                  <a:tcPr/>
                </a:tc>
                <a:tc>
                  <a:txBody>
                    <a:bodyPr/>
                    <a:lstStyle/>
                    <a:p>
                      <a:pPr algn="ctr"/>
                      <a:r>
                        <a:rPr lang="en-US" dirty="0"/>
                        <a:t>1 Cor 1:2</a:t>
                      </a:r>
                    </a:p>
                  </a:txBody>
                  <a:tcPr/>
                </a:tc>
                <a:tc>
                  <a:txBody>
                    <a:bodyPr/>
                    <a:lstStyle/>
                    <a:p>
                      <a:pPr algn="ctr"/>
                      <a:r>
                        <a:rPr lang="en-US" dirty="0"/>
                        <a:t>Rom 12:1</a:t>
                      </a:r>
                    </a:p>
                  </a:txBody>
                  <a:tcPr/>
                </a:tc>
                <a:tc>
                  <a:txBody>
                    <a:bodyPr/>
                    <a:lstStyle/>
                    <a:p>
                      <a:pPr algn="ctr"/>
                      <a:r>
                        <a:rPr lang="en-US" dirty="0"/>
                        <a:t>1 John</a:t>
                      </a:r>
                      <a:r>
                        <a:rPr lang="en-US" baseline="0" dirty="0"/>
                        <a:t> 3:2; </a:t>
                      </a:r>
                      <a:r>
                        <a:rPr lang="en-US" dirty="0"/>
                        <a:t>1 Thess 5:23</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DA8511B-B03B-48C0-886E-86E651B74348}"/>
              </a:ext>
            </a:extLst>
          </p:cNvPr>
          <p:cNvSpPr txBox="1"/>
          <p:nvPr/>
        </p:nvSpPr>
        <p:spPr>
          <a:xfrm>
            <a:off x="2474631" y="2057258"/>
            <a:ext cx="261610" cy="461665"/>
          </a:xfrm>
          <a:prstGeom prst="rect">
            <a:avLst/>
          </a:prstGeom>
          <a:noFill/>
        </p:spPr>
        <p:txBody>
          <a:bodyPr wrap="none" rtlCol="0">
            <a:spAutoFit/>
          </a:bodyPr>
          <a:lstStyle/>
          <a:p>
            <a:r>
              <a:rPr lang="en-US" sz="2400" b="1" dirty="0"/>
              <a:t> </a:t>
            </a:r>
          </a:p>
        </p:txBody>
      </p:sp>
      <p:sp>
        <p:nvSpPr>
          <p:cNvPr id="7" name="TextBox 6">
            <a:extLst>
              <a:ext uri="{FF2B5EF4-FFF2-40B4-BE49-F238E27FC236}">
                <a16:creationId xmlns:a16="http://schemas.microsoft.com/office/drawing/2014/main" id="{DB8FDDED-A674-41A2-A6CF-ABC6B692489D}"/>
              </a:ext>
            </a:extLst>
          </p:cNvPr>
          <p:cNvSpPr txBox="1"/>
          <p:nvPr/>
        </p:nvSpPr>
        <p:spPr>
          <a:xfrm>
            <a:off x="4572000" y="2057257"/>
            <a:ext cx="261610" cy="461665"/>
          </a:xfrm>
          <a:prstGeom prst="rect">
            <a:avLst/>
          </a:prstGeom>
          <a:noFill/>
        </p:spPr>
        <p:txBody>
          <a:bodyPr wrap="none" rtlCol="0">
            <a:spAutoFit/>
          </a:bodyPr>
          <a:lstStyle/>
          <a:p>
            <a:r>
              <a:rPr lang="en-US" sz="2400" b="1" dirty="0"/>
              <a:t> </a:t>
            </a:r>
          </a:p>
        </p:txBody>
      </p:sp>
      <p:sp>
        <p:nvSpPr>
          <p:cNvPr id="3" name="TextBox 2">
            <a:extLst>
              <a:ext uri="{FF2B5EF4-FFF2-40B4-BE49-F238E27FC236}">
                <a16:creationId xmlns:a16="http://schemas.microsoft.com/office/drawing/2014/main" id="{8CD22CEA-A8D1-460F-A0B0-00411BF4FDDC}"/>
              </a:ext>
            </a:extLst>
          </p:cNvPr>
          <p:cNvSpPr txBox="1"/>
          <p:nvPr/>
        </p:nvSpPr>
        <p:spPr>
          <a:xfrm>
            <a:off x="2862696" y="5739458"/>
            <a:ext cx="1109919" cy="461665"/>
          </a:xfrm>
          <a:prstGeom prst="rect">
            <a:avLst/>
          </a:prstGeom>
          <a:noFill/>
        </p:spPr>
        <p:txBody>
          <a:bodyPr wrap="none" rtlCol="0">
            <a:spAutoFit/>
          </a:bodyPr>
          <a:lstStyle/>
          <a:p>
            <a:r>
              <a:rPr lang="en-US" sz="2400" b="1" dirty="0">
                <a:solidFill>
                  <a:srgbClr val="00B0F0"/>
                </a:solidFill>
              </a:rPr>
              <a:t>Jude 1</a:t>
            </a:r>
          </a:p>
        </p:txBody>
      </p:sp>
      <p:sp>
        <p:nvSpPr>
          <p:cNvPr id="8" name="TextBox 7">
            <a:extLst>
              <a:ext uri="{FF2B5EF4-FFF2-40B4-BE49-F238E27FC236}">
                <a16:creationId xmlns:a16="http://schemas.microsoft.com/office/drawing/2014/main" id="{C4FE73E0-DEF2-4648-BB2A-1D8090DC31DA}"/>
              </a:ext>
            </a:extLst>
          </p:cNvPr>
          <p:cNvSpPr txBox="1"/>
          <p:nvPr/>
        </p:nvSpPr>
        <p:spPr>
          <a:xfrm>
            <a:off x="4768018" y="5739458"/>
            <a:ext cx="1735090" cy="461665"/>
          </a:xfrm>
          <a:prstGeom prst="rect">
            <a:avLst/>
          </a:prstGeom>
          <a:noFill/>
        </p:spPr>
        <p:txBody>
          <a:bodyPr wrap="none" rtlCol="0">
            <a:spAutoFit/>
          </a:bodyPr>
          <a:lstStyle/>
          <a:p>
            <a:r>
              <a:rPr lang="en-US" sz="2400" b="1" dirty="0">
                <a:solidFill>
                  <a:srgbClr val="00B0F0"/>
                </a:solidFill>
              </a:rPr>
              <a:t>Jude 2-24a</a:t>
            </a:r>
          </a:p>
        </p:txBody>
      </p:sp>
      <p:sp>
        <p:nvSpPr>
          <p:cNvPr id="9" name="TextBox 8">
            <a:extLst>
              <a:ext uri="{FF2B5EF4-FFF2-40B4-BE49-F238E27FC236}">
                <a16:creationId xmlns:a16="http://schemas.microsoft.com/office/drawing/2014/main" id="{92245961-58DA-43EF-82F5-5DBFFFB4B796}"/>
              </a:ext>
            </a:extLst>
          </p:cNvPr>
          <p:cNvSpPr txBox="1"/>
          <p:nvPr/>
        </p:nvSpPr>
        <p:spPr>
          <a:xfrm>
            <a:off x="6950451" y="5758984"/>
            <a:ext cx="1917833" cy="461665"/>
          </a:xfrm>
          <a:prstGeom prst="rect">
            <a:avLst/>
          </a:prstGeom>
          <a:noFill/>
        </p:spPr>
        <p:txBody>
          <a:bodyPr wrap="none" rtlCol="0">
            <a:spAutoFit/>
          </a:bodyPr>
          <a:lstStyle/>
          <a:p>
            <a:r>
              <a:rPr lang="en-US" sz="2400" b="1" dirty="0">
                <a:solidFill>
                  <a:srgbClr val="00B0F0"/>
                </a:solidFill>
              </a:rPr>
              <a:t>Jude 24b-25</a:t>
            </a:r>
          </a:p>
        </p:txBody>
      </p:sp>
    </p:spTree>
    <p:extLst>
      <p:ext uri="{BB962C8B-B14F-4D97-AF65-F5344CB8AC3E}">
        <p14:creationId xmlns:p14="http://schemas.microsoft.com/office/powerpoint/2010/main" val="54274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Corinthians 4:14</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1754326"/>
          </a:xfrm>
          <a:prstGeom prst="rect">
            <a:avLst/>
          </a:prstGeom>
          <a:noFill/>
        </p:spPr>
        <p:txBody>
          <a:bodyPr wrap="square" rtlCol="0">
            <a:spAutoFit/>
          </a:bodyPr>
          <a:lstStyle/>
          <a:p>
            <a:r>
              <a:rPr lang="en-US" sz="3600" dirty="0"/>
              <a:t>“knowing that He who raised the Lord Jesus will raise us also with Jesus and will present us with you.”</a:t>
            </a:r>
          </a:p>
        </p:txBody>
      </p:sp>
    </p:spTree>
    <p:extLst>
      <p:ext uri="{BB962C8B-B14F-4D97-AF65-F5344CB8AC3E}">
        <p14:creationId xmlns:p14="http://schemas.microsoft.com/office/powerpoint/2010/main" val="3980890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5:26-27</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3970318"/>
          </a:xfrm>
          <a:prstGeom prst="rect">
            <a:avLst/>
          </a:prstGeom>
          <a:noFill/>
        </p:spPr>
        <p:txBody>
          <a:bodyPr wrap="square" rtlCol="0">
            <a:spAutoFit/>
          </a:bodyPr>
          <a:lstStyle/>
          <a:p>
            <a:r>
              <a:rPr lang="en-US" sz="3600" dirty="0"/>
              <a:t>26 “so that He might sanctify her, having cleansed her by the washing of water with the word,</a:t>
            </a:r>
          </a:p>
          <a:p>
            <a:r>
              <a:rPr lang="en-US" sz="3600" dirty="0"/>
              <a:t>27 that He might present to Himself the church in all her glory, having no spot or wrinkle or any such thing; but that she would be holy and blameless.”</a:t>
            </a:r>
          </a:p>
        </p:txBody>
      </p:sp>
    </p:spTree>
    <p:extLst>
      <p:ext uri="{BB962C8B-B14F-4D97-AF65-F5344CB8AC3E}">
        <p14:creationId xmlns:p14="http://schemas.microsoft.com/office/powerpoint/2010/main" val="7066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Colossians 1:22</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“He has now reconciled you in His fleshly body through death, in order to present you before Him holy and blameless and beyond reproach.”</a:t>
            </a:r>
          </a:p>
        </p:txBody>
      </p:sp>
    </p:spTree>
    <p:extLst>
      <p:ext uri="{BB962C8B-B14F-4D97-AF65-F5344CB8AC3E}">
        <p14:creationId xmlns:p14="http://schemas.microsoft.com/office/powerpoint/2010/main" val="247953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a:t>
            </a:r>
            <a:r>
              <a:rPr lang="en-US" sz="3000" dirty="0">
                <a:solidFill>
                  <a:srgbClr val="00B0F0"/>
                </a:solidFill>
              </a:rPr>
              <a:t>Now to Him </a:t>
            </a:r>
            <a:r>
              <a:rPr lang="en-US" sz="3000" dirty="0"/>
              <a:t>who is able to keep you from stumbling, and to make you stand in the presence of His glory blameless with great joy,</a:t>
            </a:r>
          </a:p>
          <a:p>
            <a:r>
              <a:rPr lang="en-US" sz="3000" dirty="0"/>
              <a:t>25 </a:t>
            </a:r>
            <a:r>
              <a:rPr lang="en-US" sz="3000" dirty="0">
                <a:solidFill>
                  <a:srgbClr val="00B0F0"/>
                </a:solidFill>
              </a:rPr>
              <a:t>to the only God our Savior</a:t>
            </a:r>
            <a:r>
              <a:rPr lang="en-US" sz="3000" dirty="0"/>
              <a:t>, through Jesus Christ our Lord, be glory, majesty, dominion and authority, before all time and now and forever.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solidFill>
                  <a:srgbClr val="00B0F0"/>
                </a:solidFill>
              </a:rPr>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370171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id="{ED3A4AB9-818C-44DC-80BD-79C96AE46700}"/>
              </a:ext>
            </a:extLst>
          </p:cNvPr>
          <p:cNvSpPr>
            <a:spLocks noGrp="1"/>
          </p:cNvSpPr>
          <p:nvPr>
            <p:ph idx="1"/>
          </p:nvPr>
        </p:nvSpPr>
        <p:spPr>
          <a:xfrm>
            <a:off x="685800" y="1303224"/>
            <a:ext cx="8281219" cy="4952434"/>
          </a:xfrm>
        </p:spPr>
        <p:txBody>
          <a:bodyPr>
            <a:normAutofit fontScale="92500" lnSpcReduction="2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Believers, 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Isaiah 45:5</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1754326"/>
          </a:xfrm>
          <a:prstGeom prst="rect">
            <a:avLst/>
          </a:prstGeom>
          <a:noFill/>
        </p:spPr>
        <p:txBody>
          <a:bodyPr wrap="square" rtlCol="0">
            <a:spAutoFit/>
          </a:bodyPr>
          <a:lstStyle/>
          <a:p>
            <a:r>
              <a:rPr lang="en-US" sz="3600" dirty="0"/>
              <a:t>“I am the Lord, and there is no other; Besides Me there is no God...”</a:t>
            </a:r>
          </a:p>
          <a:p>
            <a:endParaRPr lang="en-US" sz="3600" dirty="0"/>
          </a:p>
        </p:txBody>
      </p:sp>
    </p:spTree>
    <p:extLst>
      <p:ext uri="{BB962C8B-B14F-4D97-AF65-F5344CB8AC3E}">
        <p14:creationId xmlns:p14="http://schemas.microsoft.com/office/powerpoint/2010/main" val="8068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Isaiah 44:6</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“Thus says the Lord, the King of Israel and his Redeemer, the Lord of hosts: ‘I am the first and I am the last, And there is no God besides Me.” </a:t>
            </a:r>
          </a:p>
        </p:txBody>
      </p:sp>
    </p:spTree>
    <p:extLst>
      <p:ext uri="{BB962C8B-B14F-4D97-AF65-F5344CB8AC3E}">
        <p14:creationId xmlns:p14="http://schemas.microsoft.com/office/powerpoint/2010/main" val="511246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14:1</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1200329"/>
          </a:xfrm>
          <a:prstGeom prst="rect">
            <a:avLst/>
          </a:prstGeom>
          <a:noFill/>
        </p:spPr>
        <p:txBody>
          <a:bodyPr wrap="square" rtlCol="0">
            <a:spAutoFit/>
          </a:bodyPr>
          <a:lstStyle/>
          <a:p>
            <a:r>
              <a:rPr lang="en-US" sz="3600" dirty="0"/>
              <a:t>“The fool has said in his heart, “There is no God.” </a:t>
            </a:r>
          </a:p>
        </p:txBody>
      </p:sp>
    </p:spTree>
    <p:extLst>
      <p:ext uri="{BB962C8B-B14F-4D97-AF65-F5344CB8AC3E}">
        <p14:creationId xmlns:p14="http://schemas.microsoft.com/office/powerpoint/2010/main" val="124451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a:t>
            </a:r>
            <a:r>
              <a:rPr lang="en-US" sz="3000" dirty="0">
                <a:solidFill>
                  <a:srgbClr val="00B0F0"/>
                </a:solidFill>
              </a:rPr>
              <a:t>through Jesus Christ our Lord</a:t>
            </a:r>
            <a:r>
              <a:rPr lang="en-US" sz="3000" dirty="0"/>
              <a:t>, be glory, majesty, dominion and authority, before all time and now and forever.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solidFill>
                  <a:srgbClr val="00B0F0"/>
                </a:solidFill>
              </a:rPr>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366624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Acts 4:12</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t>“And there is salvation in no one else; for there is no other name under heaven that has been given among men by which we must be saved.”</a:t>
            </a:r>
          </a:p>
        </p:txBody>
      </p:sp>
    </p:spTree>
    <p:extLst>
      <p:ext uri="{BB962C8B-B14F-4D97-AF65-F5344CB8AC3E}">
        <p14:creationId xmlns:p14="http://schemas.microsoft.com/office/powerpoint/2010/main" val="74393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Luke 12:51-53</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3539430"/>
          </a:xfrm>
          <a:prstGeom prst="rect">
            <a:avLst/>
          </a:prstGeom>
          <a:noFill/>
        </p:spPr>
        <p:txBody>
          <a:bodyPr wrap="square" rtlCol="0">
            <a:spAutoFit/>
          </a:bodyPr>
          <a:lstStyle/>
          <a:p>
            <a:r>
              <a:rPr lang="en-US" sz="2800" dirty="0"/>
              <a:t>51 “Do you suppose that I came to grant peace on earth? I tell you, no, but rather division; 52 for from now on five members in one household will be divided, three against two and two against three. 53 “They will be divided, father against son and son against father, mother against daughter and daughter against mother, mother-in-law against daughter-in-law and daughter-in-law against mother-in-law.”</a:t>
            </a:r>
          </a:p>
        </p:txBody>
      </p:sp>
    </p:spTree>
    <p:extLst>
      <p:ext uri="{BB962C8B-B14F-4D97-AF65-F5344CB8AC3E}">
        <p14:creationId xmlns:p14="http://schemas.microsoft.com/office/powerpoint/2010/main" val="345648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1EEE-401D-4FDC-952F-BA5F763DDB34}"/>
              </a:ext>
            </a:extLst>
          </p:cNvPr>
          <p:cNvSpPr>
            <a:spLocks noGrp="1"/>
          </p:cNvSpPr>
          <p:nvPr>
            <p:ph type="title"/>
          </p:nvPr>
        </p:nvSpPr>
        <p:spPr>
          <a:xfrm>
            <a:off x="685800" y="0"/>
            <a:ext cx="7772400" cy="1609344"/>
          </a:xfrm>
        </p:spPr>
        <p:txBody>
          <a:bodyPr>
            <a:normAutofit/>
          </a:bodyPr>
          <a:lstStyle/>
          <a:p>
            <a:r>
              <a:rPr lang="en-US" sz="6000" dirty="0"/>
              <a:t>Jude 25</a:t>
            </a:r>
          </a:p>
        </p:txBody>
      </p:sp>
      <p:sp>
        <p:nvSpPr>
          <p:cNvPr id="3" name="Content Placeholder 2">
            <a:extLst>
              <a:ext uri="{FF2B5EF4-FFF2-40B4-BE49-F238E27FC236}">
                <a16:creationId xmlns:a16="http://schemas.microsoft.com/office/drawing/2014/main" id="{D5FE4E9B-6E98-4CBB-BE5B-9C584B07A0F8}"/>
              </a:ext>
            </a:extLst>
          </p:cNvPr>
          <p:cNvSpPr>
            <a:spLocks noGrp="1"/>
          </p:cNvSpPr>
          <p:nvPr>
            <p:ph idx="1"/>
          </p:nvPr>
        </p:nvSpPr>
        <p:spPr>
          <a:xfrm>
            <a:off x="432486" y="1658196"/>
            <a:ext cx="6709719" cy="4180538"/>
          </a:xfrm>
        </p:spPr>
        <p:txBody>
          <a:bodyPr>
            <a:normAutofit/>
          </a:bodyPr>
          <a:lstStyle/>
          <a:p>
            <a:r>
              <a:rPr lang="en-US" sz="2400" dirty="0"/>
              <a:t>In a very Jewish sense, God is Savior in that he has and can physically deliver his chosen people (Jude 5) and present them untarnished (Jude 20–21). God is able to do both through Jesus, the one to whom Jude considers himself a slave (Jude 1a). Jude’s letter underscores Jesus’ messiahship (Jude 1, 4, 17, 21), and in keeping with a Jewish concept of Messiah, it is through the Messiah that God governs, protects, and grants stability to resist rebellion and eventually to stand untarnished by it.</a:t>
            </a:r>
          </a:p>
          <a:p>
            <a:endParaRPr lang="en-US" sz="2400" dirty="0"/>
          </a:p>
        </p:txBody>
      </p:sp>
      <p:sp>
        <p:nvSpPr>
          <p:cNvPr id="4" name="Rectangle 3">
            <a:extLst>
              <a:ext uri="{FF2B5EF4-FFF2-40B4-BE49-F238E27FC236}">
                <a16:creationId xmlns:a16="http://schemas.microsoft.com/office/drawing/2014/main" id="{DAA70D24-047C-4DF1-A318-6D13662ED724}"/>
              </a:ext>
            </a:extLst>
          </p:cNvPr>
          <p:cNvSpPr/>
          <p:nvPr/>
        </p:nvSpPr>
        <p:spPr>
          <a:xfrm>
            <a:off x="0" y="5838734"/>
            <a:ext cx="8946292" cy="923330"/>
          </a:xfrm>
          <a:prstGeom prst="rect">
            <a:avLst/>
          </a:prstGeom>
        </p:spPr>
        <p:txBody>
          <a:bodyPr wrap="square">
            <a:spAutoFit/>
          </a:bodyPr>
          <a:lstStyle/>
          <a:p>
            <a:r>
              <a:rPr lang="en-US" dirty="0"/>
              <a:t>Herbert W. Bateman IV, Jude: </a:t>
            </a:r>
            <a:r>
              <a:rPr lang="en-US" i="1" dirty="0"/>
              <a:t>Evangelical Exegetical Commentary</a:t>
            </a:r>
            <a:r>
              <a:rPr lang="en-US" dirty="0"/>
              <a:t>, ed. H. Wayne House, W. Hall Harris III, and Andrew W. Pitts, Evangelical Exegetical Commentary (Bellingham, WA: Lexham Press, 2015), 436.</a:t>
            </a:r>
          </a:p>
        </p:txBody>
      </p:sp>
      <p:pic>
        <p:nvPicPr>
          <p:cNvPr id="6" name="Picture 5">
            <a:extLst>
              <a:ext uri="{FF2B5EF4-FFF2-40B4-BE49-F238E27FC236}">
                <a16:creationId xmlns:a16="http://schemas.microsoft.com/office/drawing/2014/main" id="{651F0F7B-11F3-47ED-86F0-487C679FA06E}"/>
              </a:ext>
            </a:extLst>
          </p:cNvPr>
          <p:cNvPicPr>
            <a:picLocks noChangeAspect="1"/>
          </p:cNvPicPr>
          <p:nvPr/>
        </p:nvPicPr>
        <p:blipFill>
          <a:blip r:embed="rId2"/>
          <a:stretch>
            <a:fillRect/>
          </a:stretch>
        </p:blipFill>
        <p:spPr>
          <a:xfrm>
            <a:off x="6882714" y="0"/>
            <a:ext cx="2261286" cy="3270561"/>
          </a:xfrm>
          <a:prstGeom prst="rect">
            <a:avLst/>
          </a:prstGeom>
        </p:spPr>
      </p:pic>
    </p:spTree>
    <p:extLst>
      <p:ext uri="{BB962C8B-B14F-4D97-AF65-F5344CB8AC3E}">
        <p14:creationId xmlns:p14="http://schemas.microsoft.com/office/powerpoint/2010/main" val="1382802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a:t>
            </a:r>
            <a:r>
              <a:rPr lang="en-US" sz="3000" dirty="0">
                <a:solidFill>
                  <a:srgbClr val="00B0F0"/>
                </a:solidFill>
              </a:rPr>
              <a:t>through Jesus Christ our Lord</a:t>
            </a:r>
            <a:r>
              <a:rPr lang="en-US" sz="3000" dirty="0"/>
              <a:t>, be glory, majesty, dominion and authority, before all time and now and forever.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solidFill>
                  <a:srgbClr val="00B0F0"/>
                </a:solidFill>
              </a:rPr>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184006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through Jesus Christ our Lord, </a:t>
            </a:r>
            <a:r>
              <a:rPr lang="en-US" sz="3000" dirty="0">
                <a:solidFill>
                  <a:srgbClr val="00B0F0"/>
                </a:solidFill>
              </a:rPr>
              <a:t>be glory, majesty, dominion and authority</a:t>
            </a:r>
            <a:r>
              <a:rPr lang="en-US" sz="3000" dirty="0"/>
              <a:t>, before all time and now and forever.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solidFill>
                  <a:srgbClr val="00B0F0"/>
                </a:solidFill>
              </a:rPr>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133008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1EEE-401D-4FDC-952F-BA5F763DDB34}"/>
              </a:ext>
            </a:extLst>
          </p:cNvPr>
          <p:cNvSpPr>
            <a:spLocks noGrp="1"/>
          </p:cNvSpPr>
          <p:nvPr>
            <p:ph type="title"/>
          </p:nvPr>
        </p:nvSpPr>
        <p:spPr>
          <a:xfrm>
            <a:off x="685800" y="0"/>
            <a:ext cx="7772400" cy="1609344"/>
          </a:xfrm>
        </p:spPr>
        <p:txBody>
          <a:bodyPr>
            <a:normAutofit/>
          </a:bodyPr>
          <a:lstStyle/>
          <a:p>
            <a:r>
              <a:rPr lang="en-US" sz="6000" dirty="0"/>
              <a:t>Jude 25</a:t>
            </a:r>
          </a:p>
        </p:txBody>
      </p:sp>
      <p:sp>
        <p:nvSpPr>
          <p:cNvPr id="3" name="Content Placeholder 2">
            <a:extLst>
              <a:ext uri="{FF2B5EF4-FFF2-40B4-BE49-F238E27FC236}">
                <a16:creationId xmlns:a16="http://schemas.microsoft.com/office/drawing/2014/main" id="{D5FE4E9B-6E98-4CBB-BE5B-9C584B07A0F8}"/>
              </a:ext>
            </a:extLst>
          </p:cNvPr>
          <p:cNvSpPr>
            <a:spLocks noGrp="1"/>
          </p:cNvSpPr>
          <p:nvPr>
            <p:ph idx="1"/>
          </p:nvPr>
        </p:nvSpPr>
        <p:spPr>
          <a:xfrm>
            <a:off x="240957" y="1408671"/>
            <a:ext cx="6690003" cy="4454777"/>
          </a:xfrm>
        </p:spPr>
        <p:txBody>
          <a:bodyPr>
            <a:normAutofit fontScale="85000" lnSpcReduction="20000"/>
          </a:bodyPr>
          <a:lstStyle/>
          <a:p>
            <a:r>
              <a:rPr lang="en-US" sz="2400" dirty="0">
                <a:highlight>
                  <a:srgbClr val="FFFF00"/>
                </a:highlight>
              </a:rPr>
              <a:t>God is glory</a:t>
            </a:r>
            <a:r>
              <a:rPr lang="en-US" sz="2400" dirty="0"/>
              <a:t>, which is a reference to the Shechinah Glory, the unique glory that belongs to God alone. It emphasizes God in all the fullness of His brightness. </a:t>
            </a:r>
            <a:r>
              <a:rPr lang="en-US" sz="2400" dirty="0">
                <a:highlight>
                  <a:srgbClr val="FFFF00"/>
                </a:highlight>
              </a:rPr>
              <a:t>God is majesty</a:t>
            </a:r>
            <a:r>
              <a:rPr lang="en-US" sz="2400" dirty="0"/>
              <a:t>. This emphasizes the greatness of God and states that He is regal. He is the royal God; He is the King of Kings and Lord of Lords. </a:t>
            </a:r>
            <a:r>
              <a:rPr lang="en-US" sz="2400" dirty="0">
                <a:highlight>
                  <a:srgbClr val="FFFF00"/>
                </a:highlight>
              </a:rPr>
              <a:t>God is dominion</a:t>
            </a:r>
            <a:r>
              <a:rPr lang="en-US" sz="2400" dirty="0"/>
              <a:t>. This emphasizes rule. The term majesty emphasizes God as the King of Kings, but the word dominion emphasizes God as the Lord of Lords. He rules over His entire creation and everything is under His control. Nothing happens outside of His control. Many things that occur do so because of His directive will. Many other things happen merely because of His permissive will. However, whatever does occur, whether it is by directive will or permissive will, is part of His control. He is never out of control. (7) </a:t>
            </a:r>
            <a:r>
              <a:rPr lang="en-US" sz="2400" dirty="0">
                <a:highlight>
                  <a:srgbClr val="FFFF00"/>
                </a:highlight>
              </a:rPr>
              <a:t>God is power</a:t>
            </a:r>
            <a:r>
              <a:rPr lang="en-US" sz="2400" dirty="0"/>
              <a:t>, a word that means “authority.” He has the authority to carry out His decretive will; God has the power and authority to carry out whatever He wills.</a:t>
            </a:r>
          </a:p>
          <a:p>
            <a:endParaRPr lang="en-US" sz="2400" dirty="0"/>
          </a:p>
          <a:p>
            <a:endParaRPr lang="en-US" sz="2400" dirty="0"/>
          </a:p>
        </p:txBody>
      </p:sp>
      <p:sp>
        <p:nvSpPr>
          <p:cNvPr id="4" name="Rectangle 3">
            <a:extLst>
              <a:ext uri="{FF2B5EF4-FFF2-40B4-BE49-F238E27FC236}">
                <a16:creationId xmlns:a16="http://schemas.microsoft.com/office/drawing/2014/main" id="{DAA70D24-047C-4DF1-A318-6D13662ED724}"/>
              </a:ext>
            </a:extLst>
          </p:cNvPr>
          <p:cNvSpPr/>
          <p:nvPr/>
        </p:nvSpPr>
        <p:spPr>
          <a:xfrm>
            <a:off x="0" y="6193300"/>
            <a:ext cx="8946292" cy="646331"/>
          </a:xfrm>
          <a:prstGeom prst="rect">
            <a:avLst/>
          </a:prstGeom>
        </p:spPr>
        <p:txBody>
          <a:bodyPr wrap="square">
            <a:spAutoFit/>
          </a:bodyPr>
          <a:lstStyle/>
          <a:p>
            <a:r>
              <a:rPr lang="en-US" dirty="0"/>
              <a:t>Arnold G. Fruchtenbaum, The Messianic Jewish Epistles: Hebrews, James, First Peter, Second Peter, Jude, 1st ed. (Tustin, CA: Ariel Ministries, 2005), 448.</a:t>
            </a:r>
          </a:p>
        </p:txBody>
      </p:sp>
      <p:pic>
        <p:nvPicPr>
          <p:cNvPr id="5" name="Picture 4">
            <a:extLst>
              <a:ext uri="{FF2B5EF4-FFF2-40B4-BE49-F238E27FC236}">
                <a16:creationId xmlns:a16="http://schemas.microsoft.com/office/drawing/2014/main" id="{CA18C46D-274E-4726-A329-894C50C4F2D5}"/>
              </a:ext>
            </a:extLst>
          </p:cNvPr>
          <p:cNvPicPr>
            <a:picLocks noChangeAspect="1"/>
          </p:cNvPicPr>
          <p:nvPr/>
        </p:nvPicPr>
        <p:blipFill>
          <a:blip r:embed="rId2"/>
          <a:stretch>
            <a:fillRect/>
          </a:stretch>
        </p:blipFill>
        <p:spPr>
          <a:xfrm>
            <a:off x="6930960" y="0"/>
            <a:ext cx="2213040" cy="2389839"/>
          </a:xfrm>
          <a:prstGeom prst="rect">
            <a:avLst/>
          </a:prstGeom>
        </p:spPr>
      </p:pic>
    </p:spTree>
    <p:extLst>
      <p:ext uri="{BB962C8B-B14F-4D97-AF65-F5344CB8AC3E}">
        <p14:creationId xmlns:p14="http://schemas.microsoft.com/office/powerpoint/2010/main" val="63520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9348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Hebrews 1:3</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554545"/>
          </a:xfrm>
          <a:prstGeom prst="rect">
            <a:avLst/>
          </a:prstGeom>
          <a:noFill/>
        </p:spPr>
        <p:txBody>
          <a:bodyPr wrap="square" rtlCol="0">
            <a:spAutoFit/>
          </a:bodyPr>
          <a:lstStyle/>
          <a:p>
            <a:r>
              <a:rPr lang="en-US" sz="3200" dirty="0"/>
              <a:t>“And He is the radiance of His glory and the exact representation of His nature, and upholds all things by the word of His power. When He had made purification of sins, He sat down at the right hand of the Majesty on high…”</a:t>
            </a:r>
          </a:p>
        </p:txBody>
      </p:sp>
    </p:spTree>
    <p:extLst>
      <p:ext uri="{BB962C8B-B14F-4D97-AF65-F5344CB8AC3E}">
        <p14:creationId xmlns:p14="http://schemas.microsoft.com/office/powerpoint/2010/main" val="1779611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through Jesus Christ our Lord, be glory, majesty, dominion and authority, </a:t>
            </a:r>
            <a:r>
              <a:rPr lang="en-US" sz="3000" dirty="0">
                <a:solidFill>
                  <a:srgbClr val="00B0F0"/>
                </a:solidFill>
              </a:rPr>
              <a:t>before all time and now and forever</a:t>
            </a:r>
            <a:r>
              <a:rPr lang="en-US" sz="3000" dirty="0"/>
              <a:t>.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solidFill>
                  <a:srgbClr val="00B0F0"/>
                </a:solidFill>
              </a:rPr>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471172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Ecclesiastes 3:11</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554545"/>
          </a:xfrm>
          <a:prstGeom prst="rect">
            <a:avLst/>
          </a:prstGeom>
          <a:noFill/>
        </p:spPr>
        <p:txBody>
          <a:bodyPr wrap="square" rtlCol="0">
            <a:spAutoFit/>
          </a:bodyPr>
          <a:lstStyle/>
          <a:p>
            <a:r>
              <a:rPr lang="en-US" sz="3200" dirty="0"/>
              <a:t>“He has made everything appropriate in its time. He has also set eternity in their heart, yet so that man will not find out the work which God has done from the beginning even to the end.”</a:t>
            </a:r>
          </a:p>
        </p:txBody>
      </p:sp>
    </p:spTree>
    <p:extLst>
      <p:ext uri="{BB962C8B-B14F-4D97-AF65-F5344CB8AC3E}">
        <p14:creationId xmlns:p14="http://schemas.microsoft.com/office/powerpoint/2010/main" val="3753139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through Jesus Christ our Lord, be glory, majesty, dominion and authority, </a:t>
            </a:r>
            <a:r>
              <a:rPr lang="en-US" sz="3000" dirty="0">
                <a:solidFill>
                  <a:srgbClr val="00B0F0"/>
                </a:solidFill>
              </a:rPr>
              <a:t>before all time and now and forever</a:t>
            </a:r>
            <a:r>
              <a:rPr lang="en-US" sz="3000" dirty="0"/>
              <a:t>. 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solidFill>
                  <a:srgbClr val="00B0F0"/>
                </a:solidFill>
              </a:rPr>
              <a:t>Indication of time</a:t>
            </a:r>
          </a:p>
          <a:p>
            <a:pPr marL="457200" indent="-457200">
              <a:buFont typeface="+mj-lt"/>
              <a:buAutoNum type="arabicPeriod"/>
            </a:pPr>
            <a:r>
              <a:rPr lang="en-US" sz="3600" dirty="0"/>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71161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2CFC-E166-425C-80D1-E070DC780CAD}"/>
              </a:ext>
            </a:extLst>
          </p:cNvPr>
          <p:cNvSpPr>
            <a:spLocks noGrp="1"/>
          </p:cNvSpPr>
          <p:nvPr>
            <p:ph type="title"/>
          </p:nvPr>
        </p:nvSpPr>
        <p:spPr>
          <a:xfrm>
            <a:off x="7225" y="0"/>
            <a:ext cx="6254044" cy="1737360"/>
          </a:xfrm>
        </p:spPr>
        <p:txBody>
          <a:bodyPr>
            <a:normAutofit/>
          </a:bodyPr>
          <a:lstStyle/>
          <a:p>
            <a:r>
              <a:rPr lang="en-US" sz="5400" dirty="0">
                <a:solidFill>
                  <a:schemeClr val="accent1"/>
                </a:solidFill>
              </a:rPr>
              <a:t>6 elements to Jude’s doxology</a:t>
            </a:r>
          </a:p>
        </p:txBody>
      </p:sp>
      <p:sp>
        <p:nvSpPr>
          <p:cNvPr id="3" name="Content Placeholder 2">
            <a:extLst>
              <a:ext uri="{FF2B5EF4-FFF2-40B4-BE49-F238E27FC236}">
                <a16:creationId xmlns:a16="http://schemas.microsoft.com/office/drawing/2014/main" id="{575709FD-6332-4E9E-AF2B-7A7B8EA1F27A}"/>
              </a:ext>
            </a:extLst>
          </p:cNvPr>
          <p:cNvSpPr>
            <a:spLocks noGrp="1"/>
          </p:cNvSpPr>
          <p:nvPr>
            <p:ph idx="1"/>
          </p:nvPr>
        </p:nvSpPr>
        <p:spPr>
          <a:xfrm>
            <a:off x="135467" y="1857700"/>
            <a:ext cx="6111352" cy="5020056"/>
          </a:xfrm>
        </p:spPr>
        <p:txBody>
          <a:bodyPr>
            <a:normAutofit/>
          </a:bodyPr>
          <a:lstStyle/>
          <a:p>
            <a:r>
              <a:rPr lang="en-US" sz="3000" dirty="0"/>
              <a:t> 24 Now to Him who is able to keep you from stumbling, and to make you stand in the presence of His glory blameless with great joy,</a:t>
            </a:r>
          </a:p>
          <a:p>
            <a:r>
              <a:rPr lang="en-US" sz="3000" dirty="0"/>
              <a:t>25 to the only God our Savior, through Jesus Christ our Lord, be glory, majesty, dominion and authority, before all time and now and forever. </a:t>
            </a:r>
            <a:r>
              <a:rPr lang="en-US" sz="3000" dirty="0">
                <a:solidFill>
                  <a:srgbClr val="00B0F0"/>
                </a:solidFill>
              </a:rPr>
              <a:t>Amen.</a:t>
            </a:r>
          </a:p>
          <a:p>
            <a:endParaRPr lang="en-US" sz="3000" dirty="0"/>
          </a:p>
          <a:p>
            <a:endParaRPr lang="en-US" sz="3000" dirty="0"/>
          </a:p>
        </p:txBody>
      </p:sp>
      <p:sp>
        <p:nvSpPr>
          <p:cNvPr id="7" name="Title 1">
            <a:extLst>
              <a:ext uri="{FF2B5EF4-FFF2-40B4-BE49-F238E27FC236}">
                <a16:creationId xmlns:a16="http://schemas.microsoft.com/office/drawing/2014/main" id="{07E49558-9929-477F-925B-AC4ED5BB283E}"/>
              </a:ext>
            </a:extLst>
          </p:cNvPr>
          <p:cNvSpPr txBox="1">
            <a:spLocks/>
          </p:cNvSpPr>
          <p:nvPr/>
        </p:nvSpPr>
        <p:spPr>
          <a:xfrm>
            <a:off x="6246819" y="102257"/>
            <a:ext cx="2889956" cy="561114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buFont typeface="+mj-lt"/>
              <a:buAutoNum type="arabicPeriod"/>
            </a:pPr>
            <a:endParaRPr lang="en-US" sz="3600" dirty="0"/>
          </a:p>
          <a:p>
            <a:pPr marL="457200" indent="-457200">
              <a:buFont typeface="+mj-lt"/>
              <a:buAutoNum type="arabicPeriod"/>
            </a:pPr>
            <a:endParaRPr lang="en-US" sz="3600" dirty="0"/>
          </a:p>
          <a:p>
            <a:pPr marL="457200" indent="-457200">
              <a:buFont typeface="+mj-lt"/>
              <a:buAutoNum type="arabicPeriod"/>
            </a:pPr>
            <a:r>
              <a:rPr lang="en-US" sz="3600" dirty="0"/>
              <a:t>Jude’s Tailoring</a:t>
            </a:r>
          </a:p>
          <a:p>
            <a:pPr marL="457200" indent="-457200">
              <a:buFont typeface="+mj-lt"/>
              <a:buAutoNum type="arabicPeriod"/>
            </a:pPr>
            <a:r>
              <a:rPr lang="en-US" sz="3600" dirty="0"/>
              <a:t>The person praised</a:t>
            </a:r>
          </a:p>
          <a:p>
            <a:pPr marL="457200" indent="-457200">
              <a:buFont typeface="+mj-lt"/>
              <a:buAutoNum type="arabicPeriod"/>
            </a:pPr>
            <a:r>
              <a:rPr lang="en-US" sz="3600" dirty="0"/>
              <a:t>Jude’s Christianizing</a:t>
            </a:r>
          </a:p>
          <a:p>
            <a:pPr marL="457200" indent="-457200">
              <a:buFont typeface="+mj-lt"/>
              <a:buAutoNum type="arabicPeriod"/>
            </a:pPr>
            <a:r>
              <a:rPr lang="en-US" sz="3600" dirty="0"/>
              <a:t>A word of Praise/glory</a:t>
            </a:r>
          </a:p>
          <a:p>
            <a:pPr marL="457200" indent="-457200">
              <a:buFont typeface="+mj-lt"/>
              <a:buAutoNum type="arabicPeriod"/>
            </a:pPr>
            <a:r>
              <a:rPr lang="en-US" sz="3600" dirty="0"/>
              <a:t>Indication of time</a:t>
            </a:r>
          </a:p>
          <a:p>
            <a:pPr marL="457200" indent="-457200">
              <a:buFont typeface="+mj-lt"/>
              <a:buAutoNum type="arabicPeriod"/>
            </a:pPr>
            <a:r>
              <a:rPr lang="en-US" sz="3600" dirty="0">
                <a:solidFill>
                  <a:srgbClr val="00B0F0"/>
                </a:solidFill>
              </a:rPr>
              <a:t>“amen.”</a:t>
            </a:r>
          </a:p>
        </p:txBody>
      </p:sp>
      <p:sp>
        <p:nvSpPr>
          <p:cNvPr id="8" name="TextBox 7">
            <a:extLst>
              <a:ext uri="{FF2B5EF4-FFF2-40B4-BE49-F238E27FC236}">
                <a16:creationId xmlns:a16="http://schemas.microsoft.com/office/drawing/2014/main" id="{5541A9F7-25F2-448D-9AC0-598BF5F21D73}"/>
              </a:ext>
            </a:extLst>
          </p:cNvPr>
          <p:cNvSpPr txBox="1"/>
          <p:nvPr/>
        </p:nvSpPr>
        <p:spPr>
          <a:xfrm>
            <a:off x="135467" y="6256824"/>
            <a:ext cx="8613422" cy="646331"/>
          </a:xfrm>
          <a:prstGeom prst="rect">
            <a:avLst/>
          </a:prstGeom>
          <a:noFill/>
        </p:spPr>
        <p:txBody>
          <a:bodyPr wrap="square" rtlCol="0">
            <a:spAutoFit/>
          </a:bodyPr>
          <a:lstStyle/>
          <a:p>
            <a:r>
              <a:rPr lang="en-US" dirty="0"/>
              <a:t>Adapted from Douglas J. Moo, 2 Peter, Jude, The NIV Application Commentary (Grand Rapids, MI: Zondervan Publishing House, 1996), 302.</a:t>
            </a:r>
          </a:p>
        </p:txBody>
      </p:sp>
    </p:spTree>
    <p:extLst>
      <p:ext uri="{BB962C8B-B14F-4D97-AF65-F5344CB8AC3E}">
        <p14:creationId xmlns:p14="http://schemas.microsoft.com/office/powerpoint/2010/main" val="340728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Deliverance from Apostasy</a:t>
            </a:r>
          </a:p>
        </p:txBody>
      </p:sp>
    </p:spTree>
    <p:extLst>
      <p:ext uri="{BB962C8B-B14F-4D97-AF65-F5344CB8AC3E}">
        <p14:creationId xmlns:p14="http://schemas.microsoft.com/office/powerpoint/2010/main" val="11043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975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0323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A097-A4BE-4A75-AE89-B2976B881A4C}"/>
              </a:ext>
            </a:extLst>
          </p:cNvPr>
          <p:cNvSpPr>
            <a:spLocks noGrp="1"/>
          </p:cNvSpPr>
          <p:nvPr>
            <p:ph type="title"/>
          </p:nvPr>
        </p:nvSpPr>
        <p:spPr>
          <a:xfrm>
            <a:off x="6117262" y="0"/>
            <a:ext cx="2658026" cy="1609344"/>
          </a:xfrm>
          <a:ln>
            <a:noFill/>
          </a:ln>
        </p:spPr>
        <p:txBody>
          <a:bodyPr vert="horz" lIns="91440" tIns="45720" rIns="91440" bIns="45720" rtlCol="0" anchor="ctr">
            <a:normAutofit/>
          </a:bodyPr>
          <a:lstStyle/>
          <a:p>
            <a:r>
              <a:rPr lang="en-US" sz="4000" dirty="0"/>
              <a:t>John Gabrieli</a:t>
            </a:r>
          </a:p>
        </p:txBody>
      </p:sp>
      <p:pic>
        <p:nvPicPr>
          <p:cNvPr id="9" name="Picture 8">
            <a:extLst>
              <a:ext uri="{FF2B5EF4-FFF2-40B4-BE49-F238E27FC236}">
                <a16:creationId xmlns:a16="http://schemas.microsoft.com/office/drawing/2014/main" id="{01D5E2D0-A4A7-49E3-BEF3-2B2CA31A37DB}"/>
              </a:ext>
            </a:extLst>
          </p:cNvPr>
          <p:cNvPicPr>
            <a:picLocks noChangeAspect="1"/>
          </p:cNvPicPr>
          <p:nvPr/>
        </p:nvPicPr>
        <p:blipFill>
          <a:blip r:embed="rId2"/>
          <a:stretch>
            <a:fillRect/>
          </a:stretch>
        </p:blipFill>
        <p:spPr>
          <a:xfrm>
            <a:off x="1" y="1"/>
            <a:ext cx="2852382" cy="2331790"/>
          </a:xfrm>
          <a:prstGeom prst="rect">
            <a:avLst/>
          </a:prstGeom>
        </p:spPr>
      </p:pic>
      <p:sp>
        <p:nvSpPr>
          <p:cNvPr id="4" name="Text Placeholder 3">
            <a:extLst>
              <a:ext uri="{FF2B5EF4-FFF2-40B4-BE49-F238E27FC236}">
                <a16:creationId xmlns:a16="http://schemas.microsoft.com/office/drawing/2014/main" id="{12ED8824-AF22-49B8-B971-C71B7ACB4C32}"/>
              </a:ext>
            </a:extLst>
          </p:cNvPr>
          <p:cNvSpPr>
            <a:spLocks noGrp="1"/>
          </p:cNvSpPr>
          <p:nvPr>
            <p:ph type="body" sz="half" idx="2"/>
          </p:nvPr>
        </p:nvSpPr>
        <p:spPr>
          <a:xfrm>
            <a:off x="6181602" y="1403602"/>
            <a:ext cx="2658025" cy="4855271"/>
          </a:xfrm>
        </p:spPr>
        <p:txBody>
          <a:bodyPr vert="horz" lIns="91440" tIns="45720" rIns="91440" bIns="45720" rtlCol="0">
            <a:normAutofit fontScale="92500" lnSpcReduction="20000"/>
          </a:bodyPr>
          <a:lstStyle/>
          <a:p>
            <a:pPr fontAlgn="base"/>
            <a:r>
              <a:rPr lang="en-US" sz="1800" cap="all" dirty="0"/>
              <a:t>TITLE(S): </a:t>
            </a:r>
          </a:p>
          <a:p>
            <a:pPr marL="285750" indent="-285750" fontAlgn="base">
              <a:buFont typeface="Arial" panose="020B0604020202020204" pitchFamily="34" charset="0"/>
              <a:buChar char="•"/>
            </a:pPr>
            <a:r>
              <a:rPr lang="en-US" sz="1800" dirty="0"/>
              <a:t>Grover Hermann Professor of Health Sciences and Technology and Professor of Brain and Cognitive Sciences, Massachusetts Institute of Technology</a:t>
            </a:r>
          </a:p>
          <a:p>
            <a:pPr marL="285750" indent="-285750" fontAlgn="base">
              <a:buFont typeface="Arial" panose="020B0604020202020204" pitchFamily="34" charset="0"/>
              <a:buChar char="•"/>
            </a:pPr>
            <a:r>
              <a:rPr lang="en-US" sz="1800" dirty="0"/>
              <a:t>Director, Martinos Imaging Center at MIT</a:t>
            </a:r>
          </a:p>
          <a:p>
            <a:pPr fontAlgn="base"/>
            <a:r>
              <a:rPr lang="en-US" sz="1800" cap="all" dirty="0"/>
              <a:t>DEGREES: </a:t>
            </a:r>
          </a:p>
          <a:p>
            <a:pPr marL="285750" indent="-285750" fontAlgn="base">
              <a:buFont typeface="Arial" panose="020B0604020202020204" pitchFamily="34" charset="0"/>
              <a:buChar char="•"/>
            </a:pPr>
            <a:r>
              <a:rPr lang="en-US" sz="1800" dirty="0"/>
              <a:t>PhD in Behavioral Neuroscience, MIT, 1987</a:t>
            </a:r>
          </a:p>
          <a:p>
            <a:pPr marL="285750" indent="-285750" fontAlgn="base">
              <a:buFont typeface="Arial" panose="020B0604020202020204" pitchFamily="34" charset="0"/>
              <a:buChar char="•"/>
            </a:pPr>
            <a:r>
              <a:rPr lang="en-US" sz="1800" dirty="0"/>
              <a:t>BA in English, Yale University, 1978</a:t>
            </a:r>
          </a:p>
          <a:p>
            <a:pPr>
              <a:lnSpc>
                <a:spcPct val="90000"/>
              </a:lnSpc>
            </a:pPr>
            <a:endParaRPr lang="en-US" sz="2000" dirty="0">
              <a:solidFill>
                <a:schemeClr val="tx1"/>
              </a:solidFill>
            </a:endParaRPr>
          </a:p>
        </p:txBody>
      </p:sp>
      <p:sp>
        <p:nvSpPr>
          <p:cNvPr id="10" name="Rectangle 9">
            <a:extLst>
              <a:ext uri="{FF2B5EF4-FFF2-40B4-BE49-F238E27FC236}">
                <a16:creationId xmlns:a16="http://schemas.microsoft.com/office/drawing/2014/main" id="{986D4CFE-38C5-444C-9224-8648B534B5F5}"/>
              </a:ext>
            </a:extLst>
          </p:cNvPr>
          <p:cNvSpPr/>
          <p:nvPr/>
        </p:nvSpPr>
        <p:spPr>
          <a:xfrm>
            <a:off x="106916" y="2560536"/>
            <a:ext cx="5866586" cy="3477875"/>
          </a:xfrm>
          <a:prstGeom prst="rect">
            <a:avLst/>
          </a:prstGeom>
        </p:spPr>
        <p:txBody>
          <a:bodyPr wrap="square">
            <a:spAutoFit/>
          </a:bodyPr>
          <a:lstStyle/>
          <a:p>
            <a:r>
              <a:rPr lang="en-US" sz="2200" dirty="0"/>
              <a:t>“When we think about memory, we tend to think, ‘of the past’, because it would have occurred at some moment in order to be stored in our brain. But, of course </a:t>
            </a:r>
            <a:r>
              <a:rPr lang="en-US" sz="2200" dirty="0">
                <a:highlight>
                  <a:srgbClr val="FFFF00"/>
                </a:highlight>
              </a:rPr>
              <a:t>the purpose of memory is not to reminisce, as enjoyable that is, the purpose of memory is for the future. Memory is from the past but for the future to empower us to use our knowledge and experiences to move forward successfully and thrive.” </a:t>
            </a:r>
          </a:p>
        </p:txBody>
      </p:sp>
      <p:sp>
        <p:nvSpPr>
          <p:cNvPr id="11" name="Rectangle 10">
            <a:extLst>
              <a:ext uri="{FF2B5EF4-FFF2-40B4-BE49-F238E27FC236}">
                <a16:creationId xmlns:a16="http://schemas.microsoft.com/office/drawing/2014/main" id="{2391F151-1B50-4807-9655-B0C8168EB614}"/>
              </a:ext>
            </a:extLst>
          </p:cNvPr>
          <p:cNvSpPr/>
          <p:nvPr/>
        </p:nvSpPr>
        <p:spPr>
          <a:xfrm>
            <a:off x="106916" y="6487619"/>
            <a:ext cx="8930168" cy="369332"/>
          </a:xfrm>
          <a:prstGeom prst="rect">
            <a:avLst/>
          </a:prstGeom>
        </p:spPr>
        <p:txBody>
          <a:bodyPr wrap="square">
            <a:spAutoFit/>
          </a:bodyPr>
          <a:lstStyle/>
          <a:p>
            <a:r>
              <a:rPr lang="en-US" dirty="0"/>
              <a:t>https://techtv.mit.edu/videos/26694-the-science-of-remembering-and-forgetting</a:t>
            </a:r>
          </a:p>
        </p:txBody>
      </p:sp>
    </p:spTree>
    <p:extLst>
      <p:ext uri="{BB962C8B-B14F-4D97-AF65-F5344CB8AC3E}">
        <p14:creationId xmlns:p14="http://schemas.microsoft.com/office/powerpoint/2010/main" val="173347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112253"/>
            <a:ext cx="8773885" cy="3785652"/>
          </a:xfrm>
          <a:prstGeom prst="rect">
            <a:avLst/>
          </a:prstGeom>
          <a:noFill/>
        </p:spPr>
        <p:txBody>
          <a:bodyPr wrap="square" rtlCol="0">
            <a:spAutoFit/>
          </a:bodyPr>
          <a:lstStyle/>
          <a:p>
            <a:r>
              <a:rPr lang="en-US" sz="4000" dirty="0"/>
              <a:t>“But you, beloved, building yourselves up on your most holy faith, praying in the Holy Spirit, </a:t>
            </a:r>
            <a:r>
              <a:rPr lang="en-US" sz="4000" dirty="0">
                <a:solidFill>
                  <a:schemeClr val="accent2"/>
                </a:solidFill>
              </a:rPr>
              <a:t>keep yourselves in the love of God</a:t>
            </a:r>
            <a:r>
              <a:rPr lang="en-US" sz="4000" dirty="0"/>
              <a:t>, waiting anxiously for the mercy of our Lord Jesus Christ to eternal life.”</a:t>
            </a:r>
          </a:p>
        </p:txBody>
      </p:sp>
    </p:spTree>
    <p:extLst>
      <p:ext uri="{BB962C8B-B14F-4D97-AF65-F5344CB8AC3E}">
        <p14:creationId xmlns:p14="http://schemas.microsoft.com/office/powerpoint/2010/main" val="55582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15:9</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239574"/>
            <a:ext cx="8773885" cy="1938992"/>
          </a:xfrm>
          <a:prstGeom prst="rect">
            <a:avLst/>
          </a:prstGeom>
          <a:noFill/>
        </p:spPr>
        <p:txBody>
          <a:bodyPr wrap="square" rtlCol="0">
            <a:spAutoFit/>
          </a:bodyPr>
          <a:lstStyle/>
          <a:p>
            <a:r>
              <a:rPr lang="en-US" sz="4000" dirty="0"/>
              <a:t>“Just as the Father has loved Me, I have also loved you; abide in My love.” </a:t>
            </a:r>
          </a:p>
        </p:txBody>
      </p:sp>
    </p:spTree>
    <p:extLst>
      <p:ext uri="{BB962C8B-B14F-4D97-AF65-F5344CB8AC3E}">
        <p14:creationId xmlns:p14="http://schemas.microsoft.com/office/powerpoint/2010/main" val="2807932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297</TotalTime>
  <Words>3175</Words>
  <Application>Microsoft Office PowerPoint</Application>
  <PresentationFormat>On-screen Show (4:3)</PresentationFormat>
  <Paragraphs>289</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Rockwell</vt:lpstr>
      <vt:lpstr>Rockwell Condensed</vt:lpstr>
      <vt:lpstr>Times New Roman</vt:lpstr>
      <vt:lpstr>Wingdings</vt:lpstr>
      <vt:lpstr>Wood Type</vt:lpstr>
      <vt:lpstr>The book of Jude</vt:lpstr>
      <vt:lpstr>PowerPoint Presentation</vt:lpstr>
      <vt:lpstr>The Book of Jude</vt:lpstr>
      <vt:lpstr>4 Sections in Jude</vt:lpstr>
      <vt:lpstr>4 Sections in Jude</vt:lpstr>
      <vt:lpstr>4 Sections in Jude</vt:lpstr>
      <vt:lpstr>John Gabrieli</vt:lpstr>
      <vt:lpstr>PowerPoint Presentation</vt:lpstr>
      <vt:lpstr>PowerPoint Presentation</vt:lpstr>
      <vt:lpstr>PowerPoint Presentation</vt:lpstr>
      <vt:lpstr>PowerPoint Presentation</vt:lpstr>
      <vt:lpstr>PowerPoint Presentation</vt:lpstr>
      <vt:lpstr>4 Sections in Jude</vt:lpstr>
      <vt:lpstr>PowerPoint Presentation</vt:lpstr>
      <vt:lpstr>4 Common elements to a doxology</vt:lpstr>
      <vt:lpstr>4 Common elements to a doxology</vt:lpstr>
      <vt:lpstr>6 elements to Jude’s doxology</vt:lpstr>
      <vt:lpstr>6 elements to Jude’s doxology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elements to Jude’s doxology</vt:lpstr>
      <vt:lpstr>PowerPoint Presentation</vt:lpstr>
      <vt:lpstr>PowerPoint Presentation</vt:lpstr>
      <vt:lpstr>PowerPoint Presentation</vt:lpstr>
      <vt:lpstr>6 elements to Jude’s doxology</vt:lpstr>
      <vt:lpstr>PowerPoint Presentation</vt:lpstr>
      <vt:lpstr>PowerPoint Presentation</vt:lpstr>
      <vt:lpstr>Jude 25</vt:lpstr>
      <vt:lpstr>6 elements to Jude’s doxology</vt:lpstr>
      <vt:lpstr>6 elements to Jude’s doxology</vt:lpstr>
      <vt:lpstr>Jude 25</vt:lpstr>
      <vt:lpstr>PowerPoint Presentation</vt:lpstr>
      <vt:lpstr>6 elements to Jude’s doxology</vt:lpstr>
      <vt:lpstr>PowerPoint Presentation</vt:lpstr>
      <vt:lpstr>6 elements to Jude’s doxology</vt:lpstr>
      <vt:lpstr>6 elements to Jude’s doxology</vt:lpstr>
      <vt:lpstr>The book of Jude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1</cp:revision>
  <dcterms:created xsi:type="dcterms:W3CDTF">2019-07-27T23:17:57Z</dcterms:created>
  <dcterms:modified xsi:type="dcterms:W3CDTF">2019-07-28T04:15:48Z</dcterms:modified>
</cp:coreProperties>
</file>