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2"/>
  </p:notesMasterIdLst>
  <p:handoutMasterIdLst>
    <p:handoutMasterId r:id="rId73"/>
  </p:handoutMasterIdLst>
  <p:sldIdLst>
    <p:sldId id="2067" r:id="rId2"/>
    <p:sldId id="322" r:id="rId3"/>
    <p:sldId id="5185" r:id="rId4"/>
    <p:sldId id="3738" r:id="rId5"/>
    <p:sldId id="682" r:id="rId6"/>
    <p:sldId id="4990" r:id="rId7"/>
    <p:sldId id="5330" r:id="rId8"/>
    <p:sldId id="5180" r:id="rId9"/>
    <p:sldId id="5264" r:id="rId10"/>
    <p:sldId id="5367" r:id="rId11"/>
    <p:sldId id="5321" r:id="rId12"/>
    <p:sldId id="5368" r:id="rId13"/>
    <p:sldId id="5369" r:id="rId14"/>
    <p:sldId id="5370" r:id="rId15"/>
    <p:sldId id="5371" r:id="rId16"/>
    <p:sldId id="5392" r:id="rId17"/>
    <p:sldId id="5393" r:id="rId18"/>
    <p:sldId id="5394" r:id="rId19"/>
    <p:sldId id="5395" r:id="rId20"/>
    <p:sldId id="889" r:id="rId21"/>
    <p:sldId id="3860" r:id="rId22"/>
    <p:sldId id="3871" r:id="rId23"/>
    <p:sldId id="435" r:id="rId24"/>
    <p:sldId id="5308" r:id="rId25"/>
    <p:sldId id="5309" r:id="rId26"/>
    <p:sldId id="763" r:id="rId27"/>
    <p:sldId id="765" r:id="rId28"/>
    <p:sldId id="746" r:id="rId29"/>
    <p:sldId id="761" r:id="rId30"/>
    <p:sldId id="456" r:id="rId31"/>
    <p:sldId id="764" r:id="rId32"/>
    <p:sldId id="1323" r:id="rId33"/>
    <p:sldId id="5290" r:id="rId34"/>
    <p:sldId id="5372" r:id="rId35"/>
    <p:sldId id="5396" r:id="rId36"/>
    <p:sldId id="5397" r:id="rId37"/>
    <p:sldId id="5020" r:id="rId38"/>
    <p:sldId id="5413" r:id="rId39"/>
    <p:sldId id="5424" r:id="rId40"/>
    <p:sldId id="1411" r:id="rId41"/>
    <p:sldId id="1364" r:id="rId42"/>
    <p:sldId id="1402" r:id="rId43"/>
    <p:sldId id="1375" r:id="rId44"/>
    <p:sldId id="1366" r:id="rId45"/>
    <p:sldId id="1368" r:id="rId46"/>
    <p:sldId id="1367" r:id="rId47"/>
    <p:sldId id="5427" r:id="rId48"/>
    <p:sldId id="5398" r:id="rId49"/>
    <p:sldId id="1379" r:id="rId50"/>
    <p:sldId id="1354" r:id="rId51"/>
    <p:sldId id="5399" r:id="rId52"/>
    <p:sldId id="4641" r:id="rId53"/>
    <p:sldId id="5373" r:id="rId54"/>
    <p:sldId id="5314" r:id="rId55"/>
    <p:sldId id="5400" r:id="rId56"/>
    <p:sldId id="5415" r:id="rId57"/>
    <p:sldId id="5416" r:id="rId58"/>
    <p:sldId id="5417" r:id="rId59"/>
    <p:sldId id="5418" r:id="rId60"/>
    <p:sldId id="5419" r:id="rId61"/>
    <p:sldId id="5401" r:id="rId62"/>
    <p:sldId id="5402" r:id="rId63"/>
    <p:sldId id="778" r:id="rId64"/>
    <p:sldId id="5403" r:id="rId65"/>
    <p:sldId id="5425" r:id="rId66"/>
    <p:sldId id="1100" r:id="rId67"/>
    <p:sldId id="5426" r:id="rId68"/>
    <p:sldId id="2248" r:id="rId69"/>
    <p:sldId id="5374" r:id="rId70"/>
    <p:sldId id="3488" r:id="rId7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FF"/>
    <a:srgbClr val="000099"/>
    <a:srgbClr val="000066"/>
    <a:srgbClr val="006600"/>
    <a:srgbClr val="003300"/>
    <a:srgbClr val="008000"/>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6349" autoAdjust="0"/>
  </p:normalViewPr>
  <p:slideViewPr>
    <p:cSldViewPr>
      <p:cViewPr varScale="1">
        <p:scale>
          <a:sx n="106" d="100"/>
          <a:sy n="106" d="100"/>
        </p:scale>
        <p:origin x="17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 Andy Woods - Soteriology</a:t>
            </a:r>
          </a:p>
        </p:txBody>
      </p:sp>
      <p:sp>
        <p:nvSpPr>
          <p:cNvPr id="5" name="Footer Placeholder 4"/>
          <p:cNvSpPr>
            <a:spLocks noGrp="1"/>
          </p:cNvSpPr>
          <p:nvPr>
            <p:ph type="ftr" sz="quarter" idx="4"/>
          </p:nvPr>
        </p:nvSpPr>
        <p:spPr/>
        <p:txBody>
          <a:bodyPr/>
          <a:lstStyle/>
          <a:p>
            <a:r>
              <a:rPr lang="en-US"/>
              <a:t>Sugar Land Bible Church</a:t>
            </a:r>
          </a:p>
        </p:txBody>
      </p:sp>
      <p:sp>
        <p:nvSpPr>
          <p:cNvPr id="6" name="Slide Number Placeholder 5"/>
          <p:cNvSpPr>
            <a:spLocks noGrp="1"/>
          </p:cNvSpPr>
          <p:nvPr>
            <p:ph type="sldNum" sz="quarter" idx="5"/>
          </p:nvPr>
        </p:nvSpPr>
        <p:spPr/>
        <p:txBody>
          <a:bodyPr/>
          <a:lstStyle/>
          <a:p>
            <a:fld id="{685F063A-EE40-4242-B79D-A02668FB9303}" type="slidenum">
              <a:rPr lang="en-US" smtClean="0"/>
              <a:pPr/>
              <a:t>30</a:t>
            </a:fld>
            <a:endParaRPr lang="en-US"/>
          </a:p>
        </p:txBody>
      </p:sp>
    </p:spTree>
    <p:extLst>
      <p:ext uri="{BB962C8B-B14F-4D97-AF65-F5344CB8AC3E}">
        <p14:creationId xmlns:p14="http://schemas.microsoft.com/office/powerpoint/2010/main" val="401418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37</a:t>
            </a:fld>
            <a:endParaRPr lang="en-IN" dirty="0"/>
          </a:p>
        </p:txBody>
      </p:sp>
    </p:spTree>
    <p:extLst>
      <p:ext uri="{BB962C8B-B14F-4D97-AF65-F5344CB8AC3E}">
        <p14:creationId xmlns:p14="http://schemas.microsoft.com/office/powerpoint/2010/main" val="252195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61812F1-B0AF-4304-8042-2884DF555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B82CE9A-0D6E-494E-A0D5-B3431E7479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2B7DBC4D-6D1E-4EEF-9F0B-FA5349F208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F6E79C3-8B92-4211-B6A1-21D3A3C6E864}" type="slidenum">
              <a:rPr lang="en-US" altLang="en-US" sz="1300" smtClean="0"/>
              <a:pPr/>
              <a:t>40</a:t>
            </a:fld>
            <a:endParaRPr lang="en-US" altLang="en-US" sz="1300"/>
          </a:p>
        </p:txBody>
      </p:sp>
    </p:spTree>
    <p:extLst>
      <p:ext uri="{BB962C8B-B14F-4D97-AF65-F5344CB8AC3E}">
        <p14:creationId xmlns:p14="http://schemas.microsoft.com/office/powerpoint/2010/main" val="3081114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115488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335779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7" r:id="rId14"/>
    <p:sldLayoutId id="2147483918"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t>
            </a:r>
            <a:r>
              <a:rPr lang="en-US" altLang="en-US" kern="0">
                <a:solidFill>
                  <a:schemeClr val="tx1"/>
                </a:solidFill>
                <a:effectLst>
                  <a:outerShdw blurRad="38100" dist="38100" dir="2700000" algn="tl">
                    <a:srgbClr val="000000">
                      <a:alpha val="43137"/>
                    </a:srgbClr>
                  </a:outerShdw>
                </a:effectLst>
              </a:rPr>
              <a:t>Andy Woods</a:t>
            </a:r>
            <a:endParaRPr lang="en-US" altLang="en-US"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12 – Israel’s flight</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14 – 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1224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a:t>
            </a:r>
            <a:r>
              <a:rPr lang="en-US">
                <a:effectLst>
                  <a:outerShdw blurRad="38100" dist="38100" dir="2700000" algn="tl">
                    <a:srgbClr val="000000">
                      <a:alpha val="43137"/>
                    </a:srgbClr>
                  </a:outerShdw>
                </a:effectLst>
              </a:rPr>
              <a:t>(14-20)</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35187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(14-20)</a:t>
            </a:r>
          </a:p>
        </p:txBody>
      </p:sp>
    </p:spTree>
    <p:extLst>
      <p:ext uri="{BB962C8B-B14F-4D97-AF65-F5344CB8AC3E}">
        <p14:creationId xmlns:p14="http://schemas.microsoft.com/office/powerpoint/2010/main" val="16431078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Proclamation of the Eternal Gospel (6-7)</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(14-20)</a:t>
            </a:r>
          </a:p>
        </p:txBody>
      </p:sp>
    </p:spTree>
    <p:extLst>
      <p:ext uri="{BB962C8B-B14F-4D97-AF65-F5344CB8AC3E}">
        <p14:creationId xmlns:p14="http://schemas.microsoft.com/office/powerpoint/2010/main" val="9103220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Prediction of the Destruction of Babylon (8)</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(14-20)</a:t>
            </a:r>
          </a:p>
        </p:txBody>
      </p:sp>
    </p:spTree>
    <p:extLst>
      <p:ext uri="{BB962C8B-B14F-4D97-AF65-F5344CB8AC3E}">
        <p14:creationId xmlns:p14="http://schemas.microsoft.com/office/powerpoint/2010/main" val="40845024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Doom of the Beast’s Worshippers (9-12)</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(14-20)</a:t>
            </a:r>
          </a:p>
        </p:txBody>
      </p:sp>
    </p:spTree>
    <p:extLst>
      <p:ext uri="{BB962C8B-B14F-4D97-AF65-F5344CB8AC3E}">
        <p14:creationId xmlns:p14="http://schemas.microsoft.com/office/powerpoint/2010/main" val="373234254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Plea (9)</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Punishment (10-11)</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Perseverance (12)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4. The Doom of the Beast’s Worshippers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14:9-12)</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8052515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Plea (9)</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Punishment (10-11)</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Perseverance (12)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4. The Doom of the Beast’s Worshippers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14:9-12)</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30927109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Plea (9)</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Punishment (10-11)</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Perseverance (12)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4. The Doom of the Beast’s Worshippers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14:9-12)</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302761167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Plea (9)</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Punishment (10-11)</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Perseverance (12)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4. The Doom of the Beast’s Worshippers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14:9-12)</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7238539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A4394-25AB-4CCC-BECA-CD22EF9A1D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990600" y="0"/>
            <a:ext cx="7162800" cy="1969770"/>
          </a:xfrm>
          <a:prstGeom prst="rect">
            <a:avLst/>
          </a:prstGeom>
          <a:noFill/>
          <a:ln w="28575">
            <a:noFill/>
            <a:miter lim="800000"/>
            <a:headEnd/>
            <a:tailEnd/>
          </a:ln>
        </p:spPr>
        <p:txBody>
          <a:bodyPr wrap="square">
            <a:spAutoFit/>
          </a:bodyPr>
          <a:lstStyle/>
          <a:p>
            <a:pPr algn="ctr">
              <a:spcBef>
                <a:spcPts val="120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24:13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one who endures to the end, he will be saved.”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722854" y="2433637"/>
            <a:ext cx="3698293" cy="2378287"/>
          </a:xfrm>
          <a:prstGeom prst="rect">
            <a:avLst/>
          </a:prstGeom>
        </p:spPr>
      </p:pic>
    </p:spTree>
    <p:extLst>
      <p:ext uri="{BB962C8B-B14F-4D97-AF65-F5344CB8AC3E}">
        <p14:creationId xmlns:p14="http://schemas.microsoft.com/office/powerpoint/2010/main" val="19254227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405460014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105747015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D42E7C-D02D-4890-BF7A-3DE61F7BD0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will build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oikodomeō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My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gates of Hades will not overpower 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428A0F1-2F63-4FAF-BBA8-62ED4E37D1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996" y="2514600"/>
            <a:ext cx="1758008" cy="2286000"/>
          </a:xfrm>
          <a:prstGeom prst="rect">
            <a:avLst/>
          </a:prstGeom>
        </p:spPr>
      </p:pic>
    </p:spTree>
    <p:extLst>
      <p:ext uri="{BB962C8B-B14F-4D97-AF65-F5344CB8AC3E}">
        <p14:creationId xmlns:p14="http://schemas.microsoft.com/office/powerpoint/2010/main" val="173735139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50:5 (NKJV)</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My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Me,</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made a covenant with Me by sacrifice.”</a:t>
            </a:r>
          </a:p>
        </p:txBody>
      </p:sp>
      <p:pic>
        <p:nvPicPr>
          <p:cNvPr id="2054" name="Picture 6" descr="Image result for saints bible">
            <a:extLst>
              <a:ext uri="{FF2B5EF4-FFF2-40B4-BE49-F238E27FC236}">
                <a16:creationId xmlns:a16="http://schemas.microsoft.com/office/drawing/2014/main" id="{E0A77303-9CCF-4FC0-9194-993A103115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5146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6185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149:1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“Praise the Lord! Sing to the Lord a new song, And His praise in the assembly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6" descr="Image result for saints bible">
            <a:extLst>
              <a:ext uri="{FF2B5EF4-FFF2-40B4-BE49-F238E27FC236}">
                <a16:creationId xmlns:a16="http://schemas.microsoft.com/office/drawing/2014/main" id="{D658C7BC-C7BB-4773-AA6C-3FF13F8FEB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5146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231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38862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crucial test of true faith is endurance to the end, abiding in Christ, and continuance in the Word…He cannot abandon himself to sin; he cannot come under the domination of sin; he cannot be guilty of certain kinds of unfaithfulness…Let us appreciate the doctrine of the perseverance of the saints and recognize that we may entertain the faith of our security in Christ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as we persevere in faith and holiness to the end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827110" y="228600"/>
            <a:ext cx="5489780" cy="939718"/>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Murray</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Redemption Accomplished and Applied, pp. 152, 154-55.</a:t>
            </a:r>
          </a:p>
        </p:txBody>
      </p:sp>
      <p:pic>
        <p:nvPicPr>
          <p:cNvPr id="1032" name="Picture 8" descr="https://www.monergism.com/sites/default/files/legacy/term_images/John%20Murra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62217" cy="109211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383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219200" y="5121257"/>
            <a:ext cx="7002152" cy="1050943"/>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“Readers, if there is a reserve in your obedience, you are on your way to hell.”</a:t>
            </a:r>
          </a:p>
        </p:txBody>
      </p:sp>
      <p:sp>
        <p:nvSpPr>
          <p:cNvPr id="6" name="Rectangle 2"/>
          <p:cNvSpPr>
            <a:spLocks noChangeArrowheads="1"/>
          </p:cNvSpPr>
          <p:nvPr/>
        </p:nvSpPr>
        <p:spPr bwMode="auto">
          <a:xfrm>
            <a:off x="1968760" y="228600"/>
            <a:ext cx="5206481"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W. Pink </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Practical Christianity</a:t>
            </a: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16</a:t>
            </a:r>
            <a:r>
              <a:rPr lang="en-US" sz="18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6400" y="1357146"/>
            <a:ext cx="4871201" cy="3519654"/>
          </a:xfrm>
          <a:prstGeom prst="rect">
            <a:avLst/>
          </a:prstGeom>
          <a:ln w="3175">
            <a:solidFill>
              <a:schemeClr val="tx1"/>
            </a:solidFill>
          </a:ln>
        </p:spPr>
      </p:pic>
    </p:spTree>
    <p:extLst>
      <p:ext uri="{BB962C8B-B14F-4D97-AF65-F5344CB8AC3E}">
        <p14:creationId xmlns:p14="http://schemas.microsoft.com/office/powerpoint/2010/main" val="1591811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783072" y="2235467"/>
            <a:ext cx="5993597" cy="240065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 can be sure that he is a true believer</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Hence, there is an ongoing need to be dedicated to the Lord and to deny ourselves so that we might make it.”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35467"/>
            <a:ext cx="2060566" cy="2799737"/>
          </a:xfrm>
          <a:prstGeom prst="rect">
            <a:avLst/>
          </a:prstGeom>
          <a:noFill/>
          <a:ln w="38100">
            <a:solidFill>
              <a:schemeClr val="tx1"/>
            </a:solidFill>
            <a:miter lim="800000"/>
            <a:headEnd/>
            <a:tailEnd/>
          </a:ln>
        </p:spPr>
      </p:pic>
      <p:sp>
        <p:nvSpPr>
          <p:cNvPr id="2" name="Rectangle 1"/>
          <p:cNvSpPr/>
          <p:nvPr/>
        </p:nvSpPr>
        <p:spPr>
          <a:xfrm>
            <a:off x="914400" y="239216"/>
            <a:ext cx="7535825" cy="1531188"/>
          </a:xfrm>
          <a:prstGeom prst="rect">
            <a:avLst/>
          </a:prstGeom>
        </p:spPr>
        <p:txBody>
          <a:bodyPr wrap="square">
            <a:spAutoFit/>
          </a:bodyPr>
          <a:lstStyle/>
          <a:p>
            <a:pPr algn="ctr">
              <a:spcAft>
                <a:spcPts val="9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Piper</a:t>
            </a:r>
          </a:p>
          <a:p>
            <a:pPr algn="ctr">
              <a:defRPr/>
            </a:pPr>
            <a:r>
              <a:rPr lang="en-US" sz="1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 and Pastoral Staff, TULIP: What We Believe about the Five Points of Calvinism: Position Paper of the Pastoral Staff (Desiring God Ministries, 1997), 25, cited in Dave Hunt, What Love is This?, 379.</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371601"/>
            <a:ext cx="9144000"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 person fails to love and obey the Lord through the trials of life, then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no evidence that he possesses saving faith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How many people do you know who came to church for a while, had a little trouble in their lives, and left? Although they may have made a profession of faith in Christ, they cannot be identified as those who love Him because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their lives are not characterized by enduring obedience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905000" y="228600"/>
            <a:ext cx="5334001"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Saved Without A Doubt</a:t>
            </a: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177</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1"/>
            <a:ext cx="1879804" cy="1097280"/>
          </a:xfrm>
          <a:prstGeom prst="rect">
            <a:avLst/>
          </a:prstGeom>
        </p:spPr>
      </p:pic>
    </p:spTree>
    <p:extLst>
      <p:ext uri="{BB962C8B-B14F-4D97-AF65-F5344CB8AC3E}">
        <p14:creationId xmlns:p14="http://schemas.microsoft.com/office/powerpoint/2010/main" val="3525881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Trumpets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0" y="1588889"/>
            <a:ext cx="8442889"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Trumpet (9:13-21) – 1/3 humanity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7th Trumpet (11:14-19) – Legal transfer announced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4907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5240" y="1524000"/>
            <a:ext cx="9128760"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“During the first message presented at Ligonier’s Conference in Orlando last June, Dr. R. C. Sproul indicated that Dr. James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Boice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scheduled speaker at the conference, was dying in faith that very night.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the end of the message he asked all 5,000 of us present to pray that Jim dies in faith</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struck me as sad.  Here was a great pastor, theologian, teacher, and author.  Yet Sproul was not sure that he was regenerate.  (In Reformed thought, if a person fails to die in faith, he proved he was never saved in the first place.)  I was reminded of R.T. Kendall’s remark that nearly to a man the Puritan divines died doubting whether they were saved and fearing they were going to hell.  Dr.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Boice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died that very night, June 15</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282142" y="228599"/>
            <a:ext cx="6594955" cy="923925"/>
          </a:xfrm>
          <a:prstGeom prst="rect">
            <a:avLst/>
          </a:prstGeom>
          <a:noFill/>
          <a:ln w="9525">
            <a:noFill/>
            <a:miter lim="800000"/>
            <a:headEnd/>
            <a:tailEnd/>
          </a:ln>
          <a:effectLst/>
        </p:spPr>
        <p:txBody>
          <a:bodyPr anchor="ctr"/>
          <a:lstStyle/>
          <a:p>
            <a:pPr algn="ctr">
              <a:spcAft>
                <a:spcPts val="600"/>
              </a:spcAft>
              <a:defRPr/>
            </a:pPr>
            <a:r>
              <a:rPr lang="en-US" sz="3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R.C. Sproul – Bob Wilkin as quoted in:</a:t>
            </a:r>
          </a:p>
          <a:p>
            <a:pPr algn="ctr">
              <a:spcAft>
                <a:spcPts val="900"/>
              </a:spcAft>
              <a:defRPr/>
            </a:pPr>
            <a:r>
              <a:rPr lang="en-US" sz="1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http://www.gracebiblestudies.org/Resources/Web/www.duluthbible.org/g_f_j/EternalSecurity12.htm</a:t>
            </a:r>
          </a:p>
        </p:txBody>
      </p:sp>
      <p:pic>
        <p:nvPicPr>
          <p:cNvPr id="1026" name="Picture 2" descr="Image result for rc sproul">
            <a:extLst>
              <a:ext uri="{FF2B5EF4-FFF2-40B4-BE49-F238E27FC236}">
                <a16:creationId xmlns:a16="http://schemas.microsoft.com/office/drawing/2014/main" id="{16F9CFC6-027D-4925-8E33-AB2A2DB7D1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941" y="76200"/>
            <a:ext cx="120845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715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2209800" y="1905000"/>
            <a:ext cx="6609548"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teaching is that I don't know, at any given moment, what my eternal future will be… I can hope, pray, do my very best – but I still don't know. Pope John II doesn't absolutely know that he will go to heaven, nor does mother Theresa of Calcutta, unless either has had a special divine revelation.”</a:t>
            </a:r>
            <a:endPar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885154" y="228600"/>
            <a:ext cx="7344446" cy="11430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Cardinal John O’Connor of NY</a:t>
            </a:r>
          </a:p>
          <a:p>
            <a:pPr algn="ctr">
              <a:defRPr/>
            </a:pP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quoted in Samuel Howe </a:t>
            </a:r>
            <a:r>
              <a:rPr lang="en-US" sz="1600" kern="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Verhovek</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Cardinal Defends a Jailed Bishop Who Warned Cuomo on Abortion, </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York Times, February 1, 1990.</a:t>
            </a:r>
            <a:endPar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7346" name="Picture 2" descr="http://www.catholic-pages.com/images/cardinals/o%27connor.jpg"/>
          <p:cNvPicPr>
            <a:picLocks noChangeAspect="1" noChangeArrowheads="1"/>
          </p:cNvPicPr>
          <p:nvPr/>
        </p:nvPicPr>
        <p:blipFill>
          <a:blip r:embed="rId2" cstate="print"/>
          <a:srcRect/>
          <a:stretch>
            <a:fillRect/>
          </a:stretch>
        </p:blipFill>
        <p:spPr bwMode="auto">
          <a:xfrm>
            <a:off x="228600" y="2057400"/>
            <a:ext cx="1811548" cy="24003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121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8A6F94-F102-40D2-B1D9-55A69B60FA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5:24 </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 Him</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passed out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death into life.”</a:t>
            </a:r>
          </a:p>
        </p:txBody>
      </p:sp>
      <p:pic>
        <p:nvPicPr>
          <p:cNvPr id="3" name="Picture 2">
            <a:extLst>
              <a:ext uri="{FF2B5EF4-FFF2-40B4-BE49-F238E27FC236}">
                <a16:creationId xmlns:a16="http://schemas.microsoft.com/office/drawing/2014/main" id="{2E791A4D-CC0D-4C79-9488-508523BB7A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8234" y="3048000"/>
            <a:ext cx="2587533" cy="1828800"/>
          </a:xfrm>
          <a:prstGeom prst="rect">
            <a:avLst/>
          </a:prstGeom>
        </p:spPr>
      </p:pic>
    </p:spTree>
    <p:extLst>
      <p:ext uri="{BB962C8B-B14F-4D97-AF65-F5344CB8AC3E}">
        <p14:creationId xmlns:p14="http://schemas.microsoft.com/office/powerpoint/2010/main" val="60404493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A4B351-DACC-4EBE-9A27-D3DCDB2AFE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5:13 </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things I have written to you who believe in the name of the Son of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may know that you have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A31836-5034-4433-A954-7F84464714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8234" y="3048000"/>
            <a:ext cx="2587533" cy="1828800"/>
          </a:xfrm>
          <a:prstGeom prst="rect">
            <a:avLst/>
          </a:prstGeom>
        </p:spPr>
      </p:pic>
    </p:spTree>
    <p:extLst>
      <p:ext uri="{BB962C8B-B14F-4D97-AF65-F5344CB8AC3E}">
        <p14:creationId xmlns:p14="http://schemas.microsoft.com/office/powerpoint/2010/main" val="9127191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76400"/>
            <a:ext cx="8953501"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(14-20)</a:t>
            </a:r>
          </a:p>
        </p:txBody>
      </p:sp>
    </p:spTree>
    <p:extLst>
      <p:ext uri="{BB962C8B-B14F-4D97-AF65-F5344CB8AC3E}">
        <p14:creationId xmlns:p14="http://schemas.microsoft.com/office/powerpoint/2010/main" val="51817884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Beatitude (13a)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Rest (13b)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Reward (13c)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5. The Blessing Upon the Tribulation Martyrs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14:13)</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351464875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Beatitude (13a)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Rest (13b)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Reward (13c)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5. The Blessing Upon the Tribulation Martyrs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14:13)</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66783687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365" y="1417910"/>
            <a:ext cx="2121766" cy="157314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7906" y="3109747"/>
            <a:ext cx="2488223" cy="3544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effectLst>
                  <a:outerShdw blurRad="38100" dist="38100" dir="2700000" algn="tl">
                    <a:srgbClr val="000000">
                      <a:alpha val="43137"/>
                    </a:srgbClr>
                  </a:outerShdw>
                </a:effectLst>
              </a:rPr>
              <a:pPr/>
              <a:t>37</a:t>
            </a:fld>
            <a:endParaRPr lang="en-IN"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52A9C73-06ED-419B-81B5-491CBFC22330}"/>
              </a:ext>
            </a:extLst>
          </p:cNvPr>
          <p:cNvSpPr>
            <a:spLocks noGrp="1"/>
          </p:cNvSpPr>
          <p:nvPr>
            <p:ph idx="4294967295"/>
          </p:nvPr>
        </p:nvSpPr>
        <p:spPr>
          <a:xfrm>
            <a:off x="308861" y="937903"/>
            <a:ext cx="2967739" cy="586097"/>
          </a:xfrm>
        </p:spPr>
        <p:txBody>
          <a:bodyPr/>
          <a:lstStyle/>
          <a:p>
            <a:pPr marL="0" indent="0" algn="ctr">
              <a:lnSpc>
                <a:spcPct val="100000"/>
              </a:lnSpc>
              <a:spcBef>
                <a:spcPts val="0"/>
              </a:spcBef>
              <a:buNone/>
            </a:pPr>
            <a:r>
              <a:rPr lang="en-IN" sz="2400" dirty="0">
                <a:effectLst>
                  <a:outerShdw blurRad="38100" dist="38100" dir="2700000" algn="tl">
                    <a:srgbClr val="000000">
                      <a:alpha val="43137"/>
                    </a:srgbClr>
                  </a:outerShdw>
                </a:effectLst>
              </a:rPr>
              <a:t>Sermon on the Mount</a:t>
            </a:r>
          </a:p>
        </p:txBody>
      </p:sp>
      <p:sp>
        <p:nvSpPr>
          <p:cNvPr id="2" name="Title 1">
            <a:extLst>
              <a:ext uri="{FF2B5EF4-FFF2-40B4-BE49-F238E27FC236}">
                <a16:creationId xmlns:a16="http://schemas.microsoft.com/office/drawing/2014/main" id="{E2C50832-0B36-43C5-98EC-4CD165D78718}"/>
              </a:ext>
            </a:extLst>
          </p:cNvPr>
          <p:cNvSpPr>
            <a:spLocks noGrp="1"/>
          </p:cNvSpPr>
          <p:nvPr>
            <p:ph type="title" idx="4294967295"/>
          </p:nvPr>
        </p:nvSpPr>
        <p:spPr>
          <a:xfrm>
            <a:off x="176724" y="334962"/>
            <a:ext cx="5484813" cy="503238"/>
          </a:xfrm>
        </p:spPr>
        <p:txBody>
          <a:bodyPr>
            <a:normAutofit fontScale="90000"/>
          </a:bodyPr>
          <a:lstStyle/>
          <a:p>
            <a:pPr>
              <a:lnSpc>
                <a:spcPct val="100000"/>
              </a:lnSpc>
            </a:pPr>
            <a:r>
              <a:rPr lang="en-IN" dirty="0">
                <a:effectLst>
                  <a:outerShdw blurRad="38100" dist="38100" dir="2700000" algn="tl">
                    <a:srgbClr val="000000">
                      <a:alpha val="43137"/>
                    </a:srgbClr>
                  </a:outerShdw>
                </a:effectLst>
              </a:rPr>
              <a:t>Mt of Beatitudes</a:t>
            </a:r>
          </a:p>
        </p:txBody>
      </p:sp>
      <p:sp>
        <p:nvSpPr>
          <p:cNvPr id="12" name="Oval 11"/>
          <p:cNvSpPr/>
          <p:nvPr/>
        </p:nvSpPr>
        <p:spPr>
          <a:xfrm flipH="1" flipV="1">
            <a:off x="687420" y="3030617"/>
            <a:ext cx="908904" cy="398381"/>
          </a:xfrm>
          <a:prstGeom prst="ellipse">
            <a:avLst/>
          </a:prstGeom>
          <a:noFill/>
          <a:ln w="57150">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13644" y="382108"/>
            <a:ext cx="4872336" cy="31963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47750" y="3068361"/>
            <a:ext cx="2257205" cy="34810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Oval 17"/>
          <p:cNvSpPr/>
          <p:nvPr/>
        </p:nvSpPr>
        <p:spPr>
          <a:xfrm flipH="1" flipV="1">
            <a:off x="4454131" y="2171902"/>
            <a:ext cx="640265" cy="624050"/>
          </a:xfrm>
          <a:prstGeom prst="ellipse">
            <a:avLst/>
          </a:prstGeom>
          <a:noFill/>
          <a:ln w="57150">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a:stretch>
            <a:fillRect/>
          </a:stretch>
        </p:blipFill>
        <p:spPr>
          <a:xfrm>
            <a:off x="5098357" y="3997741"/>
            <a:ext cx="3645260" cy="2551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538733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14300" y="1371600"/>
            <a:ext cx="8915400" cy="4495800"/>
          </a:xfrm>
        </p:spPr>
        <p:txBody>
          <a:bodyPr/>
          <a:lstStyle/>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reader &amp; heeder of Revelation (1:3)</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Tribulation martyrs (14:13)</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spiritually prepared (16:15)</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Marriage Supper invitees (19:9)</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First Resurrection’s participants (20:6)</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heeder of Revelation (22:7)</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eternal city’s citizens (22:14)</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1733550" y="228600"/>
            <a:ext cx="5676900" cy="11430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Seven Beatitudes of Revelation:</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solidFill>
                  <a:srgbClr val="FFFFCC"/>
                </a:solidFill>
                <a:effectLst>
                  <a:outerShdw blurRad="38100" dist="38100" dir="2700000" algn="tl">
                    <a:srgbClr val="000000">
                      <a:alpha val="43137"/>
                    </a:srgbClr>
                  </a:outerShdw>
                </a:effectLst>
                <a:cs typeface="Calibri" panose="020F0502020204030204" pitchFamily="34" charset="0"/>
              </a:rPr>
              <a:t>“Blessed” (</a:t>
            </a:r>
            <a:r>
              <a:rPr lang="en-US" altLang="en-US" sz="3200" i="1" kern="1200" dirty="0" err="1">
                <a:solidFill>
                  <a:srgbClr val="FFFFCC"/>
                </a:solidFill>
                <a:effectLst>
                  <a:outerShdw blurRad="38100" dist="38100" dir="2700000" algn="tl">
                    <a:srgbClr val="000000">
                      <a:alpha val="43137"/>
                    </a:srgbClr>
                  </a:outerShdw>
                </a:effectLst>
                <a:cs typeface="Calibri" panose="020F0502020204030204" pitchFamily="34" charset="0"/>
              </a:rPr>
              <a:t>makarios</a:t>
            </a:r>
            <a:r>
              <a:rPr lang="en-US" altLang="en-US" sz="3200" kern="1200"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sz="2400" dirty="0">
              <a:solidFill>
                <a:srgbClr val="FFFFCC"/>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F0F504E4-B553-495C-9E86-92DA501616A7}"/>
              </a:ext>
            </a:extLst>
          </p:cNvPr>
          <p:cNvSpPr txBox="1"/>
          <p:nvPr/>
        </p:nvSpPr>
        <p:spPr>
          <a:xfrm>
            <a:off x="1790700" y="6248400"/>
            <a:ext cx="55626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Walvoord, "Revelation," in Bible Knowledge Commentary, ed. John F. Walvoord and Roy B.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1983), 929</a:t>
            </a:r>
            <a:endParaRPr lang="en-US" sz="1400" dirty="0">
              <a:latin typeface="Calibri" panose="020F0502020204030204" pitchFamily="34" charset="0"/>
              <a:cs typeface="Calibri" panose="020F0502020204030204" pitchFamily="34" charset="0"/>
            </a:endParaRPr>
          </a:p>
        </p:txBody>
      </p:sp>
      <p:pic>
        <p:nvPicPr>
          <p:cNvPr id="8" name="Picture 2" descr="http://walvoordhistory.com/wp-content/uploads/2009/11/JohnFWalvoord-e1419653447886.jpg">
            <a:extLst>
              <a:ext uri="{FF2B5EF4-FFF2-40B4-BE49-F238E27FC236}">
                <a16:creationId xmlns:a16="http://schemas.microsoft.com/office/drawing/2014/main" id="{48349602-6794-40E7-8EA2-BF37FADCD1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Tree>
    <p:extLst>
      <p:ext uri="{BB962C8B-B14F-4D97-AF65-F5344CB8AC3E}">
        <p14:creationId xmlns:p14="http://schemas.microsoft.com/office/powerpoint/2010/main" val="360561939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14300" y="1371600"/>
            <a:ext cx="8915400" cy="4495800"/>
          </a:xfrm>
        </p:spPr>
        <p:txBody>
          <a:bodyPr/>
          <a:lstStyle/>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reader &amp; heeder of Revelation (1:3)</a:t>
            </a:r>
          </a:p>
          <a:p>
            <a:pPr marL="514350" indent="-514350" eaLnBrk="1" hangingPunct="1">
              <a:spcBef>
                <a:spcPts val="0"/>
              </a:spcBef>
              <a:spcAft>
                <a:spcPts val="18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Blessing upon the Tribulation martyrs (14:13)</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spiritually prepared (16:15)</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Marriage Supper invitees (19:9)</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First Resurrection’s participants (20:6)</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heeder of Revelation (22:7)</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eternal city’s citizens (22:14)</a:t>
            </a:r>
          </a:p>
        </p:txBody>
      </p:sp>
      <p:sp>
        <p:nvSpPr>
          <p:cNvPr id="2" name="TextBox 1">
            <a:extLst>
              <a:ext uri="{FF2B5EF4-FFF2-40B4-BE49-F238E27FC236}">
                <a16:creationId xmlns:a16="http://schemas.microsoft.com/office/drawing/2014/main" id="{F0F504E4-B553-495C-9E86-92DA501616A7}"/>
              </a:ext>
            </a:extLst>
          </p:cNvPr>
          <p:cNvSpPr txBox="1"/>
          <p:nvPr/>
        </p:nvSpPr>
        <p:spPr>
          <a:xfrm>
            <a:off x="1790700" y="6248400"/>
            <a:ext cx="55626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Walvoord, "Revelation," in Bible Knowledge Commentary, ed. John F. Walvoord and Roy B.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1983), 929</a:t>
            </a:r>
            <a:endParaRPr lang="en-US" sz="1400" dirty="0">
              <a:latin typeface="Calibri" panose="020F0502020204030204" pitchFamily="34" charset="0"/>
              <a:cs typeface="Calibri" panose="020F0502020204030204" pitchFamily="34" charset="0"/>
            </a:endParaRPr>
          </a:p>
        </p:txBody>
      </p:sp>
      <p:pic>
        <p:nvPicPr>
          <p:cNvPr id="8" name="Picture 2" descr="http://walvoordhistory.com/wp-content/uploads/2009/11/JohnFWalvoord-e1419653447886.jpg">
            <a:extLst>
              <a:ext uri="{FF2B5EF4-FFF2-40B4-BE49-F238E27FC236}">
                <a16:creationId xmlns:a16="http://schemas.microsoft.com/office/drawing/2014/main" id="{48349602-6794-40E7-8EA2-BF37FADCD1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
        <p:nvSpPr>
          <p:cNvPr id="7" name="Title 1">
            <a:extLst>
              <a:ext uri="{FF2B5EF4-FFF2-40B4-BE49-F238E27FC236}">
                <a16:creationId xmlns:a16="http://schemas.microsoft.com/office/drawing/2014/main" id="{1404C3E8-80FF-4871-9433-99464B604BDE}"/>
              </a:ext>
            </a:extLst>
          </p:cNvPr>
          <p:cNvSpPr>
            <a:spLocks noGrp="1"/>
          </p:cNvSpPr>
          <p:nvPr>
            <p:ph type="title"/>
          </p:nvPr>
        </p:nvSpPr>
        <p:spPr>
          <a:xfrm>
            <a:off x="1733550" y="228600"/>
            <a:ext cx="5676900" cy="11430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Seven Beatitudes of Revelation:</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solidFill>
                  <a:srgbClr val="FFFFCC"/>
                </a:solidFill>
                <a:effectLst>
                  <a:outerShdw blurRad="38100" dist="38100" dir="2700000" algn="tl">
                    <a:srgbClr val="000000">
                      <a:alpha val="43137"/>
                    </a:srgbClr>
                  </a:outerShdw>
                </a:effectLst>
                <a:cs typeface="Calibri" panose="020F0502020204030204" pitchFamily="34" charset="0"/>
              </a:rPr>
              <a:t>“Blessed” (</a:t>
            </a:r>
            <a:r>
              <a:rPr lang="en-US" altLang="en-US" sz="3200" i="1" kern="1200" dirty="0" err="1">
                <a:solidFill>
                  <a:srgbClr val="FFFFCC"/>
                </a:solidFill>
                <a:effectLst>
                  <a:outerShdw blurRad="38100" dist="38100" dir="2700000" algn="tl">
                    <a:srgbClr val="000000">
                      <a:alpha val="43137"/>
                    </a:srgbClr>
                  </a:outerShdw>
                </a:effectLst>
                <a:cs typeface="Calibri" panose="020F0502020204030204" pitchFamily="34" charset="0"/>
              </a:rPr>
              <a:t>makarios</a:t>
            </a:r>
            <a:r>
              <a:rPr lang="en-US" altLang="en-US" sz="3200" kern="1200"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sz="2400" dirty="0">
              <a:solidFill>
                <a:srgbClr val="FFFF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08152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854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forever and ever.’” (cf. Matt. 6:10)</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125493"/>
            <a:ext cx="2461193" cy="1828800"/>
          </a:xfrm>
          <a:prstGeom prst="rect">
            <a:avLst/>
          </a:prstGeom>
        </p:spPr>
      </p:pic>
    </p:spTree>
    <p:extLst>
      <p:ext uri="{BB962C8B-B14F-4D97-AF65-F5344CB8AC3E}">
        <p14:creationId xmlns:p14="http://schemas.microsoft.com/office/powerpoint/2010/main" val="354062395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AE523D7-1020-4FEB-B40C-8C53D9890A2C}"/>
              </a:ext>
            </a:extLst>
          </p:cNvPr>
          <p:cNvSpPr>
            <a:spLocks noGrp="1" noChangeArrowheads="1"/>
          </p:cNvSpPr>
          <p:nvPr>
            <p:ph type="body" idx="4294967295"/>
          </p:nvPr>
        </p:nvSpPr>
        <p:spPr>
          <a:xfrm>
            <a:off x="247650" y="1447799"/>
            <a:ext cx="8648700" cy="4833937"/>
          </a:xfrm>
        </p:spPr>
        <p:txBody>
          <a:bodyPr/>
          <a:lstStyle/>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restore God’s original purpose for man (5-8)</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taste death for every man (9) </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bring many to glory (10-13)</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break Satan’s rule over humanity (14)</a:t>
            </a:r>
          </a:p>
          <a:p>
            <a:pPr marL="457200" indent="-457200">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To remove the fear of death (15)</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become our merciful high priest (16-17a)</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make a complete purification for sin (17b)</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sympathize with those tested (18)</a:t>
            </a:r>
          </a:p>
        </p:txBody>
      </p:sp>
      <p:sp>
        <p:nvSpPr>
          <p:cNvPr id="5" name="TextBox 4">
            <a:extLst>
              <a:ext uri="{FF2B5EF4-FFF2-40B4-BE49-F238E27FC236}">
                <a16:creationId xmlns:a16="http://schemas.microsoft.com/office/drawing/2014/main" id="{E7FB995B-B972-42DE-9BD6-16D85C4C5846}"/>
              </a:ext>
            </a:extLst>
          </p:cNvPr>
          <p:cNvSpPr txBox="1"/>
          <p:nvPr/>
        </p:nvSpPr>
        <p:spPr>
          <a:xfrm>
            <a:off x="609600" y="6324600"/>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6" name="Rectangle 2">
            <a:extLst>
              <a:ext uri="{FF2B5EF4-FFF2-40B4-BE49-F238E27FC236}">
                <a16:creationId xmlns:a16="http://schemas.microsoft.com/office/drawing/2014/main" id="{A4B16A1D-259F-4D91-ABD8-E997B6B10D94}"/>
              </a:ext>
            </a:extLst>
          </p:cNvPr>
          <p:cNvSpPr txBox="1">
            <a:spLocks noChangeArrowheads="1"/>
          </p:cNvSpPr>
          <p:nvPr/>
        </p:nvSpPr>
        <p:spPr bwMode="auto">
          <a:xfrm>
            <a:off x="2324100" y="228600"/>
            <a:ext cx="449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200" kern="0" dirty="0">
                <a:effectLst>
                  <a:outerShdw blurRad="38100" dist="38100" dir="2700000" algn="tl">
                    <a:srgbClr val="000000">
                      <a:alpha val="43137"/>
                    </a:srgbClr>
                  </a:outerShdw>
                </a:effectLst>
                <a:latin typeface="Calibri" panose="020F0502020204030204" pitchFamily="34" charset="0"/>
              </a:rPr>
              <a:t>(Heb. 2:5-18)</a:t>
            </a:r>
            <a:endParaRPr lang="en-US" altLang="en-US" sz="4000" kern="0" dirty="0">
              <a:effectLst>
                <a:outerShdw blurRad="38100" dist="38100" dir="2700000" algn="tl">
                  <a:srgbClr val="000000">
                    <a:alpha val="43137"/>
                  </a:srgbClr>
                </a:outerShdw>
              </a:effectLst>
              <a:latin typeface="Calibri" panose="020F0502020204030204" pitchFamily="34" charset="0"/>
            </a:endParaRPr>
          </a:p>
        </p:txBody>
      </p:sp>
      <p:pic>
        <p:nvPicPr>
          <p:cNvPr id="7" name="Picture 4" descr="C:\Documents and Settings\Owner\Application Data\Microsoft\Media Catalog\Downloaded Clips\cl79\j0304869.wmf">
            <a:extLst>
              <a:ext uri="{FF2B5EF4-FFF2-40B4-BE49-F238E27FC236}">
                <a16:creationId xmlns:a16="http://schemas.microsoft.com/office/drawing/2014/main" id="{7BB7B08C-50D6-431C-B571-44C37C455D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7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10100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2732FC-4E44-4FDD-9C9A-B574B879EC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EF9759FB-6BB3-4FAE-B7EE-FA7B02B688E3}"/>
              </a:ext>
            </a:extLst>
          </p:cNvPr>
          <p:cNvSpPr>
            <a:spLocks noChangeArrowheads="1"/>
          </p:cNvSpPr>
          <p:nvPr/>
        </p:nvSpPr>
        <p:spPr bwMode="auto">
          <a:xfrm>
            <a:off x="176213" y="76200"/>
            <a:ext cx="8791575" cy="2692400"/>
          </a:xfrm>
          <a:prstGeom prst="rect">
            <a:avLst/>
          </a:prstGeom>
          <a:noFill/>
          <a:ln w="28575">
            <a:noFill/>
            <a:miter lim="800000"/>
            <a:headEnd/>
            <a:tailEnd/>
          </a:ln>
        </p:spPr>
        <p:txBody>
          <a:bodyPr>
            <a:spAutoFit/>
          </a:bodyPr>
          <a:lstStyle/>
          <a:p>
            <a:pPr algn="ctr">
              <a:spcAft>
                <a:spcPts val="600"/>
              </a:spcAft>
              <a:defRPr/>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Hebrews 2:15</a:t>
            </a:r>
          </a:p>
          <a:p>
            <a:pPr algn="just">
              <a:defRPr/>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release those who through fear of death were all their lifetime subject to bondage.</a:t>
            </a:r>
          </a:p>
        </p:txBody>
      </p:sp>
      <p:pic>
        <p:nvPicPr>
          <p:cNvPr id="3" name="Picture 2">
            <a:extLst>
              <a:ext uri="{FF2B5EF4-FFF2-40B4-BE49-F238E27FC236}">
                <a16:creationId xmlns:a16="http://schemas.microsoft.com/office/drawing/2014/main" id="{3F6D5D13-7557-4249-9DF7-EEE6310FA6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1766" y="2514600"/>
            <a:ext cx="3440468" cy="2286000"/>
          </a:xfrm>
          <a:prstGeom prst="rect">
            <a:avLst/>
          </a:prstGeo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0012AC-27B7-49D2-BDDD-92182CEB35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EF9759FB-6BB3-4FAE-B7EE-FA7B02B688E3}"/>
              </a:ext>
            </a:extLst>
          </p:cNvPr>
          <p:cNvSpPr>
            <a:spLocks noChangeArrowheads="1"/>
          </p:cNvSpPr>
          <p:nvPr/>
        </p:nvSpPr>
        <p:spPr bwMode="auto">
          <a:xfrm>
            <a:off x="176213" y="76200"/>
            <a:ext cx="8791575" cy="2692400"/>
          </a:xfrm>
          <a:prstGeom prst="rect">
            <a:avLst/>
          </a:prstGeom>
          <a:noFill/>
          <a:ln w="28575">
            <a:noFill/>
            <a:miter lim="800000"/>
            <a:headEnd/>
            <a:tailEnd/>
          </a:ln>
        </p:spPr>
        <p:txBody>
          <a:bodyPr>
            <a:spAutoFit/>
          </a:bodyPr>
          <a:lstStyle/>
          <a:p>
            <a:pPr algn="ctr">
              <a:spcAft>
                <a:spcPts val="600"/>
              </a:spcAft>
              <a:defRPr/>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Hebrews 2:15</a:t>
            </a:r>
          </a:p>
          <a:p>
            <a:pPr algn="just">
              <a:defRPr/>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release those who through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fear of death</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all their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lifetime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subject to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bondage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03512773-C46E-4361-97D8-CBC90AA29E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1766" y="2514600"/>
            <a:ext cx="3440468" cy="2286000"/>
          </a:xfrm>
          <a:prstGeom prst="rect">
            <a:avLst/>
          </a:prstGeom>
        </p:spPr>
      </p:pic>
    </p:spTree>
    <p:extLst>
      <p:ext uri="{BB962C8B-B14F-4D97-AF65-F5344CB8AC3E}">
        <p14:creationId xmlns:p14="http://schemas.microsoft.com/office/powerpoint/2010/main" val="380737691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CAE6DD28-FEBE-44ED-ABDF-5340F80283F5}"/>
              </a:ext>
            </a:extLst>
          </p:cNvPr>
          <p:cNvSpPr>
            <a:spLocks noGrp="1" noChangeArrowheads="1"/>
          </p:cNvSpPr>
          <p:nvPr>
            <p:ph type="body" idx="4294967295"/>
          </p:nvPr>
        </p:nvSpPr>
        <p:spPr>
          <a:xfrm>
            <a:off x="457200" y="1447800"/>
            <a:ext cx="8458200" cy="38862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pic>
        <p:nvPicPr>
          <p:cNvPr id="64514" name="Picture 2">
            <a:extLst>
              <a:ext uri="{FF2B5EF4-FFF2-40B4-BE49-F238E27FC236}">
                <a16:creationId xmlns:a16="http://schemas.microsoft.com/office/drawing/2014/main" id="{5DD40865-10A1-48BC-AA5B-C5F56EA64A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762000"/>
            <a:ext cx="8339327" cy="4145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1A0169-AC12-4888-AE70-1C60ACA35D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D30CBD03-2C55-4576-84B4-76997996F983}"/>
              </a:ext>
            </a:extLst>
          </p:cNvPr>
          <p:cNvSpPr>
            <a:spLocks noChangeArrowheads="1"/>
          </p:cNvSpPr>
          <p:nvPr/>
        </p:nvSpPr>
        <p:spPr bwMode="auto">
          <a:xfrm>
            <a:off x="176213" y="76200"/>
            <a:ext cx="8791575" cy="2631490"/>
          </a:xfrm>
          <a:prstGeom prst="rect">
            <a:avLst/>
          </a:prstGeom>
          <a:noFill/>
          <a:ln w="28575">
            <a:noFill/>
            <a:miter lim="800000"/>
            <a:headEnd/>
            <a:tailEnd/>
          </a:ln>
        </p:spPr>
        <p:txBody>
          <a:bodyPr>
            <a:spAutoFit/>
          </a:bodyPr>
          <a:lstStyle/>
          <a:p>
            <a:pPr algn="ctr">
              <a:spcAft>
                <a:spcPts val="600"/>
              </a:spcAft>
              <a:defRPr/>
            </a:pPr>
            <a:r>
              <a:rPr lang="en-US" sz="3200" b="1" dirty="0">
                <a:solidFill>
                  <a:schemeClr val="tx2"/>
                </a:solidFill>
                <a:latin typeface="Calibri" panose="020F0502020204030204" pitchFamily="34" charset="0"/>
                <a:ea typeface="+mj-ea"/>
              </a:rPr>
              <a:t> </a:t>
            </a:r>
            <a:r>
              <a:rPr 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Corinthians 5:8</a:t>
            </a:r>
          </a:p>
          <a:p>
            <a:pPr algn="just">
              <a:defRPr/>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of good courage, I say, and prefer rather to be absent from the body and to be at home with the Lord.</a:t>
            </a:r>
          </a:p>
        </p:txBody>
      </p:sp>
      <p:pic>
        <p:nvPicPr>
          <p:cNvPr id="3" name="Picture 2">
            <a:extLst>
              <a:ext uri="{FF2B5EF4-FFF2-40B4-BE49-F238E27FC236}">
                <a16:creationId xmlns:a16="http://schemas.microsoft.com/office/drawing/2014/main" id="{C1CBE9FF-93BC-45DE-912E-5A50B24635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590800"/>
            <a:ext cx="2286000" cy="2286000"/>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22736B-6108-44F2-876E-CE59999C7D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B0163926-A01E-43D7-8B96-491ABEA1531D}"/>
              </a:ext>
            </a:extLst>
          </p:cNvPr>
          <p:cNvSpPr>
            <a:spLocks noChangeArrowheads="1"/>
          </p:cNvSpPr>
          <p:nvPr/>
        </p:nvSpPr>
        <p:spPr bwMode="auto">
          <a:xfrm>
            <a:off x="176213" y="76200"/>
            <a:ext cx="8791575" cy="2631490"/>
          </a:xfrm>
          <a:prstGeom prst="rect">
            <a:avLst/>
          </a:prstGeom>
          <a:noFill/>
          <a:ln w="28575">
            <a:noFill/>
            <a:miter lim="800000"/>
            <a:headEnd/>
            <a:tailEnd/>
          </a:ln>
        </p:spPr>
        <p:txBody>
          <a:bodyPr>
            <a:spAutoFit/>
          </a:bodyPr>
          <a:lstStyle/>
          <a:p>
            <a:pPr algn="ctr">
              <a:spcAft>
                <a:spcPts val="600"/>
              </a:spcAft>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Corinthians 5:8</a:t>
            </a:r>
          </a:p>
          <a:p>
            <a:pPr algn="just">
              <a:defRPr/>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of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good courage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say, and prefer rather to be absent from the body and to be at home with the Lord.</a:t>
            </a:r>
          </a:p>
        </p:txBody>
      </p:sp>
      <p:pic>
        <p:nvPicPr>
          <p:cNvPr id="5" name="Picture 4">
            <a:extLst>
              <a:ext uri="{FF2B5EF4-FFF2-40B4-BE49-F238E27FC236}">
                <a16:creationId xmlns:a16="http://schemas.microsoft.com/office/drawing/2014/main" id="{F70B848B-D716-4BA4-A081-71128E7462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590800"/>
            <a:ext cx="2286000" cy="2286000"/>
          </a:xfrm>
          <a:prstGeom prst="rect">
            <a:avLst/>
          </a:prstGeom>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845C5C-1C0E-48F5-A2E9-782D44190F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8BAAA252-D10E-4F13-9F70-8181A386F1ED}"/>
              </a:ext>
            </a:extLst>
          </p:cNvPr>
          <p:cNvSpPr>
            <a:spLocks noChangeArrowheads="1"/>
          </p:cNvSpPr>
          <p:nvPr/>
        </p:nvSpPr>
        <p:spPr bwMode="auto">
          <a:xfrm>
            <a:off x="76200" y="76200"/>
            <a:ext cx="8991599" cy="4970591"/>
          </a:xfrm>
          <a:prstGeom prst="rect">
            <a:avLst/>
          </a:prstGeom>
          <a:noFill/>
          <a:ln w="28575">
            <a:noFill/>
            <a:miter lim="800000"/>
            <a:headEnd/>
            <a:tailEnd/>
          </a:ln>
        </p:spPr>
        <p:txBody>
          <a:bodyPr wrap="square">
            <a:spAutoFit/>
          </a:bodyPr>
          <a:lstStyle/>
          <a:p>
            <a:pPr algn="ctr">
              <a:spcAft>
                <a:spcPts val="600"/>
              </a:spcAft>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Philippians 1:21-24</a:t>
            </a:r>
          </a:p>
          <a:p>
            <a:pPr algn="just">
              <a:defRPr/>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to me, to live is Christ and to die is gain.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live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flesh, this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mean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fruitful labor for me; and I do not know which to choose.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am hard-pressed from both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directions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having the desire to depart and be with Christ, for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very much better;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yet to remain on in the flesh is more necessary for your sake.</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2EEB8E-F51A-4783-AE1A-2AE0B53E9E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8BAAA252-D10E-4F13-9F70-8181A386F1ED}"/>
              </a:ext>
            </a:extLst>
          </p:cNvPr>
          <p:cNvSpPr>
            <a:spLocks noChangeArrowheads="1"/>
          </p:cNvSpPr>
          <p:nvPr/>
        </p:nvSpPr>
        <p:spPr bwMode="auto">
          <a:xfrm>
            <a:off x="76200" y="76200"/>
            <a:ext cx="8991599" cy="4970591"/>
          </a:xfrm>
          <a:prstGeom prst="rect">
            <a:avLst/>
          </a:prstGeom>
          <a:noFill/>
          <a:ln w="28575">
            <a:noFill/>
            <a:miter lim="800000"/>
            <a:headEnd/>
            <a:tailEnd/>
          </a:ln>
        </p:spPr>
        <p:txBody>
          <a:bodyPr wrap="square">
            <a:spAutoFit/>
          </a:bodyPr>
          <a:lstStyle/>
          <a:p>
            <a:pPr algn="ctr">
              <a:spcAft>
                <a:spcPts val="600"/>
              </a:spcAft>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Philippians 1:21-24</a:t>
            </a:r>
          </a:p>
          <a:p>
            <a:pPr algn="just">
              <a:defRPr/>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to me, to live is Christ and to die is gain.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live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flesh, this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mean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fruitful labor for me; and I do not know which to choose.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am hard-pressed from both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directions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having the desire to depart and be with Christ,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very much better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yet to remain on in the flesh is more necessary for your sake.</a:t>
            </a:r>
          </a:p>
        </p:txBody>
      </p:sp>
    </p:spTree>
    <p:extLst>
      <p:ext uri="{BB962C8B-B14F-4D97-AF65-F5344CB8AC3E}">
        <p14:creationId xmlns:p14="http://schemas.microsoft.com/office/powerpoint/2010/main" val="347715090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Beatitude (13a)</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Rest (13b)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Reward (13c)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5. The Blessing Upon the Tribulation Martyrs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14:13)</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74020268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F7052F-30F2-44C5-B490-BF780FA31F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176213" y="76200"/>
            <a:ext cx="8791575" cy="5094288"/>
          </a:xfrm>
          <a:prstGeom prst="rect">
            <a:avLst/>
          </a:prstGeom>
          <a:noFill/>
          <a:ln w="28575">
            <a:noFill/>
            <a:miter lim="800000"/>
            <a:headEnd/>
            <a:tailEnd/>
          </a:ln>
        </p:spPr>
        <p:txBody>
          <a:bodyPr>
            <a:spAutoFit/>
          </a:bodyPr>
          <a:lstStyle/>
          <a:p>
            <a:pPr algn="ctr">
              <a:spcAft>
                <a:spcPts val="6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Romans 8:19-22</a:t>
            </a:r>
          </a:p>
          <a:p>
            <a:pPr algn="just">
              <a:defRPr/>
            </a:pPr>
            <a:r>
              <a:rPr lang="en-US" sz="3100" baseline="30000" dirty="0">
                <a:effectLst>
                  <a:outerShdw blurRad="38100" dist="38100" dir="2700000" algn="tl">
                    <a:srgbClr val="000000">
                      <a:alpha val="43137"/>
                    </a:srgbClr>
                  </a:outerShdw>
                </a:effectLst>
                <a:latin typeface="Calibri" panose="020F0502020204030204" pitchFamily="34" charset="0"/>
              </a:rPr>
              <a:t>19</a:t>
            </a:r>
            <a:r>
              <a:rPr lang="en-US" sz="3100" dirty="0">
                <a:effectLst>
                  <a:outerShdw blurRad="38100" dist="38100" dir="2700000" algn="tl">
                    <a:srgbClr val="000000">
                      <a:alpha val="43137"/>
                    </a:srgbClr>
                  </a:outerShdw>
                </a:effectLst>
                <a:latin typeface="Calibri" panose="020F0502020204030204" pitchFamily="34" charset="0"/>
              </a:rPr>
              <a:t> For the anxious longing of the creation waits eagerly for the revealing of the sons of God. </a:t>
            </a:r>
            <a:r>
              <a:rPr lang="en-US" sz="3100" baseline="30000" dirty="0">
                <a:effectLst>
                  <a:outerShdw blurRad="38100" dist="38100" dir="2700000" algn="tl">
                    <a:srgbClr val="000000">
                      <a:alpha val="43137"/>
                    </a:srgbClr>
                  </a:outerShdw>
                </a:effectLst>
                <a:latin typeface="Calibri" panose="020F0502020204030204" pitchFamily="34" charset="0"/>
              </a:rPr>
              <a:t>20</a:t>
            </a:r>
            <a:r>
              <a:rPr lang="en-US" sz="3100" dirty="0">
                <a:effectLst>
                  <a:outerShdw blurRad="38100" dist="38100" dir="2700000" algn="tl">
                    <a:srgbClr val="000000">
                      <a:alpha val="43137"/>
                    </a:srgbClr>
                  </a:outerShdw>
                </a:effectLst>
                <a:latin typeface="Calibri" panose="020F0502020204030204" pitchFamily="34" charset="0"/>
              </a:rPr>
              <a:t> For the creation was subjected to futility, not willingly, but because of Him who subjected it, in hope </a:t>
            </a:r>
            <a:r>
              <a:rPr lang="en-US" sz="3100" baseline="30000" dirty="0">
                <a:effectLst>
                  <a:outerShdw blurRad="38100" dist="38100" dir="2700000" algn="tl">
                    <a:srgbClr val="000000">
                      <a:alpha val="43137"/>
                    </a:srgbClr>
                  </a:outerShdw>
                </a:effectLst>
                <a:latin typeface="Calibri" panose="020F0502020204030204" pitchFamily="34" charset="0"/>
              </a:rPr>
              <a:t>21</a:t>
            </a:r>
            <a:r>
              <a:rPr lang="en-US" sz="3100" dirty="0">
                <a:effectLst>
                  <a:outerShdw blurRad="38100" dist="38100" dir="2700000" algn="tl">
                    <a:srgbClr val="000000">
                      <a:alpha val="43137"/>
                    </a:srgbClr>
                  </a:outerShdw>
                </a:effectLst>
                <a:latin typeface="Calibri" panose="020F0502020204030204" pitchFamily="34" charset="0"/>
              </a:rPr>
              <a:t> that the creation itself also will be set free from its slavery to corruption into the freedom of the glory of the children of God. </a:t>
            </a:r>
            <a:r>
              <a:rPr lang="en-US" sz="3100" baseline="30000" dirty="0">
                <a:effectLst>
                  <a:outerShdw blurRad="38100" dist="38100" dir="2700000" algn="tl">
                    <a:srgbClr val="000000">
                      <a:alpha val="43137"/>
                    </a:srgbClr>
                  </a:outerShdw>
                </a:effectLst>
                <a:latin typeface="Calibri" panose="020F0502020204030204" pitchFamily="34" charset="0"/>
              </a:rPr>
              <a:t>22</a:t>
            </a:r>
            <a:r>
              <a:rPr lang="en-US" sz="3100" dirty="0">
                <a:effectLst>
                  <a:outerShdw blurRad="38100" dist="38100" dir="2700000" algn="tl">
                    <a:srgbClr val="000000">
                      <a:alpha val="43137"/>
                    </a:srgbClr>
                  </a:outerShdw>
                </a:effectLst>
                <a:latin typeface="Calibri" panose="020F0502020204030204" pitchFamily="34" charset="0"/>
              </a:rPr>
              <a:t> For we know that the whole creation groans and suffers the pains of childbirth together until now.</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600"/>
            <a:ext cx="8864352" cy="5486876"/>
          </a:xfrm>
          <a:prstGeom prst="rect">
            <a:avLst/>
          </a:prstGeom>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B724DC9A-8723-4D60-AEED-52C2A45607C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650" y="293688"/>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Beatitude (13a)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Rest (13b)</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Reward (13c)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5. The Blessing Upon the Tribulation Martyrs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14:13)</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415542011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156721" y="128024"/>
          <a:ext cx="8830559" cy="6601952"/>
        </p:xfrm>
        <a:graphic>
          <a:graphicData uri="http://schemas.openxmlformats.org/drawingml/2006/table">
            <a:tbl>
              <a:tblPr>
                <a:tableStyleId>{5940675A-B579-460E-94D1-54222C63F5DA}</a:tableStyleId>
              </a:tblPr>
              <a:tblGrid>
                <a:gridCol w="2586479">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500880">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SCRIPTURE</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CROWN</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8329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Judgement Harvest of Armageddon (14-20)</a:t>
            </a:r>
          </a:p>
        </p:txBody>
      </p:sp>
    </p:spTree>
    <p:extLst>
      <p:ext uri="{BB962C8B-B14F-4D97-AF65-F5344CB8AC3E}">
        <p14:creationId xmlns:p14="http://schemas.microsoft.com/office/powerpoint/2010/main" val="232944531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 (14-18a)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Judged (18b)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Judgment (19-20)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6. The Armageddon Judgment Harvest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14:14-20)</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77074539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Judge (14-18a)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Judged (18b)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Judgment (19-20)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6. The Armageddon Judgment Harvest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14:14-20)</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90571986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Son of Man (14)</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First Angel (15-16)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Second Angel (17)</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Third Angel (18a)</a:t>
            </a:r>
            <a:endParaRPr lang="en-US" sz="3600" dirty="0">
              <a:effectLst>
                <a:outerShdw blurRad="38100" dist="38100" dir="2700000" algn="tl">
                  <a:srgbClr val="000000">
                    <a:alpha val="43137"/>
                  </a:srgbClr>
                </a:outerShdw>
              </a:effectLst>
              <a:cs typeface="Calibri" panose="020F0502020204030204" pitchFamily="34" charset="0"/>
            </a:endParaRP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The Judge</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14:14-18a)</a:t>
            </a:r>
          </a:p>
        </p:txBody>
      </p:sp>
      <p:pic>
        <p:nvPicPr>
          <p:cNvPr id="7" name="Picture 2" descr="Image result for Revelation 14">
            <a:extLst>
              <a:ext uri="{FF2B5EF4-FFF2-40B4-BE49-F238E27FC236}">
                <a16:creationId xmlns:a16="http://schemas.microsoft.com/office/drawing/2014/main" id="{F9301787-7249-4812-B702-5C899AC2CD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39156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Son of Man (14)</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First Angel (15-16)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Second Angel (17)</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Third Angel (18a)</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The Judge</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14:14-18a)</a:t>
            </a:r>
          </a:p>
        </p:txBody>
      </p:sp>
      <p:pic>
        <p:nvPicPr>
          <p:cNvPr id="7" name="Picture 2" descr="Image result for Revelation 14">
            <a:extLst>
              <a:ext uri="{FF2B5EF4-FFF2-40B4-BE49-F238E27FC236}">
                <a16:creationId xmlns:a16="http://schemas.microsoft.com/office/drawing/2014/main" id="{158AF094-7E27-415F-B069-FDACC2CEF9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79814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Son of Man (14)</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First Angel (15-16)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Second Angel (17)</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Third Angel (18a)</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The Judge</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14:14-18a)</a:t>
            </a:r>
          </a:p>
        </p:txBody>
      </p:sp>
      <p:pic>
        <p:nvPicPr>
          <p:cNvPr id="7" name="Picture 2" descr="Image result for Revelation 14">
            <a:extLst>
              <a:ext uri="{FF2B5EF4-FFF2-40B4-BE49-F238E27FC236}">
                <a16:creationId xmlns:a16="http://schemas.microsoft.com/office/drawing/2014/main" id="{0E1A9D97-1BDF-412C-83FF-6AB61F6483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47982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Son of Man (14)</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First Angel (15-16)</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Second Angel (17)</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Third Angel (18a)</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The Judge</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14:14-18a)</a:t>
            </a:r>
          </a:p>
        </p:txBody>
      </p:sp>
      <p:pic>
        <p:nvPicPr>
          <p:cNvPr id="7" name="Picture 2" descr="Image result for Revelation 14">
            <a:extLst>
              <a:ext uri="{FF2B5EF4-FFF2-40B4-BE49-F238E27FC236}">
                <a16:creationId xmlns:a16="http://schemas.microsoft.com/office/drawing/2014/main" id="{ECB9E586-A664-4F62-9E35-BB3FA965D8E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566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599"/>
            <a:ext cx="9144000" cy="1152525"/>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16</a:t>
            </a:r>
            <a:r>
              <a:rPr lang="en-US" dirty="0">
                <a:effectLst>
                  <a:outerShdw blurRad="38100" dist="38100" dir="2700000" algn="tl">
                    <a:srgbClr val="000000">
                      <a:alpha val="43137"/>
                    </a:srgbClr>
                  </a:outerShdw>
                </a:effectLst>
                <a:cs typeface="Calibri" panose="020F0502020204030204" pitchFamily="34" charset="0"/>
              </a:rPr>
              <a:t>:13-16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17:1-</a:t>
            </a:r>
            <a:r>
              <a:rPr lang="en-US" dirty="0">
                <a:effectLst>
                  <a:outerShdw blurRad="38100" dist="38100" dir="2700000" algn="tl">
                    <a:srgbClr val="000000">
                      <a:alpha val="43137"/>
                    </a:srgbClr>
                  </a:outerShdw>
                </a:effectLst>
                <a:cs typeface="Calibri" panose="020F0502020204030204" pitchFamily="34" charset="0"/>
              </a:rPr>
              <a:t>19:6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Babylon’s fall</a:t>
            </a:r>
            <a:endParaRPr lang="en-US" sz="3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61989408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Son of Man (14)</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First Angel (15-16)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Second Angel (17)</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Third Angel (18a)</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The Judge</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14:14-18a)</a:t>
            </a:r>
          </a:p>
        </p:txBody>
      </p:sp>
      <p:pic>
        <p:nvPicPr>
          <p:cNvPr id="7" name="Picture 2" descr="Image result for Revelation 14">
            <a:extLst>
              <a:ext uri="{FF2B5EF4-FFF2-40B4-BE49-F238E27FC236}">
                <a16:creationId xmlns:a16="http://schemas.microsoft.com/office/drawing/2014/main" id="{17A57280-1198-4ADD-8FF2-ACBB902B2C6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23208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 (14-18a)</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Judged (18b)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Judgment (19-20)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6. The Armageddon Judgment Harvest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14:14-20)</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04180378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 (14-18a)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Judged (18b)</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Judgment (19-20)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6. The Armageddon Judgment Harvest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14:14-20)</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83936703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409" y="816637"/>
            <a:ext cx="8285182" cy="5224725"/>
          </a:xfrm>
          <a:prstGeom prst="rect">
            <a:avLst/>
          </a:prstGeom>
        </p:spPr>
      </p:pic>
    </p:spTree>
    <p:extLst>
      <p:ext uri="{BB962C8B-B14F-4D97-AF65-F5344CB8AC3E}">
        <p14:creationId xmlns:p14="http://schemas.microsoft.com/office/powerpoint/2010/main" val="379655217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52578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Figurative language (19)</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Plain language (20)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 The Judgment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14:19-20)</a:t>
            </a:r>
          </a:p>
        </p:txBody>
      </p:sp>
      <p:pic>
        <p:nvPicPr>
          <p:cNvPr id="7" name="Picture 2" descr="Image result for Revelation 14">
            <a:extLst>
              <a:ext uri="{FF2B5EF4-FFF2-40B4-BE49-F238E27FC236}">
                <a16:creationId xmlns:a16="http://schemas.microsoft.com/office/drawing/2014/main" id="{3731AD91-E960-4600-8719-6652D52AED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38997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5257800" cy="2271323"/>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Figurative language (19)</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Plain language (20)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 The Judgment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14:19-20)</a:t>
            </a:r>
          </a:p>
        </p:txBody>
      </p:sp>
      <p:pic>
        <p:nvPicPr>
          <p:cNvPr id="7" name="Picture 2" descr="Image result for Revelation 14">
            <a:extLst>
              <a:ext uri="{FF2B5EF4-FFF2-40B4-BE49-F238E27FC236}">
                <a16:creationId xmlns:a16="http://schemas.microsoft.com/office/drawing/2014/main" id="{3731AD91-E960-4600-8719-6652D52AED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07105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0707" y="318982"/>
            <a:ext cx="8082587" cy="85725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Promised Exemption from Divine Wrath</a:t>
            </a:r>
          </a:p>
        </p:txBody>
      </p:sp>
      <p:sp>
        <p:nvSpPr>
          <p:cNvPr id="23555" name="Rectangle 3"/>
          <p:cNvSpPr>
            <a:spLocks noGrp="1" noChangeArrowheads="1"/>
          </p:cNvSpPr>
          <p:nvPr>
            <p:ph idx="1"/>
          </p:nvPr>
        </p:nvSpPr>
        <p:spPr>
          <a:xfrm>
            <a:off x="37475" y="1638073"/>
            <a:ext cx="9144000" cy="2083594"/>
          </a:xfrm>
        </p:spPr>
        <p:txBody>
          <a:bodyPr/>
          <a:lstStyle/>
          <a:p>
            <a:pPr marL="463550" indent="-463550" eaLnBrk="1" hangingPunct="1">
              <a:spcBef>
                <a:spcPts val="0"/>
              </a:spcBef>
              <a:spcAft>
                <a:spcPts val="2700"/>
              </a:spcAft>
              <a:defRPr/>
            </a:pPr>
            <a:r>
              <a:rPr lang="en-US" dirty="0">
                <a:effectLst>
                  <a:outerShdw blurRad="38100" dist="38100" dir="2700000" algn="tl">
                    <a:srgbClr val="000000">
                      <a:alpha val="43137"/>
                    </a:srgbClr>
                  </a:outerShdw>
                </a:effectLst>
                <a:cs typeface="Calibri" panose="020F0502020204030204" pitchFamily="34" charset="0"/>
              </a:rPr>
              <a:t>The promise (1 Thess 1:10; 5:9; Rom 5:9; 8:1; Rev 3:10)</a:t>
            </a:r>
          </a:p>
          <a:p>
            <a:pPr marL="463550" indent="-463550" eaLnBrk="1" hangingPunct="1">
              <a:spcBef>
                <a:spcPts val="0"/>
              </a:spcBef>
              <a:spcAft>
                <a:spcPts val="2700"/>
              </a:spcAft>
              <a:defRPr/>
            </a:pPr>
            <a:r>
              <a:rPr lang="en-US" dirty="0">
                <a:effectLst>
                  <a:outerShdw blurRad="38100" dist="38100" dir="2700000" algn="tl">
                    <a:srgbClr val="000000">
                      <a:alpha val="43137"/>
                    </a:srgbClr>
                  </a:outerShdw>
                </a:effectLst>
                <a:cs typeface="Calibri" panose="020F0502020204030204" pitchFamily="34" charset="0"/>
              </a:rPr>
              <a:t>Tribulation = divine wrath (Rev 6:16-17; 11:18; 15:1, 7; 16:1, 19)</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8434" y="4178130"/>
            <a:ext cx="3987130" cy="1952414"/>
          </a:xfrm>
          <a:prstGeom prst="rect">
            <a:avLst/>
          </a:prstGeom>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52578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Figurative language (19)</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Plain language (20)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 The Judgment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14:19-20)</a:t>
            </a:r>
          </a:p>
        </p:txBody>
      </p:sp>
      <p:pic>
        <p:nvPicPr>
          <p:cNvPr id="7" name="Picture 2" descr="Image result for Revelation 14">
            <a:extLst>
              <a:ext uri="{FF2B5EF4-FFF2-40B4-BE49-F238E27FC236}">
                <a16:creationId xmlns:a16="http://schemas.microsoft.com/office/drawing/2014/main" id="{3731AD91-E960-4600-8719-6652D52AED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7771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a:t>
            </a:r>
            <a:r>
              <a:rPr lang="en-US">
                <a:effectLst>
                  <a:outerShdw blurRad="38100" dist="38100" dir="2700000" algn="tl">
                    <a:srgbClr val="000000">
                      <a:alpha val="43137"/>
                    </a:srgbClr>
                  </a:outerShdw>
                </a:effectLst>
              </a:rPr>
              <a:t>(14-20)</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229115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12 – Israel’s flight</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845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12 – Israel’s flight</a:t>
            </a:r>
            <a:endParaRPr lang="en-US" b="1" u="sng" dirty="0">
              <a:solidFill>
                <a:srgbClr val="FFFFCC"/>
              </a:solidFill>
              <a:effectLst>
                <a:outerShdw blurRad="38100" dist="38100" dir="2700000" algn="tl">
                  <a:srgbClr val="000000">
                    <a:alpha val="43137"/>
                  </a:srgbClr>
                </a:outerShdw>
              </a:effectLst>
              <a:cs typeface="Calibri" panose="020F0502020204030204" pitchFamily="34" charset="0"/>
            </a:endParaRP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9851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12 – Israel’s flight</a:t>
            </a:r>
          </a:p>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13 – 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58844"/>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23899</TotalTime>
  <Words>2355</Words>
  <Application>Microsoft Office PowerPoint</Application>
  <PresentationFormat>On-screen Show (4:3)</PresentationFormat>
  <Paragraphs>284</Paragraphs>
  <Slides>70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Times New Roman</vt:lpstr>
      <vt:lpstr>Wingdings</vt:lpstr>
      <vt:lpstr>Azure</vt:lpstr>
      <vt:lpstr>PowerPoint Presentation</vt:lpstr>
      <vt:lpstr>PowerPoint Presentation</vt:lpstr>
      <vt:lpstr>Seven Trumpets  (Revelation 8‒11)</vt:lpstr>
      <vt:lpstr>PowerPoint Presentation</vt:lpstr>
      <vt:lpstr>PowerPoint Presentation</vt:lpstr>
      <vt:lpstr>5 Non-Chronological Parenthetical Insertions</vt:lpstr>
      <vt:lpstr>Revelation 12‒14</vt:lpstr>
      <vt:lpstr>Revelation 12‒14</vt:lpstr>
      <vt:lpstr>Revelation 12‒14</vt:lpstr>
      <vt:lpstr>Revelation 12‒14</vt:lpstr>
      <vt:lpstr>C. Six Scenes of Hope Revelation 14:1-20</vt:lpstr>
      <vt:lpstr>C. Six Scenes of Hope Revelation 14:1-20</vt:lpstr>
      <vt:lpstr>C. Six Scenes of Hope Revelation 14:1-20</vt:lpstr>
      <vt:lpstr>C. Six Scenes of Hope Revelation 14:1-20</vt:lpstr>
      <vt:lpstr>C. Six Scenes of Hope Revelation 14:1-20</vt:lpstr>
      <vt:lpstr>4. The Doom of the Beast’s Worshippers (Revelation 14:9-12)</vt:lpstr>
      <vt:lpstr>4. The Doom of the Beast’s Worshippers (Revelation 14:9-12)</vt:lpstr>
      <vt:lpstr>4. The Doom of the Beast’s Worshippers (Revelation 14:9-12)</vt:lpstr>
      <vt:lpstr>4. The Doom of the Beast’s Worshippers (Revelation 14:9-12)</vt:lpstr>
      <vt:lpstr>PowerPoint Presentation</vt:lpstr>
      <vt:lpstr>PowerPoint Presentation</vt:lpstr>
      <vt:lpstr>Revelation 1:19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Six Scenes of Hope Revelation 14:1-20</vt:lpstr>
      <vt:lpstr>5. The Blessing Upon the Tribulation Martyrs (Revelation 14:13)</vt:lpstr>
      <vt:lpstr>5. The Blessing Upon the Tribulation Martyrs (Revelation 14:13)</vt:lpstr>
      <vt:lpstr>Mt of Beatitudes</vt:lpstr>
      <vt:lpstr>Seven Beatitudes of Revelation: “Blessed” (makarios)</vt:lpstr>
      <vt:lpstr>Seven Beatitudes of Revelation: “Blessed” (makarios)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The Blessing Upon the Tribulation Martyrs (Revelation 14:13)</vt:lpstr>
      <vt:lpstr>PowerPoint Presentation</vt:lpstr>
      <vt:lpstr>PowerPoint Presentation</vt:lpstr>
      <vt:lpstr>5. The Blessing Upon the Tribulation Martyrs (Revelation 14:13)</vt:lpstr>
      <vt:lpstr>PowerPoint Presentation</vt:lpstr>
      <vt:lpstr>C. Six Scenes of Hope Revelation 14:1-20</vt:lpstr>
      <vt:lpstr>6. The Armageddon Judgment Harvest (Revelation 14:14-20)</vt:lpstr>
      <vt:lpstr>6. The Armageddon Judgment Harvest (Revelation 14:14-20)</vt:lpstr>
      <vt:lpstr>A. The Judge (Revelation 14:14-18a)</vt:lpstr>
      <vt:lpstr>A. The Judge (Revelation 14:14-18a)</vt:lpstr>
      <vt:lpstr>A. The Judge (Revelation 14:14-18a)</vt:lpstr>
      <vt:lpstr>A. The Judge (Revelation 14:14-18a)</vt:lpstr>
      <vt:lpstr>A. The Judge (Revelation 14:14-18a)</vt:lpstr>
      <vt:lpstr>6. The Armageddon Judgment Harvest (Revelation 14:14-20)</vt:lpstr>
      <vt:lpstr>6. The Armageddon Judgment Harvest (Revelation 14:14-20)</vt:lpstr>
      <vt:lpstr>PowerPoint Presentation</vt:lpstr>
      <vt:lpstr>C. The Judgment (Revelation 14:19-20)</vt:lpstr>
      <vt:lpstr>C. The Judgment (Revelation 14:19-20)</vt:lpstr>
      <vt:lpstr>Promised Exemption from Divine Wrath</vt:lpstr>
      <vt:lpstr>C. The Judgment (Revelation 14:19-20)</vt:lpstr>
      <vt:lpstr>Conclusion</vt:lpstr>
      <vt:lpstr>C. Six Scenes of Hope Revelation 14:1-20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43-Revelation - 14v1-20</dc:title>
  <dc:subject>Revelation</dc:subject>
  <dc:creator>A. Woods</dc:creator>
  <dc:description>Modified by Jim McGowan</dc:description>
  <cp:lastModifiedBy>Jim McGowan</cp:lastModifiedBy>
  <cp:revision>2635</cp:revision>
  <cp:lastPrinted>2019-01-24T17:00:53Z</cp:lastPrinted>
  <dcterms:created xsi:type="dcterms:W3CDTF">2009-03-17T12:21:13Z</dcterms:created>
  <dcterms:modified xsi:type="dcterms:W3CDTF">2019-07-13T17:17:22Z</dcterms:modified>
</cp:coreProperties>
</file>