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handoutMasterIdLst>
    <p:handoutMasterId r:id="rId48"/>
  </p:handoutMasterIdLst>
  <p:sldIdLst>
    <p:sldId id="256" r:id="rId2"/>
    <p:sldId id="373" r:id="rId3"/>
    <p:sldId id="375" r:id="rId4"/>
    <p:sldId id="280" r:id="rId5"/>
    <p:sldId id="257" r:id="rId6"/>
    <p:sldId id="281" r:id="rId7"/>
    <p:sldId id="258" r:id="rId8"/>
    <p:sldId id="260" r:id="rId9"/>
    <p:sldId id="282" r:id="rId10"/>
    <p:sldId id="261" r:id="rId11"/>
    <p:sldId id="262" r:id="rId12"/>
    <p:sldId id="283" r:id="rId13"/>
    <p:sldId id="263" r:id="rId14"/>
    <p:sldId id="284" r:id="rId15"/>
    <p:sldId id="5208" r:id="rId16"/>
    <p:sldId id="5209" r:id="rId17"/>
    <p:sldId id="264" r:id="rId18"/>
    <p:sldId id="5210" r:id="rId19"/>
    <p:sldId id="265" r:id="rId20"/>
    <p:sldId id="5203" r:id="rId21"/>
    <p:sldId id="271" r:id="rId22"/>
    <p:sldId id="5204" r:id="rId23"/>
    <p:sldId id="5205" r:id="rId24"/>
    <p:sldId id="1073" r:id="rId25"/>
    <p:sldId id="5199" r:id="rId26"/>
    <p:sldId id="5200" r:id="rId27"/>
    <p:sldId id="5201" r:id="rId28"/>
    <p:sldId id="5202" r:id="rId29"/>
    <p:sldId id="5206" r:id="rId30"/>
    <p:sldId id="285" r:id="rId31"/>
    <p:sldId id="266" r:id="rId32"/>
    <p:sldId id="417" r:id="rId33"/>
    <p:sldId id="418" r:id="rId34"/>
    <p:sldId id="286" r:id="rId35"/>
    <p:sldId id="5211" r:id="rId36"/>
    <p:sldId id="5212" r:id="rId37"/>
    <p:sldId id="267" r:id="rId38"/>
    <p:sldId id="5213" r:id="rId39"/>
    <p:sldId id="268" r:id="rId40"/>
    <p:sldId id="5214" r:id="rId41"/>
    <p:sldId id="269" r:id="rId42"/>
    <p:sldId id="322" r:id="rId43"/>
    <p:sldId id="1128" r:id="rId44"/>
    <p:sldId id="5207" r:id="rId45"/>
    <p:sldId id="287" r:id="rId4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3" autoAdjust="0"/>
    <p:restoredTop sz="96353" autoAdjust="0"/>
  </p:normalViewPr>
  <p:slideViewPr>
    <p:cSldViewPr>
      <p:cViewPr>
        <p:scale>
          <a:sx n="110" d="100"/>
          <a:sy n="110" d="100"/>
        </p:scale>
        <p:origin x="1116"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289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FA8132-DE88-4752-8E18-2BD75FE5D8BF}"/>
              </a:ext>
            </a:extLst>
          </p:cNvPr>
          <p:cNvSpPr>
            <a:spLocks noGrp="1"/>
          </p:cNvSpPr>
          <p:nvPr>
            <p:ph type="hdr" sz="quarter"/>
          </p:nvPr>
        </p:nvSpPr>
        <p:spPr>
          <a:xfrm>
            <a:off x="2072640" y="158353"/>
            <a:ext cx="3169920" cy="481727"/>
          </a:xfrm>
          <a:prstGeom prst="rect">
            <a:avLst/>
          </a:prstGeom>
        </p:spPr>
        <p:txBody>
          <a:bodyPr vert="horz" lIns="96661" tIns="48331" rIns="96661" bIns="48331" rtlCol="0"/>
          <a:lstStyle>
            <a:lvl1pPr algn="l">
              <a:defRPr sz="1300"/>
            </a:lvl1pPr>
          </a:lstStyle>
          <a:p>
            <a:pPr algn="ctr"/>
            <a:r>
              <a:rPr lang="en-US" dirty="0">
                <a:latin typeface="Calibri" panose="020F0502020204030204" pitchFamily="34" charset="0"/>
                <a:cs typeface="Calibri" panose="020F0502020204030204" pitchFamily="34" charset="0"/>
              </a:rPr>
              <a:t>Dr. Andy Woods – Angelology 003</a:t>
            </a:r>
          </a:p>
          <a:p>
            <a:pPr algn="ctr"/>
            <a:r>
              <a:rPr lang="en-US" dirty="0">
                <a:latin typeface="Calibri" panose="020F0502020204030204" pitchFamily="34" charset="0"/>
                <a:cs typeface="Calibri" panose="020F0502020204030204" pitchFamily="34" charset="0"/>
              </a:rPr>
              <a:t>07-07-2019</a:t>
            </a:r>
          </a:p>
        </p:txBody>
      </p:sp>
      <p:sp>
        <p:nvSpPr>
          <p:cNvPr id="4" name="Footer Placeholder 3">
            <a:extLst>
              <a:ext uri="{FF2B5EF4-FFF2-40B4-BE49-F238E27FC236}">
                <a16:creationId xmlns:a16="http://schemas.microsoft.com/office/drawing/2014/main" id="{BDDBE90C-C840-48EE-A0C8-638076284C63}"/>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dirty="0">
                <a:latin typeface="+mj-lt"/>
              </a:rPr>
              <a:t>Sugar Land Bible Church</a:t>
            </a:r>
          </a:p>
        </p:txBody>
      </p:sp>
      <p:sp>
        <p:nvSpPr>
          <p:cNvPr id="5" name="Slide Number Placeholder 4">
            <a:extLst>
              <a:ext uri="{FF2B5EF4-FFF2-40B4-BE49-F238E27FC236}">
                <a16:creationId xmlns:a16="http://schemas.microsoft.com/office/drawing/2014/main" id="{28748D26-FEE8-4AAC-9288-D74F86C9F2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42E7718-FB05-4197-9984-8949F6B7AA77}" type="slidenum">
              <a:rPr lang="en-US" smtClean="0"/>
              <a:t>‹#›</a:t>
            </a:fld>
            <a:endParaRPr lang="en-US"/>
          </a:p>
        </p:txBody>
      </p:sp>
    </p:spTree>
    <p:extLst>
      <p:ext uri="{BB962C8B-B14F-4D97-AF65-F5344CB8AC3E}">
        <p14:creationId xmlns:p14="http://schemas.microsoft.com/office/powerpoint/2010/main" val="23030370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6/16/2019</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3DE1B63-2F85-4BAD-92DB-7ACAA31585EA}" type="slidenum">
              <a:rPr lang="en-US" smtClean="0"/>
              <a:t>‹#›</a:t>
            </a:fld>
            <a:endParaRPr lang="en-US"/>
          </a:p>
        </p:txBody>
      </p:sp>
    </p:spTree>
    <p:extLst>
      <p:ext uri="{BB962C8B-B14F-4D97-AF65-F5344CB8AC3E}">
        <p14:creationId xmlns:p14="http://schemas.microsoft.com/office/powerpoint/2010/main" val="136784228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46" name="Rectangle 34"/>
          <p:cNvSpPr>
            <a:spLocks noGrp="1" noChangeArrowheads="1"/>
          </p:cNvSpPr>
          <p:nvPr>
            <p:ph type="ctrTitle" sz="quarter"/>
          </p:nvPr>
        </p:nvSpPr>
        <p:spPr>
          <a:xfrm>
            <a:off x="1143000" y="228600"/>
            <a:ext cx="7772400" cy="1143000"/>
          </a:xfrm>
        </p:spPr>
        <p:txBody>
          <a:bodyPr/>
          <a:lstStyle>
            <a:lvl1pPr algn="ctr">
              <a:defRPr sz="3600">
                <a:solidFill>
                  <a:srgbClr val="00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latin typeface="Calibri" panose="020F0502020204030204" pitchFamily="34" charset="0"/>
                <a:cs typeface="Calibri" panose="020F0502020204030204" pitchFamily="34" charset="0"/>
              </a:defRPr>
            </a:lvl1pPr>
          </a:lstStyle>
          <a:p>
            <a:r>
              <a:rPr lang="en-US"/>
              <a:t>Click to edit Master subtitle style</a:t>
            </a:r>
          </a:p>
        </p:txBody>
      </p:sp>
      <p:sp>
        <p:nvSpPr>
          <p:cNvPr id="36" name="Rectangle 36">
            <a:extLst>
              <a:ext uri="{FF2B5EF4-FFF2-40B4-BE49-F238E27FC236}">
                <a16:creationId xmlns:a16="http://schemas.microsoft.com/office/drawing/2014/main" id="{A86AEFF1-87E3-4280-94C8-9F8843BCA297}"/>
              </a:ext>
            </a:extLst>
          </p:cNvPr>
          <p:cNvSpPr>
            <a:spLocks noGrp="1" noChangeArrowheads="1"/>
          </p:cNvSpPr>
          <p:nvPr>
            <p:ph type="dt" sz="quarter" idx="10"/>
          </p:nvPr>
        </p:nvSpPr>
        <p:spPr/>
        <p:txBody>
          <a:bodyPr/>
          <a:lstStyle>
            <a:lvl1pPr>
              <a:defRPr smtClean="0">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37" name="Rectangle 37">
            <a:extLst>
              <a:ext uri="{FF2B5EF4-FFF2-40B4-BE49-F238E27FC236}">
                <a16:creationId xmlns:a16="http://schemas.microsoft.com/office/drawing/2014/main" id="{EB40B5C5-6B1A-47C7-8C90-74E63A6DF00E}"/>
              </a:ext>
            </a:extLst>
          </p:cNvPr>
          <p:cNvSpPr>
            <a:spLocks noGrp="1" noChangeArrowheads="1"/>
          </p:cNvSpPr>
          <p:nvPr>
            <p:ph type="ftr" sz="quarter" idx="11"/>
          </p:nvPr>
        </p:nvSpPr>
        <p:spPr/>
        <p:txBody>
          <a:bodyPr/>
          <a:lstStyle>
            <a:lvl1pPr>
              <a:defRPr smtClean="0">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38" name="Rectangle 38">
            <a:extLst>
              <a:ext uri="{FF2B5EF4-FFF2-40B4-BE49-F238E27FC236}">
                <a16:creationId xmlns:a16="http://schemas.microsoft.com/office/drawing/2014/main" id="{84D8206C-FE9D-41CB-AD08-B00F8C297645}"/>
              </a:ext>
            </a:extLst>
          </p:cNvPr>
          <p:cNvSpPr>
            <a:spLocks noGrp="1" noChangeArrowheads="1"/>
          </p:cNvSpPr>
          <p:nvPr>
            <p:ph type="sldNum" sz="quarter" idx="12"/>
          </p:nvPr>
        </p:nvSpPr>
        <p:spPr/>
        <p:txBody>
          <a:bodyPr/>
          <a:lstStyle>
            <a:lvl1pPr>
              <a:defRPr>
                <a:solidFill>
                  <a:srgbClr val="FFFFFF"/>
                </a:solidFill>
                <a:latin typeface="Calibri" panose="020F0502020204030204" pitchFamily="34" charset="0"/>
                <a:cs typeface="Calibri" panose="020F0502020204030204" pitchFamily="34" charset="0"/>
              </a:defRPr>
            </a:lvl1pPr>
          </a:lstStyle>
          <a:p>
            <a:fld id="{16A4A035-05B4-4153-A945-EC720C504061}" type="slidenum">
              <a:rPr lang="en-US" altLang="en-US" smtClean="0"/>
              <a:pPr/>
              <a:t>‹#›</a:t>
            </a:fld>
            <a:endParaRPr lang="en-US" altLang="en-US"/>
          </a:p>
        </p:txBody>
      </p:sp>
    </p:spTree>
    <p:extLst>
      <p:ext uri="{BB962C8B-B14F-4D97-AF65-F5344CB8AC3E}">
        <p14:creationId xmlns:p14="http://schemas.microsoft.com/office/powerpoint/2010/main" val="42098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296FDD18-E380-4D0C-ADB1-2BE41877A1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99842296-07CF-48C8-BB2F-37223D61A8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9AAE509-5CC4-407F-A821-3B608A28BB60}"/>
              </a:ext>
            </a:extLst>
          </p:cNvPr>
          <p:cNvSpPr>
            <a:spLocks noGrp="1" noChangeArrowheads="1"/>
          </p:cNvSpPr>
          <p:nvPr>
            <p:ph type="sldNum" sz="quarter" idx="12"/>
          </p:nvPr>
        </p:nvSpPr>
        <p:spPr>
          <a:ln/>
        </p:spPr>
        <p:txBody>
          <a:bodyPr/>
          <a:lstStyle>
            <a:lvl1pPr>
              <a:defRPr/>
            </a:lvl1pPr>
          </a:lstStyle>
          <a:p>
            <a:fld id="{9E6C9CFE-B364-4855-BF9B-AE7526699C2C}" type="slidenum">
              <a:rPr lang="en-US" altLang="en-US"/>
              <a:pPr/>
              <a:t>‹#›</a:t>
            </a:fld>
            <a:endParaRPr lang="en-US" altLang="en-US"/>
          </a:p>
        </p:txBody>
      </p:sp>
    </p:spTree>
    <p:extLst>
      <p:ext uri="{BB962C8B-B14F-4D97-AF65-F5344CB8AC3E}">
        <p14:creationId xmlns:p14="http://schemas.microsoft.com/office/powerpoint/2010/main" val="2107788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706D41E-8D6F-4924-8CD8-0BB121A320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46A11103-A60B-4F95-A990-AC8F580F13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D3AA379-4291-4541-A9E2-5AC935CE7B36}"/>
              </a:ext>
            </a:extLst>
          </p:cNvPr>
          <p:cNvSpPr>
            <a:spLocks noGrp="1" noChangeArrowheads="1"/>
          </p:cNvSpPr>
          <p:nvPr>
            <p:ph type="sldNum" sz="quarter" idx="12"/>
          </p:nvPr>
        </p:nvSpPr>
        <p:spPr>
          <a:ln/>
        </p:spPr>
        <p:txBody>
          <a:bodyPr/>
          <a:lstStyle>
            <a:lvl1pPr>
              <a:defRPr/>
            </a:lvl1pPr>
          </a:lstStyle>
          <a:p>
            <a:fld id="{E13B74FE-4F39-45F6-B633-C34F34B4960B}" type="slidenum">
              <a:rPr lang="en-US" altLang="en-US"/>
              <a:pPr/>
              <a:t>‹#›</a:t>
            </a:fld>
            <a:endParaRPr lang="en-US" altLang="en-US"/>
          </a:p>
        </p:txBody>
      </p:sp>
    </p:spTree>
    <p:extLst>
      <p:ext uri="{BB962C8B-B14F-4D97-AF65-F5344CB8AC3E}">
        <p14:creationId xmlns:p14="http://schemas.microsoft.com/office/powerpoint/2010/main" val="353984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83A23FB3-D667-4E3C-B2FE-B3EF27A945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634918CD-7A7C-4F59-B828-3CB2860DF4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00FC9A4-4C41-4D72-A298-BC71621CC1B1}"/>
              </a:ext>
            </a:extLst>
          </p:cNvPr>
          <p:cNvSpPr>
            <a:spLocks noGrp="1" noChangeArrowheads="1"/>
          </p:cNvSpPr>
          <p:nvPr>
            <p:ph type="sldNum" sz="quarter" idx="12"/>
          </p:nvPr>
        </p:nvSpPr>
        <p:spPr>
          <a:ln/>
        </p:spPr>
        <p:txBody>
          <a:bodyPr/>
          <a:lstStyle>
            <a:lvl1pPr>
              <a:defRPr/>
            </a:lvl1pPr>
          </a:lstStyle>
          <a:p>
            <a:fld id="{13F060FD-6703-41F7-A88F-4D6759D5AF75}" type="slidenum">
              <a:rPr lang="en-US" altLang="en-US"/>
              <a:pPr/>
              <a:t>‹#›</a:t>
            </a:fld>
            <a:endParaRPr lang="en-US" altLang="en-US"/>
          </a:p>
        </p:txBody>
      </p:sp>
    </p:spTree>
    <p:extLst>
      <p:ext uri="{BB962C8B-B14F-4D97-AF65-F5344CB8AC3E}">
        <p14:creationId xmlns:p14="http://schemas.microsoft.com/office/powerpoint/2010/main" val="3282676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0766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61963" indent="-461963">
              <a:defRPr>
                <a:latin typeface="Calibri" panose="020F0502020204030204" pitchFamily="34" charset="0"/>
                <a:cs typeface="Calibri" panose="020F0502020204030204" pitchFamily="34" charset="0"/>
              </a:defRPr>
            </a:lvl1pPr>
            <a:lvl2pPr marL="914400" indent="-457200">
              <a:defRPr>
                <a:latin typeface="Calibri" panose="020F0502020204030204" pitchFamily="34" charset="0"/>
                <a:cs typeface="Calibri" panose="020F0502020204030204" pitchFamily="34" charset="0"/>
              </a:defRPr>
            </a:lvl2pPr>
            <a:lvl3pPr marL="1376363" indent="-461963">
              <a:buClr>
                <a:srgbClr val="FFFFCC"/>
              </a:buClr>
              <a:buFont typeface="Wingdings 2" panose="05020102010507070707" pitchFamily="18" charset="2"/>
              <a:buChar char=""/>
              <a:tabLst/>
              <a:defRPr>
                <a:latin typeface="Calibri" panose="020F0502020204030204" pitchFamily="34" charset="0"/>
                <a:cs typeface="Calibri" panose="020F0502020204030204" pitchFamily="34" charset="0"/>
              </a:defRPr>
            </a:lvl3pPr>
            <a:lvl4pPr marL="1828800" indent="-457200">
              <a:buClr>
                <a:srgbClr val="33CC33"/>
              </a:buClr>
              <a:defRPr>
                <a:latin typeface="Calibri" panose="020F0502020204030204" pitchFamily="34" charset="0"/>
                <a:cs typeface="Calibri" panose="020F0502020204030204" pitchFamily="34" charset="0"/>
              </a:defRPr>
            </a:lvl4pPr>
            <a:lvl5pPr marL="2290763" indent="-461963">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5">
            <a:extLst>
              <a:ext uri="{FF2B5EF4-FFF2-40B4-BE49-F238E27FC236}">
                <a16:creationId xmlns:a16="http://schemas.microsoft.com/office/drawing/2014/main" id="{1D3C2FB0-C058-4917-A689-C935568EA3CC}"/>
              </a:ext>
            </a:extLst>
          </p:cNvPr>
          <p:cNvSpPr>
            <a:spLocks noGrp="1" noChangeArrowheads="1"/>
          </p:cNvSpPr>
          <p:nvPr>
            <p:ph type="dt" sz="half" idx="10"/>
          </p:nvPr>
        </p:nvSpPr>
        <p:spPr>
          <a:ln/>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5" name="Rectangle 36">
            <a:extLst>
              <a:ext uri="{FF2B5EF4-FFF2-40B4-BE49-F238E27FC236}">
                <a16:creationId xmlns:a16="http://schemas.microsoft.com/office/drawing/2014/main" id="{D546F67F-2D03-4BCA-80AD-7BD21866AD42}"/>
              </a:ext>
            </a:extLst>
          </p:cNvPr>
          <p:cNvSpPr>
            <a:spLocks noGrp="1" noChangeArrowheads="1"/>
          </p:cNvSpPr>
          <p:nvPr>
            <p:ph type="ftr" sz="quarter" idx="11"/>
          </p:nvPr>
        </p:nvSpPr>
        <p:spPr>
          <a:ln/>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6" name="Rectangle 37">
            <a:extLst>
              <a:ext uri="{FF2B5EF4-FFF2-40B4-BE49-F238E27FC236}">
                <a16:creationId xmlns:a16="http://schemas.microsoft.com/office/drawing/2014/main" id="{8AF305D3-CACC-403B-98F1-DEE834DE4C85}"/>
              </a:ext>
            </a:extLst>
          </p:cNvPr>
          <p:cNvSpPr>
            <a:spLocks noGrp="1" noChangeArrowheads="1"/>
          </p:cNvSpPr>
          <p:nvPr>
            <p:ph type="sldNum" sz="quarter" idx="12"/>
          </p:nvPr>
        </p:nvSpPr>
        <p:spPr>
          <a:ln/>
        </p:spPr>
        <p:txBody>
          <a:bodyPr/>
          <a:lstStyle>
            <a:lvl1pPr>
              <a:defRPr>
                <a:latin typeface="Calibri" panose="020F0502020204030204" pitchFamily="34" charset="0"/>
                <a:cs typeface="Calibri" panose="020F0502020204030204" pitchFamily="34" charset="0"/>
              </a:defRPr>
            </a:lvl1pPr>
          </a:lstStyle>
          <a:p>
            <a:fld id="{643B60AD-21AF-4A4B-BB61-684F2CA9B107}" type="slidenum">
              <a:rPr lang="en-US" altLang="en-US" smtClean="0"/>
              <a:pPr/>
              <a:t>‹#›</a:t>
            </a:fld>
            <a:endParaRPr lang="en-US" altLang="en-US"/>
          </a:p>
        </p:txBody>
      </p:sp>
    </p:spTree>
    <p:extLst>
      <p:ext uri="{BB962C8B-B14F-4D97-AF65-F5344CB8AC3E}">
        <p14:creationId xmlns:p14="http://schemas.microsoft.com/office/powerpoint/2010/main" val="3272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7FA8BCAD-FD01-4E84-9D11-7DDE47E972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87EE05-661A-427C-9C34-A628964B7E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9E02085E-1018-4982-8BD6-EAA55AB7D488}"/>
              </a:ext>
            </a:extLst>
          </p:cNvPr>
          <p:cNvSpPr>
            <a:spLocks noGrp="1" noChangeArrowheads="1"/>
          </p:cNvSpPr>
          <p:nvPr>
            <p:ph type="sldNum" sz="quarter" idx="12"/>
          </p:nvPr>
        </p:nvSpPr>
        <p:spPr>
          <a:ln/>
        </p:spPr>
        <p:txBody>
          <a:bodyPr/>
          <a:lstStyle>
            <a:lvl1pPr>
              <a:defRPr/>
            </a:lvl1pPr>
          </a:lstStyle>
          <a:p>
            <a:fld id="{867F6E3D-7794-4532-8680-963ED4201079}" type="slidenum">
              <a:rPr lang="en-US" altLang="en-US"/>
              <a:pPr/>
              <a:t>‹#›</a:t>
            </a:fld>
            <a:endParaRPr lang="en-US" altLang="en-US"/>
          </a:p>
        </p:txBody>
      </p:sp>
    </p:spTree>
    <p:extLst>
      <p:ext uri="{BB962C8B-B14F-4D97-AF65-F5344CB8AC3E}">
        <p14:creationId xmlns:p14="http://schemas.microsoft.com/office/powerpoint/2010/main" val="377409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1B3E3378-6885-4941-AE1F-B5AF6FA911C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5FCF6897-4E89-4C3D-9041-3EE21DE1B3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168EF468-DCA0-4A22-A71D-2E514539B636}"/>
              </a:ext>
            </a:extLst>
          </p:cNvPr>
          <p:cNvSpPr>
            <a:spLocks noGrp="1" noChangeArrowheads="1"/>
          </p:cNvSpPr>
          <p:nvPr>
            <p:ph type="sldNum" sz="quarter" idx="12"/>
          </p:nvPr>
        </p:nvSpPr>
        <p:spPr>
          <a:ln/>
        </p:spPr>
        <p:txBody>
          <a:bodyPr/>
          <a:lstStyle>
            <a:lvl1pPr>
              <a:defRPr/>
            </a:lvl1pPr>
          </a:lstStyle>
          <a:p>
            <a:fld id="{BF63010D-C939-4558-AC70-17067495977C}" type="slidenum">
              <a:rPr lang="en-US" altLang="en-US"/>
              <a:pPr/>
              <a:t>‹#›</a:t>
            </a:fld>
            <a:endParaRPr lang="en-US" altLang="en-US"/>
          </a:p>
        </p:txBody>
      </p:sp>
    </p:spTree>
    <p:extLst>
      <p:ext uri="{BB962C8B-B14F-4D97-AF65-F5344CB8AC3E}">
        <p14:creationId xmlns:p14="http://schemas.microsoft.com/office/powerpoint/2010/main" val="405651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35A4B5FA-909E-451A-937B-8AE35B46229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161C123B-28C4-4888-9BD9-A0F91552F0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9CB529E2-2838-4D0F-9B45-624DFC94BEAA}"/>
              </a:ext>
            </a:extLst>
          </p:cNvPr>
          <p:cNvSpPr>
            <a:spLocks noGrp="1" noChangeArrowheads="1"/>
          </p:cNvSpPr>
          <p:nvPr>
            <p:ph type="sldNum" sz="quarter" idx="12"/>
          </p:nvPr>
        </p:nvSpPr>
        <p:spPr>
          <a:ln/>
        </p:spPr>
        <p:txBody>
          <a:bodyPr/>
          <a:lstStyle>
            <a:lvl1pPr>
              <a:defRPr/>
            </a:lvl1pPr>
          </a:lstStyle>
          <a:p>
            <a:fld id="{C2A650AA-F5E8-49E4-A662-5AC9D24A21D8}" type="slidenum">
              <a:rPr lang="en-US" altLang="en-US"/>
              <a:pPr/>
              <a:t>‹#›</a:t>
            </a:fld>
            <a:endParaRPr lang="en-US" altLang="en-US"/>
          </a:p>
        </p:txBody>
      </p:sp>
    </p:spTree>
    <p:extLst>
      <p:ext uri="{BB962C8B-B14F-4D97-AF65-F5344CB8AC3E}">
        <p14:creationId xmlns:p14="http://schemas.microsoft.com/office/powerpoint/2010/main" val="306943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9F6487F6-67DD-4F99-B498-055D0C06587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E87B874E-5FE7-431C-B634-B89E0B6864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7BD8B469-4F26-4C7D-AE89-44C4650E3F09}"/>
              </a:ext>
            </a:extLst>
          </p:cNvPr>
          <p:cNvSpPr>
            <a:spLocks noGrp="1" noChangeArrowheads="1"/>
          </p:cNvSpPr>
          <p:nvPr>
            <p:ph type="sldNum" sz="quarter" idx="12"/>
          </p:nvPr>
        </p:nvSpPr>
        <p:spPr>
          <a:ln/>
        </p:spPr>
        <p:txBody>
          <a:bodyPr/>
          <a:lstStyle>
            <a:lvl1pPr>
              <a:defRPr/>
            </a:lvl1pPr>
          </a:lstStyle>
          <a:p>
            <a:fld id="{EF1324D9-42CE-4923-851A-E3A925420E76}" type="slidenum">
              <a:rPr lang="en-US" altLang="en-US"/>
              <a:pPr/>
              <a:t>‹#›</a:t>
            </a:fld>
            <a:endParaRPr lang="en-US" altLang="en-US"/>
          </a:p>
        </p:txBody>
      </p:sp>
    </p:spTree>
    <p:extLst>
      <p:ext uri="{BB962C8B-B14F-4D97-AF65-F5344CB8AC3E}">
        <p14:creationId xmlns:p14="http://schemas.microsoft.com/office/powerpoint/2010/main" val="1716073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BE6960CD-65E7-422B-B5B4-149B51F2957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341B326-A804-4230-A540-30828B2783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646ACA2-D7D2-4129-B459-48C453B29635}"/>
              </a:ext>
            </a:extLst>
          </p:cNvPr>
          <p:cNvSpPr>
            <a:spLocks noGrp="1" noChangeArrowheads="1"/>
          </p:cNvSpPr>
          <p:nvPr>
            <p:ph type="sldNum" sz="quarter" idx="12"/>
          </p:nvPr>
        </p:nvSpPr>
        <p:spPr>
          <a:ln/>
        </p:spPr>
        <p:txBody>
          <a:bodyPr/>
          <a:lstStyle>
            <a:lvl1pPr>
              <a:defRPr/>
            </a:lvl1pPr>
          </a:lstStyle>
          <a:p>
            <a:fld id="{D548AD5B-BA30-42F0-BE80-A1DE1B5103F9}" type="slidenum">
              <a:rPr lang="en-US" altLang="en-US"/>
              <a:pPr/>
              <a:t>‹#›</a:t>
            </a:fld>
            <a:endParaRPr lang="en-US" altLang="en-US"/>
          </a:p>
        </p:txBody>
      </p:sp>
    </p:spTree>
    <p:extLst>
      <p:ext uri="{BB962C8B-B14F-4D97-AF65-F5344CB8AC3E}">
        <p14:creationId xmlns:p14="http://schemas.microsoft.com/office/powerpoint/2010/main" val="346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367D158E-4B5C-46F9-B5AA-D4AFDF54CC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5B76DB8C-4A5B-43C3-98A4-FCEE2D5BF6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C534D48-B19F-4956-9334-FD0749B3F77F}"/>
              </a:ext>
            </a:extLst>
          </p:cNvPr>
          <p:cNvSpPr>
            <a:spLocks noGrp="1" noChangeArrowheads="1"/>
          </p:cNvSpPr>
          <p:nvPr>
            <p:ph type="sldNum" sz="quarter" idx="12"/>
          </p:nvPr>
        </p:nvSpPr>
        <p:spPr>
          <a:ln/>
        </p:spPr>
        <p:txBody>
          <a:bodyPr/>
          <a:lstStyle>
            <a:lvl1pPr>
              <a:defRPr/>
            </a:lvl1pPr>
          </a:lstStyle>
          <a:p>
            <a:fld id="{03981F5E-7D1D-45CD-91DB-9DE619A003E2}" type="slidenum">
              <a:rPr lang="en-US" altLang="en-US"/>
              <a:pPr/>
              <a:t>‹#›</a:t>
            </a:fld>
            <a:endParaRPr lang="en-US" altLang="en-US"/>
          </a:p>
        </p:txBody>
      </p:sp>
    </p:spTree>
    <p:extLst>
      <p:ext uri="{BB962C8B-B14F-4D97-AF65-F5344CB8AC3E}">
        <p14:creationId xmlns:p14="http://schemas.microsoft.com/office/powerpoint/2010/main" val="319684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A02507F1-E20D-4E42-8FA5-8FB8F066FD7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78E5ECFA-B49C-4586-B426-5780D854F9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9F7F040B-0ABC-4C7B-9303-91FC4C43CF16}"/>
              </a:ext>
            </a:extLst>
          </p:cNvPr>
          <p:cNvSpPr>
            <a:spLocks noGrp="1" noChangeArrowheads="1"/>
          </p:cNvSpPr>
          <p:nvPr>
            <p:ph type="sldNum" sz="quarter" idx="12"/>
          </p:nvPr>
        </p:nvSpPr>
        <p:spPr>
          <a:ln/>
        </p:spPr>
        <p:txBody>
          <a:bodyPr/>
          <a:lstStyle>
            <a:lvl1pPr>
              <a:defRPr/>
            </a:lvl1pPr>
          </a:lstStyle>
          <a:p>
            <a:fld id="{45046248-7AB4-4397-8E34-4668A6B85428}" type="slidenum">
              <a:rPr lang="en-US" altLang="en-US"/>
              <a:pPr/>
              <a:t>‹#›</a:t>
            </a:fld>
            <a:endParaRPr lang="en-US" altLang="en-US"/>
          </a:p>
        </p:txBody>
      </p:sp>
    </p:spTree>
    <p:extLst>
      <p:ext uri="{BB962C8B-B14F-4D97-AF65-F5344CB8AC3E}">
        <p14:creationId xmlns:p14="http://schemas.microsoft.com/office/powerpoint/2010/main" val="418537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7" name="Rectangle 34">
            <a:extLst>
              <a:ext uri="{FF2B5EF4-FFF2-40B4-BE49-F238E27FC236}">
                <a16:creationId xmlns:a16="http://schemas.microsoft.com/office/drawing/2014/main" id="{CEF2F039-4083-4540-ACF3-9E0D063146A0}"/>
              </a:ext>
            </a:extLst>
          </p:cNvPr>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2323" name="Rectangle 35">
            <a:extLst>
              <a:ext uri="{FF2B5EF4-FFF2-40B4-BE49-F238E27FC236}">
                <a16:creationId xmlns:a16="http://schemas.microsoft.com/office/drawing/2014/main" id="{37AFA021-3EC0-43D6-83CF-DA3E3ADC8FC2}"/>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atin typeface="Times New Roman" charset="0"/>
              </a:defRPr>
            </a:lvl1pPr>
          </a:lstStyle>
          <a:p>
            <a:pPr>
              <a:defRPr/>
            </a:pPr>
            <a:endParaRPr lang="en-US"/>
          </a:p>
        </p:txBody>
      </p:sp>
      <p:sp>
        <p:nvSpPr>
          <p:cNvPr id="12324" name="Rectangle 36">
            <a:extLst>
              <a:ext uri="{FF2B5EF4-FFF2-40B4-BE49-F238E27FC236}">
                <a16:creationId xmlns:a16="http://schemas.microsoft.com/office/drawing/2014/main" id="{183536FE-EB1C-4CC7-B57D-4055CD106710}"/>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atin typeface="Times New Roman" charset="0"/>
              </a:defRPr>
            </a:lvl1pPr>
          </a:lstStyle>
          <a:p>
            <a:pPr>
              <a:defRPr/>
            </a:pPr>
            <a:endParaRPr lang="en-US"/>
          </a:p>
        </p:txBody>
      </p:sp>
      <p:sp>
        <p:nvSpPr>
          <p:cNvPr id="12325" name="Rectangle 37">
            <a:extLst>
              <a:ext uri="{FF2B5EF4-FFF2-40B4-BE49-F238E27FC236}">
                <a16:creationId xmlns:a16="http://schemas.microsoft.com/office/drawing/2014/main" id="{E60693DF-639E-49AE-92EA-04744CD7E2BE}"/>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98BCBDDE-237E-4A30-A1FE-AB339532DEC3}" type="slidenum">
              <a:rPr lang="en-US" altLang="en-US"/>
              <a:pPr/>
              <a:t>‹#›</a:t>
            </a:fld>
            <a:endParaRPr lang="en-US" altLang="en-US"/>
          </a:p>
        </p:txBody>
      </p:sp>
      <p:sp>
        <p:nvSpPr>
          <p:cNvPr id="12326" name="Rectangle 38">
            <a:extLst>
              <a:ext uri="{FF2B5EF4-FFF2-40B4-BE49-F238E27FC236}">
                <a16:creationId xmlns:a16="http://schemas.microsoft.com/office/drawing/2014/main" id="{C66F727D-766A-46C2-BBFA-4E55019C63A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6"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21BF93-6427-4CE3-93E0-EEE60B323B3F}"/>
              </a:ext>
            </a:extLst>
          </p:cNvPr>
          <p:cNvSpPr>
            <a:spLocks noGrp="1" noChangeArrowheads="1"/>
          </p:cNvSpPr>
          <p:nvPr>
            <p:ph type="ctrTitle"/>
          </p:nvPr>
        </p:nvSpPr>
        <p:spPr>
          <a:xfrm>
            <a:off x="685800" y="228600"/>
            <a:ext cx="7772400" cy="914400"/>
          </a:xfrm>
        </p:spPr>
        <p:txBody>
          <a:bodyPr/>
          <a:lstStyle/>
          <a:p>
            <a:pPr eaLnBrk="1" hangingPunct="1"/>
            <a:r>
              <a:rPr lang="en-US" altLang="en-US" sz="4000" dirty="0">
                <a:effectLst>
                  <a:outerShdw blurRad="38100" dist="38100" dir="2700000" algn="tl">
                    <a:srgbClr val="000000">
                      <a:alpha val="43137"/>
                    </a:srgbClr>
                  </a:outerShdw>
                </a:effectLst>
              </a:rPr>
              <a:t>ANGELOLOGY</a:t>
            </a:r>
          </a:p>
        </p:txBody>
      </p:sp>
      <p:pic>
        <p:nvPicPr>
          <p:cNvPr id="5" name="Picture 3">
            <a:extLst>
              <a:ext uri="{FF2B5EF4-FFF2-40B4-BE49-F238E27FC236}">
                <a16:creationId xmlns:a16="http://schemas.microsoft.com/office/drawing/2014/main" id="{939ED66A-581B-458E-95E6-D4B5C16F604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00" y="5581650"/>
            <a:ext cx="786763" cy="109728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07204B0-3B78-40DF-8EF5-BCF72DF1182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 typeface="Wingdings" panose="05000000000000000000" pitchFamily="2" charset="2"/>
              <a:buNone/>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marL="0" indent="0" algn="ctr" eaLnBrk="1" hangingPunct="1">
              <a:buFont typeface="Wingdings" panose="05000000000000000000" pitchFamily="2" charset="2"/>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Font typeface="Wingdings" panose="05000000000000000000" pitchFamily="2" charset="2"/>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6FC5BCA-CF6C-4B30-B8E3-625936485CD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926483" y="1143000"/>
            <a:ext cx="5291035" cy="4114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F302ED4-0274-46D3-B163-A66C491AB88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Nature</a:t>
            </a:r>
            <a:endParaRPr lang="en-US" altLang="en-US"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D1F4E434-0D95-49AC-82D1-020174714786}"/>
              </a:ext>
            </a:extLst>
          </p:cNvPr>
          <p:cNvSpPr>
            <a:spLocks noGrp="1" noChangeArrowheads="1"/>
          </p:cNvSpPr>
          <p:nvPr>
            <p:ph type="body" idx="1"/>
          </p:nvPr>
        </p:nvSpPr>
        <p:spPr>
          <a:xfrm>
            <a:off x="457200" y="1371600"/>
            <a:ext cx="8485188" cy="4689475"/>
          </a:xfrm>
        </p:spPr>
        <p:txBody>
          <a:bodyPr/>
          <a:lstStyle/>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Personhood</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Attributes</a:t>
            </a:r>
          </a:p>
          <a:p>
            <a:pPr lvl="2" eaLnBrk="1" hangingPunct="1">
              <a:spcAft>
                <a:spcPts val="600"/>
              </a:spcAft>
              <a:defRPr/>
            </a:pPr>
            <a:r>
              <a:rPr lang="en-US" sz="3000" dirty="0">
                <a:effectLst>
                  <a:outerShdw blurRad="38100" dist="38100" dir="2700000" algn="tl">
                    <a:srgbClr val="000000">
                      <a:alpha val="43137"/>
                    </a:srgbClr>
                  </a:outerShdw>
                </a:effectLst>
              </a:rPr>
              <a:t>Intellect (1 Pet 1:12)</a:t>
            </a:r>
          </a:p>
          <a:p>
            <a:pPr lvl="2" eaLnBrk="1" hangingPunct="1">
              <a:spcAft>
                <a:spcPts val="600"/>
              </a:spcAft>
              <a:defRPr/>
            </a:pPr>
            <a:r>
              <a:rPr lang="en-US" sz="3000" dirty="0">
                <a:effectLst>
                  <a:outerShdw blurRad="38100" dist="38100" dir="2700000" algn="tl">
                    <a:srgbClr val="000000">
                      <a:alpha val="43137"/>
                    </a:srgbClr>
                  </a:outerShdw>
                </a:effectLst>
              </a:rPr>
              <a:t>Emotions (Luke 15:10)</a:t>
            </a:r>
          </a:p>
          <a:p>
            <a:pPr lvl="2" eaLnBrk="1" hangingPunct="1">
              <a:spcAft>
                <a:spcPts val="600"/>
              </a:spcAft>
              <a:defRPr/>
            </a:pPr>
            <a:r>
              <a:rPr lang="en-US" sz="3000" dirty="0">
                <a:effectLst>
                  <a:outerShdw blurRad="38100" dist="38100" dir="2700000" algn="tl">
                    <a:srgbClr val="000000">
                      <a:alpha val="43137"/>
                    </a:srgbClr>
                  </a:outerShdw>
                </a:effectLst>
              </a:rPr>
              <a:t>Will (Ps 103:20)</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Actions</a:t>
            </a:r>
          </a:p>
          <a:p>
            <a:pPr lvl="2" eaLnBrk="1" hangingPunct="1">
              <a:spcAft>
                <a:spcPts val="600"/>
              </a:spcAft>
              <a:defRPr/>
            </a:pPr>
            <a:r>
              <a:rPr lang="en-US" sz="3000" dirty="0">
                <a:effectLst>
                  <a:outerShdw blurRad="38100" dist="38100" dir="2700000" algn="tl">
                    <a:srgbClr val="000000">
                      <a:alpha val="43137"/>
                    </a:srgbClr>
                  </a:outerShdw>
                </a:effectLst>
              </a:rPr>
              <a:t>Desire (1 Pet 1:12)</a:t>
            </a:r>
          </a:p>
          <a:p>
            <a:pPr lvl="2" eaLnBrk="1" hangingPunct="1">
              <a:spcAft>
                <a:spcPts val="600"/>
              </a:spcAft>
              <a:defRPr/>
            </a:pPr>
            <a:r>
              <a:rPr lang="en-US" sz="3000" dirty="0">
                <a:effectLst>
                  <a:outerShdw blurRad="38100" dist="38100" dir="2700000" algn="tl">
                    <a:srgbClr val="000000">
                      <a:alpha val="43137"/>
                    </a:srgbClr>
                  </a:outerShdw>
                </a:effectLst>
              </a:rPr>
              <a:t>Talk (Luke 1:13)</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Confirmed in holiness (1 Tim 5:21;  Rev 14:10)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83141D8-BA2A-49EF-BCA8-C5F19E2D2DDD}"/>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rPr>
              <a:t>Nature</a:t>
            </a:r>
            <a:br>
              <a:rPr lang="en-US" altLang="en-US" sz="40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(cont’d)</a:t>
            </a:r>
            <a:endParaRPr lang="en-US" altLang="en-US" sz="4000" dirty="0">
              <a:effectLst>
                <a:outerShdw blurRad="38100" dist="38100" dir="2700000" algn="tl">
                  <a:srgbClr val="000000">
                    <a:alpha val="43137"/>
                  </a:srgbClr>
                </a:outerShdw>
              </a:effectLst>
            </a:endParaRPr>
          </a:p>
        </p:txBody>
      </p:sp>
      <p:sp>
        <p:nvSpPr>
          <p:cNvPr id="8195" name="Rectangle 3">
            <a:extLst>
              <a:ext uri="{FF2B5EF4-FFF2-40B4-BE49-F238E27FC236}">
                <a16:creationId xmlns:a16="http://schemas.microsoft.com/office/drawing/2014/main" id="{86BCB2BB-3F4F-4E11-A517-04CD001B3A78}"/>
              </a:ext>
            </a:extLst>
          </p:cNvPr>
          <p:cNvSpPr>
            <a:spLocks noGrp="1" noChangeArrowheads="1"/>
          </p:cNvSpPr>
          <p:nvPr>
            <p:ph type="body" idx="1"/>
          </p:nvPr>
        </p:nvSpPr>
        <p:spPr>
          <a:xfrm>
            <a:off x="457200" y="1371600"/>
            <a:ext cx="8229600" cy="5029200"/>
          </a:xfrm>
        </p:spPr>
        <p:txBody>
          <a:bodyPr/>
          <a:lstStyle/>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Power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man (2 Pet 2:11)</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Relative to God (2 Pet 2:11)</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Material</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Spiritual (Heb 1:7, 14)</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Physical Gen 18–19; Heb 13:2)</a:t>
            </a:r>
          </a:p>
          <a:p>
            <a:pPr algn="just" eaLnBrk="1" hangingPunct="1">
              <a:spcBef>
                <a:spcPts val="0"/>
              </a:spcBef>
              <a:spcAft>
                <a:spcPts val="600"/>
              </a:spcAft>
              <a:defRPr/>
            </a:pPr>
            <a:r>
              <a:rPr lang="en-US" sz="3000" dirty="0">
                <a:effectLst>
                  <a:outerShdw blurRad="38100" dist="38100" dir="2700000" algn="tl">
                    <a:srgbClr val="000000">
                      <a:alpha val="43137"/>
                    </a:srgbClr>
                  </a:outerShdw>
                </a:effectLst>
              </a:rPr>
              <a:t>Gender</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Male? (Gen 19, masculine pronouns)</a:t>
            </a:r>
          </a:p>
          <a:p>
            <a:pPr lvl="1" algn="just" eaLnBrk="1" hangingPunct="1">
              <a:spcBef>
                <a:spcPts val="0"/>
              </a:spcBef>
              <a:spcAft>
                <a:spcPts val="600"/>
              </a:spcAft>
              <a:defRPr/>
            </a:pPr>
            <a:r>
              <a:rPr lang="en-US" sz="3000" dirty="0">
                <a:effectLst>
                  <a:outerShdw blurRad="38100" dist="38100" dir="2700000" algn="tl">
                    <a:srgbClr val="000000">
                      <a:alpha val="43137"/>
                    </a:srgbClr>
                  </a:outerShdw>
                </a:effectLst>
              </a:rPr>
              <a:t>Neuter? Cannot reproduce, Spirit, no female angels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Existence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Origin</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Nature</a:t>
            </a:r>
          </a:p>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Appearance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Names and classifications</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Abode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Activities</a:t>
            </a:r>
          </a:p>
        </p:txBody>
      </p:sp>
      <p:pic>
        <p:nvPicPr>
          <p:cNvPr id="5" name="Picture 4">
            <a:extLst>
              <a:ext uri="{FF2B5EF4-FFF2-40B4-BE49-F238E27FC236}">
                <a16:creationId xmlns:a16="http://schemas.microsoft.com/office/drawing/2014/main" id="{AB39954B-640F-48A9-B0C4-F1947BEFD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02716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6C79243-CC79-4FEF-9001-5894356D542E}"/>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Appearance</a:t>
            </a:r>
          </a:p>
        </p:txBody>
      </p:sp>
      <p:sp>
        <p:nvSpPr>
          <p:cNvPr id="9219" name="Rectangle 3">
            <a:extLst>
              <a:ext uri="{FF2B5EF4-FFF2-40B4-BE49-F238E27FC236}">
                <a16:creationId xmlns:a16="http://schemas.microsoft.com/office/drawing/2014/main" id="{0D809196-E867-4B8B-B7B7-F9402E2FB2B4}"/>
              </a:ext>
            </a:extLst>
          </p:cNvPr>
          <p:cNvSpPr>
            <a:spLocks noGrp="1" noChangeArrowheads="1"/>
          </p:cNvSpPr>
          <p:nvPr>
            <p:ph type="body" idx="1"/>
          </p:nvPr>
        </p:nvSpPr>
        <p:spPr>
          <a:xfrm>
            <a:off x="1562100" y="1371600"/>
            <a:ext cx="6019800"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On earth: men (Acts 1:10)</a:t>
            </a:r>
          </a:p>
          <a:p>
            <a:pPr eaLnBrk="1" hangingPunct="1">
              <a:spcBef>
                <a:spcPts val="0"/>
              </a:spcBef>
              <a:spcAft>
                <a:spcPts val="1200"/>
              </a:spcAft>
              <a:defRPr/>
            </a:pPr>
            <a:r>
              <a:rPr lang="en-US" dirty="0">
                <a:effectLst>
                  <a:outerShdw blurRad="38100" dist="38100" dir="2700000" algn="tl">
                    <a:srgbClr val="000000">
                      <a:alpha val="43137"/>
                    </a:srgbClr>
                  </a:outerShdw>
                </a:effectLst>
              </a:rPr>
              <a:t>In heaven</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Seraphim (Isa 6)</a:t>
            </a:r>
          </a:p>
          <a:p>
            <a:pPr lvl="1" eaLnBrk="1" hangingPunct="1">
              <a:spcBef>
                <a:spcPts val="0"/>
              </a:spcBef>
              <a:spcAft>
                <a:spcPts val="1200"/>
              </a:spcAft>
              <a:defRPr/>
            </a:pPr>
            <a:r>
              <a:rPr lang="en-US" dirty="0">
                <a:effectLst>
                  <a:outerShdw blurRad="38100" dist="38100" dir="2700000" algn="tl">
                    <a:srgbClr val="000000">
                      <a:alpha val="43137"/>
                    </a:srgbClr>
                  </a:outerShdw>
                </a:effectLst>
              </a:rPr>
              <a:t>Cherubim (</a:t>
            </a:r>
            <a:r>
              <a:rPr lang="en-US" dirty="0" err="1">
                <a:effectLst>
                  <a:outerShdw blurRad="38100" dist="38100" dir="2700000" algn="tl">
                    <a:srgbClr val="000000">
                      <a:alpha val="43137"/>
                    </a:srgbClr>
                  </a:outerShdw>
                </a:effectLst>
              </a:rPr>
              <a:t>Ezek</a:t>
            </a:r>
            <a:r>
              <a:rPr lang="en-US" dirty="0">
                <a:effectLst>
                  <a:outerShdw blurRad="38100" dist="38100" dir="2700000" algn="tl">
                    <a:srgbClr val="000000">
                      <a:alpha val="43137"/>
                    </a:srgbClr>
                  </a:outerShdw>
                </a:effectLst>
              </a:rPr>
              <a:t> 1; 10)</a:t>
            </a:r>
          </a:p>
          <a:p>
            <a:pPr lvl="1" eaLnBrk="1" hangingPunct="1">
              <a:spcBef>
                <a:spcPts val="0"/>
              </a:spcBef>
              <a:spcAft>
                <a:spcPts val="1200"/>
              </a:spcAft>
              <a:defRPr/>
            </a:pPr>
            <a:r>
              <a:rPr lang="en-US" dirty="0">
                <a:effectLst>
                  <a:outerShdw blurRad="38100" dist="38100" dir="2700000" algn="tl">
                    <a:srgbClr val="000000">
                      <a:alpha val="43137"/>
                    </a:srgbClr>
                  </a:outerShdw>
                </a:effectLst>
              </a:rPr>
              <a:t>Living creatures (Rev 4:6-8)</a:t>
            </a:r>
          </a:p>
          <a:p>
            <a:pPr lvl="1" eaLnBrk="1" hangingPunct="1">
              <a:spcBef>
                <a:spcPts val="0"/>
              </a:spcBef>
              <a:spcAft>
                <a:spcPts val="1200"/>
              </a:spcAft>
              <a:defRPr/>
            </a:pPr>
            <a:r>
              <a:rPr lang="en-US" dirty="0">
                <a:effectLst>
                  <a:outerShdw blurRad="38100" dist="38100" dir="2700000" algn="tl">
                    <a:srgbClr val="000000">
                      <a:alpha val="43137"/>
                    </a:srgbClr>
                  </a:outerShdw>
                </a:effectLst>
              </a:rPr>
              <a:t>An angel (Rev 10:1-3)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Existence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Origin</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Nature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Appearance</a:t>
            </a:r>
          </a:p>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Names and classifications</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Abode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Activities</a:t>
            </a:r>
          </a:p>
        </p:txBody>
      </p:sp>
      <p:pic>
        <p:nvPicPr>
          <p:cNvPr id="5" name="Picture 4">
            <a:extLst>
              <a:ext uri="{FF2B5EF4-FFF2-40B4-BE49-F238E27FC236}">
                <a16:creationId xmlns:a16="http://schemas.microsoft.com/office/drawing/2014/main" id="{076C70DE-1D54-43DE-809C-8C45575F8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409329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0F97D2B-FD85-43AA-B663-813B61B16A7B}"/>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Names &amp; Classifications of the Angels</a:t>
            </a:r>
          </a:p>
        </p:txBody>
      </p:sp>
      <p:sp>
        <p:nvSpPr>
          <p:cNvPr id="1027" name="Rectangle 3">
            <a:extLst>
              <a:ext uri="{FF2B5EF4-FFF2-40B4-BE49-F238E27FC236}">
                <a16:creationId xmlns:a16="http://schemas.microsoft.com/office/drawing/2014/main" id="{6A4DE09A-2088-48D8-8D09-94B01255EB79}"/>
              </a:ext>
            </a:extLst>
          </p:cNvPr>
          <p:cNvSpPr>
            <a:spLocks noGrp="1" noChangeArrowheads="1"/>
          </p:cNvSpPr>
          <p:nvPr>
            <p:ph type="body" idx="1"/>
          </p:nvPr>
        </p:nvSpPr>
        <p:spPr>
          <a:xfrm>
            <a:off x="457200" y="1371601"/>
            <a:ext cx="8485188" cy="31242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cs typeface="Times New Roman" charset="0"/>
              </a:rPr>
              <a:t>General names and classifications</a:t>
            </a:r>
            <a:endParaRPr lang="en-US" dirty="0">
              <a:effectLst>
                <a:outerShdw blurRad="38100" dist="38100" dir="2700000" algn="tl">
                  <a:srgbClr val="000000">
                    <a:alpha val="43137"/>
                  </a:srgbClr>
                </a:outerShdw>
              </a:effectLst>
            </a:endParaRPr>
          </a:p>
          <a:p>
            <a:pPr eaLnBrk="1" hangingPunct="1">
              <a:spcBef>
                <a:spcPts val="0"/>
              </a:spcBef>
              <a:spcAft>
                <a:spcPts val="3600"/>
              </a:spcAft>
              <a:defRPr/>
            </a:pPr>
            <a:r>
              <a:rPr lang="en-US" dirty="0">
                <a:effectLst>
                  <a:outerShdw blurRad="38100" dist="38100" dir="2700000" algn="tl">
                    <a:srgbClr val="000000">
                      <a:alpha val="43137"/>
                    </a:srgbClr>
                  </a:outerShdw>
                </a:effectLst>
              </a:rPr>
              <a:t>Specific </a:t>
            </a:r>
            <a:r>
              <a:rPr lang="en-US" dirty="0">
                <a:effectLst>
                  <a:outerShdw blurRad="38100" dist="38100" dir="2700000" algn="tl">
                    <a:srgbClr val="000000">
                      <a:alpha val="43137"/>
                    </a:srgbClr>
                  </a:outerShdw>
                </a:effectLst>
                <a:cs typeface="Times New Roman" charset="0"/>
              </a:rPr>
              <a:t>names and classifications</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2BBD4E55-85EE-4385-890F-71A1F658861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97459" y="3733800"/>
            <a:ext cx="3149082" cy="2743200"/>
          </a:xfrm>
          <a:prstGeom prst="rect">
            <a:avLst/>
          </a:prstGeom>
        </p:spPr>
      </p:pic>
    </p:spTree>
    <p:extLst>
      <p:ext uri="{BB962C8B-B14F-4D97-AF65-F5344CB8AC3E}">
        <p14:creationId xmlns:p14="http://schemas.microsoft.com/office/powerpoint/2010/main" val="201844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0F97D2B-FD85-43AA-B663-813B61B16A7B}"/>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Names &amp; Classifications of the Angels</a:t>
            </a:r>
          </a:p>
        </p:txBody>
      </p:sp>
      <p:sp>
        <p:nvSpPr>
          <p:cNvPr id="1027" name="Rectangle 3">
            <a:extLst>
              <a:ext uri="{FF2B5EF4-FFF2-40B4-BE49-F238E27FC236}">
                <a16:creationId xmlns:a16="http://schemas.microsoft.com/office/drawing/2014/main" id="{6A4DE09A-2088-48D8-8D09-94B01255EB79}"/>
              </a:ext>
            </a:extLst>
          </p:cNvPr>
          <p:cNvSpPr>
            <a:spLocks noGrp="1" noChangeArrowheads="1"/>
          </p:cNvSpPr>
          <p:nvPr>
            <p:ph type="body" idx="1"/>
          </p:nvPr>
        </p:nvSpPr>
        <p:spPr>
          <a:xfrm>
            <a:off x="457200" y="1371601"/>
            <a:ext cx="8485188" cy="3124200"/>
          </a:xfrm>
        </p:spPr>
        <p:txBody>
          <a:bodyPr/>
          <a:lstStyle/>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Times New Roman" charset="0"/>
              </a:rPr>
              <a:t>General names and classifications</a:t>
            </a:r>
            <a:endParaRPr lang="en-US" b="1" u="sng" dirty="0">
              <a:solidFill>
                <a:srgbClr val="FFFFCC"/>
              </a:solidFill>
              <a:effectLst>
                <a:outerShdw blurRad="38100" dist="38100" dir="2700000" algn="tl">
                  <a:srgbClr val="000000">
                    <a:alpha val="43137"/>
                  </a:srgbClr>
                </a:outerShdw>
              </a:effectLst>
            </a:endParaRPr>
          </a:p>
          <a:p>
            <a:pPr eaLnBrk="1" hangingPunct="1">
              <a:spcBef>
                <a:spcPts val="0"/>
              </a:spcBef>
              <a:spcAft>
                <a:spcPts val="3600"/>
              </a:spcAft>
              <a:defRPr/>
            </a:pPr>
            <a:r>
              <a:rPr lang="en-US" dirty="0">
                <a:effectLst>
                  <a:outerShdw blurRad="38100" dist="38100" dir="2700000" algn="tl">
                    <a:srgbClr val="000000">
                      <a:alpha val="43137"/>
                    </a:srgbClr>
                  </a:outerShdw>
                </a:effectLst>
              </a:rPr>
              <a:t>Specific </a:t>
            </a:r>
            <a:r>
              <a:rPr lang="en-US" dirty="0">
                <a:effectLst>
                  <a:outerShdw blurRad="38100" dist="38100" dir="2700000" algn="tl">
                    <a:srgbClr val="000000">
                      <a:alpha val="43137"/>
                    </a:srgbClr>
                  </a:outerShdw>
                </a:effectLst>
                <a:cs typeface="Times New Roman" charset="0"/>
              </a:rPr>
              <a:t>names and classifications</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2BBD4E55-85EE-4385-890F-71A1F658861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97459" y="3733800"/>
            <a:ext cx="3149082" cy="2743200"/>
          </a:xfrm>
          <a:prstGeom prst="rect">
            <a:avLst/>
          </a:prstGeom>
        </p:spPr>
      </p:pic>
    </p:spTree>
    <p:extLst>
      <p:ext uri="{BB962C8B-B14F-4D97-AF65-F5344CB8AC3E}">
        <p14:creationId xmlns:p14="http://schemas.microsoft.com/office/powerpoint/2010/main" val="2620706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49D0CC4-13E0-4532-B0C6-91AD38531FEB}"/>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Names and Classifications</a:t>
            </a:r>
          </a:p>
        </p:txBody>
      </p:sp>
      <p:sp>
        <p:nvSpPr>
          <p:cNvPr id="10243" name="Rectangle 3">
            <a:extLst>
              <a:ext uri="{FF2B5EF4-FFF2-40B4-BE49-F238E27FC236}">
                <a16:creationId xmlns:a16="http://schemas.microsoft.com/office/drawing/2014/main" id="{E29666C8-2A51-41D3-85D6-B8EAA6B581E2}"/>
              </a:ext>
            </a:extLst>
          </p:cNvPr>
          <p:cNvSpPr>
            <a:spLocks noGrp="1" noChangeArrowheads="1"/>
          </p:cNvSpPr>
          <p:nvPr>
            <p:ph type="body" idx="1"/>
          </p:nvPr>
        </p:nvSpPr>
        <p:spPr>
          <a:xfrm>
            <a:off x="457200" y="1371600"/>
            <a:ext cx="7429500"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General</a:t>
            </a:r>
          </a:p>
          <a:p>
            <a:pPr lvl="1" eaLnBrk="1" hangingPunct="1">
              <a:spcBef>
                <a:spcPts val="0"/>
              </a:spcBef>
              <a:spcAft>
                <a:spcPts val="1200"/>
              </a:spcAft>
              <a:defRPr/>
            </a:pPr>
            <a:r>
              <a:rPr lang="en-US" dirty="0">
                <a:effectLst>
                  <a:outerShdw blurRad="38100" dist="38100" dir="2700000" algn="tl">
                    <a:srgbClr val="000000">
                      <a:alpha val="43137"/>
                    </a:srgbClr>
                  </a:outerShdw>
                </a:effectLst>
              </a:rPr>
              <a:t>Angels</a:t>
            </a:r>
          </a:p>
          <a:p>
            <a:pPr lvl="1" eaLnBrk="1" hangingPunct="1">
              <a:spcBef>
                <a:spcPts val="0"/>
              </a:spcBef>
              <a:spcAft>
                <a:spcPts val="1200"/>
              </a:spcAft>
              <a:defRPr/>
            </a:pPr>
            <a:r>
              <a:rPr lang="en-US" dirty="0">
                <a:effectLst>
                  <a:outerShdw blurRad="38100" dist="38100" dir="2700000" algn="tl">
                    <a:srgbClr val="000000">
                      <a:alpha val="43137"/>
                    </a:srgbClr>
                  </a:outerShdw>
                </a:effectLst>
              </a:rPr>
              <a:t>Ministering spirits (Heb 1:14)</a:t>
            </a:r>
          </a:p>
          <a:p>
            <a:pPr lvl="1" eaLnBrk="1" hangingPunct="1">
              <a:spcBef>
                <a:spcPts val="0"/>
              </a:spcBef>
              <a:spcAft>
                <a:spcPts val="1200"/>
              </a:spcAft>
              <a:defRPr/>
            </a:pPr>
            <a:r>
              <a:rPr lang="en-US" dirty="0">
                <a:effectLst>
                  <a:outerShdw blurRad="38100" dist="38100" dir="2700000" algn="tl">
                    <a:srgbClr val="000000">
                      <a:alpha val="43137"/>
                    </a:srgbClr>
                  </a:outerShdw>
                </a:effectLst>
              </a:rPr>
              <a:t>Heavenly hosts (Luke 2:13)</a:t>
            </a:r>
          </a:p>
          <a:p>
            <a:pPr lvl="1" eaLnBrk="1" hangingPunct="1">
              <a:spcBef>
                <a:spcPts val="0"/>
              </a:spcBef>
              <a:spcAft>
                <a:spcPts val="1200"/>
              </a:spcAft>
              <a:defRPr/>
            </a:pPr>
            <a:r>
              <a:rPr lang="en-US" dirty="0">
                <a:effectLst>
                  <a:outerShdw blurRad="38100" dist="38100" dir="2700000" algn="tl">
                    <a:srgbClr val="000000">
                      <a:alpha val="43137"/>
                    </a:srgbClr>
                  </a:outerShdw>
                </a:effectLst>
              </a:rPr>
              <a:t>Watchers (Dan 4:13-17)</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Sons of God (Job 1:6; 2:1; 38:7)</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Stars (Rev 12:3-4, 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0F97D2B-FD85-43AA-B663-813B61B16A7B}"/>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Names &amp; Classifications of the Angels</a:t>
            </a:r>
          </a:p>
        </p:txBody>
      </p:sp>
      <p:sp>
        <p:nvSpPr>
          <p:cNvPr id="1027" name="Rectangle 3">
            <a:extLst>
              <a:ext uri="{FF2B5EF4-FFF2-40B4-BE49-F238E27FC236}">
                <a16:creationId xmlns:a16="http://schemas.microsoft.com/office/drawing/2014/main" id="{6A4DE09A-2088-48D8-8D09-94B01255EB79}"/>
              </a:ext>
            </a:extLst>
          </p:cNvPr>
          <p:cNvSpPr>
            <a:spLocks noGrp="1" noChangeArrowheads="1"/>
          </p:cNvSpPr>
          <p:nvPr>
            <p:ph type="body" idx="1"/>
          </p:nvPr>
        </p:nvSpPr>
        <p:spPr>
          <a:xfrm>
            <a:off x="457200" y="1371601"/>
            <a:ext cx="8485188" cy="31242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cs typeface="Times New Roman" charset="0"/>
              </a:rPr>
              <a:t>General names and classifications</a:t>
            </a:r>
            <a:endParaRPr lang="en-US" dirty="0">
              <a:effectLst>
                <a:outerShdw blurRad="38100" dist="38100" dir="2700000" algn="tl">
                  <a:srgbClr val="000000">
                    <a:alpha val="43137"/>
                  </a:srgbClr>
                </a:outerShdw>
              </a:effectLst>
            </a:endParaRP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Specific </a:t>
            </a:r>
            <a:r>
              <a:rPr lang="en-US" b="1" u="sng" dirty="0">
                <a:solidFill>
                  <a:srgbClr val="FFFFCC"/>
                </a:solidFill>
                <a:effectLst>
                  <a:outerShdw blurRad="38100" dist="38100" dir="2700000" algn="tl">
                    <a:srgbClr val="000000">
                      <a:alpha val="43137"/>
                    </a:srgbClr>
                  </a:outerShdw>
                </a:effectLst>
                <a:cs typeface="Times New Roman" charset="0"/>
              </a:rPr>
              <a:t>names and classifications</a:t>
            </a:r>
            <a:endParaRPr lang="en-US" b="1" u="sng" dirty="0">
              <a:solidFill>
                <a:srgbClr val="FFFFCC"/>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2BBD4E55-85EE-4385-890F-71A1F658861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97459" y="3733800"/>
            <a:ext cx="3149082" cy="2743200"/>
          </a:xfrm>
          <a:prstGeom prst="rect">
            <a:avLst/>
          </a:prstGeom>
        </p:spPr>
      </p:pic>
    </p:spTree>
    <p:extLst>
      <p:ext uri="{BB962C8B-B14F-4D97-AF65-F5344CB8AC3E}">
        <p14:creationId xmlns:p14="http://schemas.microsoft.com/office/powerpoint/2010/main" val="323029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F44B9F-E263-4DAB-B9DE-0B71EB4D6C3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Names and Classifications (cont’d)</a:t>
            </a:r>
          </a:p>
        </p:txBody>
      </p:sp>
      <p:sp>
        <p:nvSpPr>
          <p:cNvPr id="11267" name="Rectangle 3">
            <a:extLst>
              <a:ext uri="{FF2B5EF4-FFF2-40B4-BE49-F238E27FC236}">
                <a16:creationId xmlns:a16="http://schemas.microsoft.com/office/drawing/2014/main" id="{C5F4CB8F-BFD0-4CD4-B195-30177516C69B}"/>
              </a:ext>
            </a:extLst>
          </p:cNvPr>
          <p:cNvSpPr>
            <a:spLocks noGrp="1" noChangeArrowheads="1"/>
          </p:cNvSpPr>
          <p:nvPr>
            <p:ph type="body" idx="1"/>
          </p:nvPr>
        </p:nvSpPr>
        <p:spPr>
          <a:xfrm>
            <a:off x="152400" y="1371600"/>
            <a:ext cx="8789988"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Specific</a:t>
            </a:r>
          </a:p>
          <a:p>
            <a:pPr lvl="1" eaLnBrk="1" hangingPunct="1">
              <a:spcBef>
                <a:spcPts val="0"/>
              </a:spcBef>
              <a:spcAft>
                <a:spcPts val="1200"/>
              </a:spcAft>
              <a:defRPr/>
            </a:pPr>
            <a:r>
              <a:rPr lang="en-US" dirty="0">
                <a:effectLst>
                  <a:outerShdw blurRad="38100" dist="38100" dir="2700000" algn="tl">
                    <a:srgbClr val="000000">
                      <a:alpha val="43137"/>
                    </a:srgbClr>
                  </a:outerShdw>
                </a:effectLst>
              </a:rPr>
              <a:t>Cherub(</a:t>
            </a:r>
            <a:r>
              <a:rPr lang="en-US" dirty="0" err="1">
                <a:effectLst>
                  <a:outerShdw blurRad="38100" dist="38100" dir="2700000" algn="tl">
                    <a:srgbClr val="000000">
                      <a:alpha val="43137"/>
                    </a:srgbClr>
                  </a:outerShdw>
                </a:effectLst>
              </a:rPr>
              <a:t>im</a:t>
            </a:r>
            <a:r>
              <a:rPr lang="en-US" dirty="0">
                <a:effectLst>
                  <a:outerShdw blurRad="38100" dist="38100" dir="2700000" algn="tl">
                    <a:srgbClr val="000000">
                      <a:alpha val="43137"/>
                    </a:srgbClr>
                  </a:outerShdw>
                </a:effectLst>
              </a:rPr>
              <a:t>) – Gen 3:24; </a:t>
            </a:r>
            <a:r>
              <a:rPr lang="en-US" dirty="0" err="1">
                <a:effectLst>
                  <a:outerShdw blurRad="38100" dist="38100" dir="2700000" algn="tl">
                    <a:srgbClr val="000000">
                      <a:alpha val="43137"/>
                    </a:srgbClr>
                  </a:outerShdw>
                </a:effectLst>
              </a:rPr>
              <a:t>Exod</a:t>
            </a:r>
            <a:r>
              <a:rPr lang="en-US" dirty="0">
                <a:effectLst>
                  <a:outerShdw blurRad="38100" dist="38100" dir="2700000" algn="tl">
                    <a:srgbClr val="000000">
                      <a:alpha val="43137"/>
                    </a:srgbClr>
                  </a:outerShdw>
                </a:effectLst>
              </a:rPr>
              <a:t> 25:17-22</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Seraph(</a:t>
            </a:r>
            <a:r>
              <a:rPr lang="en-US" dirty="0" err="1">
                <a:effectLst>
                  <a:outerShdw blurRad="38100" dist="38100" dir="2700000" algn="tl">
                    <a:srgbClr val="000000">
                      <a:alpha val="43137"/>
                    </a:srgbClr>
                  </a:outerShdw>
                </a:effectLst>
              </a:rPr>
              <a:t>im</a:t>
            </a:r>
            <a:r>
              <a:rPr lang="en-US" dirty="0">
                <a:effectLst>
                  <a:outerShdw blurRad="38100" dist="38100" dir="2700000" algn="tl">
                    <a:srgbClr val="000000">
                      <a:alpha val="43137"/>
                    </a:srgbClr>
                  </a:outerShdw>
                </a:effectLst>
              </a:rPr>
              <a:t>) – Isa 6:2, 6</a:t>
            </a:r>
          </a:p>
          <a:p>
            <a:pPr lvl="1" eaLnBrk="1" hangingPunct="1">
              <a:spcBef>
                <a:spcPts val="0"/>
              </a:spcBef>
              <a:spcAft>
                <a:spcPts val="1200"/>
              </a:spcAft>
              <a:defRPr/>
            </a:pPr>
            <a:r>
              <a:rPr lang="en-US" dirty="0">
                <a:effectLst>
                  <a:outerShdw blurRad="38100" dist="38100" dir="2700000" algn="tl">
                    <a:srgbClr val="000000">
                      <a:alpha val="43137"/>
                    </a:srgbClr>
                  </a:outerShdw>
                </a:effectLst>
              </a:rPr>
              <a:t>Michael – Dan 12:1; Jude 9; Rev 12:7</a:t>
            </a:r>
          </a:p>
          <a:p>
            <a:pPr lvl="1" eaLnBrk="1" hangingPunct="1">
              <a:spcBef>
                <a:spcPts val="0"/>
              </a:spcBef>
              <a:spcAft>
                <a:spcPts val="1200"/>
              </a:spcAft>
              <a:defRPr/>
            </a:pPr>
            <a:r>
              <a:rPr lang="en-US" dirty="0">
                <a:effectLst>
                  <a:outerShdw blurRad="38100" dist="38100" dir="2700000" algn="tl">
                    <a:srgbClr val="000000">
                      <a:alpha val="43137"/>
                    </a:srgbClr>
                  </a:outerShdw>
                </a:effectLst>
              </a:rPr>
              <a:t>Gabriel – Dan 8:16; 9:21; Luke 1:18-19, 26-38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Angelology – Study of angels</a:t>
            </a:r>
          </a:p>
          <a:p>
            <a:pPr>
              <a:spcBef>
                <a:spcPts val="0"/>
              </a:spcBef>
              <a:spcAft>
                <a:spcPts val="600"/>
              </a:spcAft>
            </a:pPr>
            <a:r>
              <a:rPr lang="en-US" altLang="en-US" dirty="0">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5615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F44B9F-E263-4DAB-B9DE-0B71EB4D6C3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Names and Classifications (cont’d)</a:t>
            </a:r>
          </a:p>
        </p:txBody>
      </p:sp>
      <p:sp>
        <p:nvSpPr>
          <p:cNvPr id="11267" name="Rectangle 3">
            <a:extLst>
              <a:ext uri="{FF2B5EF4-FFF2-40B4-BE49-F238E27FC236}">
                <a16:creationId xmlns:a16="http://schemas.microsoft.com/office/drawing/2014/main" id="{C5F4CB8F-BFD0-4CD4-B195-30177516C69B}"/>
              </a:ext>
            </a:extLst>
          </p:cNvPr>
          <p:cNvSpPr>
            <a:spLocks noGrp="1" noChangeArrowheads="1"/>
          </p:cNvSpPr>
          <p:nvPr>
            <p:ph type="body" idx="1"/>
          </p:nvPr>
        </p:nvSpPr>
        <p:spPr>
          <a:xfrm>
            <a:off x="152400" y="1371600"/>
            <a:ext cx="8789988"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Specific</a:t>
            </a:r>
          </a:p>
          <a:p>
            <a:pPr lvl="1"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Cherub(</a:t>
            </a:r>
            <a:r>
              <a:rPr lang="en-US" b="1" u="sng" dirty="0" err="1">
                <a:solidFill>
                  <a:srgbClr val="FFFFCC"/>
                </a:solidFill>
                <a:effectLst>
                  <a:outerShdw blurRad="38100" dist="38100" dir="2700000" algn="tl">
                    <a:srgbClr val="000000">
                      <a:alpha val="43137"/>
                    </a:srgbClr>
                  </a:outerShdw>
                </a:effectLst>
              </a:rPr>
              <a:t>im</a:t>
            </a:r>
            <a:r>
              <a:rPr lang="en-US" b="1" u="sng" dirty="0">
                <a:solidFill>
                  <a:srgbClr val="FFFFCC"/>
                </a:solidFill>
                <a:effectLst>
                  <a:outerShdw blurRad="38100" dist="38100" dir="2700000" algn="tl">
                    <a:srgbClr val="000000">
                      <a:alpha val="43137"/>
                    </a:srgbClr>
                  </a:outerShdw>
                </a:effectLst>
              </a:rPr>
              <a:t>) – Gen 3:24; </a:t>
            </a:r>
            <a:r>
              <a:rPr lang="en-US" b="1" u="sng" dirty="0" err="1">
                <a:solidFill>
                  <a:srgbClr val="FFFFCC"/>
                </a:solidFill>
                <a:effectLst>
                  <a:outerShdw blurRad="38100" dist="38100" dir="2700000" algn="tl">
                    <a:srgbClr val="000000">
                      <a:alpha val="43137"/>
                    </a:srgbClr>
                  </a:outerShdw>
                </a:effectLst>
              </a:rPr>
              <a:t>Exod</a:t>
            </a:r>
            <a:r>
              <a:rPr lang="en-US" b="1" u="sng" dirty="0">
                <a:solidFill>
                  <a:srgbClr val="FFFFCC"/>
                </a:solidFill>
                <a:effectLst>
                  <a:outerShdw blurRad="38100" dist="38100" dir="2700000" algn="tl">
                    <a:srgbClr val="000000">
                      <a:alpha val="43137"/>
                    </a:srgbClr>
                  </a:outerShdw>
                </a:effectLst>
              </a:rPr>
              <a:t> 25:17-22</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Seraph(</a:t>
            </a:r>
            <a:r>
              <a:rPr lang="en-US" dirty="0" err="1">
                <a:effectLst>
                  <a:outerShdw blurRad="38100" dist="38100" dir="2700000" algn="tl">
                    <a:srgbClr val="000000">
                      <a:alpha val="43137"/>
                    </a:srgbClr>
                  </a:outerShdw>
                </a:effectLst>
              </a:rPr>
              <a:t>im</a:t>
            </a:r>
            <a:r>
              <a:rPr lang="en-US" dirty="0">
                <a:effectLst>
                  <a:outerShdw blurRad="38100" dist="38100" dir="2700000" algn="tl">
                    <a:srgbClr val="000000">
                      <a:alpha val="43137"/>
                    </a:srgbClr>
                  </a:outerShdw>
                </a:effectLst>
              </a:rPr>
              <a:t>) – Isa 6:2, 6</a:t>
            </a:r>
          </a:p>
          <a:p>
            <a:pPr lvl="1" eaLnBrk="1" hangingPunct="1">
              <a:spcBef>
                <a:spcPts val="0"/>
              </a:spcBef>
              <a:spcAft>
                <a:spcPts val="1200"/>
              </a:spcAft>
              <a:defRPr/>
            </a:pPr>
            <a:r>
              <a:rPr lang="en-US" dirty="0">
                <a:effectLst>
                  <a:outerShdw blurRad="38100" dist="38100" dir="2700000" algn="tl">
                    <a:srgbClr val="000000">
                      <a:alpha val="43137"/>
                    </a:srgbClr>
                  </a:outerShdw>
                </a:effectLst>
              </a:rPr>
              <a:t>Michael – Dan 12:1; Jude 9; Rev 12:7</a:t>
            </a:r>
          </a:p>
          <a:p>
            <a:pPr lvl="1" eaLnBrk="1" hangingPunct="1">
              <a:spcBef>
                <a:spcPts val="0"/>
              </a:spcBef>
              <a:spcAft>
                <a:spcPts val="1200"/>
              </a:spcAft>
              <a:defRPr/>
            </a:pPr>
            <a:r>
              <a:rPr lang="en-US" dirty="0">
                <a:effectLst>
                  <a:outerShdw blurRad="38100" dist="38100" dir="2700000" algn="tl">
                    <a:srgbClr val="000000">
                      <a:alpha val="43137"/>
                    </a:srgbClr>
                  </a:outerShdw>
                </a:effectLst>
              </a:rPr>
              <a:t>Gabriel – Dan 8:16; 9:21; Luke 1:18-19, 26-38</a:t>
            </a:r>
          </a:p>
        </p:txBody>
      </p:sp>
    </p:spTree>
    <p:extLst>
      <p:ext uri="{BB962C8B-B14F-4D97-AF65-F5344CB8AC3E}">
        <p14:creationId xmlns:p14="http://schemas.microsoft.com/office/powerpoint/2010/main" val="570598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56F019E-C560-493F-871A-4B032522B51D}"/>
              </a:ext>
            </a:extLst>
          </p:cNvPr>
          <p:cNvSpPr>
            <a:spLocks noGrp="1" noChangeArrowheads="1"/>
          </p:cNvSpPr>
          <p:nvPr>
            <p:ph type="title"/>
          </p:nvPr>
        </p:nvSpPr>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Ark of the Covenant</a:t>
            </a:r>
          </a:p>
        </p:txBody>
      </p:sp>
      <p:pic>
        <p:nvPicPr>
          <p:cNvPr id="19459" name="Picture 3">
            <a:extLst>
              <a:ext uri="{FF2B5EF4-FFF2-40B4-BE49-F238E27FC236}">
                <a16:creationId xmlns:a16="http://schemas.microsoft.com/office/drawing/2014/main" id="{BA67E4B5-C9BB-4DCE-9300-C88F12014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417" y="1371600"/>
            <a:ext cx="752716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F44B9F-E263-4DAB-B9DE-0B71EB4D6C3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Names and Classifications (cont’d)</a:t>
            </a:r>
          </a:p>
        </p:txBody>
      </p:sp>
      <p:sp>
        <p:nvSpPr>
          <p:cNvPr id="11267" name="Rectangle 3">
            <a:extLst>
              <a:ext uri="{FF2B5EF4-FFF2-40B4-BE49-F238E27FC236}">
                <a16:creationId xmlns:a16="http://schemas.microsoft.com/office/drawing/2014/main" id="{C5F4CB8F-BFD0-4CD4-B195-30177516C69B}"/>
              </a:ext>
            </a:extLst>
          </p:cNvPr>
          <p:cNvSpPr>
            <a:spLocks noGrp="1" noChangeArrowheads="1"/>
          </p:cNvSpPr>
          <p:nvPr>
            <p:ph type="body" idx="1"/>
          </p:nvPr>
        </p:nvSpPr>
        <p:spPr>
          <a:xfrm>
            <a:off x="152400" y="1371600"/>
            <a:ext cx="8789988"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Specific</a:t>
            </a:r>
          </a:p>
          <a:p>
            <a:pPr lvl="1" eaLnBrk="1" hangingPunct="1">
              <a:spcBef>
                <a:spcPts val="0"/>
              </a:spcBef>
              <a:spcAft>
                <a:spcPts val="1200"/>
              </a:spcAft>
              <a:defRPr/>
            </a:pPr>
            <a:r>
              <a:rPr lang="en-US" dirty="0">
                <a:effectLst>
                  <a:outerShdw blurRad="38100" dist="38100" dir="2700000" algn="tl">
                    <a:srgbClr val="000000">
                      <a:alpha val="43137"/>
                    </a:srgbClr>
                  </a:outerShdw>
                </a:effectLst>
              </a:rPr>
              <a:t>Cherub(</a:t>
            </a:r>
            <a:r>
              <a:rPr lang="en-US" dirty="0" err="1">
                <a:effectLst>
                  <a:outerShdw blurRad="38100" dist="38100" dir="2700000" algn="tl">
                    <a:srgbClr val="000000">
                      <a:alpha val="43137"/>
                    </a:srgbClr>
                  </a:outerShdw>
                </a:effectLst>
              </a:rPr>
              <a:t>im</a:t>
            </a:r>
            <a:r>
              <a:rPr lang="en-US" dirty="0">
                <a:effectLst>
                  <a:outerShdw blurRad="38100" dist="38100" dir="2700000" algn="tl">
                    <a:srgbClr val="000000">
                      <a:alpha val="43137"/>
                    </a:srgbClr>
                  </a:outerShdw>
                </a:effectLst>
              </a:rPr>
              <a:t>) – Gen 3:24; </a:t>
            </a:r>
            <a:r>
              <a:rPr lang="en-US" dirty="0" err="1">
                <a:effectLst>
                  <a:outerShdw blurRad="38100" dist="38100" dir="2700000" algn="tl">
                    <a:srgbClr val="000000">
                      <a:alpha val="43137"/>
                    </a:srgbClr>
                  </a:outerShdw>
                </a:effectLst>
              </a:rPr>
              <a:t>Exod</a:t>
            </a:r>
            <a:r>
              <a:rPr lang="en-US" dirty="0">
                <a:effectLst>
                  <a:outerShdw blurRad="38100" dist="38100" dir="2700000" algn="tl">
                    <a:srgbClr val="000000">
                      <a:alpha val="43137"/>
                    </a:srgbClr>
                  </a:outerShdw>
                </a:effectLst>
              </a:rPr>
              <a:t> 25:17-22</a:t>
            </a:r>
          </a:p>
          <a:p>
            <a:pPr lvl="1"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Seraph(</a:t>
            </a:r>
            <a:r>
              <a:rPr lang="en-US" b="1" u="sng" dirty="0" err="1">
                <a:solidFill>
                  <a:srgbClr val="FFFFCC"/>
                </a:solidFill>
                <a:effectLst>
                  <a:outerShdw blurRad="38100" dist="38100" dir="2700000" algn="tl">
                    <a:srgbClr val="000000">
                      <a:alpha val="43137"/>
                    </a:srgbClr>
                  </a:outerShdw>
                </a:effectLst>
              </a:rPr>
              <a:t>im</a:t>
            </a:r>
            <a:r>
              <a:rPr lang="en-US" b="1" u="sng" dirty="0">
                <a:solidFill>
                  <a:srgbClr val="FFFFCC"/>
                </a:solidFill>
                <a:effectLst>
                  <a:outerShdw blurRad="38100" dist="38100" dir="2700000" algn="tl">
                    <a:srgbClr val="000000">
                      <a:alpha val="43137"/>
                    </a:srgbClr>
                  </a:outerShdw>
                </a:effectLst>
              </a:rPr>
              <a:t>) – Isa 6:2, 6</a:t>
            </a:r>
          </a:p>
          <a:p>
            <a:pPr lvl="1" eaLnBrk="1" hangingPunct="1">
              <a:spcBef>
                <a:spcPts val="0"/>
              </a:spcBef>
              <a:spcAft>
                <a:spcPts val="1200"/>
              </a:spcAft>
              <a:defRPr/>
            </a:pPr>
            <a:r>
              <a:rPr lang="en-US" dirty="0">
                <a:effectLst>
                  <a:outerShdw blurRad="38100" dist="38100" dir="2700000" algn="tl">
                    <a:srgbClr val="000000">
                      <a:alpha val="43137"/>
                    </a:srgbClr>
                  </a:outerShdw>
                </a:effectLst>
              </a:rPr>
              <a:t>Michael – Dan 12:1; Jude 9; Rev 12:7</a:t>
            </a:r>
          </a:p>
          <a:p>
            <a:pPr lvl="1" eaLnBrk="1" hangingPunct="1">
              <a:spcBef>
                <a:spcPts val="0"/>
              </a:spcBef>
              <a:spcAft>
                <a:spcPts val="1200"/>
              </a:spcAft>
              <a:defRPr/>
            </a:pPr>
            <a:r>
              <a:rPr lang="en-US" dirty="0">
                <a:effectLst>
                  <a:outerShdw blurRad="38100" dist="38100" dir="2700000" algn="tl">
                    <a:srgbClr val="000000">
                      <a:alpha val="43137"/>
                    </a:srgbClr>
                  </a:outerShdw>
                </a:effectLst>
              </a:rPr>
              <a:t>Gabriel – Dan 8:16; 9:21; Luke 1:18-19, 26-38</a:t>
            </a:r>
          </a:p>
        </p:txBody>
      </p:sp>
    </p:spTree>
    <p:extLst>
      <p:ext uri="{BB962C8B-B14F-4D97-AF65-F5344CB8AC3E}">
        <p14:creationId xmlns:p14="http://schemas.microsoft.com/office/powerpoint/2010/main" val="2101233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F44B9F-E263-4DAB-B9DE-0B71EB4D6C3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Names and Classifications (cont’d)</a:t>
            </a:r>
          </a:p>
        </p:txBody>
      </p:sp>
      <p:sp>
        <p:nvSpPr>
          <p:cNvPr id="11267" name="Rectangle 3">
            <a:extLst>
              <a:ext uri="{FF2B5EF4-FFF2-40B4-BE49-F238E27FC236}">
                <a16:creationId xmlns:a16="http://schemas.microsoft.com/office/drawing/2014/main" id="{C5F4CB8F-BFD0-4CD4-B195-30177516C69B}"/>
              </a:ext>
            </a:extLst>
          </p:cNvPr>
          <p:cNvSpPr>
            <a:spLocks noGrp="1" noChangeArrowheads="1"/>
          </p:cNvSpPr>
          <p:nvPr>
            <p:ph type="body" idx="1"/>
          </p:nvPr>
        </p:nvSpPr>
        <p:spPr>
          <a:xfrm>
            <a:off x="152400" y="1371600"/>
            <a:ext cx="8789988"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Specific</a:t>
            </a:r>
          </a:p>
          <a:p>
            <a:pPr lvl="1" eaLnBrk="1" hangingPunct="1">
              <a:spcBef>
                <a:spcPts val="0"/>
              </a:spcBef>
              <a:spcAft>
                <a:spcPts val="1200"/>
              </a:spcAft>
              <a:defRPr/>
            </a:pPr>
            <a:r>
              <a:rPr lang="en-US" dirty="0">
                <a:effectLst>
                  <a:outerShdw blurRad="38100" dist="38100" dir="2700000" algn="tl">
                    <a:srgbClr val="000000">
                      <a:alpha val="43137"/>
                    </a:srgbClr>
                  </a:outerShdw>
                </a:effectLst>
              </a:rPr>
              <a:t>Cherub(</a:t>
            </a:r>
            <a:r>
              <a:rPr lang="en-US" dirty="0" err="1">
                <a:effectLst>
                  <a:outerShdw blurRad="38100" dist="38100" dir="2700000" algn="tl">
                    <a:srgbClr val="000000">
                      <a:alpha val="43137"/>
                    </a:srgbClr>
                  </a:outerShdw>
                </a:effectLst>
              </a:rPr>
              <a:t>im</a:t>
            </a:r>
            <a:r>
              <a:rPr lang="en-US" dirty="0">
                <a:effectLst>
                  <a:outerShdw blurRad="38100" dist="38100" dir="2700000" algn="tl">
                    <a:srgbClr val="000000">
                      <a:alpha val="43137"/>
                    </a:srgbClr>
                  </a:outerShdw>
                </a:effectLst>
              </a:rPr>
              <a:t>) – Gen 3:24; </a:t>
            </a:r>
            <a:r>
              <a:rPr lang="en-US" dirty="0" err="1">
                <a:effectLst>
                  <a:outerShdw blurRad="38100" dist="38100" dir="2700000" algn="tl">
                    <a:srgbClr val="000000">
                      <a:alpha val="43137"/>
                    </a:srgbClr>
                  </a:outerShdw>
                </a:effectLst>
              </a:rPr>
              <a:t>Exod</a:t>
            </a:r>
            <a:r>
              <a:rPr lang="en-US" dirty="0">
                <a:effectLst>
                  <a:outerShdw blurRad="38100" dist="38100" dir="2700000" algn="tl">
                    <a:srgbClr val="000000">
                      <a:alpha val="43137"/>
                    </a:srgbClr>
                  </a:outerShdw>
                </a:effectLst>
              </a:rPr>
              <a:t> 25:17-22</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Seraph(</a:t>
            </a:r>
            <a:r>
              <a:rPr lang="en-US" dirty="0" err="1">
                <a:effectLst>
                  <a:outerShdw blurRad="38100" dist="38100" dir="2700000" algn="tl">
                    <a:srgbClr val="000000">
                      <a:alpha val="43137"/>
                    </a:srgbClr>
                  </a:outerShdw>
                </a:effectLst>
              </a:rPr>
              <a:t>im</a:t>
            </a:r>
            <a:r>
              <a:rPr lang="en-US" dirty="0">
                <a:effectLst>
                  <a:outerShdw blurRad="38100" dist="38100" dir="2700000" algn="tl">
                    <a:srgbClr val="000000">
                      <a:alpha val="43137"/>
                    </a:srgbClr>
                  </a:outerShdw>
                </a:effectLst>
              </a:rPr>
              <a:t>) – Isa 6:2, 6</a:t>
            </a:r>
          </a:p>
          <a:p>
            <a:pPr lvl="1"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Michael – Dan 12:1; Jude 9; Rev 12:7</a:t>
            </a:r>
          </a:p>
          <a:p>
            <a:pPr lvl="1" eaLnBrk="1" hangingPunct="1">
              <a:spcBef>
                <a:spcPts val="0"/>
              </a:spcBef>
              <a:spcAft>
                <a:spcPts val="1200"/>
              </a:spcAft>
              <a:defRPr/>
            </a:pPr>
            <a:r>
              <a:rPr lang="en-US" dirty="0">
                <a:effectLst>
                  <a:outerShdw blurRad="38100" dist="38100" dir="2700000" algn="tl">
                    <a:srgbClr val="000000">
                      <a:alpha val="43137"/>
                    </a:srgbClr>
                  </a:outerShdw>
                </a:effectLst>
              </a:rPr>
              <a:t>Gabriel – Dan 8:16; 9:21; Luke 1:18-19, 26-38</a:t>
            </a:r>
          </a:p>
        </p:txBody>
      </p:sp>
    </p:spTree>
    <p:extLst>
      <p:ext uri="{BB962C8B-B14F-4D97-AF65-F5344CB8AC3E}">
        <p14:creationId xmlns:p14="http://schemas.microsoft.com/office/powerpoint/2010/main" val="4130707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C55D601-F1B7-4E14-88BA-F8383CB30F6B}"/>
              </a:ext>
            </a:extLst>
          </p:cNvPr>
          <p:cNvSpPr txBox="1">
            <a:spLocks noChangeArrowheads="1"/>
          </p:cNvSpPr>
          <p:nvPr/>
        </p:nvSpPr>
        <p:spPr bwMode="auto">
          <a:xfrm>
            <a:off x="0" y="1905000"/>
            <a:ext cx="9144000" cy="312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lvl="1" algn="just" eaLnBrk="1" hangingPunct="1">
              <a:lnSpc>
                <a:spcPct val="100000"/>
              </a:lnSpc>
              <a:spcBef>
                <a:spcPct val="20000"/>
              </a:spcBef>
              <a:buClr>
                <a:schemeClr val="tx1"/>
              </a:buClr>
            </a:pPr>
            <a:r>
              <a:rPr lang="en-US" sz="3200" b="0" i="1" kern="0" dirty="0">
                <a:solidFill>
                  <a:schemeClr val="tx1"/>
                </a:solidFill>
                <a:effectLst>
                  <a:outerShdw blurRad="38100" dist="38100" dir="2700000" algn="tl">
                    <a:srgbClr val="000000">
                      <a:alpha val="43137"/>
                    </a:srgbClr>
                  </a:outerShdw>
                </a:effectLst>
                <a:latin typeface="Calibri" panose="020F0502020204030204" pitchFamily="34" charset="0"/>
              </a:rPr>
              <a:t>“Some think the word Michael represents Christ, and I do not object to this opinion…Michael may mean an angel; but I embrace the opinion of those who refer this to the person of Christ, because it suits the subject best to represent him as standing forward for the </a:t>
            </a:r>
            <a:r>
              <a:rPr lang="en-US" sz="3200" b="0" i="1" kern="0" dirty="0" err="1">
                <a:solidFill>
                  <a:schemeClr val="tx1"/>
                </a:solidFill>
                <a:effectLst>
                  <a:outerShdw blurRad="38100" dist="38100" dir="2700000" algn="tl">
                    <a:srgbClr val="000000">
                      <a:alpha val="43137"/>
                    </a:srgbClr>
                  </a:outerShdw>
                </a:effectLst>
                <a:latin typeface="Calibri" panose="020F0502020204030204" pitchFamily="34" charset="0"/>
              </a:rPr>
              <a:t>defence</a:t>
            </a:r>
            <a:r>
              <a:rPr lang="en-US" sz="3200" b="0" i="1" kern="0" dirty="0">
                <a:solidFill>
                  <a:schemeClr val="tx1"/>
                </a:solidFill>
                <a:effectLst>
                  <a:outerShdw blurRad="38100" dist="38100" dir="2700000" algn="tl">
                    <a:srgbClr val="000000">
                      <a:alpha val="43137"/>
                    </a:srgbClr>
                  </a:outerShdw>
                </a:effectLst>
                <a:latin typeface="Calibri" panose="020F0502020204030204" pitchFamily="34" charset="0"/>
              </a:rPr>
              <a:t> of his elect people.”</a:t>
            </a:r>
            <a:endParaRPr lang="en-US" altLang="en-US" sz="3200" b="0" i="1" kern="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1" name="Rectangle 3">
            <a:extLst>
              <a:ext uri="{FF2B5EF4-FFF2-40B4-BE49-F238E27FC236}">
                <a16:creationId xmlns:a16="http://schemas.microsoft.com/office/drawing/2014/main" id="{526D8101-05F6-49D0-B8A4-2D7D5187BD01}"/>
              </a:ext>
            </a:extLst>
          </p:cNvPr>
          <p:cNvSpPr txBox="1">
            <a:spLocks noChangeArrowheads="1"/>
          </p:cNvSpPr>
          <p:nvPr/>
        </p:nvSpPr>
        <p:spPr bwMode="auto">
          <a:xfrm>
            <a:off x="1524000" y="228600"/>
            <a:ext cx="6096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eaLnBrk="1" hangingPunct="1">
              <a:spcBef>
                <a:spcPts val="0"/>
              </a:spcBef>
              <a:buNone/>
              <a:defRPr/>
            </a:pPr>
            <a:r>
              <a:rPr lang="en-US" sz="3600" kern="0" dirty="0">
                <a:solidFill>
                  <a:srgbClr val="00FFFF"/>
                </a:solidFill>
                <a:effectLst>
                  <a:outerShdw blurRad="38100" dist="38100" dir="2700000" algn="tl">
                    <a:srgbClr val="000000">
                      <a:alpha val="43137"/>
                    </a:srgbClr>
                  </a:outerShdw>
                </a:effectLst>
                <a:ea typeface="+mj-ea"/>
                <a:cs typeface="+mj-cs"/>
              </a:rPr>
              <a:t>John Calvin</a:t>
            </a:r>
          </a:p>
          <a:p>
            <a:pPr marL="0" indent="0" algn="ctr" eaLnBrk="1" hangingPunct="1">
              <a:buNone/>
              <a:defRPr/>
            </a:pPr>
            <a:r>
              <a:rPr lang="en-US" sz="1600" i="1" kern="0" dirty="0">
                <a:effectLst>
                  <a:outerShdw blurRad="38100" dist="38100" dir="2700000" algn="tl">
                    <a:srgbClr val="000000">
                      <a:alpha val="43137"/>
                    </a:srgbClr>
                  </a:outerShdw>
                </a:effectLst>
              </a:rPr>
              <a:t>Commentary on the Prophet Daniel </a:t>
            </a:r>
            <a:r>
              <a:rPr lang="en-US" sz="1600" kern="0" dirty="0">
                <a:effectLst>
                  <a:outerShdw blurRad="38100" dist="38100" dir="2700000" algn="tl">
                    <a:srgbClr val="000000">
                      <a:alpha val="43137"/>
                    </a:srgbClr>
                  </a:outerShdw>
                </a:effectLst>
              </a:rPr>
              <a:t>(Vol 2, p. 253, 370). Bellingham, WA: Logos Bible Software. Commentary on Daniel 10:13; 12:1. (2010).</a:t>
            </a:r>
          </a:p>
        </p:txBody>
      </p:sp>
      <p:pic>
        <p:nvPicPr>
          <p:cNvPr id="12" name="Picture 11">
            <a:extLst>
              <a:ext uri="{FF2B5EF4-FFF2-40B4-BE49-F238E27FC236}">
                <a16:creationId xmlns:a16="http://schemas.microsoft.com/office/drawing/2014/main" id="{73A22865-157C-4766-AE62-210570B58C9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152400"/>
            <a:ext cx="766735" cy="1097280"/>
          </a:xfrm>
          <a:prstGeom prst="rect">
            <a:avLst/>
          </a:prstGeom>
        </p:spPr>
      </p:pic>
    </p:spTree>
    <p:extLst>
      <p:ext uri="{BB962C8B-B14F-4D97-AF65-F5344CB8AC3E}">
        <p14:creationId xmlns:p14="http://schemas.microsoft.com/office/powerpoint/2010/main" val="2795761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6036" y="1331470"/>
            <a:ext cx="9144000" cy="4800600"/>
          </a:xfrm>
        </p:spPr>
        <p:txBody>
          <a:bodyPr/>
          <a:lstStyle/>
          <a:p>
            <a:pPr marL="0" indent="0" algn="just">
              <a:buNone/>
            </a:pPr>
            <a:r>
              <a:rPr lang="en-US" sz="2800" dirty="0">
                <a:effectLst>
                  <a:outerShdw blurRad="38100" dist="38100" dir="2700000" algn="tl">
                    <a:srgbClr val="000000">
                      <a:alpha val="43137"/>
                    </a:srgbClr>
                  </a:outerShdw>
                </a:effectLst>
              </a:rPr>
              <a:t>“Jesus Christ shall appear his church’s patron and protector: At that time, when the persecution is at the hottest, Michael shall stand up, v. 1. The angel had told Daniel what a firm friend Michael was to the church, </a:t>
            </a:r>
            <a:r>
              <a:rPr lang="en-US" sz="2800" dirty="0" err="1">
                <a:effectLst>
                  <a:outerShdw blurRad="38100" dist="38100" dir="2700000" algn="tl">
                    <a:srgbClr val="000000">
                      <a:alpha val="43137"/>
                    </a:srgbClr>
                  </a:outerShdw>
                </a:effectLst>
              </a:rPr>
              <a:t>ch.</a:t>
            </a:r>
            <a:r>
              <a:rPr lang="en-US" sz="2800" dirty="0">
                <a:effectLst>
                  <a:outerShdw blurRad="38100" dist="38100" dir="2700000" algn="tl">
                    <a:srgbClr val="000000">
                      <a:alpha val="43137"/>
                    </a:srgbClr>
                  </a:outerShdw>
                </a:effectLst>
              </a:rPr>
              <a:t> 10:21. He all along showed this friendship in the upper world; the angels knew it; but now Michael shall stand up in his providence, and work deliverance for the Jews, when he sees that their power is gone, </a:t>
            </a:r>
            <a:r>
              <a:rPr lang="en-US" sz="2800" dirty="0" err="1">
                <a:effectLst>
                  <a:outerShdw blurRad="38100" dist="38100" dir="2700000" algn="tl">
                    <a:srgbClr val="000000">
                      <a:alpha val="43137"/>
                    </a:srgbClr>
                  </a:outerShdw>
                </a:effectLst>
              </a:rPr>
              <a:t>Deu</a:t>
            </a:r>
            <a:r>
              <a:rPr lang="en-US" sz="2800" dirty="0">
                <a:effectLst>
                  <a:outerShdw blurRad="38100" dist="38100" dir="2700000" algn="tl">
                    <a:srgbClr val="000000">
                      <a:alpha val="43137"/>
                    </a:srgbClr>
                  </a:outerShdw>
                </a:effectLst>
              </a:rPr>
              <a:t>. 32:3. 6. Christ is that great prince, for he is the prince of the kings of the earth, Rev. 1:5. And, if he stand up for his church, who can be against it?...But this is not all: At that time (that is, soon after) Michael shall stand up for the working out of our eternal salvation; the Son of God shall …</a:t>
            </a:r>
          </a:p>
        </p:txBody>
      </p:sp>
      <p:sp>
        <p:nvSpPr>
          <p:cNvPr id="2" name="Rectangle 1">
            <a:extLst>
              <a:ext uri="{FF2B5EF4-FFF2-40B4-BE49-F238E27FC236}">
                <a16:creationId xmlns:a16="http://schemas.microsoft.com/office/drawing/2014/main" id="{68474A76-857A-4323-8AA8-6985B1657BF9}"/>
              </a:ext>
            </a:extLst>
          </p:cNvPr>
          <p:cNvSpPr/>
          <p:nvPr/>
        </p:nvSpPr>
        <p:spPr>
          <a:xfrm>
            <a:off x="1143000" y="217438"/>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Matthew Henry</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Henry,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Henry's Commentary on the Whole Bible</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 vols. (Peabody, MA: Hendrickson, 1991), Daniel 12:1.</a:t>
            </a:r>
          </a:p>
        </p:txBody>
      </p:sp>
      <p:pic>
        <p:nvPicPr>
          <p:cNvPr id="1026" name="Picture 2" descr="Image result for matthew henry">
            <a:extLst>
              <a:ext uri="{FF2B5EF4-FFF2-40B4-BE49-F238E27FC236}">
                <a16:creationId xmlns:a16="http://schemas.microsoft.com/office/drawing/2014/main" id="{455269A3-8D80-4626-882C-3B8BE9FD9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1464"/>
            <a:ext cx="838398"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757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6036" y="1331470"/>
            <a:ext cx="9144000" cy="4800600"/>
          </a:xfrm>
        </p:spPr>
        <p:txBody>
          <a:bodyPr/>
          <a:lstStyle/>
          <a:p>
            <a:pPr marL="0" indent="0" algn="just">
              <a:buNone/>
            </a:pPr>
            <a:r>
              <a:rPr lang="en-US" sz="2800" dirty="0">
                <a:effectLst>
                  <a:outerShdw blurRad="38100" dist="38100" dir="2700000" algn="tl">
                    <a:srgbClr val="000000">
                      <a:alpha val="43137"/>
                    </a:srgbClr>
                  </a:outerShdw>
                </a:effectLst>
              </a:rPr>
              <a:t>“… be incarnate, shall be manifested to destroy the works of the devil. Christ stood for the children of our people when he was made sin and a curse for them, stood in their stead as a sacrifice, bore the cure for them, to bear it from them. He stands for them in the intercession he ever lives to make within the veil, stands up for them, and stands their friend. And after the destruction of antichrist, of whom Antiochus was a type, Christ shall stand at the latter day upon the earth, shall appear for the complete redemption of all his…When Christ appears he will recompense tribulation to those that trouble his people.”</a:t>
            </a:r>
          </a:p>
        </p:txBody>
      </p:sp>
      <p:sp>
        <p:nvSpPr>
          <p:cNvPr id="2" name="Rectangle 1">
            <a:extLst>
              <a:ext uri="{FF2B5EF4-FFF2-40B4-BE49-F238E27FC236}">
                <a16:creationId xmlns:a16="http://schemas.microsoft.com/office/drawing/2014/main" id="{68474A76-857A-4323-8AA8-6985B1657BF9}"/>
              </a:ext>
            </a:extLst>
          </p:cNvPr>
          <p:cNvSpPr/>
          <p:nvPr/>
        </p:nvSpPr>
        <p:spPr>
          <a:xfrm>
            <a:off x="1143000" y="217438"/>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Matthew Henry</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Henry,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Henry's Commentary on the Whole Bible</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 vols. (Peabody, MA: Hendrickson, 1991), Daniel 12:1.</a:t>
            </a:r>
          </a:p>
        </p:txBody>
      </p:sp>
      <p:pic>
        <p:nvPicPr>
          <p:cNvPr id="1026" name="Picture 2" descr="Image result for matthew henry">
            <a:extLst>
              <a:ext uri="{FF2B5EF4-FFF2-40B4-BE49-F238E27FC236}">
                <a16:creationId xmlns:a16="http://schemas.microsoft.com/office/drawing/2014/main" id="{455269A3-8D80-4626-882C-3B8BE9FD9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1464"/>
            <a:ext cx="838398"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240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F44B9F-E263-4DAB-B9DE-0B71EB4D6C36}"/>
              </a:ext>
            </a:extLst>
          </p:cNvPr>
          <p:cNvSpPr>
            <a:spLocks noGrp="1" noChangeArrowheads="1"/>
          </p:cNvSpPr>
          <p:nvPr>
            <p:ph type="title"/>
          </p:nvPr>
        </p:nvSpPr>
        <p:spPr>
          <a:xfrm>
            <a:off x="609600" y="228600"/>
            <a:ext cx="7848600" cy="914400"/>
          </a:xfrm>
        </p:spPr>
        <p:txBody>
          <a:bodyPr/>
          <a:lstStyle/>
          <a:p>
            <a:pPr algn="ctr" eaLnBrk="1" hangingPunct="1"/>
            <a:r>
              <a:rPr lang="en-US" altLang="en-US" sz="3200" dirty="0">
                <a:effectLst>
                  <a:outerShdw blurRad="38100" dist="38100" dir="2700000" algn="tl">
                    <a:srgbClr val="000000">
                      <a:alpha val="43137"/>
                    </a:srgbClr>
                  </a:outerShdw>
                </a:effectLst>
              </a:rPr>
              <a:t>Why Michael the Archangel is Not Jesus Christ</a:t>
            </a:r>
          </a:p>
        </p:txBody>
      </p:sp>
      <p:sp>
        <p:nvSpPr>
          <p:cNvPr id="11267" name="Rectangle 3">
            <a:extLst>
              <a:ext uri="{FF2B5EF4-FFF2-40B4-BE49-F238E27FC236}">
                <a16:creationId xmlns:a16="http://schemas.microsoft.com/office/drawing/2014/main" id="{C5F4CB8F-BFD0-4CD4-B195-30177516C69B}"/>
              </a:ext>
            </a:extLst>
          </p:cNvPr>
          <p:cNvSpPr>
            <a:spLocks noGrp="1" noChangeArrowheads="1"/>
          </p:cNvSpPr>
          <p:nvPr>
            <p:ph type="body" idx="1"/>
          </p:nvPr>
        </p:nvSpPr>
        <p:spPr>
          <a:xfrm>
            <a:off x="6036" y="1143000"/>
            <a:ext cx="8985564" cy="4689475"/>
          </a:xfrm>
        </p:spPr>
        <p:txBody>
          <a:bodyPr/>
          <a:lstStyle/>
          <a:p>
            <a:pPr marL="514350" indent="-514350" algn="just"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Michael = one among many (Dan. 10:13) vs. Jesus = one of a kind (John 3:16; Rev. 19:16)</a:t>
            </a:r>
          </a:p>
          <a:p>
            <a:pPr marL="514350" indent="-514350" algn="just"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Jesus created the angels (Col. 1:16) including Michael</a:t>
            </a:r>
          </a:p>
          <a:p>
            <a:pPr marL="514350" indent="-514350" algn="just"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Jesus is higher than the angels (Heb. 1‒2)</a:t>
            </a:r>
          </a:p>
          <a:p>
            <a:pPr marL="966787" lvl="1" indent="-514350" algn="just" eaLnBrk="1" hangingPunct="1">
              <a:spcBef>
                <a:spcPts val="0"/>
              </a:spcBef>
              <a:spcAft>
                <a:spcPts val="2400"/>
              </a:spcAft>
              <a:buSzPct val="100000"/>
              <a:buAutoNum type="alphaLcPeriod"/>
              <a:defRPr/>
            </a:pPr>
            <a:r>
              <a:rPr lang="en-US" sz="2800" dirty="0">
                <a:effectLst>
                  <a:outerShdw blurRad="38100" dist="38100" dir="2700000" algn="tl">
                    <a:srgbClr val="000000">
                      <a:alpha val="43137"/>
                    </a:srgbClr>
                  </a:outerShdw>
                </a:effectLst>
              </a:rPr>
              <a:t>Angels not Sons (Heb. 1:5) vs. Jesus a Son (Matt. 3:17)</a:t>
            </a:r>
          </a:p>
          <a:p>
            <a:pPr marL="966787" lvl="1" indent="-514350" algn="just" eaLnBrk="1" hangingPunct="1">
              <a:spcBef>
                <a:spcPts val="0"/>
              </a:spcBef>
              <a:spcAft>
                <a:spcPts val="2400"/>
              </a:spcAft>
              <a:buSzPct val="100000"/>
              <a:buAutoNum type="alphaLcPeriod"/>
              <a:defRPr/>
            </a:pPr>
            <a:r>
              <a:rPr lang="en-US" sz="2800" dirty="0">
                <a:effectLst>
                  <a:outerShdw blurRad="38100" dist="38100" dir="2700000" algn="tl">
                    <a:srgbClr val="000000">
                      <a:alpha val="43137"/>
                    </a:srgbClr>
                  </a:outerShdw>
                </a:effectLst>
              </a:rPr>
              <a:t>Angels to worship Son (Heb. 1:6; Rev. 19:10; 22:8-9)</a:t>
            </a:r>
          </a:p>
          <a:p>
            <a:pPr marL="966787" lvl="1" indent="-514350" algn="just" eaLnBrk="1" hangingPunct="1">
              <a:spcBef>
                <a:spcPts val="0"/>
              </a:spcBef>
              <a:spcAft>
                <a:spcPts val="2400"/>
              </a:spcAft>
              <a:buSzPct val="100000"/>
              <a:buAutoNum type="alphaLcPeriod"/>
              <a:defRPr/>
            </a:pPr>
            <a:r>
              <a:rPr lang="en-US" sz="2800" dirty="0">
                <a:effectLst>
                  <a:outerShdw blurRad="38100" dist="38100" dir="2700000" algn="tl">
                    <a:srgbClr val="000000">
                      <a:alpha val="43137"/>
                    </a:srgbClr>
                  </a:outerShdw>
                </a:effectLst>
              </a:rPr>
              <a:t>Angels not rule world (Heb. 2:5) vs. Jesus will (Ps. 2:6)</a:t>
            </a:r>
          </a:p>
        </p:txBody>
      </p:sp>
    </p:spTree>
    <p:extLst>
      <p:ext uri="{BB962C8B-B14F-4D97-AF65-F5344CB8AC3E}">
        <p14:creationId xmlns:p14="http://schemas.microsoft.com/office/powerpoint/2010/main" val="2814867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F44B9F-E263-4DAB-B9DE-0B71EB4D6C36}"/>
              </a:ext>
            </a:extLst>
          </p:cNvPr>
          <p:cNvSpPr>
            <a:spLocks noGrp="1" noChangeArrowheads="1"/>
          </p:cNvSpPr>
          <p:nvPr>
            <p:ph type="title"/>
          </p:nvPr>
        </p:nvSpPr>
        <p:spPr>
          <a:xfrm>
            <a:off x="609600" y="228600"/>
            <a:ext cx="7848600" cy="914400"/>
          </a:xfrm>
        </p:spPr>
        <p:txBody>
          <a:bodyPr/>
          <a:lstStyle/>
          <a:p>
            <a:pPr algn="ctr" eaLnBrk="1" hangingPunct="1"/>
            <a:r>
              <a:rPr lang="en-US" altLang="en-US" sz="3200" dirty="0">
                <a:effectLst>
                  <a:outerShdw blurRad="38100" dist="38100" dir="2700000" algn="tl">
                    <a:srgbClr val="000000">
                      <a:alpha val="43137"/>
                    </a:srgbClr>
                  </a:outerShdw>
                </a:effectLst>
              </a:rPr>
              <a:t>Why Michael the Archangel is Not Jesus Christ</a:t>
            </a:r>
          </a:p>
        </p:txBody>
      </p:sp>
      <p:sp>
        <p:nvSpPr>
          <p:cNvPr id="11267" name="Rectangle 3">
            <a:extLst>
              <a:ext uri="{FF2B5EF4-FFF2-40B4-BE49-F238E27FC236}">
                <a16:creationId xmlns:a16="http://schemas.microsoft.com/office/drawing/2014/main" id="{C5F4CB8F-BFD0-4CD4-B195-30177516C69B}"/>
              </a:ext>
            </a:extLst>
          </p:cNvPr>
          <p:cNvSpPr>
            <a:spLocks noGrp="1" noChangeArrowheads="1"/>
          </p:cNvSpPr>
          <p:nvPr>
            <p:ph type="body" idx="1"/>
          </p:nvPr>
        </p:nvSpPr>
        <p:spPr>
          <a:xfrm>
            <a:off x="6036" y="1143000"/>
            <a:ext cx="9144000" cy="4689475"/>
          </a:xfrm>
        </p:spPr>
        <p:txBody>
          <a:bodyPr/>
          <a:lstStyle/>
          <a:p>
            <a:pPr marL="514350" indent="-514350" eaLnBrk="1" hangingPunct="1">
              <a:spcBef>
                <a:spcPts val="0"/>
              </a:spcBef>
              <a:spcAft>
                <a:spcPts val="2400"/>
              </a:spcAft>
              <a:buSzPct val="100000"/>
              <a:buFont typeface="+mj-lt"/>
              <a:buAutoNum type="arabicPeriod" startAt="4"/>
              <a:defRPr/>
            </a:pPr>
            <a:r>
              <a:rPr lang="en-US" sz="2800" dirty="0">
                <a:effectLst>
                  <a:outerShdw blurRad="38100" dist="38100" dir="2700000" algn="tl">
                    <a:srgbClr val="000000">
                      <a:alpha val="43137"/>
                    </a:srgbClr>
                  </a:outerShdw>
                </a:effectLst>
              </a:rPr>
              <a:t>Michael does not rebuke Satan (Jude 9) vs. Jesus does (Matt. 4:10; 16:23)</a:t>
            </a:r>
          </a:p>
          <a:p>
            <a:pPr marL="514350" indent="-514350" eaLnBrk="1" hangingPunct="1">
              <a:spcBef>
                <a:spcPts val="0"/>
              </a:spcBef>
              <a:spcAft>
                <a:spcPts val="2400"/>
              </a:spcAft>
              <a:buSzPct val="100000"/>
              <a:buFont typeface="+mj-lt"/>
              <a:buAutoNum type="arabicPeriod" startAt="4"/>
              <a:defRPr/>
            </a:pPr>
            <a:r>
              <a:rPr lang="en-US" sz="2800" dirty="0">
                <a:effectLst>
                  <a:outerShdw blurRad="38100" dist="38100" dir="2700000" algn="tl">
                    <a:srgbClr val="000000">
                      <a:alpha val="43137"/>
                    </a:srgbClr>
                  </a:outerShdw>
                </a:effectLst>
              </a:rPr>
              <a:t>Michael is distinguished from the Lord (Jude 9; Philip. 2:11)</a:t>
            </a:r>
          </a:p>
          <a:p>
            <a:pPr marL="514350" indent="-514350" eaLnBrk="1" hangingPunct="1">
              <a:spcBef>
                <a:spcPts val="0"/>
              </a:spcBef>
              <a:spcAft>
                <a:spcPts val="2400"/>
              </a:spcAft>
              <a:buSzPct val="100000"/>
              <a:buFont typeface="+mj-lt"/>
              <a:buAutoNum type="arabicPeriod" startAt="4"/>
              <a:defRPr/>
            </a:pPr>
            <a:r>
              <a:rPr lang="en-US" sz="2800" dirty="0">
                <a:effectLst>
                  <a:outerShdw blurRad="38100" dist="38100" dir="2700000" algn="tl">
                    <a:srgbClr val="000000">
                      <a:alpha val="43137"/>
                    </a:srgbClr>
                  </a:outerShdw>
                </a:effectLst>
              </a:rPr>
              <a:t>Jesus (Rev. 12:5</a:t>
            </a:r>
            <a:r>
              <a:rPr lang="en-US" sz="2800">
                <a:effectLst>
                  <a:outerShdw blurRad="38100" dist="38100" dir="2700000" algn="tl">
                    <a:srgbClr val="000000">
                      <a:alpha val="43137"/>
                    </a:srgbClr>
                  </a:outerShdw>
                </a:effectLst>
              </a:rPr>
              <a:t>) distinguished from Michael </a:t>
            </a:r>
            <a:r>
              <a:rPr lang="en-US" sz="2800" dirty="0">
                <a:effectLst>
                  <a:outerShdw blurRad="38100" dist="38100" dir="2700000" algn="tl">
                    <a:srgbClr val="000000">
                      <a:alpha val="43137"/>
                    </a:srgbClr>
                  </a:outerShdw>
                </a:effectLst>
              </a:rPr>
              <a:t>(Rev. 12:7)</a:t>
            </a:r>
          </a:p>
          <a:p>
            <a:pPr marL="514350" indent="-514350" eaLnBrk="1" hangingPunct="1">
              <a:spcBef>
                <a:spcPts val="0"/>
              </a:spcBef>
              <a:spcAft>
                <a:spcPts val="2400"/>
              </a:spcAft>
              <a:buSzPct val="100000"/>
              <a:buFont typeface="+mj-lt"/>
              <a:buAutoNum type="arabicPeriod" startAt="4"/>
              <a:defRPr/>
            </a:pPr>
            <a:r>
              <a:rPr lang="en-US" sz="2800" dirty="0">
                <a:effectLst>
                  <a:outerShdw blurRad="38100" dist="38100" dir="2700000" algn="tl">
                    <a:srgbClr val="000000">
                      <a:alpha val="43137"/>
                    </a:srgbClr>
                  </a:outerShdw>
                </a:effectLst>
              </a:rPr>
              <a:t>Jesus does not actually speak with the voice of the Archangel (1 Thess. 4:16) but may be accompanied by Michael (2 Thess. 1:7)</a:t>
            </a:r>
          </a:p>
        </p:txBody>
      </p:sp>
    </p:spTree>
    <p:extLst>
      <p:ext uri="{BB962C8B-B14F-4D97-AF65-F5344CB8AC3E}">
        <p14:creationId xmlns:p14="http://schemas.microsoft.com/office/powerpoint/2010/main" val="3913031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F44B9F-E263-4DAB-B9DE-0B71EB4D6C3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Names and Classifications (cont’d)</a:t>
            </a:r>
          </a:p>
        </p:txBody>
      </p:sp>
      <p:sp>
        <p:nvSpPr>
          <p:cNvPr id="11267" name="Rectangle 3">
            <a:extLst>
              <a:ext uri="{FF2B5EF4-FFF2-40B4-BE49-F238E27FC236}">
                <a16:creationId xmlns:a16="http://schemas.microsoft.com/office/drawing/2014/main" id="{C5F4CB8F-BFD0-4CD4-B195-30177516C69B}"/>
              </a:ext>
            </a:extLst>
          </p:cNvPr>
          <p:cNvSpPr>
            <a:spLocks noGrp="1" noChangeArrowheads="1"/>
          </p:cNvSpPr>
          <p:nvPr>
            <p:ph type="body" idx="1"/>
          </p:nvPr>
        </p:nvSpPr>
        <p:spPr>
          <a:xfrm>
            <a:off x="152400" y="1371600"/>
            <a:ext cx="8789988" cy="4689475"/>
          </a:xfrm>
        </p:spPr>
        <p:txBody>
          <a:bodyPr/>
          <a:lstStyle/>
          <a:p>
            <a:pPr eaLnBrk="1" hangingPunct="1">
              <a:spcBef>
                <a:spcPts val="0"/>
              </a:spcBef>
              <a:spcAft>
                <a:spcPts val="1200"/>
              </a:spcAft>
              <a:defRPr/>
            </a:pPr>
            <a:r>
              <a:rPr lang="en-US" dirty="0">
                <a:effectLst>
                  <a:outerShdw blurRad="38100" dist="38100" dir="2700000" algn="tl">
                    <a:srgbClr val="000000">
                      <a:alpha val="43137"/>
                    </a:srgbClr>
                  </a:outerShdw>
                </a:effectLst>
              </a:rPr>
              <a:t>Specific</a:t>
            </a:r>
          </a:p>
          <a:p>
            <a:pPr lvl="1" eaLnBrk="1" hangingPunct="1">
              <a:spcBef>
                <a:spcPts val="0"/>
              </a:spcBef>
              <a:spcAft>
                <a:spcPts val="1200"/>
              </a:spcAft>
              <a:defRPr/>
            </a:pPr>
            <a:r>
              <a:rPr lang="en-US" dirty="0">
                <a:effectLst>
                  <a:outerShdw blurRad="38100" dist="38100" dir="2700000" algn="tl">
                    <a:srgbClr val="000000">
                      <a:alpha val="43137"/>
                    </a:srgbClr>
                  </a:outerShdw>
                </a:effectLst>
              </a:rPr>
              <a:t>Cherub(</a:t>
            </a:r>
            <a:r>
              <a:rPr lang="en-US" dirty="0" err="1">
                <a:effectLst>
                  <a:outerShdw blurRad="38100" dist="38100" dir="2700000" algn="tl">
                    <a:srgbClr val="000000">
                      <a:alpha val="43137"/>
                    </a:srgbClr>
                  </a:outerShdw>
                </a:effectLst>
              </a:rPr>
              <a:t>im</a:t>
            </a:r>
            <a:r>
              <a:rPr lang="en-US" dirty="0">
                <a:effectLst>
                  <a:outerShdw blurRad="38100" dist="38100" dir="2700000" algn="tl">
                    <a:srgbClr val="000000">
                      <a:alpha val="43137"/>
                    </a:srgbClr>
                  </a:outerShdw>
                </a:effectLst>
              </a:rPr>
              <a:t>) – Gen 3:24; </a:t>
            </a:r>
            <a:r>
              <a:rPr lang="en-US" dirty="0" err="1">
                <a:effectLst>
                  <a:outerShdw blurRad="38100" dist="38100" dir="2700000" algn="tl">
                    <a:srgbClr val="000000">
                      <a:alpha val="43137"/>
                    </a:srgbClr>
                  </a:outerShdw>
                </a:effectLst>
              </a:rPr>
              <a:t>Exod</a:t>
            </a:r>
            <a:r>
              <a:rPr lang="en-US" dirty="0">
                <a:effectLst>
                  <a:outerShdw blurRad="38100" dist="38100" dir="2700000" algn="tl">
                    <a:srgbClr val="000000">
                      <a:alpha val="43137"/>
                    </a:srgbClr>
                  </a:outerShdw>
                </a:effectLst>
              </a:rPr>
              <a:t> 25:17-22</a:t>
            </a:r>
          </a:p>
          <a:p>
            <a:pPr lvl="1" eaLnBrk="1" hangingPunct="1">
              <a:spcBef>
                <a:spcPts val="0"/>
              </a:spcBef>
              <a:spcAft>
                <a:spcPts val="1200"/>
              </a:spcAft>
              <a:defRPr/>
            </a:pPr>
            <a:r>
              <a:rPr lang="en-US" dirty="0">
                <a:effectLst>
                  <a:outerShdw blurRad="38100" dist="38100" dir="2700000" algn="tl">
                    <a:srgbClr val="000000">
                      <a:alpha val="43137"/>
                    </a:srgbClr>
                  </a:outerShdw>
                </a:effectLst>
              </a:rPr>
              <a:t>Seraph(</a:t>
            </a:r>
            <a:r>
              <a:rPr lang="en-US" dirty="0" err="1">
                <a:effectLst>
                  <a:outerShdw blurRad="38100" dist="38100" dir="2700000" algn="tl">
                    <a:srgbClr val="000000">
                      <a:alpha val="43137"/>
                    </a:srgbClr>
                  </a:outerShdw>
                </a:effectLst>
              </a:rPr>
              <a:t>im</a:t>
            </a:r>
            <a:r>
              <a:rPr lang="en-US" dirty="0">
                <a:effectLst>
                  <a:outerShdw blurRad="38100" dist="38100" dir="2700000" algn="tl">
                    <a:srgbClr val="000000">
                      <a:alpha val="43137"/>
                    </a:srgbClr>
                  </a:outerShdw>
                </a:effectLst>
              </a:rPr>
              <a:t>) – Isa 6:2, 6</a:t>
            </a:r>
          </a:p>
          <a:p>
            <a:pPr lvl="1" eaLnBrk="1" hangingPunct="1">
              <a:spcBef>
                <a:spcPts val="0"/>
              </a:spcBef>
              <a:spcAft>
                <a:spcPts val="1200"/>
              </a:spcAft>
              <a:defRPr/>
            </a:pPr>
            <a:r>
              <a:rPr lang="en-US" dirty="0">
                <a:effectLst>
                  <a:outerShdw blurRad="38100" dist="38100" dir="2700000" algn="tl">
                    <a:srgbClr val="000000">
                      <a:alpha val="43137"/>
                    </a:srgbClr>
                  </a:outerShdw>
                </a:effectLst>
              </a:rPr>
              <a:t>Michael – Dan 12:1; Jude 9; Rev 12:7</a:t>
            </a:r>
          </a:p>
          <a:p>
            <a:pPr lvl="1"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Gabriel – Dan 8:16; 9:21; Luke 1:18-19, 26-38</a:t>
            </a:r>
          </a:p>
        </p:txBody>
      </p:sp>
    </p:spTree>
    <p:extLst>
      <p:ext uri="{BB962C8B-B14F-4D97-AF65-F5344CB8AC3E}">
        <p14:creationId xmlns:p14="http://schemas.microsoft.com/office/powerpoint/2010/main" val="4049018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 of Angelology</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519020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Existence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Origin</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Nature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Appearance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Names and classifications</a:t>
            </a:r>
          </a:p>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Abode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Activities</a:t>
            </a:r>
          </a:p>
        </p:txBody>
      </p:sp>
      <p:pic>
        <p:nvPicPr>
          <p:cNvPr id="5" name="Picture 4">
            <a:extLst>
              <a:ext uri="{FF2B5EF4-FFF2-40B4-BE49-F238E27FC236}">
                <a16:creationId xmlns:a16="http://schemas.microsoft.com/office/drawing/2014/main" id="{A0228651-E491-4206-A543-8E9FAD6EF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87562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0F97D2B-FD85-43AA-B663-813B61B16A7B}"/>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Abode of the Angels</a:t>
            </a:r>
          </a:p>
        </p:txBody>
      </p:sp>
      <p:sp>
        <p:nvSpPr>
          <p:cNvPr id="1027" name="Rectangle 3">
            <a:extLst>
              <a:ext uri="{FF2B5EF4-FFF2-40B4-BE49-F238E27FC236}">
                <a16:creationId xmlns:a16="http://schemas.microsoft.com/office/drawing/2014/main" id="{6A4DE09A-2088-48D8-8D09-94B01255EB79}"/>
              </a:ext>
            </a:extLst>
          </p:cNvPr>
          <p:cNvSpPr>
            <a:spLocks noGrp="1" noChangeArrowheads="1"/>
          </p:cNvSpPr>
          <p:nvPr>
            <p:ph type="body" idx="1"/>
          </p:nvPr>
        </p:nvSpPr>
        <p:spPr>
          <a:xfrm>
            <a:off x="457200" y="1371601"/>
            <a:ext cx="8485188" cy="31242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rPr>
              <a:t>Some earthly visitations (Gen 18</a:t>
            </a:r>
            <a:r>
              <a:rPr lang="en-US" dirty="0">
                <a:effectLst>
                  <a:outerShdw blurRad="38100" dist="38100" dir="2700000" algn="tl">
                    <a:srgbClr val="000000">
                      <a:alpha val="43137"/>
                    </a:srgbClr>
                  </a:outerShdw>
                </a:effectLst>
                <a:cs typeface="Times New Roman" charset="0"/>
              </a:rPr>
              <a:t>–19; Heb 13:2)</a:t>
            </a:r>
            <a:endParaRPr lang="en-US" dirty="0">
              <a:effectLst>
                <a:outerShdw blurRad="38100" dist="38100" dir="2700000" algn="tl">
                  <a:srgbClr val="000000">
                    <a:alpha val="43137"/>
                  </a:srgbClr>
                </a:outerShdw>
              </a:effectLst>
            </a:endParaRPr>
          </a:p>
          <a:p>
            <a:pPr eaLnBrk="1" hangingPunct="1">
              <a:spcBef>
                <a:spcPts val="0"/>
              </a:spcBef>
              <a:spcAft>
                <a:spcPts val="3600"/>
              </a:spcAft>
              <a:defRPr/>
            </a:pPr>
            <a:r>
              <a:rPr lang="en-US" dirty="0">
                <a:effectLst>
                  <a:outerShdw blurRad="38100" dist="38100" dir="2700000" algn="tl">
                    <a:srgbClr val="000000">
                      <a:alpha val="43137"/>
                    </a:srgbClr>
                  </a:outerShdw>
                </a:effectLst>
              </a:rPr>
              <a:t>Heaven is their main habitation (2 </a:t>
            </a:r>
            <a:r>
              <a:rPr lang="en-US" dirty="0" err="1">
                <a:effectLst>
                  <a:outerShdw blurRad="38100" dist="38100" dir="2700000" algn="tl">
                    <a:srgbClr val="000000">
                      <a:alpha val="43137"/>
                    </a:srgbClr>
                  </a:outerShdw>
                </a:effectLst>
              </a:rPr>
              <a:t>Chr</a:t>
            </a:r>
            <a:r>
              <a:rPr lang="en-US" dirty="0">
                <a:effectLst>
                  <a:outerShdw blurRad="38100" dist="38100" dir="2700000" algn="tl">
                    <a:srgbClr val="000000">
                      <a:alpha val="43137"/>
                    </a:srgbClr>
                  </a:outerShdw>
                </a:effectLst>
              </a:rPr>
              <a:t> 18:18; Luke 1:19; 15:10; John 1:51)</a:t>
            </a:r>
          </a:p>
        </p:txBody>
      </p:sp>
      <p:pic>
        <p:nvPicPr>
          <p:cNvPr id="2" name="Picture 1">
            <a:extLst>
              <a:ext uri="{FF2B5EF4-FFF2-40B4-BE49-F238E27FC236}">
                <a16:creationId xmlns:a16="http://schemas.microsoft.com/office/drawing/2014/main" id="{2BBD4E55-85EE-4385-890F-71A1F658861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97459" y="3733800"/>
            <a:ext cx="3149082" cy="2743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0F97D2B-FD85-43AA-B663-813B61B16A7B}"/>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Abode of the Angels</a:t>
            </a:r>
          </a:p>
        </p:txBody>
      </p:sp>
      <p:sp>
        <p:nvSpPr>
          <p:cNvPr id="1027" name="Rectangle 3">
            <a:extLst>
              <a:ext uri="{FF2B5EF4-FFF2-40B4-BE49-F238E27FC236}">
                <a16:creationId xmlns:a16="http://schemas.microsoft.com/office/drawing/2014/main" id="{6A4DE09A-2088-48D8-8D09-94B01255EB79}"/>
              </a:ext>
            </a:extLst>
          </p:cNvPr>
          <p:cNvSpPr>
            <a:spLocks noGrp="1" noChangeArrowheads="1"/>
          </p:cNvSpPr>
          <p:nvPr>
            <p:ph type="body" idx="1"/>
          </p:nvPr>
        </p:nvSpPr>
        <p:spPr>
          <a:xfrm>
            <a:off x="457200" y="1371601"/>
            <a:ext cx="8686800" cy="3124200"/>
          </a:xfrm>
        </p:spPr>
        <p:txBody>
          <a:bodyPr/>
          <a:lstStyle/>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Some earthly visitations (Gen 18</a:t>
            </a:r>
            <a:r>
              <a:rPr lang="en-US" b="1" u="sng" dirty="0">
                <a:solidFill>
                  <a:srgbClr val="FFFFCC"/>
                </a:solidFill>
                <a:effectLst>
                  <a:outerShdw blurRad="38100" dist="38100" dir="2700000" algn="tl">
                    <a:srgbClr val="000000">
                      <a:alpha val="43137"/>
                    </a:srgbClr>
                  </a:outerShdw>
                </a:effectLst>
                <a:cs typeface="Times New Roman" charset="0"/>
              </a:rPr>
              <a:t>–19; Heb 13:2)</a:t>
            </a:r>
            <a:endParaRPr lang="en-US" b="1" u="sng" dirty="0">
              <a:solidFill>
                <a:srgbClr val="FFFFCC"/>
              </a:solidFill>
              <a:effectLst>
                <a:outerShdw blurRad="38100" dist="38100" dir="2700000" algn="tl">
                  <a:srgbClr val="000000">
                    <a:alpha val="43137"/>
                  </a:srgbClr>
                </a:outerShdw>
              </a:effectLst>
            </a:endParaRPr>
          </a:p>
          <a:p>
            <a:pPr eaLnBrk="1" hangingPunct="1">
              <a:spcBef>
                <a:spcPts val="0"/>
              </a:spcBef>
              <a:spcAft>
                <a:spcPts val="3600"/>
              </a:spcAft>
              <a:defRPr/>
            </a:pPr>
            <a:r>
              <a:rPr lang="en-US" dirty="0">
                <a:effectLst>
                  <a:outerShdw blurRad="38100" dist="38100" dir="2700000" algn="tl">
                    <a:srgbClr val="000000">
                      <a:alpha val="43137"/>
                    </a:srgbClr>
                  </a:outerShdw>
                </a:effectLst>
              </a:rPr>
              <a:t>Heaven is their main habitation (2 </a:t>
            </a:r>
            <a:r>
              <a:rPr lang="en-US" dirty="0" err="1">
                <a:effectLst>
                  <a:outerShdw blurRad="38100" dist="38100" dir="2700000" algn="tl">
                    <a:srgbClr val="000000">
                      <a:alpha val="43137"/>
                    </a:srgbClr>
                  </a:outerShdw>
                </a:effectLst>
              </a:rPr>
              <a:t>Chr</a:t>
            </a:r>
            <a:r>
              <a:rPr lang="en-US" dirty="0">
                <a:effectLst>
                  <a:outerShdw blurRad="38100" dist="38100" dir="2700000" algn="tl">
                    <a:srgbClr val="000000">
                      <a:alpha val="43137"/>
                    </a:srgbClr>
                  </a:outerShdw>
                </a:effectLst>
              </a:rPr>
              <a:t> 18:18; Luke 1:19; 15:10; John 1:51)</a:t>
            </a:r>
          </a:p>
        </p:txBody>
      </p:sp>
      <p:pic>
        <p:nvPicPr>
          <p:cNvPr id="2" name="Picture 1">
            <a:extLst>
              <a:ext uri="{FF2B5EF4-FFF2-40B4-BE49-F238E27FC236}">
                <a16:creationId xmlns:a16="http://schemas.microsoft.com/office/drawing/2014/main" id="{2BBD4E55-85EE-4385-890F-71A1F658861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97459" y="3733800"/>
            <a:ext cx="3149082" cy="2743200"/>
          </a:xfrm>
          <a:prstGeom prst="rect">
            <a:avLst/>
          </a:prstGeom>
        </p:spPr>
      </p:pic>
    </p:spTree>
    <p:extLst>
      <p:ext uri="{BB962C8B-B14F-4D97-AF65-F5344CB8AC3E}">
        <p14:creationId xmlns:p14="http://schemas.microsoft.com/office/powerpoint/2010/main" val="1725658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0F97D2B-FD85-43AA-B663-813B61B16A7B}"/>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Abode of the Angels</a:t>
            </a:r>
          </a:p>
        </p:txBody>
      </p:sp>
      <p:sp>
        <p:nvSpPr>
          <p:cNvPr id="1027" name="Rectangle 3">
            <a:extLst>
              <a:ext uri="{FF2B5EF4-FFF2-40B4-BE49-F238E27FC236}">
                <a16:creationId xmlns:a16="http://schemas.microsoft.com/office/drawing/2014/main" id="{6A4DE09A-2088-48D8-8D09-94B01255EB79}"/>
              </a:ext>
            </a:extLst>
          </p:cNvPr>
          <p:cNvSpPr>
            <a:spLocks noGrp="1" noChangeArrowheads="1"/>
          </p:cNvSpPr>
          <p:nvPr>
            <p:ph type="body" idx="1"/>
          </p:nvPr>
        </p:nvSpPr>
        <p:spPr>
          <a:xfrm>
            <a:off x="457200" y="1371601"/>
            <a:ext cx="8485188" cy="31242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rPr>
              <a:t>Some earthly visitations (Gen 18</a:t>
            </a:r>
            <a:r>
              <a:rPr lang="en-US" dirty="0">
                <a:effectLst>
                  <a:outerShdw blurRad="38100" dist="38100" dir="2700000" algn="tl">
                    <a:srgbClr val="000000">
                      <a:alpha val="43137"/>
                    </a:srgbClr>
                  </a:outerShdw>
                </a:effectLst>
                <a:cs typeface="Times New Roman" charset="0"/>
              </a:rPr>
              <a:t>–19; Heb 13:2)</a:t>
            </a:r>
            <a:endParaRPr lang="en-US" dirty="0">
              <a:effectLst>
                <a:outerShdw blurRad="38100" dist="38100" dir="2700000" algn="tl">
                  <a:srgbClr val="000000">
                    <a:alpha val="43137"/>
                  </a:srgbClr>
                </a:outerShdw>
              </a:effectLst>
            </a:endParaRP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Heaven is their main habitation (2 </a:t>
            </a:r>
            <a:r>
              <a:rPr lang="en-US" b="1" u="sng" dirty="0" err="1">
                <a:solidFill>
                  <a:srgbClr val="FFFFCC"/>
                </a:solidFill>
                <a:effectLst>
                  <a:outerShdw blurRad="38100" dist="38100" dir="2700000" algn="tl">
                    <a:srgbClr val="000000">
                      <a:alpha val="43137"/>
                    </a:srgbClr>
                  </a:outerShdw>
                </a:effectLst>
              </a:rPr>
              <a:t>Chr</a:t>
            </a:r>
            <a:r>
              <a:rPr lang="en-US" b="1" u="sng" dirty="0">
                <a:solidFill>
                  <a:srgbClr val="FFFFCC"/>
                </a:solidFill>
                <a:effectLst>
                  <a:outerShdw blurRad="38100" dist="38100" dir="2700000" algn="tl">
                    <a:srgbClr val="000000">
                      <a:alpha val="43137"/>
                    </a:srgbClr>
                  </a:outerShdw>
                </a:effectLst>
              </a:rPr>
              <a:t> 18:18; Luke 1:19; 15:10; John 1:51)</a:t>
            </a:r>
          </a:p>
        </p:txBody>
      </p:sp>
      <p:pic>
        <p:nvPicPr>
          <p:cNvPr id="2" name="Picture 1">
            <a:extLst>
              <a:ext uri="{FF2B5EF4-FFF2-40B4-BE49-F238E27FC236}">
                <a16:creationId xmlns:a16="http://schemas.microsoft.com/office/drawing/2014/main" id="{2BBD4E55-85EE-4385-890F-71A1F658861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97459" y="3733800"/>
            <a:ext cx="3149082" cy="2743200"/>
          </a:xfrm>
          <a:prstGeom prst="rect">
            <a:avLst/>
          </a:prstGeom>
        </p:spPr>
      </p:pic>
    </p:spTree>
    <p:extLst>
      <p:ext uri="{BB962C8B-B14F-4D97-AF65-F5344CB8AC3E}">
        <p14:creationId xmlns:p14="http://schemas.microsoft.com/office/powerpoint/2010/main" val="584386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Existence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Origin</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Nature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Appearance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Names and classifications</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Abode</a:t>
            </a:r>
          </a:p>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Activities</a:t>
            </a:r>
          </a:p>
        </p:txBody>
      </p:sp>
      <p:pic>
        <p:nvPicPr>
          <p:cNvPr id="5" name="Picture 4">
            <a:extLst>
              <a:ext uri="{FF2B5EF4-FFF2-40B4-BE49-F238E27FC236}">
                <a16:creationId xmlns:a16="http://schemas.microsoft.com/office/drawing/2014/main" id="{5E3E58F5-787E-46B9-A884-AD1A492F5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473942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0F97D2B-FD85-43AA-B663-813B61B16A7B}"/>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Activities of the Angels</a:t>
            </a:r>
          </a:p>
        </p:txBody>
      </p:sp>
      <p:sp>
        <p:nvSpPr>
          <p:cNvPr id="1027" name="Rectangle 3">
            <a:extLst>
              <a:ext uri="{FF2B5EF4-FFF2-40B4-BE49-F238E27FC236}">
                <a16:creationId xmlns:a16="http://schemas.microsoft.com/office/drawing/2014/main" id="{6A4DE09A-2088-48D8-8D09-94B01255EB79}"/>
              </a:ext>
            </a:extLst>
          </p:cNvPr>
          <p:cNvSpPr>
            <a:spLocks noGrp="1" noChangeArrowheads="1"/>
          </p:cNvSpPr>
          <p:nvPr>
            <p:ph type="body" idx="1"/>
          </p:nvPr>
        </p:nvSpPr>
        <p:spPr>
          <a:xfrm>
            <a:off x="457200" y="1371601"/>
            <a:ext cx="8485188" cy="31242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cs typeface="Times New Roman" charset="0"/>
              </a:rPr>
              <a:t>Past activities</a:t>
            </a:r>
            <a:endParaRPr lang="en-US" dirty="0">
              <a:effectLst>
                <a:outerShdw blurRad="38100" dist="38100" dir="2700000" algn="tl">
                  <a:srgbClr val="000000">
                    <a:alpha val="43137"/>
                  </a:srgbClr>
                </a:outerShdw>
              </a:effectLst>
            </a:endParaRPr>
          </a:p>
          <a:p>
            <a:pPr eaLnBrk="1" hangingPunct="1">
              <a:spcBef>
                <a:spcPts val="0"/>
              </a:spcBef>
              <a:spcAft>
                <a:spcPts val="3600"/>
              </a:spcAft>
              <a:defRPr/>
            </a:pPr>
            <a:endParaRPr lang="en-US" dirty="0">
              <a:effectLst>
                <a:outerShdw blurRad="38100" dist="38100" dir="2700000" algn="tl">
                  <a:srgbClr val="000000">
                    <a:alpha val="43137"/>
                  </a:srgbClr>
                </a:outerShdw>
              </a:effectLst>
            </a:endParaRPr>
          </a:p>
          <a:p>
            <a:pPr eaLnBrk="1" hangingPunct="1">
              <a:spcBef>
                <a:spcPts val="0"/>
              </a:spcBef>
              <a:spcAft>
                <a:spcPts val="3600"/>
              </a:spcAft>
              <a:defRPr/>
            </a:pPr>
            <a:r>
              <a:rPr lang="en-US" dirty="0">
                <a:effectLst>
                  <a:outerShdw blurRad="38100" dist="38100" dir="2700000" algn="tl">
                    <a:srgbClr val="000000">
                      <a:alpha val="43137"/>
                    </a:srgbClr>
                  </a:outerShdw>
                </a:effectLst>
              </a:rPr>
              <a:t>Present activities</a:t>
            </a:r>
          </a:p>
          <a:p>
            <a:pPr eaLnBrk="1" hangingPunct="1">
              <a:spcBef>
                <a:spcPts val="0"/>
              </a:spcBef>
              <a:spcAft>
                <a:spcPts val="3600"/>
              </a:spcAft>
              <a:defRPr/>
            </a:pPr>
            <a:endParaRPr lang="en-US" dirty="0">
              <a:effectLst>
                <a:outerShdw blurRad="38100" dist="38100" dir="2700000" algn="tl">
                  <a:srgbClr val="000000">
                    <a:alpha val="43137"/>
                  </a:srgbClr>
                </a:outerShdw>
              </a:effectLst>
            </a:endParaRPr>
          </a:p>
          <a:p>
            <a:pPr eaLnBrk="1" hangingPunct="1">
              <a:spcBef>
                <a:spcPts val="0"/>
              </a:spcBef>
              <a:spcAft>
                <a:spcPts val="3600"/>
              </a:spcAft>
              <a:defRPr/>
            </a:pPr>
            <a:r>
              <a:rPr lang="en-US" dirty="0">
                <a:effectLst>
                  <a:outerShdw blurRad="38100" dist="38100" dir="2700000" algn="tl">
                    <a:srgbClr val="000000">
                      <a:alpha val="43137"/>
                    </a:srgbClr>
                  </a:outerShdw>
                </a:effectLst>
              </a:rPr>
              <a:t>Future activities</a:t>
            </a:r>
          </a:p>
        </p:txBody>
      </p:sp>
      <p:pic>
        <p:nvPicPr>
          <p:cNvPr id="2" name="Picture 1">
            <a:extLst>
              <a:ext uri="{FF2B5EF4-FFF2-40B4-BE49-F238E27FC236}">
                <a16:creationId xmlns:a16="http://schemas.microsoft.com/office/drawing/2014/main" id="{2BBD4E55-85EE-4385-890F-71A1F658861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80835" y="1562101"/>
            <a:ext cx="3149082" cy="2743200"/>
          </a:xfrm>
          <a:prstGeom prst="rect">
            <a:avLst/>
          </a:prstGeom>
        </p:spPr>
      </p:pic>
    </p:spTree>
    <p:extLst>
      <p:ext uri="{BB962C8B-B14F-4D97-AF65-F5344CB8AC3E}">
        <p14:creationId xmlns:p14="http://schemas.microsoft.com/office/powerpoint/2010/main" val="3245755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0F97D2B-FD85-43AA-B663-813B61B16A7B}"/>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Activities of the Angels</a:t>
            </a:r>
          </a:p>
        </p:txBody>
      </p:sp>
      <p:sp>
        <p:nvSpPr>
          <p:cNvPr id="1027" name="Rectangle 3">
            <a:extLst>
              <a:ext uri="{FF2B5EF4-FFF2-40B4-BE49-F238E27FC236}">
                <a16:creationId xmlns:a16="http://schemas.microsoft.com/office/drawing/2014/main" id="{6A4DE09A-2088-48D8-8D09-94B01255EB79}"/>
              </a:ext>
            </a:extLst>
          </p:cNvPr>
          <p:cNvSpPr>
            <a:spLocks noGrp="1" noChangeArrowheads="1"/>
          </p:cNvSpPr>
          <p:nvPr>
            <p:ph type="body" idx="1"/>
          </p:nvPr>
        </p:nvSpPr>
        <p:spPr>
          <a:xfrm>
            <a:off x="457200" y="1371601"/>
            <a:ext cx="8485188" cy="3124200"/>
          </a:xfrm>
        </p:spPr>
        <p:txBody>
          <a:bodyPr/>
          <a:lstStyle/>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Times New Roman" charset="0"/>
              </a:rPr>
              <a:t>Past activities</a:t>
            </a:r>
            <a:endParaRPr lang="en-US" b="1" u="sng" dirty="0">
              <a:solidFill>
                <a:srgbClr val="FFFFCC"/>
              </a:solidFill>
              <a:effectLst>
                <a:outerShdw blurRad="38100" dist="38100" dir="2700000" algn="tl">
                  <a:srgbClr val="000000">
                    <a:alpha val="43137"/>
                  </a:srgbClr>
                </a:outerShdw>
              </a:effectLst>
            </a:endParaRPr>
          </a:p>
          <a:p>
            <a:pPr eaLnBrk="1" hangingPunct="1">
              <a:spcBef>
                <a:spcPts val="0"/>
              </a:spcBef>
              <a:spcAft>
                <a:spcPts val="3600"/>
              </a:spcAft>
              <a:defRPr/>
            </a:pPr>
            <a:endParaRPr lang="en-US" dirty="0">
              <a:effectLst>
                <a:outerShdw blurRad="38100" dist="38100" dir="2700000" algn="tl">
                  <a:srgbClr val="000000">
                    <a:alpha val="43137"/>
                  </a:srgbClr>
                </a:outerShdw>
              </a:effectLst>
            </a:endParaRPr>
          </a:p>
          <a:p>
            <a:pPr eaLnBrk="1" hangingPunct="1">
              <a:spcBef>
                <a:spcPts val="0"/>
              </a:spcBef>
              <a:spcAft>
                <a:spcPts val="3600"/>
              </a:spcAft>
              <a:defRPr/>
            </a:pPr>
            <a:r>
              <a:rPr lang="en-US" dirty="0">
                <a:effectLst>
                  <a:outerShdw blurRad="38100" dist="38100" dir="2700000" algn="tl">
                    <a:srgbClr val="000000">
                      <a:alpha val="43137"/>
                    </a:srgbClr>
                  </a:outerShdw>
                </a:effectLst>
              </a:rPr>
              <a:t>Present activities</a:t>
            </a:r>
          </a:p>
          <a:p>
            <a:pPr eaLnBrk="1" hangingPunct="1">
              <a:spcBef>
                <a:spcPts val="0"/>
              </a:spcBef>
              <a:spcAft>
                <a:spcPts val="3600"/>
              </a:spcAft>
              <a:defRPr/>
            </a:pPr>
            <a:endParaRPr lang="en-US" dirty="0">
              <a:effectLst>
                <a:outerShdw blurRad="38100" dist="38100" dir="2700000" algn="tl">
                  <a:srgbClr val="000000">
                    <a:alpha val="43137"/>
                  </a:srgbClr>
                </a:outerShdw>
              </a:effectLst>
            </a:endParaRPr>
          </a:p>
          <a:p>
            <a:pPr eaLnBrk="1" hangingPunct="1">
              <a:spcBef>
                <a:spcPts val="0"/>
              </a:spcBef>
              <a:spcAft>
                <a:spcPts val="3600"/>
              </a:spcAft>
              <a:defRPr/>
            </a:pPr>
            <a:r>
              <a:rPr lang="en-US" dirty="0">
                <a:effectLst>
                  <a:outerShdw blurRad="38100" dist="38100" dir="2700000" algn="tl">
                    <a:srgbClr val="000000">
                      <a:alpha val="43137"/>
                    </a:srgbClr>
                  </a:outerShdw>
                </a:effectLst>
              </a:rPr>
              <a:t>Future activities</a:t>
            </a:r>
          </a:p>
        </p:txBody>
      </p:sp>
      <p:pic>
        <p:nvPicPr>
          <p:cNvPr id="2" name="Picture 1">
            <a:extLst>
              <a:ext uri="{FF2B5EF4-FFF2-40B4-BE49-F238E27FC236}">
                <a16:creationId xmlns:a16="http://schemas.microsoft.com/office/drawing/2014/main" id="{2BBD4E55-85EE-4385-890F-71A1F658861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80835" y="1562101"/>
            <a:ext cx="3149082" cy="2743200"/>
          </a:xfrm>
          <a:prstGeom prst="rect">
            <a:avLst/>
          </a:prstGeom>
        </p:spPr>
      </p:pic>
    </p:spTree>
    <p:extLst>
      <p:ext uri="{BB962C8B-B14F-4D97-AF65-F5344CB8AC3E}">
        <p14:creationId xmlns:p14="http://schemas.microsoft.com/office/powerpoint/2010/main" val="3942802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13B7CED-3C5A-4CC9-A525-6A5F1B2D8EB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Activities of the Angels</a:t>
            </a:r>
          </a:p>
        </p:txBody>
      </p:sp>
      <p:sp>
        <p:nvSpPr>
          <p:cNvPr id="14339" name="Rectangle 3">
            <a:extLst>
              <a:ext uri="{FF2B5EF4-FFF2-40B4-BE49-F238E27FC236}">
                <a16:creationId xmlns:a16="http://schemas.microsoft.com/office/drawing/2014/main" id="{13A59833-D486-4CBF-BA89-E62A2DDA1067}"/>
              </a:ext>
            </a:extLst>
          </p:cNvPr>
          <p:cNvSpPr>
            <a:spLocks noGrp="1" noChangeArrowheads="1"/>
          </p:cNvSpPr>
          <p:nvPr>
            <p:ph type="body" idx="1"/>
          </p:nvPr>
        </p:nvSpPr>
        <p:spPr>
          <a:xfrm>
            <a:off x="228600" y="1143000"/>
            <a:ext cx="8839200" cy="5562600"/>
          </a:xfrm>
        </p:spPr>
        <p:txBody>
          <a:bodyPr/>
          <a:lstStyle/>
          <a:p>
            <a:pPr algn="just" eaLnBrk="1" hangingPunct="1">
              <a:spcBef>
                <a:spcPts val="0"/>
              </a:spcBef>
              <a:spcAft>
                <a:spcPts val="900"/>
              </a:spcAft>
              <a:defRPr/>
            </a:pPr>
            <a:r>
              <a:rPr lang="en-US" sz="3000" dirty="0">
                <a:effectLst>
                  <a:outerShdw blurRad="38100" dist="38100" dir="2700000" algn="tl">
                    <a:srgbClr val="000000">
                      <a:alpha val="43137"/>
                    </a:srgbClr>
                  </a:outerShdw>
                </a:effectLst>
              </a:rPr>
              <a:t>Past</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Witnessed creation (Job 38:7)</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Brought judgment (Gen 19:22; Acts 12:22-23)</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Accompanied the Law (Gal 3:19)</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Announced births of John and Christ (Luke 1:11-13, 26-27)</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Strengthened Christ (Matt 4:11)</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Announced resurrection (Matt 28:1-7)</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Observed Ascension (Acts 1:11)</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Brought messages (Luke 1:13)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0F97D2B-FD85-43AA-B663-813B61B16A7B}"/>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Activities of the Angels</a:t>
            </a:r>
          </a:p>
        </p:txBody>
      </p:sp>
      <p:sp>
        <p:nvSpPr>
          <p:cNvPr id="1027" name="Rectangle 3">
            <a:extLst>
              <a:ext uri="{FF2B5EF4-FFF2-40B4-BE49-F238E27FC236}">
                <a16:creationId xmlns:a16="http://schemas.microsoft.com/office/drawing/2014/main" id="{6A4DE09A-2088-48D8-8D09-94B01255EB79}"/>
              </a:ext>
            </a:extLst>
          </p:cNvPr>
          <p:cNvSpPr>
            <a:spLocks noGrp="1" noChangeArrowheads="1"/>
          </p:cNvSpPr>
          <p:nvPr>
            <p:ph type="body" idx="1"/>
          </p:nvPr>
        </p:nvSpPr>
        <p:spPr>
          <a:xfrm>
            <a:off x="457200" y="1371601"/>
            <a:ext cx="8485188" cy="31242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cs typeface="Times New Roman" charset="0"/>
              </a:rPr>
              <a:t>Past activities</a:t>
            </a:r>
            <a:endParaRPr lang="en-US" dirty="0">
              <a:effectLst>
                <a:outerShdw blurRad="38100" dist="38100" dir="2700000" algn="tl">
                  <a:srgbClr val="000000">
                    <a:alpha val="43137"/>
                  </a:srgbClr>
                </a:outerShdw>
              </a:effectLst>
            </a:endParaRPr>
          </a:p>
          <a:p>
            <a:pPr eaLnBrk="1" hangingPunct="1">
              <a:spcBef>
                <a:spcPts val="0"/>
              </a:spcBef>
              <a:spcAft>
                <a:spcPts val="3600"/>
              </a:spcAft>
              <a:defRPr/>
            </a:pPr>
            <a:endParaRPr lang="en-US" dirty="0">
              <a:effectLst>
                <a:outerShdw blurRad="38100" dist="38100" dir="2700000" algn="tl">
                  <a:srgbClr val="000000">
                    <a:alpha val="43137"/>
                  </a:srgbClr>
                </a:outerShdw>
              </a:effectLst>
            </a:endParaRP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Present activities</a:t>
            </a:r>
          </a:p>
          <a:p>
            <a:pPr eaLnBrk="1" hangingPunct="1">
              <a:spcBef>
                <a:spcPts val="0"/>
              </a:spcBef>
              <a:spcAft>
                <a:spcPts val="3600"/>
              </a:spcAft>
              <a:defRPr/>
            </a:pPr>
            <a:endParaRPr lang="en-US" dirty="0">
              <a:effectLst>
                <a:outerShdw blurRad="38100" dist="38100" dir="2700000" algn="tl">
                  <a:srgbClr val="000000">
                    <a:alpha val="43137"/>
                  </a:srgbClr>
                </a:outerShdw>
              </a:effectLst>
            </a:endParaRPr>
          </a:p>
          <a:p>
            <a:pPr eaLnBrk="1" hangingPunct="1">
              <a:spcBef>
                <a:spcPts val="0"/>
              </a:spcBef>
              <a:spcAft>
                <a:spcPts val="3600"/>
              </a:spcAft>
              <a:defRPr/>
            </a:pPr>
            <a:r>
              <a:rPr lang="en-US" dirty="0">
                <a:effectLst>
                  <a:outerShdw blurRad="38100" dist="38100" dir="2700000" algn="tl">
                    <a:srgbClr val="000000">
                      <a:alpha val="43137"/>
                    </a:srgbClr>
                  </a:outerShdw>
                </a:effectLst>
              </a:rPr>
              <a:t>Future activities</a:t>
            </a:r>
          </a:p>
        </p:txBody>
      </p:sp>
      <p:pic>
        <p:nvPicPr>
          <p:cNvPr id="2" name="Picture 1">
            <a:extLst>
              <a:ext uri="{FF2B5EF4-FFF2-40B4-BE49-F238E27FC236}">
                <a16:creationId xmlns:a16="http://schemas.microsoft.com/office/drawing/2014/main" id="{2BBD4E55-85EE-4385-890F-71A1F658861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80835" y="1562101"/>
            <a:ext cx="3149082" cy="2743200"/>
          </a:xfrm>
          <a:prstGeom prst="rect">
            <a:avLst/>
          </a:prstGeom>
        </p:spPr>
      </p:pic>
    </p:spTree>
    <p:extLst>
      <p:ext uri="{BB962C8B-B14F-4D97-AF65-F5344CB8AC3E}">
        <p14:creationId xmlns:p14="http://schemas.microsoft.com/office/powerpoint/2010/main" val="1785889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AE99F22-DDA8-40B7-87DA-93BD9DC349B1}"/>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Activities of the Angels (cont’d)</a:t>
            </a:r>
          </a:p>
        </p:txBody>
      </p:sp>
      <p:sp>
        <p:nvSpPr>
          <p:cNvPr id="15363" name="Rectangle 3">
            <a:extLst>
              <a:ext uri="{FF2B5EF4-FFF2-40B4-BE49-F238E27FC236}">
                <a16:creationId xmlns:a16="http://schemas.microsoft.com/office/drawing/2014/main" id="{D01C4DDD-83B2-45AF-B842-0A5A4171AFD6}"/>
              </a:ext>
            </a:extLst>
          </p:cNvPr>
          <p:cNvSpPr>
            <a:spLocks noGrp="1" noChangeArrowheads="1"/>
          </p:cNvSpPr>
          <p:nvPr>
            <p:ph type="body" idx="1"/>
          </p:nvPr>
        </p:nvSpPr>
        <p:spPr>
          <a:xfrm>
            <a:off x="228600" y="1143000"/>
            <a:ext cx="8713788" cy="4918075"/>
          </a:xfrm>
        </p:spPr>
        <p:txBody>
          <a:bodyPr/>
          <a:lstStyle/>
          <a:p>
            <a:pPr algn="just" eaLnBrk="1" hangingPunct="1">
              <a:spcBef>
                <a:spcPts val="0"/>
              </a:spcBef>
              <a:spcAft>
                <a:spcPts val="900"/>
              </a:spcAft>
              <a:defRPr/>
            </a:pPr>
            <a:r>
              <a:rPr lang="en-US" sz="3000" dirty="0">
                <a:effectLst>
                  <a:outerShdw blurRad="38100" dist="38100" dir="2700000" algn="tl">
                    <a:srgbClr val="000000">
                      <a:alpha val="43137"/>
                    </a:srgbClr>
                  </a:outerShdw>
                </a:effectLst>
              </a:rPr>
              <a:t>Present</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Protect believers (Ps 34:7; 91:11-12)</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Deliver God’s answers to prayer (Dan 9:23; 10:12)</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Take souls to heaven (Luke 16:22)</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Involvement in government (Dan 10:21; 11:1; 12:1)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Existence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Origin</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Nature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Appearance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Names and classifications</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Abode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Activities</a:t>
            </a:r>
          </a:p>
        </p:txBody>
      </p:sp>
      <p:pic>
        <p:nvPicPr>
          <p:cNvPr id="5" name="Picture 4">
            <a:extLst>
              <a:ext uri="{FF2B5EF4-FFF2-40B4-BE49-F238E27FC236}">
                <a16:creationId xmlns:a16="http://schemas.microsoft.com/office/drawing/2014/main" id="{333DBEA8-F130-4BE5-A617-680DBA8F8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675136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0F97D2B-FD85-43AA-B663-813B61B16A7B}"/>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Activities of the Angels</a:t>
            </a:r>
          </a:p>
        </p:txBody>
      </p:sp>
      <p:sp>
        <p:nvSpPr>
          <p:cNvPr id="1027" name="Rectangle 3">
            <a:extLst>
              <a:ext uri="{FF2B5EF4-FFF2-40B4-BE49-F238E27FC236}">
                <a16:creationId xmlns:a16="http://schemas.microsoft.com/office/drawing/2014/main" id="{6A4DE09A-2088-48D8-8D09-94B01255EB79}"/>
              </a:ext>
            </a:extLst>
          </p:cNvPr>
          <p:cNvSpPr>
            <a:spLocks noGrp="1" noChangeArrowheads="1"/>
          </p:cNvSpPr>
          <p:nvPr>
            <p:ph type="body" idx="1"/>
          </p:nvPr>
        </p:nvSpPr>
        <p:spPr>
          <a:xfrm>
            <a:off x="457200" y="1371601"/>
            <a:ext cx="8485188" cy="31242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cs typeface="Times New Roman" charset="0"/>
              </a:rPr>
              <a:t>Past activities</a:t>
            </a:r>
            <a:endParaRPr lang="en-US" dirty="0">
              <a:effectLst>
                <a:outerShdw blurRad="38100" dist="38100" dir="2700000" algn="tl">
                  <a:srgbClr val="000000">
                    <a:alpha val="43137"/>
                  </a:srgbClr>
                </a:outerShdw>
              </a:effectLst>
            </a:endParaRPr>
          </a:p>
          <a:p>
            <a:pPr eaLnBrk="1" hangingPunct="1">
              <a:spcBef>
                <a:spcPts val="0"/>
              </a:spcBef>
              <a:spcAft>
                <a:spcPts val="3600"/>
              </a:spcAft>
              <a:defRPr/>
            </a:pPr>
            <a:endParaRPr lang="en-US" dirty="0">
              <a:effectLst>
                <a:outerShdw blurRad="38100" dist="38100" dir="2700000" algn="tl">
                  <a:srgbClr val="000000">
                    <a:alpha val="43137"/>
                  </a:srgbClr>
                </a:outerShdw>
              </a:effectLst>
            </a:endParaRPr>
          </a:p>
          <a:p>
            <a:pPr eaLnBrk="1" hangingPunct="1">
              <a:spcBef>
                <a:spcPts val="0"/>
              </a:spcBef>
              <a:spcAft>
                <a:spcPts val="3600"/>
              </a:spcAft>
              <a:defRPr/>
            </a:pPr>
            <a:r>
              <a:rPr lang="en-US" dirty="0">
                <a:effectLst>
                  <a:outerShdw blurRad="38100" dist="38100" dir="2700000" algn="tl">
                    <a:srgbClr val="000000">
                      <a:alpha val="43137"/>
                    </a:srgbClr>
                  </a:outerShdw>
                </a:effectLst>
              </a:rPr>
              <a:t>Present activities</a:t>
            </a:r>
          </a:p>
          <a:p>
            <a:pPr eaLnBrk="1" hangingPunct="1">
              <a:spcBef>
                <a:spcPts val="0"/>
              </a:spcBef>
              <a:spcAft>
                <a:spcPts val="3600"/>
              </a:spcAft>
              <a:defRPr/>
            </a:pPr>
            <a:endParaRPr lang="en-US" dirty="0">
              <a:effectLst>
                <a:outerShdw blurRad="38100" dist="38100" dir="2700000" algn="tl">
                  <a:srgbClr val="000000">
                    <a:alpha val="43137"/>
                  </a:srgbClr>
                </a:outerShdw>
              </a:effectLst>
            </a:endParaRP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Future activities</a:t>
            </a:r>
          </a:p>
        </p:txBody>
      </p:sp>
      <p:pic>
        <p:nvPicPr>
          <p:cNvPr id="2" name="Picture 1">
            <a:extLst>
              <a:ext uri="{FF2B5EF4-FFF2-40B4-BE49-F238E27FC236}">
                <a16:creationId xmlns:a16="http://schemas.microsoft.com/office/drawing/2014/main" id="{2BBD4E55-85EE-4385-890F-71A1F658861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80835" y="1562101"/>
            <a:ext cx="3149082" cy="2743200"/>
          </a:xfrm>
          <a:prstGeom prst="rect">
            <a:avLst/>
          </a:prstGeom>
        </p:spPr>
      </p:pic>
    </p:spTree>
    <p:extLst>
      <p:ext uri="{BB962C8B-B14F-4D97-AF65-F5344CB8AC3E}">
        <p14:creationId xmlns:p14="http://schemas.microsoft.com/office/powerpoint/2010/main" val="3379827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8F3DCC8-576C-4041-8C61-27D108B126BE}"/>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Activities of the Angels (cont’d)</a:t>
            </a:r>
          </a:p>
        </p:txBody>
      </p:sp>
      <p:sp>
        <p:nvSpPr>
          <p:cNvPr id="16387" name="Rectangle 3">
            <a:extLst>
              <a:ext uri="{FF2B5EF4-FFF2-40B4-BE49-F238E27FC236}">
                <a16:creationId xmlns:a16="http://schemas.microsoft.com/office/drawing/2014/main" id="{BCD92474-4F70-427C-B44F-854FFEA10E3A}"/>
              </a:ext>
            </a:extLst>
          </p:cNvPr>
          <p:cNvSpPr>
            <a:spLocks noGrp="1" noChangeArrowheads="1"/>
          </p:cNvSpPr>
          <p:nvPr>
            <p:ph type="body" idx="1"/>
          </p:nvPr>
        </p:nvSpPr>
        <p:spPr>
          <a:xfrm>
            <a:off x="228600" y="1143000"/>
            <a:ext cx="8713788" cy="4918075"/>
          </a:xfrm>
        </p:spPr>
        <p:txBody>
          <a:bodyPr/>
          <a:lstStyle/>
          <a:p>
            <a:pPr algn="just" eaLnBrk="1" hangingPunct="1">
              <a:spcBef>
                <a:spcPts val="0"/>
              </a:spcBef>
              <a:spcAft>
                <a:spcPts val="900"/>
              </a:spcAft>
              <a:defRPr/>
            </a:pPr>
            <a:r>
              <a:rPr lang="en-US" sz="3000" dirty="0">
                <a:effectLst>
                  <a:outerShdw blurRad="38100" dist="38100" dir="2700000" algn="tl">
                    <a:srgbClr val="000000">
                      <a:alpha val="43137"/>
                    </a:srgbClr>
                  </a:outerShdw>
                </a:effectLst>
              </a:rPr>
              <a:t>Future</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Rapture (1 </a:t>
            </a:r>
            <a:r>
              <a:rPr lang="en-US" sz="3000" dirty="0" err="1">
                <a:effectLst>
                  <a:outerShdw blurRad="38100" dist="38100" dir="2700000" algn="tl">
                    <a:srgbClr val="000000">
                      <a:alpha val="43137"/>
                    </a:srgbClr>
                  </a:outerShdw>
                </a:effectLst>
              </a:rPr>
              <a:t>Thess</a:t>
            </a:r>
            <a:r>
              <a:rPr lang="en-US" sz="3000" dirty="0">
                <a:effectLst>
                  <a:outerShdw blurRad="38100" dist="38100" dir="2700000" algn="tl">
                    <a:srgbClr val="000000">
                      <a:alpha val="43137"/>
                    </a:srgbClr>
                  </a:outerShdw>
                </a:effectLst>
              </a:rPr>
              <a:t> 4:16)</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Judged by humans (1 Cor 6:3)</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Tribulation judgments (Rev 8:2; 16:1)</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Return of Christ (Matt 24:31; 25:31)</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Bind Satan (Rev 20:1-2)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8F3DCC8-576C-4041-8C61-27D108B126BE}"/>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Activities of the Angels (cont’d)</a:t>
            </a:r>
          </a:p>
        </p:txBody>
      </p:sp>
      <p:sp>
        <p:nvSpPr>
          <p:cNvPr id="16387" name="Rectangle 3">
            <a:extLst>
              <a:ext uri="{FF2B5EF4-FFF2-40B4-BE49-F238E27FC236}">
                <a16:creationId xmlns:a16="http://schemas.microsoft.com/office/drawing/2014/main" id="{BCD92474-4F70-427C-B44F-854FFEA10E3A}"/>
              </a:ext>
            </a:extLst>
          </p:cNvPr>
          <p:cNvSpPr>
            <a:spLocks noGrp="1" noChangeArrowheads="1"/>
          </p:cNvSpPr>
          <p:nvPr>
            <p:ph type="body" idx="1"/>
          </p:nvPr>
        </p:nvSpPr>
        <p:spPr>
          <a:xfrm>
            <a:off x="228600" y="1143000"/>
            <a:ext cx="8713788" cy="4918075"/>
          </a:xfrm>
        </p:spPr>
        <p:txBody>
          <a:bodyPr/>
          <a:lstStyle/>
          <a:p>
            <a:pPr eaLnBrk="1" hangingPunct="1">
              <a:spcBef>
                <a:spcPts val="0"/>
              </a:spcBef>
              <a:spcAft>
                <a:spcPts val="900"/>
              </a:spcAft>
              <a:defRPr/>
            </a:pPr>
            <a:r>
              <a:rPr lang="en-US" sz="3000" dirty="0">
                <a:effectLst>
                  <a:outerShdw blurRad="38100" dist="38100" dir="2700000" algn="tl">
                    <a:srgbClr val="000000">
                      <a:alpha val="43137"/>
                    </a:srgbClr>
                  </a:outerShdw>
                </a:effectLst>
              </a:rPr>
              <a:t>Future</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Rapture (1 </a:t>
            </a:r>
            <a:r>
              <a:rPr lang="en-US" sz="3000" dirty="0" err="1">
                <a:effectLst>
                  <a:outerShdw blurRad="38100" dist="38100" dir="2700000" algn="tl">
                    <a:srgbClr val="000000">
                      <a:alpha val="43137"/>
                    </a:srgbClr>
                  </a:outerShdw>
                </a:effectLst>
              </a:rPr>
              <a:t>Thess</a:t>
            </a:r>
            <a:r>
              <a:rPr lang="en-US" sz="3000" dirty="0">
                <a:effectLst>
                  <a:outerShdw blurRad="38100" dist="38100" dir="2700000" algn="tl">
                    <a:srgbClr val="000000">
                      <a:alpha val="43137"/>
                    </a:srgbClr>
                  </a:outerShdw>
                </a:effectLst>
              </a:rPr>
              <a:t> 4:16)</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Judged by humans (1 Cor 6:3)</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Tribulation judgments (Rev 8:2; 16:1)</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Return of Christ (Matt 24:31; 25:31)</a:t>
            </a:r>
          </a:p>
          <a:p>
            <a:pPr lvl="1" algn="just" eaLnBrk="1" hangingPunct="1">
              <a:spcBef>
                <a:spcPts val="0"/>
              </a:spcBef>
              <a:spcAft>
                <a:spcPts val="1800"/>
              </a:spcAft>
              <a:defRPr/>
            </a:pPr>
            <a:r>
              <a:rPr lang="en-US" sz="3000" dirty="0">
                <a:effectLst>
                  <a:outerShdw blurRad="38100" dist="38100" dir="2700000" algn="tl">
                    <a:srgbClr val="000000">
                      <a:alpha val="43137"/>
                    </a:srgbClr>
                  </a:outerShdw>
                </a:effectLst>
              </a:rPr>
              <a:t>Bind Satan (Rev 20:1-2)</a:t>
            </a:r>
          </a:p>
        </p:txBody>
      </p:sp>
    </p:spTree>
    <p:extLst>
      <p:ext uri="{BB962C8B-B14F-4D97-AF65-F5344CB8AC3E}">
        <p14:creationId xmlns:p14="http://schemas.microsoft.com/office/powerpoint/2010/main" val="3305342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6EC94A-F6AC-4F40-81B3-20FC69CE4404}"/>
              </a:ext>
            </a:extLst>
          </p:cNvPr>
          <p:cNvSpPr txBox="1">
            <a:spLocks noChangeArrowheads="1"/>
          </p:cNvSpPr>
          <p:nvPr/>
        </p:nvSpPr>
        <p:spPr>
          <a:xfrm>
            <a:off x="685800" y="2438400"/>
            <a:ext cx="7772400" cy="1828800"/>
          </a:xfrm>
          <a:prstGeom prst="rect">
            <a:avLst/>
          </a:prstGeom>
        </p:spPr>
        <p:txBody>
          <a:bodyPr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6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CONCLUSION</a:t>
            </a:r>
          </a:p>
        </p:txBody>
      </p:sp>
    </p:spTree>
    <p:extLst>
      <p:ext uri="{BB962C8B-B14F-4D97-AF65-F5344CB8AC3E}">
        <p14:creationId xmlns:p14="http://schemas.microsoft.com/office/powerpoint/2010/main" val="249577089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Review</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Existence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Origin</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Nature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Appearance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Names and classifications</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Abode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Activities</a:t>
            </a:r>
          </a:p>
        </p:txBody>
      </p:sp>
      <p:pic>
        <p:nvPicPr>
          <p:cNvPr id="5" name="Picture 4">
            <a:extLst>
              <a:ext uri="{FF2B5EF4-FFF2-40B4-BE49-F238E27FC236}">
                <a16:creationId xmlns:a16="http://schemas.microsoft.com/office/drawing/2014/main" id="{EABAE8A3-DA92-4E30-9D01-75C9C3DE2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255315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B7C74F3-9A90-409F-8C51-A0D4FA21FEA2}"/>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Existence</a:t>
            </a:r>
          </a:p>
        </p:txBody>
      </p:sp>
      <p:sp>
        <p:nvSpPr>
          <p:cNvPr id="3075" name="Rectangle 3">
            <a:extLst>
              <a:ext uri="{FF2B5EF4-FFF2-40B4-BE49-F238E27FC236}">
                <a16:creationId xmlns:a16="http://schemas.microsoft.com/office/drawing/2014/main" id="{5B98E24E-F070-4550-AF09-588981AC64E0}"/>
              </a:ext>
            </a:extLst>
          </p:cNvPr>
          <p:cNvSpPr>
            <a:spLocks noGrp="1" noChangeArrowheads="1"/>
          </p:cNvSpPr>
          <p:nvPr>
            <p:ph type="body" idx="1"/>
          </p:nvPr>
        </p:nvSpPr>
        <p:spPr>
          <a:xfrm>
            <a:off x="488950" y="2535238"/>
            <a:ext cx="4083050" cy="1787525"/>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rPr>
              <a:t>OT – 108 references</a:t>
            </a:r>
          </a:p>
          <a:p>
            <a:pPr eaLnBrk="1" hangingPunct="1">
              <a:spcBef>
                <a:spcPts val="0"/>
              </a:spcBef>
              <a:spcAft>
                <a:spcPts val="3600"/>
              </a:spcAft>
              <a:defRPr/>
            </a:pPr>
            <a:r>
              <a:rPr lang="en-US" dirty="0">
                <a:effectLst>
                  <a:outerShdw blurRad="38100" dist="38100" dir="2700000" algn="tl">
                    <a:srgbClr val="000000">
                      <a:alpha val="43137"/>
                    </a:srgbClr>
                  </a:outerShdw>
                </a:effectLst>
              </a:rPr>
              <a:t>NT – 165 references</a:t>
            </a:r>
          </a:p>
        </p:txBody>
      </p:sp>
      <p:pic>
        <p:nvPicPr>
          <p:cNvPr id="6148" name="Picture 6">
            <a:extLst>
              <a:ext uri="{FF2B5EF4-FFF2-40B4-BE49-F238E27FC236}">
                <a16:creationId xmlns:a16="http://schemas.microsoft.com/office/drawing/2014/main" id="{F3AB9CFB-F172-467A-ABAB-E9604794877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60950" y="1195388"/>
            <a:ext cx="35941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7449533-F315-434F-A92F-C037A28D9E38}"/>
              </a:ext>
            </a:extLst>
          </p:cNvPr>
          <p:cNvSpPr txBox="1"/>
          <p:nvPr/>
        </p:nvSpPr>
        <p:spPr>
          <a:xfrm>
            <a:off x="990600" y="6167735"/>
            <a:ext cx="71628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Lewis Sperry Chafer,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Systematic Theology</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Existence</a:t>
            </a:r>
          </a:p>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Origin</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Nature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Appearance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Names and classifications</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Abode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Activities</a:t>
            </a:r>
          </a:p>
        </p:txBody>
      </p:sp>
      <p:pic>
        <p:nvPicPr>
          <p:cNvPr id="5" name="Picture 4">
            <a:extLst>
              <a:ext uri="{FF2B5EF4-FFF2-40B4-BE49-F238E27FC236}">
                <a16:creationId xmlns:a16="http://schemas.microsoft.com/office/drawing/2014/main" id="{1A307914-A5B0-4335-B131-732BA016B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634339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621D2B5-4B4F-4F91-823C-7C7B52CC433A}"/>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Origin</a:t>
            </a:r>
            <a:endParaRPr lang="en-US" altLang="en-US" dirty="0">
              <a:effectLst>
                <a:outerShdw blurRad="38100" dist="38100" dir="2700000" algn="tl">
                  <a:srgbClr val="000000">
                    <a:alpha val="43137"/>
                  </a:srgbClr>
                </a:outerShdw>
              </a:effectLst>
            </a:endParaRPr>
          </a:p>
        </p:txBody>
      </p:sp>
      <p:sp>
        <p:nvSpPr>
          <p:cNvPr id="4099" name="Rectangle 3">
            <a:extLst>
              <a:ext uri="{FF2B5EF4-FFF2-40B4-BE49-F238E27FC236}">
                <a16:creationId xmlns:a16="http://schemas.microsoft.com/office/drawing/2014/main" id="{82BFDC22-2181-4413-92C1-A909F437CA4A}"/>
              </a:ext>
            </a:extLst>
          </p:cNvPr>
          <p:cNvSpPr>
            <a:spLocks noGrp="1" noChangeArrowheads="1"/>
          </p:cNvSpPr>
          <p:nvPr>
            <p:ph type="body" idx="1"/>
          </p:nvPr>
        </p:nvSpPr>
        <p:spPr>
          <a:xfrm>
            <a:off x="457200" y="1362076"/>
            <a:ext cx="8229600" cy="4699000"/>
          </a:xfrm>
        </p:spPr>
        <p:txBody>
          <a:bodyPr/>
          <a:lstStyle/>
          <a:p>
            <a:pPr algn="just" eaLnBrk="1" hangingPunct="1">
              <a:spcBef>
                <a:spcPts val="0"/>
              </a:spcBef>
              <a:spcAft>
                <a:spcPts val="1200"/>
              </a:spcAft>
              <a:defRPr/>
            </a:pPr>
            <a:r>
              <a:rPr lang="en-US" dirty="0">
                <a:effectLst>
                  <a:outerShdw blurRad="38100" dist="38100" dir="2700000" algn="tl">
                    <a:srgbClr val="000000">
                      <a:alpha val="43137"/>
                    </a:srgbClr>
                  </a:outerShdw>
                </a:effectLst>
              </a:rPr>
              <a:t>Created by God – Col 1:16</a:t>
            </a:r>
          </a:p>
          <a:p>
            <a:pPr algn="just" eaLnBrk="1" hangingPunct="1">
              <a:spcBef>
                <a:spcPts val="0"/>
              </a:spcBef>
              <a:spcAft>
                <a:spcPts val="1200"/>
              </a:spcAft>
              <a:defRPr/>
            </a:pPr>
            <a:r>
              <a:rPr lang="en-US" dirty="0">
                <a:effectLst>
                  <a:outerShdw blurRad="38100" dist="38100" dir="2700000" algn="tl">
                    <a:srgbClr val="000000">
                      <a:alpha val="43137"/>
                    </a:srgbClr>
                  </a:outerShdw>
                </a:effectLst>
              </a:rPr>
              <a:t>Time of creation</a:t>
            </a:r>
          </a:p>
          <a:p>
            <a:pPr lvl="1" algn="just" eaLnBrk="1" hangingPunct="1">
              <a:spcBef>
                <a:spcPts val="0"/>
              </a:spcBef>
              <a:spcAft>
                <a:spcPts val="1200"/>
              </a:spcAft>
              <a:defRPr/>
            </a:pPr>
            <a:r>
              <a:rPr lang="en-US" dirty="0">
                <a:effectLst>
                  <a:outerShdw blurRad="38100" dist="38100" dir="2700000" algn="tl">
                    <a:srgbClr val="000000">
                      <a:alpha val="43137"/>
                    </a:srgbClr>
                  </a:outerShdw>
                </a:effectLst>
              </a:rPr>
              <a:t>Before the earth (Job 38:4-7)</a:t>
            </a:r>
          </a:p>
          <a:p>
            <a:pPr lvl="1" algn="just" eaLnBrk="1" hangingPunct="1">
              <a:spcBef>
                <a:spcPts val="0"/>
              </a:spcBef>
              <a:spcAft>
                <a:spcPts val="1200"/>
              </a:spcAft>
              <a:defRPr/>
            </a:pPr>
            <a:r>
              <a:rPr lang="en-US" dirty="0">
                <a:effectLst>
                  <a:outerShdw blurRad="38100" dist="38100" dir="2700000" algn="tl">
                    <a:srgbClr val="000000">
                      <a:alpha val="43137"/>
                    </a:srgbClr>
                  </a:outerShdw>
                </a:effectLst>
              </a:rPr>
              <a:t>Perhaps on the first two creation days (Gen 1:1; </a:t>
            </a:r>
            <a:r>
              <a:rPr lang="en-US" dirty="0" err="1">
                <a:effectLst>
                  <a:outerShdw blurRad="38100" dist="38100" dir="2700000" algn="tl">
                    <a:srgbClr val="000000">
                      <a:alpha val="43137"/>
                    </a:srgbClr>
                  </a:outerShdw>
                </a:effectLst>
              </a:rPr>
              <a:t>Exod</a:t>
            </a:r>
            <a:r>
              <a:rPr lang="en-US" dirty="0">
                <a:effectLst>
                  <a:outerShdw blurRad="38100" dist="38100" dir="2700000" algn="tl">
                    <a:srgbClr val="000000">
                      <a:alpha val="43137"/>
                    </a:srgbClr>
                  </a:outerShdw>
                </a:effectLst>
              </a:rPr>
              <a:t> 20:11; Ps 148:2-5; Gen 2:1)</a:t>
            </a:r>
          </a:p>
          <a:p>
            <a:pPr algn="just" eaLnBrk="1" hangingPunct="1">
              <a:spcBef>
                <a:spcPts val="0"/>
              </a:spcBef>
              <a:spcAft>
                <a:spcPts val="1200"/>
              </a:spcAft>
              <a:defRPr/>
            </a:pPr>
            <a:r>
              <a:rPr lang="en-US" dirty="0">
                <a:effectLst>
                  <a:outerShdw blurRad="38100" dist="38100" dir="2700000" algn="tl">
                    <a:srgbClr val="000000">
                      <a:alpha val="43137"/>
                    </a:srgbClr>
                  </a:outerShdw>
                </a:effectLst>
              </a:rPr>
              <a:t>Created as angels</a:t>
            </a:r>
          </a:p>
          <a:p>
            <a:pPr lvl="1" algn="just" eaLnBrk="1" hangingPunct="1">
              <a:spcBef>
                <a:spcPts val="0"/>
              </a:spcBef>
              <a:spcAft>
                <a:spcPts val="1200"/>
              </a:spcAft>
              <a:defRPr/>
            </a:pPr>
            <a:r>
              <a:rPr lang="en-US" dirty="0">
                <a:effectLst>
                  <a:outerShdw blurRad="38100" dist="38100" dir="2700000" algn="tl">
                    <a:srgbClr val="000000">
                      <a:alpha val="43137"/>
                    </a:srgbClr>
                  </a:outerShdw>
                </a:effectLst>
              </a:rPr>
              <a:t>Not human (Heb 12:22-23)</a:t>
            </a:r>
          </a:p>
          <a:p>
            <a:pPr lvl="1" algn="just" eaLnBrk="1" hangingPunct="1">
              <a:spcBef>
                <a:spcPts val="0"/>
              </a:spcBef>
              <a:spcAft>
                <a:spcPts val="1200"/>
              </a:spcAft>
              <a:defRPr/>
            </a:pPr>
            <a:r>
              <a:rPr lang="en-US" dirty="0">
                <a:effectLst>
                  <a:outerShdw blurRad="38100" dist="38100" dir="2700000" algn="tl">
                    <a:srgbClr val="000000">
                      <a:alpha val="43137"/>
                    </a:srgbClr>
                  </a:outerShdw>
                </a:effectLst>
              </a:rPr>
              <a:t>Not deity (Rev 19:10)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572EB350-4F1E-4E1A-AE6A-D00EDF5F6FC7}"/>
              </a:ext>
            </a:extLst>
          </p:cNvPr>
          <p:cNvSpPr>
            <a:spLocks noGrp="1" noChangeArrowheads="1"/>
          </p:cNvSpPr>
          <p:nvPr>
            <p:ph type="body" sz="half" idx="1"/>
          </p:nvPr>
        </p:nvSpPr>
        <p:spPr>
          <a:xfrm>
            <a:off x="457200" y="1371601"/>
            <a:ext cx="8052594" cy="2590799"/>
          </a:xfrm>
        </p:spPr>
        <p:txBody>
          <a:bodyPr/>
          <a:lstStyle/>
          <a:p>
            <a:pPr marL="461963" indent="-461963"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 with creaturely limitations</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omnipresent (Dan 9:22-23)</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omnipotent (Dan 10:13) </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omniscient (Matt 24:36; 1 Pet 1:12)</a:t>
            </a:r>
          </a:p>
        </p:txBody>
      </p:sp>
      <p:pic>
        <p:nvPicPr>
          <p:cNvPr id="6" name="Picture 5">
            <a:extLst>
              <a:ext uri="{FF2B5EF4-FFF2-40B4-BE49-F238E27FC236}">
                <a16:creationId xmlns:a16="http://schemas.microsoft.com/office/drawing/2014/main" id="{6FC9B3AF-71CA-4AC8-8909-DCB0657800B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84904" y="3962400"/>
            <a:ext cx="1774193" cy="2647950"/>
          </a:xfrm>
          <a:prstGeom prst="rect">
            <a:avLst/>
          </a:prstGeom>
          <a:ln w="28575">
            <a:solidFill>
              <a:schemeClr val="tx1"/>
            </a:solidFill>
          </a:ln>
        </p:spPr>
      </p:pic>
      <p:sp>
        <p:nvSpPr>
          <p:cNvPr id="8" name="Rectangle 1026">
            <a:extLst>
              <a:ext uri="{FF2B5EF4-FFF2-40B4-BE49-F238E27FC236}">
                <a16:creationId xmlns:a16="http://schemas.microsoft.com/office/drawing/2014/main" id="{2E25FB5D-FAA0-4C76-A749-18D099FA76D7}"/>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 </a:t>
            </a:r>
            <a:b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Existence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Origin</a:t>
            </a:r>
          </a:p>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Nature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Appearance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Names and classifications</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Abode</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Activities</a:t>
            </a:r>
          </a:p>
        </p:txBody>
      </p:sp>
      <p:pic>
        <p:nvPicPr>
          <p:cNvPr id="5" name="Picture 4">
            <a:extLst>
              <a:ext uri="{FF2B5EF4-FFF2-40B4-BE49-F238E27FC236}">
                <a16:creationId xmlns:a16="http://schemas.microsoft.com/office/drawing/2014/main" id="{F03B1816-9B1D-402C-A102-E15F0C017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537191057"/>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1412</TotalTime>
  <Words>1595</Words>
  <Application>Microsoft Office PowerPoint</Application>
  <PresentationFormat>On-screen Show (4:3)</PresentationFormat>
  <Paragraphs>227</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Azure</vt:lpstr>
      <vt:lpstr>ANGELOLOGY</vt:lpstr>
      <vt:lpstr>Areas of Systematic Theology</vt:lpstr>
      <vt:lpstr>Preview of Angelology</vt:lpstr>
      <vt:lpstr>Preview</vt:lpstr>
      <vt:lpstr>Existence</vt:lpstr>
      <vt:lpstr>Preview</vt:lpstr>
      <vt:lpstr>Origin</vt:lpstr>
      <vt:lpstr>Origin  (cont’d)</vt:lpstr>
      <vt:lpstr>Preview</vt:lpstr>
      <vt:lpstr>Nature</vt:lpstr>
      <vt:lpstr>Nature (cont’d)</vt:lpstr>
      <vt:lpstr>Preview</vt:lpstr>
      <vt:lpstr>Appearance</vt:lpstr>
      <vt:lpstr>Preview</vt:lpstr>
      <vt:lpstr>Names &amp; Classifications of the Angels</vt:lpstr>
      <vt:lpstr>Names &amp; Classifications of the Angels</vt:lpstr>
      <vt:lpstr>Names and Classifications</vt:lpstr>
      <vt:lpstr>Names &amp; Classifications of the Angels</vt:lpstr>
      <vt:lpstr>Names and Classifications (cont’d)</vt:lpstr>
      <vt:lpstr>Names and Classifications (cont’d)</vt:lpstr>
      <vt:lpstr>Ark of the Covenant</vt:lpstr>
      <vt:lpstr>Names and Classifications (cont’d)</vt:lpstr>
      <vt:lpstr>Names and Classifications (cont’d)</vt:lpstr>
      <vt:lpstr>PowerPoint Presentation</vt:lpstr>
      <vt:lpstr>PowerPoint Presentation</vt:lpstr>
      <vt:lpstr>PowerPoint Presentation</vt:lpstr>
      <vt:lpstr>Why Michael the Archangel is Not Jesus Christ</vt:lpstr>
      <vt:lpstr>Why Michael the Archangel is Not Jesus Christ</vt:lpstr>
      <vt:lpstr>Names and Classifications (cont’d)</vt:lpstr>
      <vt:lpstr>Preview</vt:lpstr>
      <vt:lpstr>Abode of the Angels</vt:lpstr>
      <vt:lpstr>Abode of the Angels</vt:lpstr>
      <vt:lpstr>Abode of the Angels</vt:lpstr>
      <vt:lpstr>Preview</vt:lpstr>
      <vt:lpstr>Activities of the Angels</vt:lpstr>
      <vt:lpstr>Activities of the Angels</vt:lpstr>
      <vt:lpstr>Activities of the Angels</vt:lpstr>
      <vt:lpstr>Activities of the Angels</vt:lpstr>
      <vt:lpstr>Activities of the Angels (cont’d)</vt:lpstr>
      <vt:lpstr>Activities of the Angels</vt:lpstr>
      <vt:lpstr>Activities of the Angels (cont’d)</vt:lpstr>
      <vt:lpstr>PowerPoint Presentation</vt:lpstr>
      <vt:lpstr>Activities of the Angels (cont’d)</vt:lpstr>
      <vt:lpstr>PowerPoint Presentation</vt:lpstr>
      <vt:lpstr>Review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Angelology</dc:title>
  <dc:creator>A. Woods</dc:creator>
  <cp:lastModifiedBy>anne woods</cp:lastModifiedBy>
  <cp:revision>79</cp:revision>
  <cp:lastPrinted>2019-07-03T17:35:33Z</cp:lastPrinted>
  <dcterms:created xsi:type="dcterms:W3CDTF">2009-01-12T17:48:23Z</dcterms:created>
  <dcterms:modified xsi:type="dcterms:W3CDTF">2019-07-06T22:48:14Z</dcterms:modified>
</cp:coreProperties>
</file>