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2067" r:id="rId2"/>
    <p:sldId id="322" r:id="rId3"/>
    <p:sldId id="5185" r:id="rId4"/>
    <p:sldId id="682" r:id="rId5"/>
    <p:sldId id="4990" r:id="rId6"/>
    <p:sldId id="3738" r:id="rId7"/>
    <p:sldId id="5330" r:id="rId8"/>
    <p:sldId id="5180" r:id="rId9"/>
    <p:sldId id="5264" r:id="rId10"/>
    <p:sldId id="5367" r:id="rId11"/>
    <p:sldId id="5321" r:id="rId12"/>
    <p:sldId id="5368" r:id="rId13"/>
    <p:sldId id="5369" r:id="rId14"/>
    <p:sldId id="5370" r:id="rId15"/>
    <p:sldId id="5412" r:id="rId16"/>
    <p:sldId id="3058" r:id="rId17"/>
    <p:sldId id="1338" r:id="rId18"/>
    <p:sldId id="5427" r:id="rId19"/>
    <p:sldId id="2060" r:id="rId20"/>
    <p:sldId id="5371" r:id="rId21"/>
    <p:sldId id="5392" r:id="rId22"/>
    <p:sldId id="5393" r:id="rId23"/>
    <p:sldId id="5394" r:id="rId24"/>
    <p:sldId id="3816" r:id="rId25"/>
    <p:sldId id="3822" r:id="rId26"/>
    <p:sldId id="3821" r:id="rId27"/>
    <p:sldId id="3840" r:id="rId28"/>
    <p:sldId id="3841" r:id="rId29"/>
    <p:sldId id="3823" r:id="rId30"/>
    <p:sldId id="3842" r:id="rId31"/>
    <p:sldId id="3824" r:id="rId32"/>
    <p:sldId id="3815" r:id="rId33"/>
    <p:sldId id="5395" r:id="rId34"/>
    <p:sldId id="889" r:id="rId35"/>
    <p:sldId id="3860" r:id="rId36"/>
    <p:sldId id="3871" r:id="rId37"/>
    <p:sldId id="5308" r:id="rId38"/>
    <p:sldId id="5309" r:id="rId39"/>
    <p:sldId id="763" r:id="rId40"/>
    <p:sldId id="765" r:id="rId41"/>
    <p:sldId id="746" r:id="rId42"/>
    <p:sldId id="761" r:id="rId43"/>
    <p:sldId id="456" r:id="rId44"/>
    <p:sldId id="764" r:id="rId45"/>
    <p:sldId id="1323" r:id="rId46"/>
    <p:sldId id="5290" r:id="rId47"/>
    <p:sldId id="5372" r:id="rId48"/>
    <p:sldId id="5396" r:id="rId49"/>
    <p:sldId id="5397" r:id="rId50"/>
    <p:sldId id="5020" r:id="rId51"/>
    <p:sldId id="5413" r:id="rId52"/>
    <p:sldId id="5424" r:id="rId53"/>
    <p:sldId id="5398" r:id="rId54"/>
    <p:sldId id="5399" r:id="rId55"/>
    <p:sldId id="4641" r:id="rId56"/>
    <p:sldId id="5373" r:id="rId57"/>
    <p:sldId id="5314" r:id="rId58"/>
    <p:sldId id="5400" r:id="rId59"/>
    <p:sldId id="5415" r:id="rId60"/>
    <p:sldId id="5416" r:id="rId61"/>
    <p:sldId id="5417" r:id="rId62"/>
    <p:sldId id="5418" r:id="rId63"/>
    <p:sldId id="5419" r:id="rId64"/>
    <p:sldId id="5401" r:id="rId65"/>
    <p:sldId id="5402" r:id="rId66"/>
    <p:sldId id="778" r:id="rId67"/>
    <p:sldId id="5403" r:id="rId68"/>
    <p:sldId id="5425" r:id="rId69"/>
    <p:sldId id="1100" r:id="rId70"/>
    <p:sldId id="5426" r:id="rId71"/>
    <p:sldId id="2248" r:id="rId72"/>
    <p:sldId id="5374" r:id="rId73"/>
    <p:sldId id="3488" r:id="rId7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FF"/>
    <a:srgbClr val="000099"/>
    <a:srgbClr val="000066"/>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349" autoAdjust="0"/>
  </p:normalViewPr>
  <p:slideViewPr>
    <p:cSldViewPr>
      <p:cViewPr varScale="1">
        <p:scale>
          <a:sx n="106" d="100"/>
          <a:sy n="106" d="100"/>
        </p:scale>
        <p:origin x="120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27</a:t>
            </a:fld>
            <a:endParaRPr lang="en-US" altLang="en-US" dirty="0"/>
          </a:p>
        </p:txBody>
      </p:sp>
    </p:spTree>
    <p:extLst>
      <p:ext uri="{BB962C8B-B14F-4D97-AF65-F5344CB8AC3E}">
        <p14:creationId xmlns:p14="http://schemas.microsoft.com/office/powerpoint/2010/main" val="365629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43</a:t>
            </a:fld>
            <a:endParaRPr lang="en-US"/>
          </a:p>
        </p:txBody>
      </p:sp>
    </p:spTree>
    <p:extLst>
      <p:ext uri="{BB962C8B-B14F-4D97-AF65-F5344CB8AC3E}">
        <p14:creationId xmlns:p14="http://schemas.microsoft.com/office/powerpoint/2010/main" val="401418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50</a:t>
            </a:fld>
            <a:endParaRPr lang="en-IN" dirty="0"/>
          </a:p>
        </p:txBody>
      </p:sp>
    </p:spTree>
    <p:extLst>
      <p:ext uri="{BB962C8B-B14F-4D97-AF65-F5344CB8AC3E}">
        <p14:creationId xmlns:p14="http://schemas.microsoft.com/office/powerpoint/2010/main" val="252195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115488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335779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 id="2147483918"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7.emf"/><Relationship Id="rId5" Type="http://schemas.openxmlformats.org/officeDocument/2006/relationships/customXml" Target="../ink/ink2.xml"/><Relationship Id="rId4" Type="http://schemas.openxmlformats.org/officeDocument/2006/relationships/image" Target="../media/image26.emf"/><Relationship Id="rId9"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14 – 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1224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a:t>
            </a:r>
            <a:r>
              <a:rPr lang="en-US">
                <a:effectLst>
                  <a:outerShdw blurRad="38100" dist="38100" dir="2700000" algn="tl">
                    <a:srgbClr val="000000">
                      <a:alpha val="43137"/>
                    </a:srgbClr>
                  </a:outerShdw>
                </a:effectLst>
              </a:rPr>
              <a:t>(14-20)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35187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(14-20)</a:t>
            </a:r>
          </a:p>
        </p:txBody>
      </p:sp>
    </p:spTree>
    <p:extLst>
      <p:ext uri="{BB962C8B-B14F-4D97-AF65-F5344CB8AC3E}">
        <p14:creationId xmlns:p14="http://schemas.microsoft.com/office/powerpoint/2010/main" val="16431078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Proclamation of the Eternal Gospel (6-7)</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(14-20)</a:t>
            </a:r>
          </a:p>
        </p:txBody>
      </p:sp>
    </p:spTree>
    <p:extLst>
      <p:ext uri="{BB962C8B-B14F-4D97-AF65-F5344CB8AC3E}">
        <p14:creationId xmlns:p14="http://schemas.microsoft.com/office/powerpoint/2010/main" val="9103220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Prediction of the Destruction of Babylon (8)</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(14-20)</a:t>
            </a:r>
          </a:p>
        </p:txBody>
      </p:sp>
    </p:spTree>
    <p:extLst>
      <p:ext uri="{BB962C8B-B14F-4D97-AF65-F5344CB8AC3E}">
        <p14:creationId xmlns:p14="http://schemas.microsoft.com/office/powerpoint/2010/main" val="40845024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17:1-19:6 – Babylon’s fall</a:t>
            </a:r>
          </a:p>
        </p:txBody>
      </p:sp>
      <p:sp>
        <p:nvSpPr>
          <p:cNvPr id="5" name="Rectangle 2">
            <a:extLst>
              <a:ext uri="{FF2B5EF4-FFF2-40B4-BE49-F238E27FC236}">
                <a16:creationId xmlns:a16="http://schemas.microsoft.com/office/drawing/2014/main" id="{E31F01F4-0200-4041-B03D-13AD872920EE}"/>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Tree>
    <p:extLst>
      <p:ext uri="{BB962C8B-B14F-4D97-AF65-F5344CB8AC3E}">
        <p14:creationId xmlns:p14="http://schemas.microsoft.com/office/powerpoint/2010/main" val="28267654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0614" y="868680"/>
          <a:ext cx="8702772" cy="5120640"/>
        </p:xfrm>
        <a:graphic>
          <a:graphicData uri="http://schemas.openxmlformats.org/drawingml/2006/table">
            <a:tbl>
              <a:tblPr firstRow="1" bandRow="1">
                <a:tableStyleId>{073A0DAA-6AF3-43AB-8588-CEC1D06C72B9}</a:tableStyleId>
              </a:tblPr>
              <a:tblGrid>
                <a:gridCol w="2175693">
                  <a:extLst>
                    <a:ext uri="{9D8B030D-6E8A-4147-A177-3AD203B41FA5}">
                      <a16:colId xmlns:a16="http://schemas.microsoft.com/office/drawing/2014/main" val="693548043"/>
                    </a:ext>
                  </a:extLst>
                </a:gridCol>
                <a:gridCol w="1870893">
                  <a:extLst>
                    <a:ext uri="{9D8B030D-6E8A-4147-A177-3AD203B41FA5}">
                      <a16:colId xmlns:a16="http://schemas.microsoft.com/office/drawing/2014/main" val="3074207953"/>
                    </a:ext>
                  </a:extLst>
                </a:gridCol>
                <a:gridCol w="2480493">
                  <a:extLst>
                    <a:ext uri="{9D8B030D-6E8A-4147-A177-3AD203B41FA5}">
                      <a16:colId xmlns:a16="http://schemas.microsoft.com/office/drawing/2014/main" val="2121096268"/>
                    </a:ext>
                  </a:extLst>
                </a:gridCol>
                <a:gridCol w="2175693">
                  <a:extLst>
                    <a:ext uri="{9D8B030D-6E8A-4147-A177-3AD203B41FA5}">
                      <a16:colId xmlns:a16="http://schemas.microsoft.com/office/drawing/2014/main" val="1144338633"/>
                    </a:ext>
                  </a:extLst>
                </a:gridCol>
              </a:tblGrid>
              <a:tr h="731520">
                <a:tc gridSpan="4">
                  <a:txBody>
                    <a:bodyPr/>
                    <a:lstStyle/>
                    <a:p>
                      <a:pPr algn="ctr"/>
                      <a:r>
                        <a:rPr lang="en-US" altLang="en-US" sz="3600" b="0" kern="1200" noProof="0" dirty="0">
                          <a:solidFill>
                            <a:srgbClr val="00FFFF"/>
                          </a:solidFill>
                          <a:effectLst/>
                          <a:latin typeface="Calibri" panose="020F0502020204030204" pitchFamily="34" charset="0"/>
                          <a:ea typeface="+mj-ea"/>
                          <a:cs typeface="Calibri" panose="020F0502020204030204" pitchFamily="34" charset="0"/>
                        </a:rPr>
                        <a:t>Literal Geography in Revelation</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731520">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CC"/>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3375767282"/>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671669581"/>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114569575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2:12</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11:8</a:t>
                      </a:r>
                    </a:p>
                  </a:txBody>
                  <a:tcPr anchor="ctr"/>
                </a:tc>
                <a:extLst>
                  <a:ext uri="{0D108BD9-81ED-4DB2-BD59-A6C34878D82A}">
                    <a16:rowId xmlns:a16="http://schemas.microsoft.com/office/drawing/2014/main" val="291402366"/>
                  </a:ext>
                </a:extLst>
              </a:tr>
              <a:tr h="73152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2:18</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313627032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a:t>
                      </a:r>
                    </a:p>
                  </a:txBody>
                  <a:tcPr anchor="ctr"/>
                </a:tc>
                <a:tc>
                  <a:txBody>
                    <a:bodyPr/>
                    <a:lstStyle/>
                    <a:p>
                      <a:r>
                        <a:rPr 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sz="3200" kern="1200" dirty="0">
                          <a:solidFill>
                            <a:srgbClr val="0000CC"/>
                          </a:solidFill>
                          <a:latin typeface="Calibri" panose="020F0502020204030204" pitchFamily="34" charset="0"/>
                          <a:ea typeface="+mn-ea"/>
                          <a:cs typeface="Calibri" panose="020F0502020204030204" pitchFamily="34" charset="0"/>
                        </a:rPr>
                        <a:t>20:9</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30139609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9B4CD-D11C-4140-BE37-E1EDEE7D0393}"/>
              </a:ext>
            </a:extLst>
          </p:cNvPr>
          <p:cNvSpPr/>
          <p:nvPr/>
        </p:nvSpPr>
        <p:spPr>
          <a:xfrm>
            <a:off x="0" y="1922877"/>
            <a:ext cx="91440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“BAGHDAD (AP) — Iraq on Friday celebrated the UNESCO World Heritage Committee’s decision to name the historic city of Babylon a World Heritage Site in a vote held in Azerbaijan’s capital, years after Baghdad began campaigning for the site to be added to the list…The 4,300-year-old Babylon — now mainly an archaeological ruin and two important museums — is where dynasties have risen and fallen since the earliest days of settled human civilization. King Hammurabi wrote his famous code of laws in Babylon, while Nebuchadnezzar sent his vast army from the city to Jerusalem to put down an uprising and bring the Jews back as slaves.”</a:t>
            </a:r>
          </a:p>
        </p:txBody>
      </p:sp>
      <p:pic>
        <p:nvPicPr>
          <p:cNvPr id="1026" name="Picture 2" descr="https://static.timesofisrael.com/www/uploads/2019/07/AP19186682592314-640x400.jpg">
            <a:extLst>
              <a:ext uri="{FF2B5EF4-FFF2-40B4-BE49-F238E27FC236}">
                <a16:creationId xmlns:a16="http://schemas.microsoft.com/office/drawing/2014/main" id="{11591FF6-1791-46D2-A6F5-AC8AF6F58E0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146304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DC12A7E-77B2-4246-A420-94FC3F492608}"/>
              </a:ext>
            </a:extLst>
          </p:cNvPr>
          <p:cNvSpPr/>
          <p:nvPr/>
        </p:nvSpPr>
        <p:spPr>
          <a:xfrm>
            <a:off x="1771650" y="304800"/>
            <a:ext cx="5600700" cy="1446550"/>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Iraq Celebrates Naming Babylon a UNESCO World Heritage Site</a:t>
            </a:r>
          </a:p>
          <a:p>
            <a:pPr algn="ctr"/>
            <a:r>
              <a:rPr lang="en-US"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QASSIM ABDUL-ZAHRA of Times of Israel - July 6, 2019</a:t>
            </a:r>
          </a:p>
        </p:txBody>
      </p:sp>
    </p:spTree>
    <p:extLst>
      <p:ext uri="{BB962C8B-B14F-4D97-AF65-F5344CB8AC3E}">
        <p14:creationId xmlns:p14="http://schemas.microsoft.com/office/powerpoint/2010/main" val="345812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9B4CD-D11C-4140-BE37-E1EDEE7D0393}"/>
              </a:ext>
            </a:extLst>
          </p:cNvPr>
          <p:cNvSpPr/>
          <p:nvPr/>
        </p:nvSpPr>
        <p:spPr>
          <a:xfrm>
            <a:off x="0" y="1898016"/>
            <a:ext cx="91440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“The Babylonian exile of the Jews lasted from 605 BCE until the Persian King Cyrus the Great conquered Babylon and in 539 BCE allowed the Jews to return home and build the Second Temple…Dozens of Iraqis waving their national flag gathered at the Ishtar Gate at the site celebrating their city’s new international status. Iraqi Prime Minister Adel Abdul-Mahdi described the vote as ‘another victory for the Iraq of civilizations that was and will always be a lighthouse to the world.’ President Barham Saleh tweeted that after Babylon, more ancient sites will be added to the list through which ‘Iraq will restore that status that it deserves.’”</a:t>
            </a:r>
          </a:p>
        </p:txBody>
      </p:sp>
      <p:pic>
        <p:nvPicPr>
          <p:cNvPr id="5" name="Picture 2" descr="https://static.timesofisrael.com/www/uploads/2019/07/AP19186682592314-640x400.jpg">
            <a:extLst>
              <a:ext uri="{FF2B5EF4-FFF2-40B4-BE49-F238E27FC236}">
                <a16:creationId xmlns:a16="http://schemas.microsoft.com/office/drawing/2014/main" id="{2E1483F5-87FE-4DC0-BF0F-053D0C8739C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1463040"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2B45836-F589-4782-9FBD-5AB4C84B0C31}"/>
              </a:ext>
            </a:extLst>
          </p:cNvPr>
          <p:cNvSpPr/>
          <p:nvPr/>
        </p:nvSpPr>
        <p:spPr>
          <a:xfrm>
            <a:off x="1771650" y="304800"/>
            <a:ext cx="5600700" cy="1446550"/>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Iraq Celebrates Naming Babylon a UNESCO World Heritage Site</a:t>
            </a:r>
          </a:p>
          <a:p>
            <a:pPr algn="ctr"/>
            <a:r>
              <a:rPr lang="en-US"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QASSIM ABDUL-ZAHRA of Times of Israel - July 6, 2019</a:t>
            </a:r>
          </a:p>
        </p:txBody>
      </p:sp>
    </p:spTree>
    <p:extLst>
      <p:ext uri="{BB962C8B-B14F-4D97-AF65-F5344CB8AC3E}">
        <p14:creationId xmlns:p14="http://schemas.microsoft.com/office/powerpoint/2010/main" val="328211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228600"/>
            <a:ext cx="6629400" cy="1066800"/>
          </a:xfrm>
        </p:spPr>
        <p:txBody>
          <a:bodyPr/>
          <a:lstStyle/>
          <a:p>
            <a:pPr algn="ctr">
              <a:spcBef>
                <a:spcPts val="1200"/>
              </a:spcBef>
            </a:pPr>
            <a:r>
              <a:rPr lang="en-US" sz="3200" dirty="0">
                <a:effectLst>
                  <a:outerShdw blurRad="38100" dist="38100" dir="2700000" algn="tl">
                    <a:srgbClr val="000000">
                      <a:alpha val="43137"/>
                    </a:srgbClr>
                  </a:outerShdw>
                </a:effectLst>
              </a:rPr>
              <a:t>John F. Walvoord</a:t>
            </a:r>
            <a:br>
              <a:rPr lang="en-US" sz="18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John F. Walvoord, The Revelation of Jesus Christ: A Commentary (Chicago: Moody, 1966), 257, 263.</a:t>
            </a:r>
          </a:p>
        </p:txBody>
      </p:sp>
      <p:sp>
        <p:nvSpPr>
          <p:cNvPr id="16387" name="Rectangle 3"/>
          <p:cNvSpPr>
            <a:spLocks noGrp="1" noChangeArrowheads="1"/>
          </p:cNvSpPr>
          <p:nvPr>
            <p:ph type="body" idx="1"/>
          </p:nvPr>
        </p:nvSpPr>
        <p:spPr>
          <a:xfrm>
            <a:off x="0" y="1554480"/>
            <a:ext cx="9144000" cy="3703320"/>
          </a:xfrm>
        </p:spPr>
        <p:txBody>
          <a:bodyPr/>
          <a:lstStyle/>
          <a:p>
            <a:pPr marL="0" indent="0" algn="just">
              <a:buNone/>
              <a:defRPr/>
            </a:pPr>
            <a:r>
              <a:rPr lang="en-US" dirty="0">
                <a:effectLst>
                  <a:outerShdw blurRad="38100" dist="38100" dir="2700000" algn="tl">
                    <a:srgbClr val="000000">
                      <a:alpha val="43137"/>
                    </a:srgbClr>
                  </a:outerShdw>
                </a:effectLst>
              </a:rPr>
              <a:t>“The city here according to verse 5 is a mystery, </a:t>
            </a:r>
            <a:r>
              <a:rPr lang="en-US" b="1" u="sng" dirty="0">
                <a:solidFill>
                  <a:srgbClr val="FFFFCC"/>
                </a:solidFill>
                <a:effectLst>
                  <a:outerShdw blurRad="38100" dist="38100" dir="2700000" algn="tl">
                    <a:srgbClr val="000000">
                      <a:alpha val="43137"/>
                    </a:srgbClr>
                  </a:outerShdw>
                </a:effectLst>
              </a:rPr>
              <a:t>not a literal city</a:t>
            </a:r>
            <a:r>
              <a:rPr lang="en-US" dirty="0">
                <a:effectLst>
                  <a:outerShdw blurRad="38100" dist="38100" dir="2700000" algn="tl">
                    <a:srgbClr val="000000">
                      <a:alpha val="43137"/>
                    </a:srgbClr>
                  </a:outerShdw>
                </a:effectLst>
              </a:rPr>
              <a:t>...The ultimate decision depends upon the judgment of the expositor, but in many respects it is simpler to postulate a rebuilt Babylon </a:t>
            </a:r>
            <a:r>
              <a:rPr lang="en-US" b="1" u="sng" dirty="0">
                <a:solidFill>
                  <a:srgbClr val="FFFFCC"/>
                </a:solidFill>
                <a:effectLst>
                  <a:outerShdw blurRad="38100" dist="38100" dir="2700000" algn="tl">
                    <a:srgbClr val="000000">
                      <a:alpha val="43137"/>
                    </a:srgbClr>
                  </a:outerShdw>
                </a:effectLst>
              </a:rPr>
              <a:t>as fulfilling literally</a:t>
            </a:r>
            <a:r>
              <a:rPr lang="en-US" dirty="0">
                <a:effectLst>
                  <a:outerShdw blurRad="38100" dist="38100" dir="2700000" algn="tl">
                    <a:srgbClr val="000000">
                      <a:alpha val="43137"/>
                    </a:srgbClr>
                  </a:outerShdw>
                </a:effectLst>
              </a:rPr>
              <a:t> the Old Testament prophecies as well as that embodied in this chapter.”</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20311847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Doom of the Beast’s Worshippers (9-12)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(14-20)</a:t>
            </a:r>
          </a:p>
        </p:txBody>
      </p:sp>
    </p:spTree>
    <p:extLst>
      <p:ext uri="{BB962C8B-B14F-4D97-AF65-F5344CB8AC3E}">
        <p14:creationId xmlns:p14="http://schemas.microsoft.com/office/powerpoint/2010/main" val="373234254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Plea (9)</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Punishment (10-11)</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Perseverance (12)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4. The Doom of the Beast’s Worshippers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14:9-12)</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8052515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Plea (9)</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Punishment (10-11)</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Perseverance (12)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4. The Doom of the Beast’s Worshippers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14:9-12)</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092710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Plea (9)</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Punishment (10-11)</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Perseverance (12)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4. The Doom of the Beast’s Worshippers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14:9-12)</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0276116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12:2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others to disgrace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contempt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642EB58A-31CE-4731-8C68-C72E475CC1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6963" y="3048000"/>
            <a:ext cx="2750075" cy="1828800"/>
          </a:xfrm>
          <a:prstGeom prst="rect">
            <a:avLst/>
          </a:prstGeom>
        </p:spPr>
      </p:pic>
    </p:spTree>
    <p:extLst>
      <p:ext uri="{BB962C8B-B14F-4D97-AF65-F5344CB8AC3E}">
        <p14:creationId xmlns:p14="http://schemas.microsoft.com/office/powerpoint/2010/main" val="11078640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90:2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2" name="Picture 1">
            <a:extLst>
              <a:ext uri="{FF2B5EF4-FFF2-40B4-BE49-F238E27FC236}">
                <a16:creationId xmlns:a16="http://schemas.microsoft.com/office/drawing/2014/main" id="{FB4C61DA-B161-4034-BC63-8E3B968A48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30232" y="2971800"/>
            <a:ext cx="3083537" cy="1828800"/>
          </a:xfrm>
          <a:prstGeom prst="rect">
            <a:avLst/>
          </a:prstGeom>
        </p:spPr>
      </p:pic>
    </p:spTree>
    <p:extLst>
      <p:ext uri="{BB962C8B-B14F-4D97-AF65-F5344CB8AC3E}">
        <p14:creationId xmlns:p14="http://schemas.microsoft.com/office/powerpoint/2010/main" val="40716569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25:46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will go away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punishment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kolasis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righteous into eternal life.</a:t>
            </a:r>
          </a:p>
        </p:txBody>
      </p:sp>
      <p:pic>
        <p:nvPicPr>
          <p:cNvPr id="4" name="Picture 3">
            <a:extLst>
              <a:ext uri="{FF2B5EF4-FFF2-40B4-BE49-F238E27FC236}">
                <a16:creationId xmlns:a16="http://schemas.microsoft.com/office/drawing/2014/main" id="{28465F0C-ED88-42FD-AB50-9B3621BDEC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6963" y="3048000"/>
            <a:ext cx="2750075" cy="1828800"/>
          </a:xfrm>
          <a:prstGeom prst="rect">
            <a:avLst/>
          </a:prstGeom>
        </p:spPr>
      </p:pic>
    </p:spTree>
    <p:extLst>
      <p:ext uri="{BB962C8B-B14F-4D97-AF65-F5344CB8AC3E}">
        <p14:creationId xmlns:p14="http://schemas.microsoft.com/office/powerpoint/2010/main" val="517447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250835" y="228600"/>
            <a:ext cx="6642331" cy="1371600"/>
          </a:xfrm>
        </p:spPr>
        <p:txBody>
          <a:bodyPr/>
          <a:lstStyle/>
          <a:p>
            <a:pPr algn="ctr">
              <a:spcAft>
                <a:spcPts val="600"/>
              </a:spcAft>
            </a:pPr>
            <a:r>
              <a:rPr lang="en-US" sz="3200" dirty="0">
                <a:effectLst>
                  <a:outerShdw blurRad="38100" dist="38100" dir="2700000" algn="tl">
                    <a:srgbClr val="000000">
                      <a:alpha val="43137"/>
                    </a:srgbClr>
                  </a:outerShdw>
                </a:effectLst>
              </a:rPr>
              <a:t>Dr. Alan W. Gomes</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(Summer 1991). “Evangelicals and the Annihilation of Hell” (Part 2). </a:t>
            </a:r>
            <a:br>
              <a:rPr lang="en-US" sz="1800" dirty="0">
                <a:solidFill>
                  <a:schemeClr val="tx1"/>
                </a:solidFill>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In the Christian Research Journal. Page 11.</a:t>
            </a:r>
            <a:endParaRPr lang="en-US" altLang="en-US" sz="2400" dirty="0">
              <a:solidFill>
                <a:schemeClr val="tx1"/>
              </a:solidFill>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3">
            <a:extLst>
              <a:ext uri="{FF2B5EF4-FFF2-40B4-BE49-F238E27FC236}">
                <a16:creationId xmlns:a16="http://schemas.microsoft.com/office/drawing/2014/main" id="{2DAA03D9-B5D6-4D27-AA1D-09659CAB7020}"/>
              </a:ext>
            </a:extLst>
          </p:cNvPr>
          <p:cNvSpPr txBox="1">
            <a:spLocks noChangeArrowheads="1"/>
          </p:cNvSpPr>
          <p:nvPr/>
        </p:nvSpPr>
        <p:spPr bwMode="auto">
          <a:xfrm>
            <a:off x="119570" y="1600200"/>
            <a:ext cx="8904859" cy="45655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punishment [such as torment] that is not felt is not a punishment. It is an odd use of language to speak of an insensate state (i.e., unfeeling), an inanimate object receiving punishment. To say, ‘I punished my car for not starting by slowly plucking out it’s spark plug wires, one by one,’ would invoke laughter, not serious consideration.”</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Medium 360416804 52476511 alancrop7878 200x200 compressed">
            <a:extLst>
              <a:ext uri="{FF2B5EF4-FFF2-40B4-BE49-F238E27FC236}">
                <a16:creationId xmlns:a16="http://schemas.microsoft.com/office/drawing/2014/main" id="{EA4B1E75-F665-458D-BCED-8C2BB0844A1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5712" y="123160"/>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224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25:46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will go away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punishment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righteous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4059DDEB-1137-4C73-9C80-E91199E404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6963" y="3048000"/>
            <a:ext cx="2750075" cy="1828800"/>
          </a:xfrm>
          <a:prstGeom prst="rect">
            <a:avLst/>
          </a:prstGeom>
        </p:spPr>
      </p:pic>
    </p:spTree>
    <p:extLst>
      <p:ext uri="{BB962C8B-B14F-4D97-AF65-F5344CB8AC3E}">
        <p14:creationId xmlns:p14="http://schemas.microsoft.com/office/powerpoint/2010/main" val="37244373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16:26</a:t>
            </a:r>
          </a:p>
          <a:p>
            <a:pPr algn="just">
              <a:spcAft>
                <a:spcPts val="120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 and by the Scriptures of the prophets, according to the commandment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made known to all the nations,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p>
        </p:txBody>
      </p:sp>
      <p:pic>
        <p:nvPicPr>
          <p:cNvPr id="2" name="Picture 1">
            <a:extLst>
              <a:ext uri="{FF2B5EF4-FFF2-40B4-BE49-F238E27FC236}">
                <a16:creationId xmlns:a16="http://schemas.microsoft.com/office/drawing/2014/main" id="{D9790346-5816-4D41-8AAC-3EEEA81655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6963" y="3048000"/>
            <a:ext cx="2750075" cy="1828800"/>
          </a:xfrm>
          <a:prstGeom prst="rect">
            <a:avLst/>
          </a:prstGeom>
        </p:spPr>
      </p:pic>
    </p:spTree>
    <p:extLst>
      <p:ext uri="{BB962C8B-B14F-4D97-AF65-F5344CB8AC3E}">
        <p14:creationId xmlns:p14="http://schemas.microsoft.com/office/powerpoint/2010/main" val="23588346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907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20:10</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 where the beast and the false prophet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and they will be tormented day and night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A7AD1E7F-0287-4D11-8A52-1D7476C2C4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6963" y="3044982"/>
            <a:ext cx="2750074" cy="1828800"/>
          </a:xfrm>
          <a:prstGeom prst="rect">
            <a:avLst/>
          </a:prstGeom>
        </p:spPr>
      </p:pic>
    </p:spTree>
    <p:extLst>
      <p:ext uri="{BB962C8B-B14F-4D97-AF65-F5344CB8AC3E}">
        <p14:creationId xmlns:p14="http://schemas.microsoft.com/office/powerpoint/2010/main" val="116997208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14:11</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smoke of their torment goes up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have no rest day and night, those who worship the beast and his image, and whoever receives the mark of his name.”</a:t>
            </a:r>
          </a:p>
        </p:txBody>
      </p:sp>
      <p:pic>
        <p:nvPicPr>
          <p:cNvPr id="5" name="Picture 4">
            <a:extLst>
              <a:ext uri="{FF2B5EF4-FFF2-40B4-BE49-F238E27FC236}">
                <a16:creationId xmlns:a16="http://schemas.microsoft.com/office/drawing/2014/main" id="{84494C26-EAC8-47B9-83C2-97B9222CA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6963" y="3044982"/>
            <a:ext cx="2750074" cy="1828800"/>
          </a:xfrm>
          <a:prstGeom prst="rect">
            <a:avLst/>
          </a:prstGeom>
        </p:spPr>
      </p:pic>
    </p:spTree>
    <p:extLst>
      <p:ext uri="{BB962C8B-B14F-4D97-AF65-F5344CB8AC3E}">
        <p14:creationId xmlns:p14="http://schemas.microsoft.com/office/powerpoint/2010/main" val="30225891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idx="4294967295"/>
          </p:nvPr>
        </p:nvSpPr>
        <p:spPr>
          <a:xfrm>
            <a:off x="2190749" y="381000"/>
            <a:ext cx="4762500" cy="514350"/>
          </a:xfrm>
        </p:spPr>
        <p:txBody>
          <a:bodyPr/>
          <a:lstStyle/>
          <a:p>
            <a:pPr algn="ctr"/>
            <a:r>
              <a:rPr lang="en-US" dirty="0"/>
              <a:t>Dominoes in a Row</a:t>
            </a:r>
          </a:p>
        </p:txBody>
      </p:sp>
      <p:pic>
        <p:nvPicPr>
          <p:cNvPr id="37891" name="Picture 2" descr="http://i.ytimg.com/vi/IeWsxuDn7NE/hqdefault.jpg"/>
          <p:cNvPicPr>
            <a:picLocks noGrp="1" noChangeAspect="1" noChangeArrowheads="1"/>
          </p:cNvPicPr>
          <p:nvPr>
            <p:ph type="tbl" idx="4294967295"/>
          </p:nvPr>
        </p:nvPicPr>
        <p:blipFill rotWithShape="1">
          <a:blip r:embed="rId2" cstate="email">
            <a:extLst>
              <a:ext uri="{28A0092B-C50C-407E-A947-70E740481C1C}">
                <a14:useLocalDpi xmlns:a14="http://schemas.microsoft.com/office/drawing/2010/main"/>
              </a:ext>
            </a:extLst>
          </a:blip>
          <a:srcRect/>
          <a:stretch/>
        </p:blipFill>
        <p:spPr>
          <a:xfrm>
            <a:off x="431800" y="1371600"/>
            <a:ext cx="8382001" cy="4572000"/>
          </a:xfrm>
          <a:prstGeom prst="roundRect">
            <a:avLst/>
          </a:prstGeom>
        </p:spPr>
      </p:pic>
    </p:spTree>
    <p:extLst>
      <p:ext uri="{BB962C8B-B14F-4D97-AF65-F5344CB8AC3E}">
        <p14:creationId xmlns:p14="http://schemas.microsoft.com/office/powerpoint/2010/main" val="96438805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Plea (9)</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Punishment (10-11)</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Perseverance (12)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4. The Doom of the Beast’s Worshippers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14:9-12)</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238539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A4394-25AB-4CCC-BECA-CD22EF9A1D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990600" y="0"/>
            <a:ext cx="7162800" cy="1969770"/>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24:13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will be saved.”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2854" y="2433637"/>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405460014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105747015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50:5 (NKJV)</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Me,</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made a covenant with Me by sacrifice.”</a:t>
            </a:r>
          </a:p>
        </p:txBody>
      </p:sp>
      <p:pic>
        <p:nvPicPr>
          <p:cNvPr id="2054" name="Picture 6" descr="Image result for saints bible">
            <a:extLst>
              <a:ext uri="{FF2B5EF4-FFF2-40B4-BE49-F238E27FC236}">
                <a16:creationId xmlns:a16="http://schemas.microsoft.com/office/drawing/2014/main" id="{E0A77303-9CCF-4FC0-9194-993A103115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5146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185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149:1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Image result for saints bible">
            <a:extLst>
              <a:ext uri="{FF2B5EF4-FFF2-40B4-BE49-F238E27FC236}">
                <a16:creationId xmlns:a16="http://schemas.microsoft.com/office/drawing/2014/main" id="{D658C7BC-C7BB-4773-AA6C-3FF13F8FEB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5146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2310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8862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crucial test of true faith is endurance to the end, abiding in Christ, and continuance in the Word…He cannot abandon himself to sin; he cannot come under the domination of sin; he cannot be guilty of certain kinds of unfaithfulness…Let us appreciate the doctrine of the perseverance of the saints and recognize that we may entertain the faith of our security in Christ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as we persevere in faith and holiness to the end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827110" y="228600"/>
            <a:ext cx="5489780" cy="939718"/>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Murray</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Accomplished and Applied, pp. 152, 154-55.</a:t>
            </a:r>
          </a:p>
        </p:txBody>
      </p:sp>
      <p:pic>
        <p:nvPicPr>
          <p:cNvPr id="1032" name="Picture 8" descr="https://www.monergism.com/sites/default/files/legacy/term_images/John%20Murr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62217" cy="109211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383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219200" y="5121257"/>
            <a:ext cx="7002152" cy="1050943"/>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“Readers, if there is a reserve in your obedience, you are on your way to hell.”</a:t>
            </a:r>
          </a:p>
        </p:txBody>
      </p:sp>
      <p:sp>
        <p:nvSpPr>
          <p:cNvPr id="6" name="Rectangle 2"/>
          <p:cNvSpPr>
            <a:spLocks noChangeArrowheads="1"/>
          </p:cNvSpPr>
          <p:nvPr/>
        </p:nvSpPr>
        <p:spPr bwMode="auto">
          <a:xfrm>
            <a:off x="1968760" y="228600"/>
            <a:ext cx="5206481"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W. Pink </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Practical Christianity</a:t>
            </a: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16</a:t>
            </a:r>
            <a:r>
              <a:rPr lang="en-US" sz="18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6400" y="1357146"/>
            <a:ext cx="4871201" cy="3519654"/>
          </a:xfrm>
          <a:prstGeom prst="rect">
            <a:avLst/>
          </a:prstGeom>
          <a:ln w="3175">
            <a:solidFill>
              <a:schemeClr val="tx1"/>
            </a:solidFill>
          </a:ln>
        </p:spPr>
      </p:pic>
    </p:spTree>
    <p:extLst>
      <p:ext uri="{BB962C8B-B14F-4D97-AF65-F5344CB8AC3E}">
        <p14:creationId xmlns:p14="http://schemas.microsoft.com/office/powerpoint/2010/main" val="1591811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783072" y="2235467"/>
            <a:ext cx="5993597" cy="240065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Hence, there is an ongoing need to be dedicated to the Lord and to deny ourselves so that we might make it.”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35467"/>
            <a:ext cx="2060566" cy="2799737"/>
          </a:xfrm>
          <a:prstGeom prst="rect">
            <a:avLst/>
          </a:prstGeom>
          <a:noFill/>
          <a:ln w="38100">
            <a:solidFill>
              <a:schemeClr val="tx1"/>
            </a:solidFill>
            <a:miter lim="800000"/>
            <a:headEnd/>
            <a:tailEnd/>
          </a:ln>
        </p:spPr>
      </p:pic>
      <p:sp>
        <p:nvSpPr>
          <p:cNvPr id="2" name="Rectangle 1"/>
          <p:cNvSpPr/>
          <p:nvPr/>
        </p:nvSpPr>
        <p:spPr>
          <a:xfrm>
            <a:off x="914400" y="239216"/>
            <a:ext cx="7535825" cy="1531188"/>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Piper</a:t>
            </a:r>
          </a:p>
          <a:p>
            <a:pPr algn="ctr">
              <a:defRPr/>
            </a:pPr>
            <a:r>
              <a:rPr 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371601"/>
            <a:ext cx="914400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 person fails to love and obey the Lord through the trials of life, then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no evidence that he possesses saving faith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 many people do you know who came to church for a while, had a little trouble in their lives, and left? Although they may have made a profession of faith in Christ, they cannot be identified as those who love Him because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their lives are not characterized by enduring obedience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905000" y="228600"/>
            <a:ext cx="5334001"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Saved Without A Doubt</a:t>
            </a: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177</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1"/>
            <a:ext cx="1879804" cy="1097280"/>
          </a:xfrm>
          <a:prstGeom prst="rect">
            <a:avLst/>
          </a:prstGeom>
        </p:spPr>
      </p:pic>
    </p:spTree>
    <p:extLst>
      <p:ext uri="{BB962C8B-B14F-4D97-AF65-F5344CB8AC3E}">
        <p14:creationId xmlns:p14="http://schemas.microsoft.com/office/powerpoint/2010/main" val="352588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240" y="1524000"/>
            <a:ext cx="912876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“During the first message presented at Ligonier’s Conference in Orlando last June, Dr. R. C. Sproul indicated that Dr. James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Boice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scheduled speaker at the conference, was dying in faith that very night.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the end of the message he asked all 5,000 of us present to pray that Jim dies in faith</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struck me as sad.  Here was a great pastor, theologian, teacher, and author.  Yet Sproul was not sure that he was regenerate.  (In Reformed thought, if a person fails to die in faith, he proved he was never saved in the first place.)  I was reminded of R.T. Kendall’s remark that nearly to a man the Puritan divines died doubting whether they were saved and fearing they were going to hell.  Dr.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Boice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died that very night, June 15</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282142" y="228599"/>
            <a:ext cx="6594955" cy="923925"/>
          </a:xfrm>
          <a:prstGeom prst="rect">
            <a:avLst/>
          </a:prstGeom>
          <a:noFill/>
          <a:ln w="9525">
            <a:noFill/>
            <a:miter lim="800000"/>
            <a:headEnd/>
            <a:tailEnd/>
          </a:ln>
          <a:effectLst/>
        </p:spPr>
        <p:txBody>
          <a:bodyPr anchor="ctr"/>
          <a:lstStyle/>
          <a:p>
            <a:pPr algn="ctr">
              <a:spcAft>
                <a:spcPts val="600"/>
              </a:spcAft>
              <a:defRPr/>
            </a:pPr>
            <a:r>
              <a:rPr lang="en-US" sz="3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 – Bob Wilkin as quoted in:</a:t>
            </a:r>
          </a:p>
          <a:p>
            <a:pPr algn="ctr">
              <a:spcAft>
                <a:spcPts val="900"/>
              </a:spcAft>
              <a:defRPr/>
            </a:pPr>
            <a:r>
              <a:rPr lang="en-US" sz="1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http://www.gracebiblestudies.org/Resources/Web/www.duluthbible.org/g_f_j/EternalSecurity12.htm</a:t>
            </a:r>
          </a:p>
        </p:txBody>
      </p:sp>
      <p:pic>
        <p:nvPicPr>
          <p:cNvPr id="1026" name="Picture 2" descr="Image result for rc sproul">
            <a:extLst>
              <a:ext uri="{FF2B5EF4-FFF2-40B4-BE49-F238E27FC236}">
                <a16:creationId xmlns:a16="http://schemas.microsoft.com/office/drawing/2014/main" id="{16F9CFC6-027D-4925-8E33-AB2A2DB7D1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941" y="76200"/>
            <a:ext cx="120845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715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209800" y="1905000"/>
            <a:ext cx="6609548"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teaching is that I don't know, at any given moment, what my eternal future will be… I can hope, pray, do my very best – but I still don't know. Pope John II doesn't absolutely know that he will go to heaven, nor does mother Theresa of Calcutta, unless either has had a special divine revelation.”</a:t>
            </a:r>
            <a:endPar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885154" y="228600"/>
            <a:ext cx="7344446" cy="11430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Cardinal John O’Connor of NY</a:t>
            </a:r>
          </a:p>
          <a:p>
            <a:pPr algn="ctr">
              <a:defRPr/>
            </a:pP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quoted in Samuel Howe </a:t>
            </a:r>
            <a:r>
              <a:rPr lang="en-US" sz="16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Verhovek</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Cardinal Defends a Jailed Bishop Who Warned Cuomo on Abortion, </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York Times, February 1, 1990.</a:t>
            </a:r>
            <a:endPar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7346" name="Picture 2" descr="http://www.catholic-pages.com/images/cardinals/o%27connor.jpg"/>
          <p:cNvPicPr>
            <a:picLocks noChangeAspect="1" noChangeArrowheads="1"/>
          </p:cNvPicPr>
          <p:nvPr/>
        </p:nvPicPr>
        <p:blipFill>
          <a:blip r:embed="rId2" cstate="print"/>
          <a:srcRect/>
          <a:stretch>
            <a:fillRect/>
          </a:stretch>
        </p:blipFill>
        <p:spPr bwMode="auto">
          <a:xfrm>
            <a:off x="228600" y="2057400"/>
            <a:ext cx="1811548" cy="24003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12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A6F94-F102-40D2-B1D9-55A69B60FA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5:24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passed out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death into life.”</a:t>
            </a:r>
          </a:p>
        </p:txBody>
      </p:sp>
      <p:pic>
        <p:nvPicPr>
          <p:cNvPr id="3" name="Picture 2">
            <a:extLst>
              <a:ext uri="{FF2B5EF4-FFF2-40B4-BE49-F238E27FC236}">
                <a16:creationId xmlns:a16="http://schemas.microsoft.com/office/drawing/2014/main" id="{2E791A4D-CC0D-4C79-9488-508523BB7A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234" y="3048000"/>
            <a:ext cx="2587533" cy="1828800"/>
          </a:xfrm>
          <a:prstGeom prst="rect">
            <a:avLst/>
          </a:prstGeom>
        </p:spPr>
      </p:pic>
    </p:spTree>
    <p:extLst>
      <p:ext uri="{BB962C8B-B14F-4D97-AF65-F5344CB8AC3E}">
        <p14:creationId xmlns:p14="http://schemas.microsoft.com/office/powerpoint/2010/main" val="6040449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4B351-DACC-4EBE-9A27-D3DCDB2AFE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5:13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things I have written to you who believe in the name of the Son of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may know that you have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A31836-5034-4433-A954-7F8446471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234" y="3048000"/>
            <a:ext cx="2587533" cy="1828800"/>
          </a:xfrm>
          <a:prstGeom prst="rect">
            <a:avLst/>
          </a:prstGeom>
        </p:spPr>
      </p:pic>
    </p:spTree>
    <p:extLst>
      <p:ext uri="{BB962C8B-B14F-4D97-AF65-F5344CB8AC3E}">
        <p14:creationId xmlns:p14="http://schemas.microsoft.com/office/powerpoint/2010/main" val="91271917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76400"/>
            <a:ext cx="8953501"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(14-20)</a:t>
            </a:r>
          </a:p>
        </p:txBody>
      </p:sp>
    </p:spTree>
    <p:extLst>
      <p:ext uri="{BB962C8B-B14F-4D97-AF65-F5344CB8AC3E}">
        <p14:creationId xmlns:p14="http://schemas.microsoft.com/office/powerpoint/2010/main" val="51817884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Beatitude (13a)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Rest (13b)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Reward (13c)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5. The Blessing Upon the Tribulation Martyrs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14:13)</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51464875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Beatitude (13a)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Rest (13b)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Reward (13c)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5. The Blessing Upon the Tribulation Martyrs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14:13)</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6678368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365" y="1417910"/>
            <a:ext cx="2121766" cy="157314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906" y="3109747"/>
            <a:ext cx="2488223" cy="3544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effectLst>
                  <a:outerShdw blurRad="38100" dist="38100" dir="2700000" algn="tl">
                    <a:srgbClr val="000000">
                      <a:alpha val="43137"/>
                    </a:srgbClr>
                  </a:outerShdw>
                </a:effectLst>
              </a:rPr>
              <a:pPr/>
              <a:t>50</a:t>
            </a:fld>
            <a:endParaRPr lang="en-IN"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4294967295"/>
          </p:nvPr>
        </p:nvSpPr>
        <p:spPr>
          <a:xfrm>
            <a:off x="308861" y="937903"/>
            <a:ext cx="2967739" cy="586097"/>
          </a:xfrm>
        </p:spPr>
        <p:txBody>
          <a:bodyPr/>
          <a:lstStyle/>
          <a:p>
            <a:pPr marL="0" indent="0" algn="ctr">
              <a:lnSpc>
                <a:spcPct val="100000"/>
              </a:lnSpc>
              <a:spcBef>
                <a:spcPts val="0"/>
              </a:spcBef>
              <a:buNone/>
            </a:pPr>
            <a:r>
              <a:rPr lang="en-IN" sz="2400" dirty="0">
                <a:effectLst>
                  <a:outerShdw blurRad="38100" dist="38100" dir="2700000" algn="tl">
                    <a:srgbClr val="000000">
                      <a:alpha val="43137"/>
                    </a:srgbClr>
                  </a:outerShdw>
                </a:effectLst>
              </a:rPr>
              <a:t>Sermon on the Mount</a:t>
            </a:r>
          </a:p>
        </p:txBody>
      </p:sp>
      <p:sp>
        <p:nvSpPr>
          <p:cNvPr id="2" name="Title 1">
            <a:extLst>
              <a:ext uri="{FF2B5EF4-FFF2-40B4-BE49-F238E27FC236}">
                <a16:creationId xmlns:a16="http://schemas.microsoft.com/office/drawing/2014/main" id="{E2C50832-0B36-43C5-98EC-4CD165D78718}"/>
              </a:ext>
            </a:extLst>
          </p:cNvPr>
          <p:cNvSpPr>
            <a:spLocks noGrp="1"/>
          </p:cNvSpPr>
          <p:nvPr>
            <p:ph type="title" idx="4294967295"/>
          </p:nvPr>
        </p:nvSpPr>
        <p:spPr>
          <a:xfrm>
            <a:off x="176724" y="334962"/>
            <a:ext cx="5484813" cy="503238"/>
          </a:xfrm>
        </p:spPr>
        <p:txBody>
          <a:bodyPr>
            <a:normAutofit fontScale="90000"/>
          </a:bodyPr>
          <a:lstStyle/>
          <a:p>
            <a:pPr>
              <a:lnSpc>
                <a:spcPct val="100000"/>
              </a:lnSpc>
            </a:pPr>
            <a:r>
              <a:rPr lang="en-IN" dirty="0">
                <a:effectLst>
                  <a:outerShdw blurRad="38100" dist="38100" dir="2700000" algn="tl">
                    <a:srgbClr val="000000">
                      <a:alpha val="43137"/>
                    </a:srgbClr>
                  </a:outerShdw>
                </a:effectLst>
              </a:rPr>
              <a:t>Mt of Beatitudes</a:t>
            </a:r>
          </a:p>
        </p:txBody>
      </p:sp>
      <p:sp>
        <p:nvSpPr>
          <p:cNvPr id="12" name="Oval 11"/>
          <p:cNvSpPr/>
          <p:nvPr/>
        </p:nvSpPr>
        <p:spPr>
          <a:xfrm flipH="1" flipV="1">
            <a:off x="687420" y="3030617"/>
            <a:ext cx="908904" cy="398381"/>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3644" y="382108"/>
            <a:ext cx="4872336" cy="31963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47750" y="3068361"/>
            <a:ext cx="2257205" cy="34810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Oval 17"/>
          <p:cNvSpPr/>
          <p:nvPr/>
        </p:nvSpPr>
        <p:spPr>
          <a:xfrm flipH="1" flipV="1">
            <a:off x="4454131" y="2171902"/>
            <a:ext cx="640265" cy="624050"/>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a:stretch>
            <a:fillRect/>
          </a:stretch>
        </p:blipFill>
        <p:spPr>
          <a:xfrm>
            <a:off x="5098357" y="3997741"/>
            <a:ext cx="3645260" cy="2551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538733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371600"/>
            <a:ext cx="8915400" cy="4495800"/>
          </a:xfrm>
        </p:spPr>
        <p:txBody>
          <a:bodyPr/>
          <a:lstStyle/>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“Blessed” (</a:t>
            </a:r>
            <a:r>
              <a:rPr lang="en-US" altLang="en-US" sz="3200" i="1" kern="1200" dirty="0" err="1">
                <a:solidFill>
                  <a:srgbClr val="FFFFCC"/>
                </a:solidFill>
                <a:effectLst>
                  <a:outerShdw blurRad="38100" dist="38100" dir="2700000" algn="tl">
                    <a:srgbClr val="000000">
                      <a:alpha val="43137"/>
                    </a:srgbClr>
                  </a:outerShdw>
                </a:effectLst>
                <a:cs typeface="Calibri" panose="020F0502020204030204" pitchFamily="34" charset="0"/>
              </a:rPr>
              <a:t>makarios</a:t>
            </a: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sz="2400" dirty="0">
              <a:solidFill>
                <a:srgbClr val="FFFFCC"/>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8" name="Picture 2" descr="http://walvoordhistory.com/wp-content/uploads/2009/11/JohnFWalvoord-e1419653447886.jpg">
            <a:extLst>
              <a:ext uri="{FF2B5EF4-FFF2-40B4-BE49-F238E27FC236}">
                <a16:creationId xmlns:a16="http://schemas.microsoft.com/office/drawing/2014/main" id="{48349602-6794-40E7-8EA2-BF37FADCD1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360561939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371600"/>
            <a:ext cx="8915400" cy="4495800"/>
          </a:xfrm>
        </p:spPr>
        <p:txBody>
          <a:bodyPr/>
          <a:lstStyle/>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8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8" name="Picture 2" descr="http://walvoordhistory.com/wp-content/uploads/2009/11/JohnFWalvoord-e1419653447886.jpg">
            <a:extLst>
              <a:ext uri="{FF2B5EF4-FFF2-40B4-BE49-F238E27FC236}">
                <a16:creationId xmlns:a16="http://schemas.microsoft.com/office/drawing/2014/main" id="{48349602-6794-40E7-8EA2-BF37FADCD1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
        <p:nvSpPr>
          <p:cNvPr id="7" name="Title 1">
            <a:extLst>
              <a:ext uri="{FF2B5EF4-FFF2-40B4-BE49-F238E27FC236}">
                <a16:creationId xmlns:a16="http://schemas.microsoft.com/office/drawing/2014/main" id="{1404C3E8-80FF-4871-9433-99464B604BDE}"/>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“Blessed” (</a:t>
            </a:r>
            <a:r>
              <a:rPr lang="en-US" altLang="en-US" sz="3200" i="1" kern="1200" dirty="0" err="1">
                <a:solidFill>
                  <a:srgbClr val="FFFFCC"/>
                </a:solidFill>
                <a:effectLst>
                  <a:outerShdw blurRad="38100" dist="38100" dir="2700000" algn="tl">
                    <a:srgbClr val="000000">
                      <a:alpha val="43137"/>
                    </a:srgbClr>
                  </a:outerShdw>
                </a:effectLst>
                <a:cs typeface="Calibri" panose="020F0502020204030204" pitchFamily="34" charset="0"/>
              </a:rPr>
              <a:t>makarios</a:t>
            </a: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sz="2400" dirty="0">
              <a:solidFill>
                <a:srgbClr val="FFFF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081527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Beatitude (13a)</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Rest (13b)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Reward (13c)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5. The Blessing Upon the Tribulation Martyrs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14:13)</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4020268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Beatitude (13a)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Rest (13b)</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Reward (13c)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5. The Blessing Upon the Tribulation Martyrs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14:13)</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415542011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156721" y="128024"/>
          <a:ext cx="8830559" cy="6601952"/>
        </p:xfrm>
        <a:graphic>
          <a:graphicData uri="http://schemas.openxmlformats.org/drawingml/2006/table">
            <a:tbl>
              <a:tblPr>
                <a:tableStyleId>{5940675A-B579-460E-94D1-54222C63F5DA}</a:tableStyleId>
              </a:tblPr>
              <a:tblGrid>
                <a:gridCol w="258647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50088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Judgement Harvest of Armageddon (14-20)</a:t>
            </a:r>
          </a:p>
        </p:txBody>
      </p:sp>
    </p:spTree>
    <p:extLst>
      <p:ext uri="{BB962C8B-B14F-4D97-AF65-F5344CB8AC3E}">
        <p14:creationId xmlns:p14="http://schemas.microsoft.com/office/powerpoint/2010/main" val="232944531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 (14-18a)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Judged (18b)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Judgment (19-20)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6. The Armageddon Judgment Harvest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14:14-20)</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7074539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Judge (14-18a)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Judged (18b)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Judgment (19-20)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6. The Armageddon Judgment Harvest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14:14-20)</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90571986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Third Angel (18a)</a:t>
            </a:r>
            <a:endParaRPr lang="en-US" sz="3600" dirty="0">
              <a:effectLst>
                <a:outerShdw blurRad="38100" dist="38100" dir="2700000" algn="tl">
                  <a:srgbClr val="000000">
                    <a:alpha val="43137"/>
                  </a:srgbClr>
                </a:outerShdw>
              </a:effectLst>
              <a:cs typeface="Calibri" panose="020F0502020204030204" pitchFamily="34" charset="0"/>
            </a:endParaRP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F9301787-7249-4812-B702-5C899AC2CD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915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125493"/>
            <a:ext cx="2461193" cy="1828800"/>
          </a:xfrm>
          <a:prstGeom prst="rect">
            <a:avLst/>
          </a:prstGeom>
        </p:spPr>
      </p:pic>
    </p:spTree>
    <p:extLst>
      <p:ext uri="{BB962C8B-B14F-4D97-AF65-F5344CB8AC3E}">
        <p14:creationId xmlns:p14="http://schemas.microsoft.com/office/powerpoint/2010/main" val="354062395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Third Angel (18a)</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158AF094-7E27-415F-B069-FDACC2CEF9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79814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Third Angel (18a)</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0E1A9D97-1BDF-412C-83FF-6AB61F6483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47982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Third Angel (18a)</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ECB9E586-A664-4F62-9E35-BB3FA965D8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669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Third Angel (18a)</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17A57280-1198-4ADD-8FF2-ACBB902B2C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3208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 (14-18a)</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Judged (18b)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Judgment (19-20)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6. The Armageddon Judgment Harvest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14:14-20)</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04180378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 (14-18a)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Judged (18b)</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Judgment (19-20)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6. The Armageddon Judgment Harvest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14:14-20)</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83936703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409" y="816637"/>
            <a:ext cx="8285182" cy="5224725"/>
          </a:xfrm>
          <a:prstGeom prst="rect">
            <a:avLst/>
          </a:prstGeom>
        </p:spPr>
      </p:pic>
    </p:spTree>
    <p:extLst>
      <p:ext uri="{BB962C8B-B14F-4D97-AF65-F5344CB8AC3E}">
        <p14:creationId xmlns:p14="http://schemas.microsoft.com/office/powerpoint/2010/main" val="379655217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52578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Figurative language (19)</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Plain language (20)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 Judgment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14:19-20)</a:t>
            </a:r>
          </a:p>
        </p:txBody>
      </p:sp>
      <p:pic>
        <p:nvPicPr>
          <p:cNvPr id="7" name="Picture 2" descr="Image result for Revelation 14">
            <a:extLst>
              <a:ext uri="{FF2B5EF4-FFF2-40B4-BE49-F238E27FC236}">
                <a16:creationId xmlns:a16="http://schemas.microsoft.com/office/drawing/2014/main" id="{3731AD91-E960-4600-8719-6652D52AED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38997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5257800" cy="2271323"/>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Figurative language (19)</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Plain language (20)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 Judgment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14:19-20)</a:t>
            </a:r>
          </a:p>
        </p:txBody>
      </p:sp>
      <p:pic>
        <p:nvPicPr>
          <p:cNvPr id="7" name="Picture 2" descr="Image result for Revelation 14">
            <a:extLst>
              <a:ext uri="{FF2B5EF4-FFF2-40B4-BE49-F238E27FC236}">
                <a16:creationId xmlns:a16="http://schemas.microsoft.com/office/drawing/2014/main" id="{3731AD91-E960-4600-8719-6652D52AED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07105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0707" y="318982"/>
            <a:ext cx="8082587" cy="85725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Promised Exemption from Divine Wrath</a:t>
            </a:r>
          </a:p>
        </p:txBody>
      </p:sp>
      <p:sp>
        <p:nvSpPr>
          <p:cNvPr id="23555" name="Rectangle 3"/>
          <p:cNvSpPr>
            <a:spLocks noGrp="1" noChangeArrowheads="1"/>
          </p:cNvSpPr>
          <p:nvPr>
            <p:ph idx="1"/>
          </p:nvPr>
        </p:nvSpPr>
        <p:spPr>
          <a:xfrm>
            <a:off x="37475" y="1638073"/>
            <a:ext cx="9144000" cy="2083594"/>
          </a:xfrm>
        </p:spPr>
        <p:txBody>
          <a:bodyPr/>
          <a:lstStyle/>
          <a:p>
            <a:pPr marL="463550" indent="-46355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The promise (1 Thess 1:10; 5:9; Rom 5:9; 8:1; Rev 3:10)</a:t>
            </a:r>
          </a:p>
          <a:p>
            <a:pPr marL="463550" indent="-46355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Tribulation = divine wrath (Rev 6:16-17; 11:18; 15:1, 7; 16:1, 19)</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8434" y="4178130"/>
            <a:ext cx="3987130" cy="1952414"/>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845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52578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Figurative language (19)</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Plain language (20)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 Judgment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14:19-20)</a:t>
            </a:r>
          </a:p>
        </p:txBody>
      </p:sp>
      <p:pic>
        <p:nvPicPr>
          <p:cNvPr id="7" name="Picture 2" descr="Image result for Revelation 14">
            <a:extLst>
              <a:ext uri="{FF2B5EF4-FFF2-40B4-BE49-F238E27FC236}">
                <a16:creationId xmlns:a16="http://schemas.microsoft.com/office/drawing/2014/main" id="{3731AD91-E960-4600-8719-6652D52AED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7771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a:t>
            </a:r>
            <a:r>
              <a:rPr lang="en-US">
                <a:effectLst>
                  <a:outerShdw blurRad="38100" dist="38100" dir="2700000" algn="tl">
                    <a:srgbClr val="000000">
                      <a:alpha val="43137"/>
                    </a:srgbClr>
                  </a:outerShdw>
                </a:effectLst>
              </a:rPr>
              <a:t>(14-20)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229115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12 – Israel’s flight</a:t>
            </a:r>
            <a:endParaRPr lang="en-US" b="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851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13 – 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58844"/>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23790</TotalTime>
  <Words>2803</Words>
  <Application>Microsoft Office PowerPoint</Application>
  <PresentationFormat>On-screen Show (4:3)</PresentationFormat>
  <Paragraphs>317</Paragraphs>
  <Slides>73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Calibri</vt:lpstr>
      <vt:lpstr>Times New Roman</vt:lpstr>
      <vt:lpstr>Wingdings</vt:lpstr>
      <vt:lpstr>Azure</vt:lpstr>
      <vt:lpstr>PowerPoint Presentation</vt:lpstr>
      <vt:lpstr>PowerPoint Presentation</vt:lpstr>
      <vt:lpstr>Seven Trumpets  (Revelation 8‒11)</vt:lpstr>
      <vt:lpstr>PowerPoint Presentation</vt:lpstr>
      <vt:lpstr>5 Non-Chronological Parenthetical Insertions</vt:lpstr>
      <vt:lpstr>PowerPoint Presentation</vt:lpstr>
      <vt:lpstr>Revelation 12‒14</vt:lpstr>
      <vt:lpstr>Revelation 12‒14</vt:lpstr>
      <vt:lpstr>Revelation 12‒14</vt:lpstr>
      <vt:lpstr>Revelation 12‒14</vt:lpstr>
      <vt:lpstr>C. Six Scenes of Hope Revelation 14:1-20</vt:lpstr>
      <vt:lpstr>C. Six Scenes of Hope Revelation 14:1-20</vt:lpstr>
      <vt:lpstr>C. Six Scenes of Hope Revelation 14:1-20</vt:lpstr>
      <vt:lpstr>C. Six Scenes of Hope Revelation 14:1-20</vt:lpstr>
      <vt:lpstr>5 Non-Chronological Parenthetical Insertions</vt:lpstr>
      <vt:lpstr>PowerPoint Presentation</vt:lpstr>
      <vt:lpstr>PowerPoint Presentation</vt:lpstr>
      <vt:lpstr>PowerPoint Presentation</vt:lpstr>
      <vt:lpstr>John F. Walvoord John F. Walvoord, The Revelation of Jesus Christ: A Commentary (Chicago: Moody, 1966), 257, 263.</vt:lpstr>
      <vt:lpstr>C. Six Scenes of Hope Revelation 14:1-20</vt:lpstr>
      <vt:lpstr>4. The Doom of the Beast’s Worshippers (Revelation 14:9-12)</vt:lpstr>
      <vt:lpstr>4. The Doom of the Beast’s Worshippers (Revelation 14:9-12)</vt:lpstr>
      <vt:lpstr>4. The Doom of the Beast’s Worshippers (Revelation 14:9-12)</vt:lpstr>
      <vt:lpstr>PowerPoint Presentation</vt:lpstr>
      <vt:lpstr>PowerPoint Presentation</vt:lpstr>
      <vt:lpstr>PowerPoint Presentation</vt:lpstr>
      <vt:lpstr>Dr. Alan W. Gomes (Summer 1991). “Evangelicals and the Annihilation of Hell” (Part 2).  In the Christian Research Journal. Page 11.</vt:lpstr>
      <vt:lpstr>PowerPoint Presentation</vt:lpstr>
      <vt:lpstr>PowerPoint Presentation</vt:lpstr>
      <vt:lpstr>PowerPoint Presentation</vt:lpstr>
      <vt:lpstr>PowerPoint Presentation</vt:lpstr>
      <vt:lpstr>Dominoes in a Row</vt:lpstr>
      <vt:lpstr>4. The Doom of the Beast’s Worshippers (Revelation 14:9-12)</vt:lpstr>
      <vt:lpstr>PowerPoint Presentation</vt:lpstr>
      <vt:lpstr>PowerPoint Presentation</vt:lpstr>
      <vt:lpstr>Revelation 1:19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Six Scenes of Hope Revelation 14:1-20</vt:lpstr>
      <vt:lpstr>5. The Blessing Upon the Tribulation Martyrs (Revelation 14:13)</vt:lpstr>
      <vt:lpstr>5. The Blessing Upon the Tribulation Martyrs (Revelation 14:13)</vt:lpstr>
      <vt:lpstr>Mt of Beatitudes</vt:lpstr>
      <vt:lpstr>Seven Beatitudes of Revelation: “Blessed” (makarios)</vt:lpstr>
      <vt:lpstr>Seven Beatitudes of Revelation: “Blessed” (makarios)</vt:lpstr>
      <vt:lpstr>5. The Blessing Upon the Tribulation Martyrs (Revelation 14:13)</vt:lpstr>
      <vt:lpstr>5. The Blessing Upon the Tribulation Martyrs (Revelation 14:13)</vt:lpstr>
      <vt:lpstr>PowerPoint Presentation</vt:lpstr>
      <vt:lpstr>C. Six Scenes of Hope Revelation 14:1-20</vt:lpstr>
      <vt:lpstr>6. The Armageddon Judgment Harvest (Revelation 14:14-20)</vt:lpstr>
      <vt:lpstr>6. The Armageddon Judgment Harvest (Revelation 14:14-20)</vt:lpstr>
      <vt:lpstr>A. The Judge (Revelation 14:14-18a)</vt:lpstr>
      <vt:lpstr>A. The Judge (Revelation 14:14-18a)</vt:lpstr>
      <vt:lpstr>A. The Judge (Revelation 14:14-18a)</vt:lpstr>
      <vt:lpstr>A. The Judge (Revelation 14:14-18a)</vt:lpstr>
      <vt:lpstr>A. The Judge (Revelation 14:14-18a)</vt:lpstr>
      <vt:lpstr>6. The Armageddon Judgment Harvest (Revelation 14:14-20)</vt:lpstr>
      <vt:lpstr>6. The Armageddon Judgment Harvest (Revelation 14:14-20)</vt:lpstr>
      <vt:lpstr>PowerPoint Presentation</vt:lpstr>
      <vt:lpstr>C. The Judgment (Revelation 14:19-20)</vt:lpstr>
      <vt:lpstr>C. The Judgment (Revelation 14:19-20)</vt:lpstr>
      <vt:lpstr>Promised Exemption from Divine Wrath</vt:lpstr>
      <vt:lpstr>C. The Judgment (Revelation 14:19-20)</vt:lpstr>
      <vt:lpstr>Conclusion</vt:lpstr>
      <vt:lpstr>C. Six Scenes of Hope Revelation 14:1-20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43-Revelation - 14v1-20</dc:title>
  <dc:subject>Revelation</dc:subject>
  <dc:creator>A. Woods</dc:creator>
  <dc:description>Modified by Jim McGowan</dc:description>
  <cp:lastModifiedBy>Jim McGowan</cp:lastModifiedBy>
  <cp:revision>2624</cp:revision>
  <cp:lastPrinted>2019-01-24T17:00:53Z</cp:lastPrinted>
  <dcterms:created xsi:type="dcterms:W3CDTF">2009-03-17T12:21:13Z</dcterms:created>
  <dcterms:modified xsi:type="dcterms:W3CDTF">2019-07-07T01:41:50Z</dcterms:modified>
</cp:coreProperties>
</file>