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6"/>
  </p:notesMasterIdLst>
  <p:handoutMasterIdLst>
    <p:handoutMasterId r:id="rId107"/>
  </p:handoutMasterIdLst>
  <p:sldIdLst>
    <p:sldId id="2067" r:id="rId2"/>
    <p:sldId id="322" r:id="rId3"/>
    <p:sldId id="5185" r:id="rId4"/>
    <p:sldId id="682" r:id="rId5"/>
    <p:sldId id="4990" r:id="rId6"/>
    <p:sldId id="3738" r:id="rId7"/>
    <p:sldId id="5330" r:id="rId8"/>
    <p:sldId id="5180" r:id="rId9"/>
    <p:sldId id="5264" r:id="rId10"/>
    <p:sldId id="5265" r:id="rId11"/>
    <p:sldId id="5367" r:id="rId12"/>
    <p:sldId id="5321" r:id="rId13"/>
    <p:sldId id="5368" r:id="rId14"/>
    <p:sldId id="5375" r:id="rId15"/>
    <p:sldId id="5376" r:id="rId16"/>
    <p:sldId id="4907" r:id="rId17"/>
    <p:sldId id="5377" r:id="rId18"/>
    <p:sldId id="5378" r:id="rId19"/>
    <p:sldId id="5379" r:id="rId20"/>
    <p:sldId id="5380" r:id="rId21"/>
    <p:sldId id="5381" r:id="rId22"/>
    <p:sldId id="279" r:id="rId23"/>
    <p:sldId id="5120" r:id="rId24"/>
    <p:sldId id="5382" r:id="rId25"/>
    <p:sldId id="5410" r:id="rId26"/>
    <p:sldId id="5383" r:id="rId27"/>
    <p:sldId id="5384" r:id="rId28"/>
    <p:sldId id="5369" r:id="rId29"/>
    <p:sldId id="5385" r:id="rId30"/>
    <p:sldId id="5386" r:id="rId31"/>
    <p:sldId id="5406" r:id="rId32"/>
    <p:sldId id="5420" r:id="rId33"/>
    <p:sldId id="2054" r:id="rId34"/>
    <p:sldId id="2761" r:id="rId35"/>
    <p:sldId id="2760" r:id="rId36"/>
    <p:sldId id="2763" r:id="rId37"/>
    <p:sldId id="3032" r:id="rId38"/>
    <p:sldId id="3033" r:id="rId39"/>
    <p:sldId id="4323" r:id="rId40"/>
    <p:sldId id="5421" r:id="rId41"/>
    <p:sldId id="5422" r:id="rId42"/>
    <p:sldId id="5387" r:id="rId43"/>
    <p:sldId id="5388" r:id="rId44"/>
    <p:sldId id="5389" r:id="rId45"/>
    <p:sldId id="5390" r:id="rId46"/>
    <p:sldId id="5391" r:id="rId47"/>
    <p:sldId id="5411" r:id="rId48"/>
    <p:sldId id="5164" r:id="rId49"/>
    <p:sldId id="5370" r:id="rId50"/>
    <p:sldId id="5412" r:id="rId51"/>
    <p:sldId id="3058" r:id="rId52"/>
    <p:sldId id="2060" r:id="rId53"/>
    <p:sldId id="5371" r:id="rId54"/>
    <p:sldId id="5392" r:id="rId55"/>
    <p:sldId id="5393" r:id="rId56"/>
    <p:sldId id="5394" r:id="rId57"/>
    <p:sldId id="3816" r:id="rId58"/>
    <p:sldId id="3822" r:id="rId59"/>
    <p:sldId id="3821" r:id="rId60"/>
    <p:sldId id="3840" r:id="rId61"/>
    <p:sldId id="3841" r:id="rId62"/>
    <p:sldId id="3823" r:id="rId63"/>
    <p:sldId id="3842" r:id="rId64"/>
    <p:sldId id="3824" r:id="rId65"/>
    <p:sldId id="3815" r:id="rId66"/>
    <p:sldId id="5395" r:id="rId67"/>
    <p:sldId id="889" r:id="rId68"/>
    <p:sldId id="3860" r:id="rId69"/>
    <p:sldId id="3871" r:id="rId70"/>
    <p:sldId id="5308" r:id="rId71"/>
    <p:sldId id="5309" r:id="rId72"/>
    <p:sldId id="763" r:id="rId73"/>
    <p:sldId id="765" r:id="rId74"/>
    <p:sldId id="746" r:id="rId75"/>
    <p:sldId id="761" r:id="rId76"/>
    <p:sldId id="456" r:id="rId77"/>
    <p:sldId id="764" r:id="rId78"/>
    <p:sldId id="1323" r:id="rId79"/>
    <p:sldId id="5290" r:id="rId80"/>
    <p:sldId id="5372" r:id="rId81"/>
    <p:sldId id="5396" r:id="rId82"/>
    <p:sldId id="5397" r:id="rId83"/>
    <p:sldId id="5413" r:id="rId84"/>
    <p:sldId id="5424" r:id="rId85"/>
    <p:sldId id="5398" r:id="rId86"/>
    <p:sldId id="5399" r:id="rId87"/>
    <p:sldId id="4641" r:id="rId88"/>
    <p:sldId id="5373" r:id="rId89"/>
    <p:sldId id="5314" r:id="rId90"/>
    <p:sldId id="5400" r:id="rId91"/>
    <p:sldId id="5415" r:id="rId92"/>
    <p:sldId id="5416" r:id="rId93"/>
    <p:sldId id="5417" r:id="rId94"/>
    <p:sldId id="5418" r:id="rId95"/>
    <p:sldId id="5419" r:id="rId96"/>
    <p:sldId id="5401" r:id="rId97"/>
    <p:sldId id="5402" r:id="rId98"/>
    <p:sldId id="778" r:id="rId99"/>
    <p:sldId id="5403" r:id="rId100"/>
    <p:sldId id="5425" r:id="rId101"/>
    <p:sldId id="5426" r:id="rId102"/>
    <p:sldId id="2248" r:id="rId103"/>
    <p:sldId id="5374" r:id="rId104"/>
    <p:sldId id="3488" r:id="rId10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varScale="1">
        <p:scale>
          <a:sx n="64" d="100"/>
          <a:sy n="64" d="100"/>
        </p:scale>
        <p:origin x="6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60</a:t>
            </a:fld>
            <a:endParaRPr lang="en-US" altLang="en-US" dirty="0"/>
          </a:p>
        </p:txBody>
      </p:sp>
    </p:spTree>
    <p:extLst>
      <p:ext uri="{BB962C8B-B14F-4D97-AF65-F5344CB8AC3E}">
        <p14:creationId xmlns:p14="http://schemas.microsoft.com/office/powerpoint/2010/main" val="365629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76</a:t>
            </a:fld>
            <a:endParaRPr lang="en-US"/>
          </a:p>
        </p:txBody>
      </p:sp>
    </p:spTree>
    <p:extLst>
      <p:ext uri="{BB962C8B-B14F-4D97-AF65-F5344CB8AC3E}">
        <p14:creationId xmlns:p14="http://schemas.microsoft.com/office/powerpoint/2010/main" val="401418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15488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335779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customXml" Target="../ink/ink2.xml"/><Relationship Id="rId4" Type="http://schemas.openxmlformats.org/officeDocument/2006/relationships/image" Target="../media/image26.emf"/><Relationship Id="rId9"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13707826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7105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77713"/>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2652291150"/>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14 – 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224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15535187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16431078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Appearance (1)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Song (2-3)</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Sanctification (4-5)</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1. The Destiny of the 144,000</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5025995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Appearance (1)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Song (2-3)</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Sanctification (4-5)</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1. The Destiny of the 144,000</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5397178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Appearance (1)</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Song (2-3)</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Sanctification (4-5)</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1. The Destiny of the 144,000</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6075920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Appearance (1)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Song (2-3)</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Sanctification (4-5)</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1. The Destiny of the 144,000</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0772998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virginity (4a)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loyalty (4b)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redemption (4c)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integrity (5a)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innocence (5b)</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Their Sanctification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14:4-5)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286000"/>
            <a:ext cx="2215113" cy="2286000"/>
          </a:xfrm>
          <a:prstGeom prst="rect">
            <a:avLst/>
          </a:prstGeom>
        </p:spPr>
      </p:pic>
    </p:spTree>
    <p:extLst>
      <p:ext uri="{BB962C8B-B14F-4D97-AF65-F5344CB8AC3E}">
        <p14:creationId xmlns:p14="http://schemas.microsoft.com/office/powerpoint/2010/main" val="18445841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virginity (4a)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loyalty (4b)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redemption (4c)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integrity (5a)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innocence (5b)</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Their Sanctification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14:4-5)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286000"/>
            <a:ext cx="2215113" cy="2286000"/>
          </a:xfrm>
          <a:prstGeom prst="rect">
            <a:avLst/>
          </a:prstGeom>
        </p:spPr>
      </p:pic>
    </p:spTree>
    <p:extLst>
      <p:ext uri="{BB962C8B-B14F-4D97-AF65-F5344CB8AC3E}">
        <p14:creationId xmlns:p14="http://schemas.microsoft.com/office/powerpoint/2010/main" val="36706704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virginity (4a)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loyalty (4b)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redemption (4c)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integrity (5a)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innocence (5b)</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Their Sanctification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14:4-5)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286000"/>
            <a:ext cx="2215113" cy="2286000"/>
          </a:xfrm>
          <a:prstGeom prst="rect">
            <a:avLst/>
          </a:prstGeom>
        </p:spPr>
      </p:pic>
    </p:spTree>
    <p:extLst>
      <p:ext uri="{BB962C8B-B14F-4D97-AF65-F5344CB8AC3E}">
        <p14:creationId xmlns:p14="http://schemas.microsoft.com/office/powerpoint/2010/main" val="30253256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ext uri="{D42A27DB-BD31-4B8C-83A1-F6EECF244321}">
                <p14:modId xmlns:p14="http://schemas.microsoft.com/office/powerpoint/2010/main" val="2344836358"/>
              </p:ext>
            </p:extLst>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tx2"/>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CC"/>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sz="1800" kern="0" dirty="0">
                <a:latin typeface="Calibri" panose="020F0502020204030204" pitchFamily="34" charset="0"/>
                <a:cs typeface="Calibri" panose="020F0502020204030204" pitchFamily="34" charset="0"/>
              </a:rPr>
              <a:t>Adapted from http://www.gracelife.org/resources/gracenotes.asp?id=23</a:t>
            </a:r>
          </a:p>
        </p:txBody>
      </p:sp>
    </p:spTree>
    <p:extLst>
      <p:ext uri="{BB962C8B-B14F-4D97-AF65-F5344CB8AC3E}">
        <p14:creationId xmlns:p14="http://schemas.microsoft.com/office/powerpoint/2010/main" val="10674668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dirty="0">
                <a:effectLst/>
              </a:rPr>
              <a:t>They are willing to go anywhere the Lord wanted them to go and to do whatever He wanted them to do. What marvelous examples they are to all of us who seek to follow our Lord Jesus Christ!</a:t>
            </a:r>
            <a:r>
              <a:rPr lang="en-US"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217438"/>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437.</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07" y="121920"/>
            <a:ext cx="1167993" cy="109728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0929" y="41148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virginity (4a)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loyalty (4b)</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redemption (4c)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integrity (5a)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innocence (5b)</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Their Sanctification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14:4-5)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286000"/>
            <a:ext cx="2215113" cy="2286000"/>
          </a:xfrm>
          <a:prstGeom prst="rect">
            <a:avLst/>
          </a:prstGeom>
        </p:spPr>
      </p:pic>
    </p:spTree>
    <p:extLst>
      <p:ext uri="{BB962C8B-B14F-4D97-AF65-F5344CB8AC3E}">
        <p14:creationId xmlns:p14="http://schemas.microsoft.com/office/powerpoint/2010/main" val="12609928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715271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virginity (4a)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loyalty (4b)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redemption (4c)</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integrity (5a)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innocence (5b)</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Their Sanctification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14:4-5)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286000"/>
            <a:ext cx="2215113" cy="2286000"/>
          </a:xfrm>
          <a:prstGeom prst="rect">
            <a:avLst/>
          </a:prstGeom>
        </p:spPr>
      </p:pic>
    </p:spTree>
    <p:extLst>
      <p:ext uri="{BB962C8B-B14F-4D97-AF65-F5344CB8AC3E}">
        <p14:creationId xmlns:p14="http://schemas.microsoft.com/office/powerpoint/2010/main" val="31198827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virginity (4a)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loyalty (4b)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redemption (4c)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integrity (5a)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innocence (5b)</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Their Sanctification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14:4-5)</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286000"/>
            <a:ext cx="2215113" cy="2286000"/>
          </a:xfrm>
          <a:prstGeom prst="rect">
            <a:avLst/>
          </a:prstGeom>
        </p:spPr>
      </p:pic>
    </p:spTree>
    <p:extLst>
      <p:ext uri="{BB962C8B-B14F-4D97-AF65-F5344CB8AC3E}">
        <p14:creationId xmlns:p14="http://schemas.microsoft.com/office/powerpoint/2010/main" val="6026823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Proclamation of the Eternal Gospel (6-7)</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9103220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301058" y="2293338"/>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proclamation (6)</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emphasis (7)</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381000" y="228600"/>
            <a:ext cx="80772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2. The Proclamation of the Eternal Gospel</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14:6-7)</a:t>
            </a:r>
          </a:p>
        </p:txBody>
      </p:sp>
      <p:pic>
        <p:nvPicPr>
          <p:cNvPr id="2050" name="Picture 2" descr="Image result for Revelation 14">
            <a:extLst>
              <a:ext uri="{FF2B5EF4-FFF2-40B4-BE49-F238E27FC236}">
                <a16:creationId xmlns:a16="http://schemas.microsoft.com/office/drawing/2014/main" id="{908CA46B-046C-4827-8F1C-73E438DA1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058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301058" y="2293338"/>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proclamation (6)</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emphasis (7)</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381000" y="228600"/>
            <a:ext cx="80772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2. The Proclamation of the Eternal Gospel</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14:6-7)</a:t>
            </a:r>
          </a:p>
        </p:txBody>
      </p:sp>
      <p:pic>
        <p:nvPicPr>
          <p:cNvPr id="2050" name="Picture 2" descr="Image result for Revelation 14">
            <a:extLst>
              <a:ext uri="{FF2B5EF4-FFF2-40B4-BE49-F238E27FC236}">
                <a16:creationId xmlns:a16="http://schemas.microsoft.com/office/drawing/2014/main" id="{908CA46B-046C-4827-8F1C-73E438DA1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5497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228600" y="2057400"/>
            <a:ext cx="6400799"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Eternality (6a)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Proclaimer &amp; Audience (6b)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Universality (6c)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Its Proclamation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a:t>
            </a:r>
          </a:p>
        </p:txBody>
      </p:sp>
      <p:pic>
        <p:nvPicPr>
          <p:cNvPr id="7" name="Picture 2" descr="Image result for Revelation 14">
            <a:extLst>
              <a:ext uri="{FF2B5EF4-FFF2-40B4-BE49-F238E27FC236}">
                <a16:creationId xmlns:a16="http://schemas.microsoft.com/office/drawing/2014/main" id="{EF75DB4A-14C5-4DE5-A6D5-9A506D608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723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228600" y="2057400"/>
            <a:ext cx="6400799"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Eternality (6a)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Proclaimer &amp; Audience (6b)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Universality (6c)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Its Proclamation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a:t>
            </a:r>
          </a:p>
        </p:txBody>
      </p:sp>
      <p:pic>
        <p:nvPicPr>
          <p:cNvPr id="7" name="Picture 2" descr="Image result for Revelation 14">
            <a:extLst>
              <a:ext uri="{FF2B5EF4-FFF2-40B4-BE49-F238E27FC236}">
                <a16:creationId xmlns:a16="http://schemas.microsoft.com/office/drawing/2014/main" id="{EF75DB4A-14C5-4DE5-A6D5-9A506D608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072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ED86A-AD56-4B3C-A822-732EE8C6B06D}"/>
              </a:ext>
            </a:extLst>
          </p:cNvPr>
          <p:cNvPicPr>
            <a:picLocks noChangeAspect="1"/>
          </p:cNvPicPr>
          <p:nvPr/>
        </p:nvPicPr>
        <p:blipFill>
          <a:blip r:embed="rId2"/>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0" y="0"/>
            <a:ext cx="9144000" cy="3276600"/>
          </a:xfrm>
        </p:spPr>
        <p:txBody>
          <a:bodyPr/>
          <a:lstStyle/>
          <a:p>
            <a:pPr algn="ctr" eaLnBrk="1" fontAlgn="auto" hangingPunct="1">
              <a:spcBef>
                <a:spcPts val="0"/>
              </a:spcBef>
              <a:spcAft>
                <a:spcPts val="1200"/>
              </a:spcAft>
              <a:buFontTx/>
              <a:buNone/>
              <a:defRPr/>
            </a:pPr>
            <a:r>
              <a:rPr lang="en-US" sz="4000" dirty="0">
                <a:solidFill>
                  <a:srgbClr val="00FFFF"/>
                </a:solidFill>
                <a:effectLst>
                  <a:outerShdw blurRad="38100" dist="38100" dir="2700000" algn="tl">
                    <a:srgbClr val="000000">
                      <a:alpha val="43137"/>
                    </a:srgbClr>
                  </a:outerShdw>
                </a:effectLst>
                <a:ea typeface="+mj-ea"/>
                <a:cs typeface="+mj-cs"/>
              </a:rPr>
              <a:t>Genesis 3:15</a:t>
            </a:r>
          </a:p>
          <a:p>
            <a:pPr marL="0" indent="0" algn="just" eaLnBrk="1" hangingPunct="1">
              <a:spcBef>
                <a:spcPts val="0"/>
              </a:spcBef>
              <a:buFontTx/>
              <a:buNone/>
            </a:pPr>
            <a:r>
              <a:rPr lang="en-US" sz="3600" dirty="0">
                <a:effectLst>
                  <a:outerShdw blurRad="38100" dist="38100" dir="2700000" algn="tl">
                    <a:srgbClr val="000000">
                      <a:alpha val="43137"/>
                    </a:srgbClr>
                  </a:outerShdw>
                </a:effectLst>
              </a:rPr>
              <a:t>“And I will put enmity between you and the woman, and between your seed and her seed;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Tree>
    <p:extLst>
      <p:ext uri="{BB962C8B-B14F-4D97-AF65-F5344CB8AC3E}">
        <p14:creationId xmlns:p14="http://schemas.microsoft.com/office/powerpoint/2010/main" val="20742910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6249940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9337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10:5-7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Do not go in the way of the Gentiles, and do not enter any city of the Samaritans; 6 but rather go to the lost sheep of the house of Israel</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‘The kingdom of heaven is at hand </a:t>
            </a: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altLang="en-US" sz="3200" i="1" kern="0" dirty="0">
                <a:effectLst>
                  <a:outerShdw blurRad="38100" dist="38100" dir="2700000" algn="tl">
                    <a:srgbClr val="000000">
                      <a:alpha val="43137"/>
                    </a:srgbClr>
                  </a:outerShdw>
                </a:effectLst>
                <a:latin typeface="Calibri" panose="020F0502020204030204" pitchFamily="34" charset="0"/>
              </a:rPr>
              <a:t>engizō</a:t>
            </a: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4C7A4422-040E-4883-A69F-F91F19561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3441440"/>
            <a:ext cx="2453168" cy="1371600"/>
          </a:xfrm>
          <a:prstGeom prst="rect">
            <a:avLst/>
          </a:prstGeom>
        </p:spPr>
      </p:pic>
    </p:spTree>
    <p:extLst>
      <p:ext uri="{BB962C8B-B14F-4D97-AF65-F5344CB8AC3E}">
        <p14:creationId xmlns:p14="http://schemas.microsoft.com/office/powerpoint/2010/main" val="395893465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18-20</a:t>
            </a:r>
          </a:p>
        </p:txBody>
      </p:sp>
    </p:spTree>
    <p:extLst>
      <p:ext uri="{BB962C8B-B14F-4D97-AF65-F5344CB8AC3E}">
        <p14:creationId xmlns:p14="http://schemas.microsoft.com/office/powerpoint/2010/main" val="21852083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6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21E23495-E882-4DB0-B99C-97ED70AADAB7}"/>
              </a:ext>
            </a:extLst>
          </p:cNvPr>
          <p:cNvPicPr>
            <a:picLocks noChangeAspect="1" noChangeArrowheads="1"/>
          </p:cNvPicPr>
          <p:nvPr/>
        </p:nvPicPr>
        <p:blipFill>
          <a:blip r:embed="rId3" cstate="print"/>
          <a:srcRect/>
          <a:stretch>
            <a:fillRect/>
          </a:stretch>
        </p:blipFill>
        <p:spPr bwMode="auto">
          <a:xfrm>
            <a:off x="2865438" y="2514600"/>
            <a:ext cx="3413124" cy="2286000"/>
          </a:xfrm>
          <a:prstGeom prst="rect">
            <a:avLst/>
          </a:prstGeom>
          <a:noFill/>
          <a:ln w="9525">
            <a:noFill/>
            <a:miter lim="800000"/>
            <a:headEnd/>
            <a:tailEnd/>
          </a:ln>
        </p:spPr>
      </p:pic>
    </p:spTree>
    <p:extLst>
      <p:ext uri="{BB962C8B-B14F-4D97-AF65-F5344CB8AC3E}">
        <p14:creationId xmlns:p14="http://schemas.microsoft.com/office/powerpoint/2010/main" val="31599601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228600" y="2057400"/>
            <a:ext cx="6400799"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Eternality (6a)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Proclaimer &amp; Audience (6b)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Universality (6c)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Its Proclamation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a:t>
            </a:r>
          </a:p>
        </p:txBody>
      </p:sp>
      <p:pic>
        <p:nvPicPr>
          <p:cNvPr id="7" name="Picture 2" descr="Image result for Revelation 14">
            <a:extLst>
              <a:ext uri="{FF2B5EF4-FFF2-40B4-BE49-F238E27FC236}">
                <a16:creationId xmlns:a16="http://schemas.microsoft.com/office/drawing/2014/main" id="{EF75DB4A-14C5-4DE5-A6D5-9A506D608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3316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228600" y="2057400"/>
            <a:ext cx="6400799"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Eternality (6a)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Its Proclaimer &amp; Audience (6b)</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Universality (6c)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Its Proclamation</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a:t>
            </a:r>
          </a:p>
        </p:txBody>
      </p:sp>
      <p:pic>
        <p:nvPicPr>
          <p:cNvPr id="7" name="Picture 2" descr="Image result for Revelation 14">
            <a:extLst>
              <a:ext uri="{FF2B5EF4-FFF2-40B4-BE49-F238E27FC236}">
                <a16:creationId xmlns:a16="http://schemas.microsoft.com/office/drawing/2014/main" id="{EF75DB4A-14C5-4DE5-A6D5-9A506D608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850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301058" y="2293338"/>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proclamation (6)</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emphasis (7)</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381000" y="228600"/>
            <a:ext cx="80772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2. The Proclamation of the Eternal Gospel</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14:6-7)</a:t>
            </a:r>
          </a:p>
        </p:txBody>
      </p:sp>
      <p:pic>
        <p:nvPicPr>
          <p:cNvPr id="2050" name="Picture 2" descr="Image result for Revelation 14">
            <a:extLst>
              <a:ext uri="{FF2B5EF4-FFF2-40B4-BE49-F238E27FC236}">
                <a16:creationId xmlns:a16="http://schemas.microsoft.com/office/drawing/2014/main" id="{908CA46B-046C-4827-8F1C-73E438DA1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8864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Fear God (7a)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Glorify God (7b)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Worship God (7c)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B. Its Emphasis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14:7)</a:t>
            </a:r>
          </a:p>
        </p:txBody>
      </p:sp>
      <p:pic>
        <p:nvPicPr>
          <p:cNvPr id="7" name="Picture 2" descr="Image result for Revelation 14">
            <a:extLst>
              <a:ext uri="{FF2B5EF4-FFF2-40B4-BE49-F238E27FC236}">
                <a16:creationId xmlns:a16="http://schemas.microsoft.com/office/drawing/2014/main" id="{48A9CDB1-33DF-476D-A2F1-813549B45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064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Fear God (7a)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Glorify God (7b)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Worship God (7c)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B. Its Emphasis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14:7)</a:t>
            </a:r>
          </a:p>
        </p:txBody>
      </p:sp>
      <p:pic>
        <p:nvPicPr>
          <p:cNvPr id="7" name="Picture 2" descr="Image result for Revelation 14">
            <a:extLst>
              <a:ext uri="{FF2B5EF4-FFF2-40B4-BE49-F238E27FC236}">
                <a16:creationId xmlns:a16="http://schemas.microsoft.com/office/drawing/2014/main" id="{58D44415-6CC5-4976-A201-8010CBA2F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980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Fear God (7a)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Glorify God (7b)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Worship God (7c)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B. Its Emphasis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14:7)</a:t>
            </a:r>
          </a:p>
        </p:txBody>
      </p:sp>
      <p:pic>
        <p:nvPicPr>
          <p:cNvPr id="7" name="Picture 2" descr="Image result for Revelation 14">
            <a:extLst>
              <a:ext uri="{FF2B5EF4-FFF2-40B4-BE49-F238E27FC236}">
                <a16:creationId xmlns:a16="http://schemas.microsoft.com/office/drawing/2014/main" id="{9E2F3C59-134D-4E26-9E95-8D9AE6E5F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9171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Fear God (7a)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Glorify God (7b)</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Worship God (7c)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B. Its Emphasis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14:7)</a:t>
            </a:r>
          </a:p>
        </p:txBody>
      </p:sp>
      <p:pic>
        <p:nvPicPr>
          <p:cNvPr id="7" name="Picture 2" descr="Image result for Revelation 14">
            <a:extLst>
              <a:ext uri="{FF2B5EF4-FFF2-40B4-BE49-F238E27FC236}">
                <a16:creationId xmlns:a16="http://schemas.microsoft.com/office/drawing/2014/main" id="{0B22C8DD-AE16-4005-9FEE-1E5332882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7808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number one priority of every believer should be the worship and praise of Almighty God. We were created to worship the God who made us. The action of falling down on their faces demonstrates a clear understanding of God‘s greatness and the believer’s humility before God.</a:t>
            </a:r>
            <a:r>
              <a:rPr lang="en-US" sz="28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217438"/>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390.</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07" y="121920"/>
            <a:ext cx="1167993" cy="109728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0929" y="4114800"/>
            <a:ext cx="4082143" cy="2286000"/>
          </a:xfrm>
          <a:prstGeom prst="rect">
            <a:avLst/>
          </a:prstGeom>
        </p:spPr>
      </p:pic>
    </p:spTree>
    <p:extLst>
      <p:ext uri="{BB962C8B-B14F-4D97-AF65-F5344CB8AC3E}">
        <p14:creationId xmlns:p14="http://schemas.microsoft.com/office/powerpoint/2010/main" val="17812241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2</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3</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rd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(8:10-11) – 1/3 water destroyed</a:t>
            </a:r>
            <a:r>
              <a:rPr lang="en-US" sz="2800" dirty="0">
                <a:effectLst>
                  <a:outerShdw blurRad="38100" dist="38100" dir="2700000" algn="tl">
                    <a:srgbClr val="000000">
                      <a:alpha val="43137"/>
                    </a:srgbClr>
                  </a:outerShdw>
                </a:effectLst>
                <a:cs typeface="Calibri" panose="020F0502020204030204" pitchFamily="34" charset="0"/>
              </a:rPr>
              <a:t>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4346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Prediction of the Destruction of Babylon (8)</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40845024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82676543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614" y="868680"/>
          <a:ext cx="8702772" cy="5120640"/>
        </p:xfrm>
        <a:graphic>
          <a:graphicData uri="http://schemas.openxmlformats.org/drawingml/2006/table">
            <a:tbl>
              <a:tblPr firstRow="1" bandRow="1">
                <a:tableStyleId>{073A0DAA-6AF3-43AB-8588-CEC1D06C72B9}</a:tableStyleId>
              </a:tblPr>
              <a:tblGrid>
                <a:gridCol w="2175693">
                  <a:extLst>
                    <a:ext uri="{9D8B030D-6E8A-4147-A177-3AD203B41FA5}">
                      <a16:colId xmlns:a16="http://schemas.microsoft.com/office/drawing/2014/main" val="693548043"/>
                    </a:ext>
                  </a:extLst>
                </a:gridCol>
                <a:gridCol w="1870893">
                  <a:extLst>
                    <a:ext uri="{9D8B030D-6E8A-4147-A177-3AD203B41FA5}">
                      <a16:colId xmlns:a16="http://schemas.microsoft.com/office/drawing/2014/main" val="3074207953"/>
                    </a:ext>
                  </a:extLst>
                </a:gridCol>
                <a:gridCol w="2480493">
                  <a:extLst>
                    <a:ext uri="{9D8B030D-6E8A-4147-A177-3AD203B41FA5}">
                      <a16:colId xmlns:a16="http://schemas.microsoft.com/office/drawing/2014/main" val="2121096268"/>
                    </a:ext>
                  </a:extLst>
                </a:gridCol>
                <a:gridCol w="2175693">
                  <a:extLst>
                    <a:ext uri="{9D8B030D-6E8A-4147-A177-3AD203B41FA5}">
                      <a16:colId xmlns:a16="http://schemas.microsoft.com/office/drawing/2014/main" val="1144338633"/>
                    </a:ext>
                  </a:extLst>
                </a:gridCol>
              </a:tblGrid>
              <a:tr h="731520">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731520">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3375767282"/>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671669581"/>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114569575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11:8</a:t>
                      </a:r>
                    </a:p>
                  </a:txBody>
                  <a:tcPr anchor="ctr"/>
                </a:tc>
                <a:extLst>
                  <a:ext uri="{0D108BD9-81ED-4DB2-BD59-A6C34878D82A}">
                    <a16:rowId xmlns:a16="http://schemas.microsoft.com/office/drawing/2014/main" val="291402366"/>
                  </a:ext>
                </a:extLst>
              </a:tr>
              <a:tr h="73152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3136270328"/>
                  </a:ext>
                </a:extLst>
              </a:tr>
              <a:tr h="731520">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tc>
                  <a:txBody>
                    <a:bodyPr/>
                    <a:lstStyle/>
                    <a:p>
                      <a:r>
                        <a:rPr lang="en-US" sz="3200" b="1" kern="1200" dirty="0">
                          <a:solidFill>
                            <a:srgbClr val="C00000"/>
                          </a:solidFill>
                          <a:latin typeface="Calibri" panose="020F0502020204030204" pitchFamily="34" charset="0"/>
                          <a:ea typeface="+mn-ea"/>
                          <a:cs typeface="Calibri" panose="020F0502020204030204" pitchFamily="34" charset="0"/>
                        </a:rPr>
                        <a:t>Jerusalem</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sz="3200" kern="1200" dirty="0">
                          <a:solidFill>
                            <a:srgbClr val="0000CC"/>
                          </a:solidFill>
                          <a:latin typeface="Calibri" panose="020F0502020204030204" pitchFamily="34" charset="0"/>
                          <a:ea typeface="+mn-ea"/>
                          <a:cs typeface="Calibri" panose="020F0502020204030204" pitchFamily="34" charset="0"/>
                        </a:rPr>
                        <a:t>20:9</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228600"/>
            <a:ext cx="6629400" cy="1066800"/>
          </a:xfrm>
        </p:spPr>
        <p:txBody>
          <a:bodyPr/>
          <a:lstStyle/>
          <a:p>
            <a:pPr algn="ctr">
              <a:spcBef>
                <a:spcPts val="1200"/>
              </a:spcBef>
            </a:pPr>
            <a:r>
              <a:rPr lang="en-US" sz="32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John F. Walvoord, The Revelation of Jesus Christ: A Commentary (Chicago: Moody, 1966), 257, 263.</a:t>
            </a:r>
          </a:p>
        </p:txBody>
      </p:sp>
      <p:sp>
        <p:nvSpPr>
          <p:cNvPr id="16387" name="Rectangle 3"/>
          <p:cNvSpPr>
            <a:spLocks noGrp="1" noChangeArrowheads="1"/>
          </p:cNvSpPr>
          <p:nvPr>
            <p:ph type="body" idx="1"/>
          </p:nvPr>
        </p:nvSpPr>
        <p:spPr>
          <a:xfrm>
            <a:off x="0" y="1554480"/>
            <a:ext cx="9144000" cy="3703320"/>
          </a:xfrm>
        </p:spPr>
        <p:txBody>
          <a:bodyPr/>
          <a:lstStyle/>
          <a:p>
            <a:pPr marL="0" indent="0" algn="just">
              <a:buNone/>
              <a:defRPr/>
            </a:pPr>
            <a:r>
              <a:rPr lang="en-US" dirty="0">
                <a:effectLst>
                  <a:outerShdw blurRad="38100" dist="38100" dir="2700000" algn="tl">
                    <a:srgbClr val="000000">
                      <a:alpha val="43137"/>
                    </a:srgbClr>
                  </a:outerShdw>
                </a:effectLst>
              </a:rPr>
              <a:t>“The city here according to verse 5 is a mystery, </a:t>
            </a:r>
            <a:r>
              <a:rPr lang="en-US" b="1" u="sng" dirty="0">
                <a:solidFill>
                  <a:srgbClr val="FFFFCC"/>
                </a:solidFill>
                <a:effectLst>
                  <a:outerShdw blurRad="38100" dist="38100" dir="2700000" algn="tl">
                    <a:srgbClr val="000000">
                      <a:alpha val="43137"/>
                    </a:srgbClr>
                  </a:outerShdw>
                </a:effectLst>
              </a:rPr>
              <a:t>not a literal city</a:t>
            </a:r>
            <a:r>
              <a:rPr lang="en-US" dirty="0">
                <a:effectLst>
                  <a:outerShdw blurRad="38100" dist="38100" dir="2700000" algn="tl">
                    <a:srgbClr val="000000">
                      <a:alpha val="43137"/>
                    </a:srgbClr>
                  </a:outerShdw>
                </a:effectLst>
              </a:rPr>
              <a:t>...The ultimate decision depends upon the judgment of the expositor, but in many respects it is simpler to postulate a rebuilt Babylon </a:t>
            </a:r>
            <a:r>
              <a:rPr lang="en-US" b="1" u="sng" dirty="0">
                <a:solidFill>
                  <a:srgbClr val="FFFFCC"/>
                </a:solidFill>
                <a:effectLst>
                  <a:outerShdw blurRad="38100" dist="38100" dir="2700000" algn="tl">
                    <a:srgbClr val="000000">
                      <a:alpha val="43137"/>
                    </a:srgbClr>
                  </a:outerShdw>
                </a:effectLst>
              </a:rPr>
              <a:t>as fulfilling literally</a:t>
            </a:r>
            <a:r>
              <a:rPr lang="en-US" dirty="0">
                <a:effectLst>
                  <a:outerShdw blurRad="38100" dist="38100" dir="2700000" algn="tl">
                    <a:srgbClr val="000000">
                      <a:alpha val="43137"/>
                    </a:srgbClr>
                  </a:outerShdw>
                </a:effectLst>
              </a:rPr>
              <a:t> the Old Testament prophecies as well as that embodied in this chapter.”</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Doom of the Beast’s Worshippers (9-12)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373234254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80525153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927109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276116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42EB58A-31CE-4731-8C68-C72E475CC181}"/>
              </a:ext>
            </a:extLst>
          </p:cNvPr>
          <p:cNvPicPr>
            <a:picLocks noChangeAspect="1"/>
          </p:cNvPicPr>
          <p:nvPr/>
        </p:nvPicPr>
        <p:blipFill>
          <a:blip r:embed="rId3"/>
          <a:stretch>
            <a:fillRect/>
          </a:stretch>
        </p:blipFill>
        <p:spPr>
          <a:xfrm>
            <a:off x="3196963" y="3048000"/>
            <a:ext cx="2750075" cy="1828800"/>
          </a:xfrm>
          <a:prstGeom prst="rect">
            <a:avLst/>
          </a:prstGeom>
        </p:spPr>
      </p:pic>
    </p:spTree>
    <p:extLst>
      <p:ext uri="{BB962C8B-B14F-4D97-AF65-F5344CB8AC3E}">
        <p14:creationId xmlns:p14="http://schemas.microsoft.com/office/powerpoint/2010/main" val="110786409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FB4C61DA-B161-4034-BC63-8E3B968A48C2}"/>
              </a:ext>
            </a:extLst>
          </p:cNvPr>
          <p:cNvPicPr>
            <a:picLocks noChangeAspect="1"/>
          </p:cNvPicPr>
          <p:nvPr/>
        </p:nvPicPr>
        <p:blipFill rotWithShape="1">
          <a:blip r:embed="rId3"/>
          <a:srcRect l="9167" r="12500" b="17407"/>
          <a:stretch/>
        </p:blipFill>
        <p:spPr>
          <a:xfrm>
            <a:off x="3030232" y="2971800"/>
            <a:ext cx="3083537" cy="1828800"/>
          </a:xfrm>
          <a:prstGeom prst="rect">
            <a:avLst/>
          </a:prstGeom>
        </p:spPr>
      </p:pic>
    </p:spTree>
    <p:extLst>
      <p:ext uri="{BB962C8B-B14F-4D97-AF65-F5344CB8AC3E}">
        <p14:creationId xmlns:p14="http://schemas.microsoft.com/office/powerpoint/2010/main" val="407165696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0"/>
            <a:ext cx="8534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kolasis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eternal life.</a:t>
            </a:r>
          </a:p>
        </p:txBody>
      </p:sp>
      <p:pic>
        <p:nvPicPr>
          <p:cNvPr id="4" name="Picture 3">
            <a:extLst>
              <a:ext uri="{FF2B5EF4-FFF2-40B4-BE49-F238E27FC236}">
                <a16:creationId xmlns:a16="http://schemas.microsoft.com/office/drawing/2014/main" id="{28465F0C-ED88-42FD-AB50-9B3621BDECD8}"/>
              </a:ext>
            </a:extLst>
          </p:cNvPr>
          <p:cNvPicPr>
            <a:picLocks noChangeAspect="1"/>
          </p:cNvPicPr>
          <p:nvPr/>
        </p:nvPicPr>
        <p:blipFill>
          <a:blip r:embed="rId3"/>
          <a:stretch>
            <a:fillRect/>
          </a:stretch>
        </p:blipFill>
        <p:spPr>
          <a:xfrm>
            <a:off x="3196963" y="3048000"/>
            <a:ext cx="2750075" cy="1828800"/>
          </a:xfrm>
          <a:prstGeom prst="rect">
            <a:avLst/>
          </a:prstGeom>
        </p:spPr>
      </p:pic>
    </p:spTree>
    <p:extLst>
      <p:ext uri="{BB962C8B-B14F-4D97-AF65-F5344CB8AC3E}">
        <p14:creationId xmlns:p14="http://schemas.microsoft.com/office/powerpoint/2010/main" val="517447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250835" y="228600"/>
            <a:ext cx="6642331" cy="1371600"/>
          </a:xfrm>
        </p:spPr>
        <p:txBody>
          <a:bodyPr/>
          <a:lstStyle/>
          <a:p>
            <a:pPr algn="ctr">
              <a:spcAft>
                <a:spcPts val="600"/>
              </a:spcAft>
            </a:pPr>
            <a:r>
              <a:rPr lang="en-US" sz="3200" dirty="0">
                <a:effectLst>
                  <a:outerShdw blurRad="38100" dist="38100" dir="2700000" algn="tl">
                    <a:srgbClr val="000000">
                      <a:alpha val="43137"/>
                    </a:srgbClr>
                  </a:outerShdw>
                </a:effectLst>
              </a:rPr>
              <a:t>Dr. Alan W. Gomes</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(Summer 1991). “Evangelicals and the Annihilation of Hell” (Part 2).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In the Christian Research Journal. Page 11.</a:t>
            </a:r>
            <a:endParaRPr lang="en-US" altLang="en-US" sz="2400" dirty="0">
              <a:solidFill>
                <a:schemeClr val="tx1"/>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3">
            <a:extLst>
              <a:ext uri="{FF2B5EF4-FFF2-40B4-BE49-F238E27FC236}">
                <a16:creationId xmlns:a16="http://schemas.microsoft.com/office/drawing/2014/main" id="{2DAA03D9-B5D6-4D27-AA1D-09659CAB7020}"/>
              </a:ext>
            </a:extLst>
          </p:cNvPr>
          <p:cNvSpPr txBox="1">
            <a:spLocks noChangeArrowheads="1"/>
          </p:cNvSpPr>
          <p:nvPr/>
        </p:nvSpPr>
        <p:spPr bwMode="auto">
          <a:xfrm>
            <a:off x="119570" y="1600200"/>
            <a:ext cx="8904859" cy="45655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punishment [such as torment] that is not felt is not a punishment. It is an odd use of language to speak of an insensate state (i.e., unfeeling), an inanimate object receiving punishment. To say, ‘I punished my car for not starting by slowly plucking out it’s spark plug wires, one by one,’ would invoke laughter, not serious consideration.”</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Medium 360416804 52476511 alancrop7878 200x200 compressed">
            <a:extLst>
              <a:ext uri="{FF2B5EF4-FFF2-40B4-BE49-F238E27FC236}">
                <a16:creationId xmlns:a16="http://schemas.microsoft.com/office/drawing/2014/main" id="{EA4B1E75-F665-458D-BCED-8C2BB0844A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712" y="12316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2241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304800" y="0"/>
            <a:ext cx="8534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059DDEB-1137-4C73-9C80-E91199E404D7}"/>
              </a:ext>
            </a:extLst>
          </p:cNvPr>
          <p:cNvPicPr>
            <a:picLocks noChangeAspect="1"/>
          </p:cNvPicPr>
          <p:nvPr/>
        </p:nvPicPr>
        <p:blipFill>
          <a:blip r:embed="rId3"/>
          <a:stretch>
            <a:fillRect/>
          </a:stretch>
        </p:blipFill>
        <p:spPr>
          <a:xfrm>
            <a:off x="3196963" y="3048000"/>
            <a:ext cx="2750075" cy="1828800"/>
          </a:xfrm>
          <a:prstGeom prst="rect">
            <a:avLst/>
          </a:prstGeom>
        </p:spPr>
      </p:pic>
    </p:spTree>
    <p:extLst>
      <p:ext uri="{BB962C8B-B14F-4D97-AF65-F5344CB8AC3E}">
        <p14:creationId xmlns:p14="http://schemas.microsoft.com/office/powerpoint/2010/main" val="372443732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2" name="Picture 1">
            <a:extLst>
              <a:ext uri="{FF2B5EF4-FFF2-40B4-BE49-F238E27FC236}">
                <a16:creationId xmlns:a16="http://schemas.microsoft.com/office/drawing/2014/main" id="{D9790346-5816-4D41-8AAC-3EEEA8165578}"/>
              </a:ext>
            </a:extLst>
          </p:cNvPr>
          <p:cNvPicPr>
            <a:picLocks noChangeAspect="1"/>
          </p:cNvPicPr>
          <p:nvPr/>
        </p:nvPicPr>
        <p:blipFill rotWithShape="1">
          <a:blip r:embed="rId3"/>
          <a:srcRect r="23482" b="16667"/>
          <a:stretch/>
        </p:blipFill>
        <p:spPr>
          <a:xfrm>
            <a:off x="3450639" y="2971800"/>
            <a:ext cx="2242723" cy="1828800"/>
          </a:xfrm>
          <a:prstGeom prst="rect">
            <a:avLst/>
          </a:prstGeom>
        </p:spPr>
      </p:pic>
    </p:spTree>
    <p:extLst>
      <p:ext uri="{BB962C8B-B14F-4D97-AF65-F5344CB8AC3E}">
        <p14:creationId xmlns:p14="http://schemas.microsoft.com/office/powerpoint/2010/main" val="235883463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20:10</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they will be tormented day and night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A7AD1E7F-0287-4D11-8A52-1D7476C2C47B}"/>
              </a:ext>
            </a:extLst>
          </p:cNvPr>
          <p:cNvPicPr>
            <a:picLocks noChangeAspect="1"/>
          </p:cNvPicPr>
          <p:nvPr/>
        </p:nvPicPr>
        <p:blipFill>
          <a:blip r:embed="rId3"/>
          <a:stretch>
            <a:fillRect/>
          </a:stretch>
        </p:blipFill>
        <p:spPr>
          <a:xfrm>
            <a:off x="3418466" y="3429000"/>
            <a:ext cx="2307068" cy="1371600"/>
          </a:xfrm>
          <a:prstGeom prst="rect">
            <a:avLst/>
          </a:prstGeom>
        </p:spPr>
      </p:pic>
    </p:spTree>
    <p:extLst>
      <p:ext uri="{BB962C8B-B14F-4D97-AF65-F5344CB8AC3E}">
        <p14:creationId xmlns:p14="http://schemas.microsoft.com/office/powerpoint/2010/main" val="11699720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14:11</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smoke of their torment goes up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have no rest day and night, those who worship the beast and his image, and whoever receives the mark of his name.”</a:t>
            </a:r>
          </a:p>
        </p:txBody>
      </p:sp>
      <p:pic>
        <p:nvPicPr>
          <p:cNvPr id="4" name="Picture 3">
            <a:extLst>
              <a:ext uri="{FF2B5EF4-FFF2-40B4-BE49-F238E27FC236}">
                <a16:creationId xmlns:a16="http://schemas.microsoft.com/office/drawing/2014/main" id="{893B601E-B7D2-43AA-9B6D-2819FB79AE43}"/>
              </a:ext>
            </a:extLst>
          </p:cNvPr>
          <p:cNvPicPr>
            <a:picLocks noChangeAspect="1"/>
          </p:cNvPicPr>
          <p:nvPr/>
        </p:nvPicPr>
        <p:blipFill>
          <a:blip r:embed="rId3"/>
          <a:stretch>
            <a:fillRect/>
          </a:stretch>
        </p:blipFill>
        <p:spPr>
          <a:xfrm>
            <a:off x="3418466" y="3429000"/>
            <a:ext cx="2307068" cy="1371600"/>
          </a:xfrm>
          <a:prstGeom prst="rect">
            <a:avLst/>
          </a:prstGeom>
        </p:spPr>
      </p:pic>
    </p:spTree>
    <p:extLst>
      <p:ext uri="{BB962C8B-B14F-4D97-AF65-F5344CB8AC3E}">
        <p14:creationId xmlns:p14="http://schemas.microsoft.com/office/powerpoint/2010/main" val="302258915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381000"/>
            <a:ext cx="4762500" cy="514350"/>
          </a:xfrm>
        </p:spPr>
        <p:txBody>
          <a:bodyPr/>
          <a:lstStyle/>
          <a:p>
            <a:pPr algn="ctr"/>
            <a:r>
              <a:rPr lang="en-US" dirty="0"/>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val="0"/>
              </a:ext>
            </a:extLst>
          </a:blip>
          <a:srcRect/>
          <a:stretch/>
        </p:blipFill>
        <p:spPr>
          <a:xfrm>
            <a:off x="431800"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Plea (9)</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Punishment (10-11)</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Perseverance (12)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4. The Doom of the Beast’s Worshippers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14:9-12)</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2385396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A4394-25AB-4CCC-BECA-CD22EF9A1D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31380"/>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24:13</a:t>
            </a:r>
          </a:p>
          <a:p>
            <a:pPr algn="just">
              <a:spcBef>
                <a:spcPts val="0"/>
              </a:spcBef>
              <a:spcAft>
                <a:spcPts val="0"/>
              </a:spcAft>
            </a:pPr>
            <a:r>
              <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5460014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0574701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845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5146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886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as we persevere in faith and holiness to the end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27110" y="228600"/>
            <a:ext cx="5489780" cy="939718"/>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Murray</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62217" cy="10921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83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219200" y="5121257"/>
            <a:ext cx="7002152" cy="105094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“Readers, if there is a reserve in your obedience, you are on your way to hell.”</a:t>
            </a:r>
          </a:p>
        </p:txBody>
      </p:sp>
      <p:sp>
        <p:nvSpPr>
          <p:cNvPr id="6" name="Rectangle 2"/>
          <p:cNvSpPr>
            <a:spLocks noChangeArrowheads="1"/>
          </p:cNvSpPr>
          <p:nvPr/>
        </p:nvSpPr>
        <p:spPr bwMode="auto">
          <a:xfrm>
            <a:off x="1968760" y="228600"/>
            <a:ext cx="520648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Practical Christianity</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a:t>
            </a:r>
            <a:r>
              <a:rPr lang="en-US" sz="18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6400" y="1357146"/>
            <a:ext cx="4871201" cy="3519654"/>
          </a:xfrm>
          <a:prstGeom prst="rect">
            <a:avLst/>
          </a:prstGeom>
          <a:ln w="3175">
            <a:solidFill>
              <a:schemeClr val="tx1"/>
            </a:solidFill>
          </a:ln>
        </p:spPr>
      </p:pic>
    </p:spTree>
    <p:extLst>
      <p:ext uri="{BB962C8B-B14F-4D97-AF65-F5344CB8AC3E}">
        <p14:creationId xmlns:p14="http://schemas.microsoft.com/office/powerpoint/2010/main" val="159181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783072" y="2235467"/>
            <a:ext cx="5993597" cy="240065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35467"/>
            <a:ext cx="2060566" cy="2799737"/>
          </a:xfrm>
          <a:prstGeom prst="rect">
            <a:avLst/>
          </a:prstGeom>
          <a:noFill/>
          <a:ln w="38100">
            <a:solidFill>
              <a:schemeClr val="tx1"/>
            </a:solidFill>
            <a:miter lim="800000"/>
            <a:headEnd/>
            <a:tailEnd/>
          </a:ln>
        </p:spPr>
      </p:pic>
      <p:sp>
        <p:nvSpPr>
          <p:cNvPr id="2" name="Rectangle 1"/>
          <p:cNvSpPr/>
          <p:nvPr/>
        </p:nvSpPr>
        <p:spPr>
          <a:xfrm>
            <a:off x="914400" y="239216"/>
            <a:ext cx="7535825" cy="1531188"/>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Piper</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1"/>
            <a:ext cx="914400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 person fails to love and obey the Lord through the trials of life, then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no evidence that he possesses saving faith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 many people do you know who came to church for a while, had a little trouble in their lives, and left? Although they may have made a profession of faith in Christ, they cannot be identified as those who love Him because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 lives are not characterized by enduring obedience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905000" y="228600"/>
            <a:ext cx="5334001"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8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 Without A Doubt</a:t>
            </a: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177</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1"/>
            <a:ext cx="1879804" cy="1097280"/>
          </a:xfrm>
          <a:prstGeom prst="rect">
            <a:avLst/>
          </a:prstGeom>
        </p:spPr>
      </p:pic>
    </p:spTree>
    <p:extLst>
      <p:ext uri="{BB962C8B-B14F-4D97-AF65-F5344CB8AC3E}">
        <p14:creationId xmlns:p14="http://schemas.microsoft.com/office/powerpoint/2010/main" val="352588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 y="1524000"/>
            <a:ext cx="9128760"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first message presented at Ligonier’s Conference in Orlando last June, Dr. R. C. Sproul indicated that Dr. James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scheduled speaker at the conference, was dying in faith that very night.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the end of the message he asked all 5,000 of us present to pray that Jim dies in faith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struck me as sad.  Here was a great pastor, theologian, teacher, and author.  Yet Sproul was not sure that he was regenerate.  (In Reformed thought, if a person fails to die in faith, he proved he was never saved in the first place.)  I was reminded of R.T. Kendall’s remark that nearly to a man the Puritan divines died doubting whether they were saved and fearing they were going to hell.  Dr.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Boice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died that very night, June 15</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282142" y="228599"/>
            <a:ext cx="6594955" cy="923925"/>
          </a:xfrm>
          <a:prstGeom prst="rect">
            <a:avLst/>
          </a:prstGeom>
          <a:noFill/>
          <a:ln w="9525">
            <a:noFill/>
            <a:miter lim="800000"/>
            <a:headEnd/>
            <a:tailEnd/>
          </a:ln>
          <a:effectLst/>
        </p:spPr>
        <p:txBody>
          <a:bodyPr anchor="ctr"/>
          <a:lstStyle/>
          <a:p>
            <a:pPr algn="ctr">
              <a:spcAft>
                <a:spcPts val="600"/>
              </a:spcAft>
              <a:defRPr/>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 Bob Wilkin as quoted in:</a:t>
            </a:r>
          </a:p>
          <a:p>
            <a:pPr algn="ctr">
              <a:spcAft>
                <a:spcPts val="900"/>
              </a:spcAft>
              <a:defRPr/>
            </a:pPr>
            <a:r>
              <a:rPr lang="en-US" sz="1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http://www.gracebiblestudies.org/Resources/Web/www.duluthbible.org/g_f_j/EternalSecurity12.htm</a:t>
            </a: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41" y="76200"/>
            <a:ext cx="120845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1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209800" y="1905000"/>
            <a:ext cx="6609548" cy="41148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885154" y="228600"/>
            <a:ext cx="7344446" cy="11430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endParaRPr 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228600" y="2057400"/>
            <a:ext cx="1811548" cy="24003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1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A6F94-F102-40D2-B1D9-55A69B60FA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id="{2E791A4D-CC0D-4C79-9488-508523BB7A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60404493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A4B351-DACC-4EBE-9A27-D3DCDB2AF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5:13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written to you who believe in the name of the Son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may know that you have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A31836-5034-4433-A954-7F8446471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8234" y="3048000"/>
            <a:ext cx="2587533" cy="1828800"/>
          </a:xfrm>
          <a:prstGeom prst="rect">
            <a:avLst/>
          </a:prstGeom>
        </p:spPr>
      </p:pic>
    </p:spTree>
    <p:extLst>
      <p:ext uri="{BB962C8B-B14F-4D97-AF65-F5344CB8AC3E}">
        <p14:creationId xmlns:p14="http://schemas.microsoft.com/office/powerpoint/2010/main" val="9127191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76400"/>
            <a:ext cx="8953501"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51817884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51464875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66783687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14300" y="0"/>
            <a:ext cx="8915400" cy="13716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effectLst>
                  <a:outerShdw blurRad="38100" dist="38100" dir="2700000" algn="tl">
                    <a:srgbClr val="000000">
                      <a:alpha val="43137"/>
                    </a:srgbClr>
                  </a:outerShdw>
                </a:effectLst>
                <a:cs typeface="Calibri" panose="020F0502020204030204" pitchFamily="34" charset="0"/>
              </a:rPr>
              <a:t>makarios</a:t>
            </a:r>
            <a:r>
              <a:rPr lang="en-US" altLang="en-US" sz="3200" kern="1200" dirty="0">
                <a:effectLst>
                  <a:outerShdw blurRad="38100" dist="38100" dir="2700000" algn="tl">
                    <a:srgbClr val="000000">
                      <a:alpha val="43137"/>
                    </a:srgbClr>
                  </a:outerShdw>
                </a:effectLst>
                <a:cs typeface="Calibri" panose="020F0502020204030204" pitchFamily="34" charset="0"/>
              </a:rPr>
              <a:t>)</a:t>
            </a:r>
            <a:endParaRPr lang="en-US" altLang="en-US" sz="2400" dirty="0">
              <a:solidFill>
                <a:schemeClr val="tx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60561939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371600"/>
            <a:ext cx="8915400" cy="4495800"/>
          </a:xfrm>
        </p:spPr>
        <p:txBody>
          <a:bodyPr/>
          <a:lstStyle/>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14300" y="0"/>
            <a:ext cx="8915400" cy="13716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“Blessed” (</a:t>
            </a:r>
            <a:r>
              <a:rPr lang="en-US" altLang="en-US" sz="3200" i="1" kern="1200" dirty="0" err="1">
                <a:effectLst>
                  <a:outerShdw blurRad="38100" dist="38100" dir="2700000" algn="tl">
                    <a:srgbClr val="000000">
                      <a:alpha val="43137"/>
                    </a:srgbClr>
                  </a:outerShdw>
                </a:effectLst>
                <a:cs typeface="Calibri" panose="020F0502020204030204" pitchFamily="34" charset="0"/>
              </a:rPr>
              <a:t>makarios</a:t>
            </a:r>
            <a:r>
              <a:rPr lang="en-US" altLang="en-US" sz="3200" kern="1200" dirty="0">
                <a:effectLst>
                  <a:outerShdw blurRad="38100" dist="38100" dir="2700000" algn="tl">
                    <a:srgbClr val="000000">
                      <a:alpha val="43137"/>
                    </a:srgbClr>
                  </a:outerShdw>
                </a:effectLst>
                <a:cs typeface="Calibri" panose="020F0502020204030204" pitchFamily="34" charset="0"/>
              </a:rPr>
              <a:t>)</a:t>
            </a:r>
            <a:endParaRPr lang="en-US" altLang="en-US" sz="2400" dirty="0">
              <a:solidFill>
                <a:schemeClr val="tx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188081527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4020268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Beatitude (13a)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Rest (13b)</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Reward (13c)</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76200" y="228600"/>
            <a:ext cx="8915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5. The Blessing Upon the Tribulation Martyrs</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14:13)</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415542011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1"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C. Six Scenes of Hope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14:1-20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76400"/>
            <a:ext cx="8763000" cy="48768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Destiny of the 144,000 (1-5)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Proc</a:t>
            </a:r>
            <a:r>
              <a:rPr lang="en-US" dirty="0">
                <a:effectLst>
                  <a:outerShdw blurRad="38100" dist="38100" dir="2700000" algn="tl">
                    <a:srgbClr val="000000">
                      <a:alpha val="43137"/>
                    </a:srgbClr>
                  </a:outerShdw>
                </a:effectLst>
              </a:rPr>
              <a:t>lamation of the Eternal Gospel</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6-7</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Prediction of the Destruction of Babylon (</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The Doom o</a:t>
            </a:r>
            <a:r>
              <a:rPr lang="en-US" dirty="0">
                <a:effectLst>
                  <a:outerShdw blurRad="38100" dist="38100" dir="2700000" algn="tl">
                    <a:srgbClr val="000000">
                      <a:alpha val="43137"/>
                    </a:srgbClr>
                  </a:outerShdw>
                </a:effectLst>
              </a:rPr>
              <a:t>f the Beast’s Worshippers</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9-12</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Blessing Upon the Tribulation’s Martyrs (13)</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Judgement Harvest of Armageddon (14-16)</a:t>
            </a:r>
          </a:p>
        </p:txBody>
      </p:sp>
    </p:spTree>
    <p:extLst>
      <p:ext uri="{BB962C8B-B14F-4D97-AF65-F5344CB8AC3E}">
        <p14:creationId xmlns:p14="http://schemas.microsoft.com/office/powerpoint/2010/main" val="232944531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707453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90571986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F9301787-7249-4812-B702-5C899AC2C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9156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158AF094-7E27-415F-B069-FDACC2CEF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9814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0E1A9D97-1BDF-412C-83FF-6AB61F648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7982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Third Angel (18a)</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ECB9E586-A664-4F62-9E35-BB3FA965D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669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71247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Son of Man (14)</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First Angel (15-16)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Second Angel (17)</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Third Angel (18a)</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A. The Judge</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14:14-18a)</a:t>
            </a:r>
          </a:p>
        </p:txBody>
      </p:sp>
      <p:pic>
        <p:nvPicPr>
          <p:cNvPr id="7" name="Picture 2" descr="Image result for Revelation 14">
            <a:extLst>
              <a:ext uri="{FF2B5EF4-FFF2-40B4-BE49-F238E27FC236}">
                <a16:creationId xmlns:a16="http://schemas.microsoft.com/office/drawing/2014/main" id="{17A57280-1198-4ADD-8FF2-ACBB902B2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3208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041803785"/>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 (14-18a)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Judged (18b)</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Judgment (19-20)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6. The Armageddon Judgment Harvest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14:14-20)</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83936703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816637"/>
            <a:ext cx="8285182" cy="5224725"/>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66800" y="2057400"/>
            <a:ext cx="5257800" cy="2271323"/>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Figurative language (19)</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Plain language (20)</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C. The Judgment</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14:19-20)</a:t>
            </a:r>
          </a:p>
        </p:txBody>
      </p:sp>
      <p:pic>
        <p:nvPicPr>
          <p:cNvPr id="7" name="Picture 2" descr="Image result for Revelation 14">
            <a:extLst>
              <a:ext uri="{FF2B5EF4-FFF2-40B4-BE49-F238E27FC236}">
                <a16:creationId xmlns:a16="http://schemas.microsoft.com/office/drawing/2014/main" id="{3731AD91-E960-4600-8719-6652D52AE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29" y="2057400"/>
            <a:ext cx="2423571" cy="333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389973"/>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23708</TotalTime>
  <Words>3684</Words>
  <Application>Microsoft Office PowerPoint</Application>
  <PresentationFormat>On-screen Show (4:3)</PresentationFormat>
  <Paragraphs>505</Paragraphs>
  <Slides>104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104</vt:i4>
      </vt:variant>
    </vt:vector>
  </HeadingPairs>
  <TitlesOfParts>
    <vt:vector size="108" baseType="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Revelation 12‒14</vt:lpstr>
      <vt:lpstr>Two Beasts  (Revelation 13)</vt:lpstr>
      <vt:lpstr>Revelation 12‒14</vt:lpstr>
      <vt:lpstr>C. Six Scenes of Hope Revelation 14:1-20</vt:lpstr>
      <vt:lpstr>C. Six Scenes of Hope Revelation 14:1-20</vt:lpstr>
      <vt:lpstr>1. The Destiny of the 144,000 (Revelation 14:1-5)</vt:lpstr>
      <vt:lpstr>1. The Destiny of the 144,000 (Revelation 14:1-5)</vt:lpstr>
      <vt:lpstr>PowerPoint Presentation</vt:lpstr>
      <vt:lpstr>1. The Destiny of the 144,000 (Revelation 14:1-5)</vt:lpstr>
      <vt:lpstr>1. The Destiny of the 144,000 (Revelation 14:1-5)</vt:lpstr>
      <vt:lpstr>C. Their Sanctification (Revelation 14:4-5)</vt:lpstr>
      <vt:lpstr>C. Their Sanctification (Revelation 14:4-5)</vt:lpstr>
      <vt:lpstr>C. Their Sanctification (Revelation 14:4-5)</vt:lpstr>
      <vt:lpstr>PowerPoint Presentation</vt:lpstr>
      <vt:lpstr>PowerPoint Presentation</vt:lpstr>
      <vt:lpstr>C. Their Sanctification (Revelation 14:4-5)</vt:lpstr>
      <vt:lpstr>PowerPoint Presentation</vt:lpstr>
      <vt:lpstr>C. Their Sanctification (Revelation 14:4-5)</vt:lpstr>
      <vt:lpstr>C. Their Sanctification (Revelation 14:4-5)</vt:lpstr>
      <vt:lpstr>C. Six Scenes of Hope Revelation 14:1-20</vt:lpstr>
      <vt:lpstr>2. The Proclamation of the Eternal Gospel (Revelation 14:6-7)</vt:lpstr>
      <vt:lpstr>2. The Proclamation of the Eternal Gospel (Revelation 14:6-7)</vt:lpstr>
      <vt:lpstr>A. Its Proclamation (Revelation 14:6)</vt:lpstr>
      <vt:lpstr>A. Its Proclamation (Revelation 14:6)</vt:lpstr>
      <vt:lpstr>PowerPoint Presentation</vt:lpstr>
      <vt:lpstr>PowerPoint Presentation</vt:lpstr>
      <vt:lpstr>PowerPoint Presentation</vt:lpstr>
      <vt:lpstr>Messengers of the Kingdom In Matthew</vt:lpstr>
      <vt:lpstr>Matthew Outline</vt:lpstr>
      <vt:lpstr>Matthew Outline</vt:lpstr>
      <vt:lpstr>PowerPoint Presentation</vt:lpstr>
      <vt:lpstr>A. Its Proclamation (Revelation 14:6)</vt:lpstr>
      <vt:lpstr>A. Its Proclamation (Revelation 14:6)</vt:lpstr>
      <vt:lpstr>2. The Proclamation of the Eternal Gospel (Revelation 14:6-7)</vt:lpstr>
      <vt:lpstr>B. Its Emphasis (Revelation 14:7)</vt:lpstr>
      <vt:lpstr>B. Its Emphasis (Revelation 14:7)</vt:lpstr>
      <vt:lpstr>B. Its Emphasis (Revelation 14:7)</vt:lpstr>
      <vt:lpstr>B. Its Emphasis (Revelation 14:7)</vt:lpstr>
      <vt:lpstr>PowerPoint Presentation</vt:lpstr>
      <vt:lpstr>Seven Trumpets  (Revelation 8‒11)</vt:lpstr>
      <vt:lpstr>C. Six Scenes of Hope Revelation 14:1-20</vt:lpstr>
      <vt:lpstr>5 Non-Chronological Parenthetical Insertions</vt:lpstr>
      <vt:lpstr>PowerPoint Presentation</vt:lpstr>
      <vt:lpstr>John F. Walvoord John F. Walvoord, The Revelation of Jesus Christ: A Commentary (Chicago: Moody, 1966), 257, 263.</vt:lpstr>
      <vt:lpstr>C. Six Scenes of Hope Revelation 14:1-20</vt:lpstr>
      <vt:lpstr>4. The Doom of the Beast’s Worshippers (Revelation 14:9-12)</vt:lpstr>
      <vt:lpstr>4. The Doom of the Beast’s Worshippers (Revelation 14:9-12)</vt:lpstr>
      <vt:lpstr>4. The Doom of the Beast’s Worshippers (Revelation 14:9-12)</vt:lpstr>
      <vt:lpstr>PowerPoint Presentation</vt:lpstr>
      <vt:lpstr>PowerPoint Presentation</vt:lpstr>
      <vt:lpstr>PowerPoint Presentation</vt:lpstr>
      <vt:lpstr>Dr. Alan W. Gomes (Summer 1991). “Evangelicals and the Annihilation of Hell” (Part 2).  In the Christian Research Journal. Page 11.</vt:lpstr>
      <vt:lpstr>PowerPoint Presentation</vt:lpstr>
      <vt:lpstr>PowerPoint Presentation</vt:lpstr>
      <vt:lpstr>PowerPoint Presentation</vt:lpstr>
      <vt:lpstr>PowerPoint Presentation</vt:lpstr>
      <vt:lpstr>Dominoes in a Row</vt:lpstr>
      <vt:lpstr>4. The Doom of the Beast’s Worshippers (Revelation 14:9-12)</vt:lpstr>
      <vt:lpstr>PowerPoint Presentation</vt:lpstr>
      <vt:lpstr>PowerPoint Presentation</vt:lpstr>
      <vt:lpstr>Revelation 1:19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Six Scenes of Hope Revelation 14:1-20</vt:lpstr>
      <vt:lpstr>5. The Blessing Upon the Tribulation Martyrs (Revelation 14:13)</vt:lpstr>
      <vt:lpstr>5. The Blessing Upon the Tribulation Martyrs (Revelation 14:13)</vt:lpstr>
      <vt:lpstr>Seven Beatitudes of Revelation: “Blessed” (makarios)</vt:lpstr>
      <vt:lpstr>Seven Beatitudes of Revelation: “Blessed” (makarios)</vt:lpstr>
      <vt:lpstr>5. The Blessing Upon the Tribulation Martyrs (Revelation 14:13)</vt:lpstr>
      <vt:lpstr>5. The Blessing Upon the Tribulation Martyrs (Revelation 14:13)</vt:lpstr>
      <vt:lpstr>PowerPoint Presentation</vt:lpstr>
      <vt:lpstr>C. Six Scenes of Hope Revelation 14:1-20</vt:lpstr>
      <vt:lpstr>6. The Armageddon Judgment Harvest (Revelation 14:14-20)</vt:lpstr>
      <vt:lpstr>6. The Armageddon Judgment Harvest (Revelation 14:14-20)</vt:lpstr>
      <vt:lpstr>A. The Judge (Revelation 14:14-18a)</vt:lpstr>
      <vt:lpstr>A. The Judge (Revelation 14:14-18a)</vt:lpstr>
      <vt:lpstr>A. The Judge (Revelation 14:14-18a)</vt:lpstr>
      <vt:lpstr>A. The Judge (Revelation 14:14-18a)</vt:lpstr>
      <vt:lpstr>A. The Judge (Revelation 14:14-18a)</vt:lpstr>
      <vt:lpstr>6. The Armageddon Judgment Harvest (Revelation 14:14-20)</vt:lpstr>
      <vt:lpstr>6. The Armageddon Judgment Harvest (Revelation 14:14-20)</vt:lpstr>
      <vt:lpstr>PowerPoint Presentation</vt:lpstr>
      <vt:lpstr>C. The Judgment (Revelation 14:19-20)</vt:lpstr>
      <vt:lpstr>C. The Judgment (Revelation 14:19-20)</vt:lpstr>
      <vt:lpstr>C. The Judgment (Revelation 14:19-20)</vt:lpstr>
      <vt:lpstr>Conclusion</vt:lpstr>
      <vt:lpstr>C. Six Scenes of Hope Revelation 14:1-20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Andy Woods</cp:lastModifiedBy>
  <cp:revision>2611</cp:revision>
  <cp:lastPrinted>2019-01-24T17:00:53Z</cp:lastPrinted>
  <dcterms:created xsi:type="dcterms:W3CDTF">2009-03-17T12:21:13Z</dcterms:created>
  <dcterms:modified xsi:type="dcterms:W3CDTF">2019-06-23T03:14:41Z</dcterms:modified>
</cp:coreProperties>
</file>