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2067" r:id="rId2"/>
    <p:sldId id="322" r:id="rId3"/>
    <p:sldId id="5185" r:id="rId4"/>
    <p:sldId id="682" r:id="rId5"/>
    <p:sldId id="4990" r:id="rId6"/>
    <p:sldId id="3738" r:id="rId7"/>
    <p:sldId id="5330" r:id="rId8"/>
    <p:sldId id="5180" r:id="rId9"/>
    <p:sldId id="5264" r:id="rId10"/>
    <p:sldId id="5265" r:id="rId11"/>
    <p:sldId id="5266" r:id="rId12"/>
    <p:sldId id="5326" r:id="rId13"/>
    <p:sldId id="5321" r:id="rId14"/>
    <p:sldId id="5314" r:id="rId15"/>
    <p:sldId id="5332" r:id="rId16"/>
    <p:sldId id="5357" r:id="rId17"/>
    <p:sldId id="1350" r:id="rId18"/>
    <p:sldId id="1263" r:id="rId19"/>
    <p:sldId id="1262" r:id="rId20"/>
    <p:sldId id="1292" r:id="rId21"/>
    <p:sldId id="5333" r:id="rId22"/>
    <p:sldId id="5358" r:id="rId23"/>
    <p:sldId id="2187" r:id="rId24"/>
    <p:sldId id="5346" r:id="rId25"/>
    <p:sldId id="1297" r:id="rId26"/>
    <p:sldId id="1338" r:id="rId27"/>
    <p:sldId id="5336" r:id="rId28"/>
    <p:sldId id="5343" r:id="rId29"/>
    <p:sldId id="5363" r:id="rId30"/>
    <p:sldId id="1347" r:id="rId31"/>
    <p:sldId id="5345" r:id="rId32"/>
    <p:sldId id="404" r:id="rId33"/>
    <p:sldId id="479" r:id="rId34"/>
    <p:sldId id="5188" r:id="rId35"/>
    <p:sldId id="5337" r:id="rId36"/>
    <p:sldId id="1339" r:id="rId37"/>
    <p:sldId id="5365" r:id="rId38"/>
    <p:sldId id="5334" r:id="rId39"/>
    <p:sldId id="5359" r:id="rId40"/>
    <p:sldId id="5360" r:id="rId41"/>
    <p:sldId id="5329" r:id="rId42"/>
    <p:sldId id="1126" r:id="rId43"/>
    <p:sldId id="5340" r:id="rId44"/>
    <p:sldId id="590" r:id="rId45"/>
    <p:sldId id="5347" r:id="rId46"/>
    <p:sldId id="5352" r:id="rId47"/>
    <p:sldId id="5361" r:id="rId48"/>
    <p:sldId id="492" r:id="rId49"/>
    <p:sldId id="5348" r:id="rId50"/>
    <p:sldId id="5353" r:id="rId51"/>
    <p:sldId id="5362" r:id="rId52"/>
    <p:sldId id="5349" r:id="rId53"/>
    <p:sldId id="5350" r:id="rId54"/>
    <p:sldId id="5351" r:id="rId55"/>
    <p:sldId id="495" r:id="rId56"/>
    <p:sldId id="5366" r:id="rId57"/>
    <p:sldId id="591" r:id="rId58"/>
    <p:sldId id="592" r:id="rId59"/>
    <p:sldId id="5355" r:id="rId60"/>
    <p:sldId id="5364" r:id="rId61"/>
    <p:sldId id="2248" r:id="rId62"/>
    <p:sldId id="5325" r:id="rId63"/>
    <p:sldId id="5354" r:id="rId64"/>
    <p:sldId id="3488" r:id="rId6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6" d="100"/>
          <a:sy n="106" d="100"/>
        </p:scale>
        <p:origin x="12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B91E20-0CA9-4C5E-9630-1EF9C6583853}"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That’s good enough</a:t>
            </a:r>
          </a:p>
        </p:txBody>
      </p:sp>
    </p:spTree>
    <p:extLst>
      <p:ext uri="{BB962C8B-B14F-4D97-AF65-F5344CB8AC3E}">
        <p14:creationId xmlns:p14="http://schemas.microsoft.com/office/powerpoint/2010/main" val="18982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39884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6/16/2019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67024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1370782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5" name="Picture 4">
            <a:extLst>
              <a:ext uri="{FF2B5EF4-FFF2-40B4-BE49-F238E27FC236}">
                <a16:creationId xmlns:a16="http://schemas.microsoft.com/office/drawing/2014/main" id="{90B51BD7-BC8F-4E64-BECF-D9792D06E5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468110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5602670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187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707453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1062626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228600"/>
            <a:ext cx="6705600" cy="9906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Satan’s Goal of Globalism</a:t>
            </a:r>
          </a:p>
        </p:txBody>
      </p:sp>
      <p:sp>
        <p:nvSpPr>
          <p:cNvPr id="30723" name="Rectangle 3"/>
          <p:cNvSpPr>
            <a:spLocks noGrp="1" noChangeArrowheads="1"/>
          </p:cNvSpPr>
          <p:nvPr>
            <p:ph type="body" idx="1"/>
          </p:nvPr>
        </p:nvSpPr>
        <p:spPr>
          <a:xfrm>
            <a:off x="4267200" y="1219200"/>
            <a:ext cx="4724400" cy="4267200"/>
          </a:xfrm>
        </p:spPr>
        <p:txBody>
          <a:bodyPr/>
          <a:lstStyle/>
          <a:p>
            <a:pPr marL="574675" lvl="1" indent="-571500" eaLnBrk="1" hangingPunct="1">
              <a:spcBef>
                <a:spcPct val="0"/>
              </a:spcBef>
              <a:spcAft>
                <a:spcPts val="3600"/>
              </a:spcAft>
              <a:buClr>
                <a:srgbClr val="00FFFF"/>
              </a:buClr>
              <a:buSzPct val="125000"/>
              <a:buFont typeface="Wingdings" panose="05000000000000000000" pitchFamily="2" charset="2"/>
              <a:buChar char="§"/>
            </a:pPr>
            <a:r>
              <a:rPr lang="en-US" altLang="en-US" sz="3600" dirty="0">
                <a:latin typeface="Calibri" panose="020F0502020204030204" pitchFamily="34" charset="0"/>
              </a:rPr>
              <a:t>Dan. 7:23</a:t>
            </a:r>
          </a:p>
          <a:p>
            <a:pPr marL="574675" lvl="1" indent="-571500" eaLnBrk="1" hangingPunct="1">
              <a:spcBef>
                <a:spcPct val="0"/>
              </a:spcBef>
              <a:spcAft>
                <a:spcPts val="3600"/>
              </a:spcAft>
              <a:buClr>
                <a:srgbClr val="00FFFF"/>
              </a:buClr>
              <a:buSzPct val="125000"/>
              <a:buFont typeface="Wingdings" panose="05000000000000000000" pitchFamily="2" charset="2"/>
              <a:buChar char="§"/>
            </a:pPr>
            <a:r>
              <a:rPr lang="en-US" altLang="en-US" sz="3600" dirty="0">
                <a:latin typeface="Calibri" panose="020F0502020204030204" pitchFamily="34" charset="0"/>
              </a:rPr>
              <a:t>Rev. 13:7-8; Rev. 5:9</a:t>
            </a:r>
          </a:p>
          <a:p>
            <a:pPr marL="574675" lvl="1" indent="-571500" eaLnBrk="1" hangingPunct="1">
              <a:spcBef>
                <a:spcPct val="0"/>
              </a:spcBef>
              <a:spcAft>
                <a:spcPts val="3600"/>
              </a:spcAft>
              <a:buClr>
                <a:srgbClr val="00FFFF"/>
              </a:buClr>
              <a:buSzPct val="125000"/>
              <a:buFont typeface="Wingdings" panose="05000000000000000000" pitchFamily="2" charset="2"/>
              <a:buChar char="§"/>
            </a:pPr>
            <a:r>
              <a:rPr lang="en-US" altLang="en-US" sz="3600" dirty="0">
                <a:latin typeface="Calibri" panose="020F0502020204030204" pitchFamily="34" charset="0"/>
              </a:rPr>
              <a:t>Rev. 13:16-18</a:t>
            </a:r>
          </a:p>
          <a:p>
            <a:pPr marL="574675" lvl="1" indent="-571500" eaLnBrk="1" hangingPunct="1">
              <a:spcBef>
                <a:spcPct val="0"/>
              </a:spcBef>
              <a:spcAft>
                <a:spcPts val="3600"/>
              </a:spcAft>
              <a:buClr>
                <a:srgbClr val="00FFFF"/>
              </a:buClr>
              <a:buSzPct val="125000"/>
              <a:buFont typeface="Wingdings" panose="05000000000000000000" pitchFamily="2" charset="2"/>
              <a:buChar char="§"/>
            </a:pPr>
            <a:r>
              <a:rPr lang="en-US" altLang="en-US" sz="3600" dirty="0">
                <a:latin typeface="Calibri" panose="020F0502020204030204" pitchFamily="34" charset="0"/>
              </a:rPr>
              <a:t>Rev. 17:15</a:t>
            </a:r>
          </a:p>
        </p:txBody>
      </p:sp>
      <p:pic>
        <p:nvPicPr>
          <p:cNvPr id="30724" name="Picture 5" descr="D:\Powerpoint TIFF Images\25.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455" y="1371600"/>
            <a:ext cx="371914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4365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7C303-411D-412E-87BF-8EE35AF38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Pharisees and Sadducees came up, and testing Jesus, they asked Him to show them a sign from heaven.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replied to them, “When it is evening, you say,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fair weather, for the sky is red.’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the morning,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will 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storm today, for the sky is red and threatening.’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know how to discern the appearance of the sky, but cannot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discern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signs of the times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20315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785079"/>
            <a:ext cx="8458200" cy="52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403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2247900" y="228600"/>
            <a:ext cx="4648200" cy="838200"/>
          </a:xfrm>
        </p:spPr>
        <p:txBody>
          <a:bodyPr/>
          <a:lstStyle/>
          <a:p>
            <a:pPr algn="ctr">
              <a:lnSpc>
                <a:spcPct val="100000"/>
              </a:lnSpc>
            </a:pPr>
            <a:r>
              <a:rPr lang="en-US" altLang="en-US" b="0" dirty="0">
                <a:latin typeface="Calibri" panose="020F0502020204030204" pitchFamily="34" charset="0"/>
              </a:rPr>
              <a:t>A Global Currency</a:t>
            </a:r>
          </a:p>
        </p:txBody>
      </p:sp>
      <p:sp>
        <p:nvSpPr>
          <p:cNvPr id="80899" name="Rectangle 7"/>
          <p:cNvSpPr>
            <a:spLocks noChangeArrowheads="1"/>
          </p:cNvSpPr>
          <p:nvPr/>
        </p:nvSpPr>
        <p:spPr bwMode="auto">
          <a:xfrm>
            <a:off x="152400" y="1143000"/>
            <a:ext cx="56769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latin typeface="Calibri" panose="020F0502020204030204" pitchFamily="34" charset="0"/>
              </a:rPr>
              <a:t>"I think the dollar is now under question and I think the system will need to be reformed, so that the United States will be subject to the same discipline as is imposed on other countries….In the long run, </a:t>
            </a:r>
            <a:r>
              <a:rPr lang="en-US" altLang="en-US" sz="3200" b="1" u="sng" dirty="0">
                <a:solidFill>
                  <a:srgbClr val="FFFFCC"/>
                </a:solidFill>
                <a:latin typeface="Calibri" panose="020F0502020204030204" pitchFamily="34" charset="0"/>
              </a:rPr>
              <a:t>having an international accounting unit rather than the dollar</a:t>
            </a:r>
            <a:r>
              <a:rPr lang="en-US" altLang="en-US" sz="3200" dirty="0">
                <a:latin typeface="Calibri" panose="020F0502020204030204" pitchFamily="34" charset="0"/>
              </a:rPr>
              <a:t> may, in fact, be to our advantage..."</a:t>
            </a:r>
          </a:p>
        </p:txBody>
      </p:sp>
      <p:sp>
        <p:nvSpPr>
          <p:cNvPr id="80900" name="TextBox 10"/>
          <p:cNvSpPr txBox="1">
            <a:spLocks noChangeArrowheads="1"/>
          </p:cNvSpPr>
          <p:nvPr/>
        </p:nvSpPr>
        <p:spPr bwMode="auto">
          <a:xfrm>
            <a:off x="0" y="5867400"/>
            <a:ext cx="861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400">
              <a:latin typeface="Calibri" panose="020F0502020204030204" pitchFamily="34" charset="0"/>
            </a:endParaRPr>
          </a:p>
          <a:p>
            <a:pPr eaLnBrk="1" hangingPunct="1">
              <a:spcBef>
                <a:spcPct val="0"/>
              </a:spcBef>
              <a:buClrTx/>
              <a:buFontTx/>
              <a:buNone/>
            </a:pPr>
            <a:endParaRPr lang="en-US" altLang="en-US" sz="1600">
              <a:latin typeface="Calibri" panose="020F0502020204030204" pitchFamily="34" charset="0"/>
            </a:endParaRPr>
          </a:p>
        </p:txBody>
      </p:sp>
      <p:pic>
        <p:nvPicPr>
          <p:cNvPr id="80901" name="Picture 2" descr="http://www.slate.com/content/dam/slate/blogs/weigel/2011/10/13/george_soros_would_ve_gotten_away_with_it_too_if_it_wasn_t_for_y/108431009.jpg/_jcr_content/renditions/cq5dam.web.1280.1280.jpe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19799" y="1371600"/>
            <a:ext cx="29442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Box 8"/>
          <p:cNvSpPr txBox="1">
            <a:spLocks noChangeArrowheads="1"/>
          </p:cNvSpPr>
          <p:nvPr/>
        </p:nvSpPr>
        <p:spPr bwMode="auto">
          <a:xfrm>
            <a:off x="76200" y="624840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400" dirty="0">
                <a:latin typeface="Calibri" panose="020F0502020204030204" pitchFamily="34" charset="0"/>
              </a:rPr>
              <a:t>Jennifer </a:t>
            </a:r>
            <a:r>
              <a:rPr lang="en-US" altLang="en-US" sz="1400" dirty="0" err="1">
                <a:latin typeface="Calibri" panose="020F0502020204030204" pitchFamily="34" charset="0"/>
              </a:rPr>
              <a:t>Ablan</a:t>
            </a:r>
            <a:r>
              <a:rPr lang="en-US" altLang="en-US" sz="1400" dirty="0">
                <a:latin typeface="Calibri" panose="020F0502020204030204" pitchFamily="34" charset="0"/>
              </a:rPr>
              <a:t> and Daniel Burns, "Soros Says U.S. Faces 'Lasting Slowdown,'" online: http://www.reuters.com/article/us-usa-economy-soros-exclusive-idUSTRE53537D20090406 , April 6 2009, accessed 21 January 2016.</a:t>
            </a:r>
          </a:p>
        </p:txBody>
      </p:sp>
    </p:spTree>
    <p:extLst>
      <p:ext uri="{BB962C8B-B14F-4D97-AF65-F5344CB8AC3E}">
        <p14:creationId xmlns:p14="http://schemas.microsoft.com/office/powerpoint/2010/main" val="13179769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897848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28:13, 15</a:t>
            </a:r>
          </a:p>
          <a:p>
            <a:pPr algn="just">
              <a:spcAft>
                <a:spcPts val="100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prepared…</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blameless in your ways From the day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unrighteousness was found in you.”</a:t>
            </a:r>
          </a:p>
        </p:txBody>
      </p:sp>
    </p:spTree>
    <p:extLst>
      <p:ext uri="{BB962C8B-B14F-4D97-AF65-F5344CB8AC3E}">
        <p14:creationId xmlns:p14="http://schemas.microsoft.com/office/powerpoint/2010/main" val="27944144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ricpetersautos.com/wp-content/uploads/2014/11/Apollo-vs.-Rocky-pic.jpg"/>
          <p:cNvPicPr>
            <a:picLocks noChangeAspect="1" noChangeArrowheads="1"/>
          </p:cNvPicPr>
          <p:nvPr/>
        </p:nvPicPr>
        <p:blipFill>
          <a:blip r:embed="rId2" cstate="print"/>
          <a:srcRect/>
          <a:stretch>
            <a:fillRect/>
          </a:stretch>
        </p:blipFill>
        <p:spPr bwMode="auto">
          <a:xfrm>
            <a:off x="228600" y="762000"/>
            <a:ext cx="8408988" cy="518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ncentration camp numbering system">
            <a:extLst>
              <a:ext uri="{FF2B5EF4-FFF2-40B4-BE49-F238E27FC236}">
                <a16:creationId xmlns:a16="http://schemas.microsoft.com/office/drawing/2014/main" id="{2DD453DC-18B7-4F9E-B947-9BF2A62B8C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9875" y="414384"/>
            <a:ext cx="5543470" cy="2155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ncentration camp numbering system">
            <a:extLst>
              <a:ext uri="{FF2B5EF4-FFF2-40B4-BE49-F238E27FC236}">
                <a16:creationId xmlns:a16="http://schemas.microsoft.com/office/drawing/2014/main" id="{969423A0-0E15-4E9A-BA90-DDD795E651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2625" y="3200400"/>
            <a:ext cx="5898444"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ncentration camp numbering system">
            <a:extLst>
              <a:ext uri="{FF2B5EF4-FFF2-40B4-BE49-F238E27FC236}">
                <a16:creationId xmlns:a16="http://schemas.microsoft.com/office/drawing/2014/main" id="{BF608391-06BD-486D-B670-7361DA7548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2375" y="206406"/>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016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mark of the bea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838200"/>
            <a:ext cx="28786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Image result for mark of the bea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1961" y="3962400"/>
            <a:ext cx="458007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Image result for mark of the bea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1898" y="822356"/>
            <a:ext cx="41263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237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17352" y="1609253"/>
            <a:ext cx="9144000" cy="5170646"/>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A Wisconsin company is about to become the first in the U.S. to offer microchip implants to its employees. Yes, you read that right. Microchip implants. ‘It's the next thing that's inevitably going to happen, and we want to be a part of it,’ Three Square Market Chief Executive Officer Todd Westby said. The company designs software for break room markets that are commonly found in office complexes. Just as people are able to purchase items at the market using phones, Westby wants to do the same thing using a microchip implanted inside a person's hand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‘We'll come up, scan the item,’ he explained, while . . .</a:t>
            </a:r>
          </a:p>
        </p:txBody>
      </p:sp>
      <p:sp>
        <p:nvSpPr>
          <p:cNvPr id="6" name="Rectangle 5">
            <a:extLst>
              <a:ext uri="{FF2B5EF4-FFF2-40B4-BE49-F238E27FC236}">
                <a16:creationId xmlns:a16="http://schemas.microsoft.com/office/drawing/2014/main" id="{8AFA0173-8BC2-4AFF-88FF-65C81B6DF7B3}"/>
              </a:ext>
            </a:extLst>
          </p:cNvPr>
          <p:cNvSpPr/>
          <p:nvPr/>
        </p:nvSpPr>
        <p:spPr>
          <a:xfrm>
            <a:off x="0" y="228600"/>
            <a:ext cx="9144000" cy="1400383"/>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Wisconsin Company to Implant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Microchips In Employees</a:t>
            </a:r>
          </a:p>
          <a:p>
            <a:pPr algn="ctr">
              <a:spcBef>
                <a:spcPts val="6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Josh Rosenthal of 5 Eyewitness ABC News - July 24, 2017</a:t>
            </a:r>
          </a:p>
        </p:txBody>
      </p:sp>
      <p:pic>
        <p:nvPicPr>
          <p:cNvPr id="5" name="Picture 4">
            <a:extLst>
              <a:ext uri="{FF2B5EF4-FFF2-40B4-BE49-F238E27FC236}">
                <a16:creationId xmlns:a16="http://schemas.microsoft.com/office/drawing/2014/main" id="{006672E7-EBD9-4D45-A295-268561E5E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76200"/>
            <a:ext cx="1447800" cy="914400"/>
          </a:xfrm>
          <a:prstGeom prst="rect">
            <a:avLst/>
          </a:prstGeom>
        </p:spPr>
      </p:pic>
    </p:spTree>
    <p:extLst>
      <p:ext uri="{BB962C8B-B14F-4D97-AF65-F5344CB8AC3E}">
        <p14:creationId xmlns:p14="http://schemas.microsoft.com/office/powerpoint/2010/main" val="3458120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600200"/>
            <a:ext cx="9144000" cy="2400657"/>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showing how the process will work at an actual break room market kiosk. ‘We'll hit pay with a credit card, and it's asking to swipe my proximity payment now. I'll hold my hand up, just like my cell phone, and it'll pay for my product.’”</a:t>
            </a:r>
          </a:p>
        </p:txBody>
      </p:sp>
      <p:sp>
        <p:nvSpPr>
          <p:cNvPr id="5" name="TextBox 4">
            <a:extLst>
              <a:ext uri="{FF2B5EF4-FFF2-40B4-BE49-F238E27FC236}">
                <a16:creationId xmlns:a16="http://schemas.microsoft.com/office/drawing/2014/main" id="{3BD66BD0-5EF0-40A6-B139-F8CD1410DFB7}"/>
              </a:ext>
            </a:extLst>
          </p:cNvPr>
          <p:cNvSpPr txBox="1"/>
          <p:nvPr/>
        </p:nvSpPr>
        <p:spPr>
          <a:xfrm>
            <a:off x="0" y="6474023"/>
            <a:ext cx="91440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http://kstp.com/news/wisconsin-company-to-implant-microchips-in-employees-three-square-market/4549459/</a:t>
            </a:r>
          </a:p>
        </p:txBody>
      </p:sp>
      <p:pic>
        <p:nvPicPr>
          <p:cNvPr id="6" name="Picture 5" descr="A picture containing cup&#10;&#10;Description automatically generated">
            <a:extLst>
              <a:ext uri="{FF2B5EF4-FFF2-40B4-BE49-F238E27FC236}">
                <a16:creationId xmlns:a16="http://schemas.microsoft.com/office/drawing/2014/main" id="{F48810BE-11D8-46E7-AD38-C691029A2E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0202" y="4191000"/>
            <a:ext cx="3503596" cy="1828800"/>
          </a:xfrm>
          <a:prstGeom prst="rect">
            <a:avLst/>
          </a:prstGeom>
        </p:spPr>
      </p:pic>
      <p:sp>
        <p:nvSpPr>
          <p:cNvPr id="7" name="Rectangle 6">
            <a:extLst>
              <a:ext uri="{FF2B5EF4-FFF2-40B4-BE49-F238E27FC236}">
                <a16:creationId xmlns:a16="http://schemas.microsoft.com/office/drawing/2014/main" id="{75ACC597-7736-48F2-80E7-306F23B92BA2}"/>
              </a:ext>
            </a:extLst>
          </p:cNvPr>
          <p:cNvSpPr/>
          <p:nvPr/>
        </p:nvSpPr>
        <p:spPr>
          <a:xfrm>
            <a:off x="0" y="228600"/>
            <a:ext cx="9144000" cy="1400383"/>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Wisconsin Company to Implant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Microchips In Employees (cont’d)</a:t>
            </a:r>
          </a:p>
          <a:p>
            <a:pPr algn="ctr">
              <a:spcBef>
                <a:spcPts val="6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Josh Rosenthal of 5 Eyewitness ABC News - July 24, 2017</a:t>
            </a:r>
          </a:p>
        </p:txBody>
      </p:sp>
    </p:spTree>
    <p:extLst>
      <p:ext uri="{BB962C8B-B14F-4D97-AF65-F5344CB8AC3E}">
        <p14:creationId xmlns:p14="http://schemas.microsoft.com/office/powerpoint/2010/main" val="2296553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981200"/>
            <a:ext cx="9144000" cy="4247317"/>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“Gone are the days when an e-ticket was seen as cutting edge – one Swedish rail company is offering passengers the option of using a biometric chip implanted into their hand in lieu of a paper train ticket…The tiny chip has the same technology as Oyster cards and contactless bank cards…to enable conductors to scan passengers’ hands…Around 2,000 Swedes have had the surgical implant to date, most of them employed in the tech industry.”</a:t>
            </a:r>
          </a:p>
        </p:txBody>
      </p:sp>
      <p:sp>
        <p:nvSpPr>
          <p:cNvPr id="5" name="TextBox 4">
            <a:extLst>
              <a:ext uri="{FF2B5EF4-FFF2-40B4-BE49-F238E27FC236}">
                <a16:creationId xmlns:a16="http://schemas.microsoft.com/office/drawing/2014/main" id="{1F7CE0F7-2F4D-4B32-9D69-8F44E8A88E09}"/>
              </a:ext>
            </a:extLst>
          </p:cNvPr>
          <p:cNvSpPr txBox="1"/>
          <p:nvPr/>
        </p:nvSpPr>
        <p:spPr>
          <a:xfrm>
            <a:off x="0" y="6451684"/>
            <a:ext cx="9144000" cy="284693"/>
          </a:xfrm>
          <a:prstGeom prst="rect">
            <a:avLst/>
          </a:prstGeom>
          <a:noFill/>
        </p:spPr>
        <p:txBody>
          <a:bodyPr wrap="square" rtlCol="0">
            <a:spAutoFit/>
          </a:bodyPr>
          <a:lstStyle/>
          <a:p>
            <a:pPr algn="ctr"/>
            <a:r>
              <a:rPr lang="en-US" sz="125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http://www.independent.co.uk/travel/news-and-advice/sj-rail-train-tickets-hand-implant-microchip-biometric-sweden-a7793641.html</a:t>
            </a:r>
          </a:p>
        </p:txBody>
      </p:sp>
      <p:sp>
        <p:nvSpPr>
          <p:cNvPr id="6" name="Rectangle 5">
            <a:extLst>
              <a:ext uri="{FF2B5EF4-FFF2-40B4-BE49-F238E27FC236}">
                <a16:creationId xmlns:a16="http://schemas.microsoft.com/office/drawing/2014/main" id="{F5406C00-1ECF-4478-8395-CD6A9897514F}"/>
              </a:ext>
            </a:extLst>
          </p:cNvPr>
          <p:cNvSpPr/>
          <p:nvPr/>
        </p:nvSpPr>
        <p:spPr>
          <a:xfrm>
            <a:off x="0" y="228600"/>
            <a:ext cx="9144000" cy="1646605"/>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Swedish Commuters Can Use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Futuristic Microchip Hand Implant:</a:t>
            </a:r>
          </a:p>
          <a:p>
            <a:pPr algn="ctr">
              <a:spcBef>
                <a:spcPts val="6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future is here – a Swedish rail company is trialing letting passengers </a:t>
            </a:r>
            <a:b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biometric chips as tickets Helen Coffey of The Independent - June 16, 2017</a:t>
            </a:r>
          </a:p>
        </p:txBody>
      </p:sp>
      <p:pic>
        <p:nvPicPr>
          <p:cNvPr id="9" name="Picture 8">
            <a:extLst>
              <a:ext uri="{FF2B5EF4-FFF2-40B4-BE49-F238E27FC236}">
                <a16:creationId xmlns:a16="http://schemas.microsoft.com/office/drawing/2014/main" id="{1D961281-A347-43E4-BE52-BD780005EC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76200"/>
            <a:ext cx="1447800" cy="914400"/>
          </a:xfrm>
          <a:prstGeom prst="rect">
            <a:avLst/>
          </a:prstGeom>
        </p:spPr>
      </p:pic>
    </p:spTree>
    <p:extLst>
      <p:ext uri="{BB962C8B-B14F-4D97-AF65-F5344CB8AC3E}">
        <p14:creationId xmlns:p14="http://schemas.microsoft.com/office/powerpoint/2010/main" val="162820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13:16</a:t>
            </a:r>
          </a:p>
          <a:p>
            <a:pPr algn="just"/>
            <a:r>
              <a:rPr lang="en-US" sz="3600" dirty="0">
                <a:effectLst>
                  <a:outerShdw blurRad="38100" dist="38100" dir="2700000" algn="tl">
                    <a:srgbClr val="000000">
                      <a:alpha val="43137"/>
                    </a:srgbClr>
                  </a:outerShdw>
                </a:effectLst>
                <a:latin typeface="Calibri" panose="020F0502020204030204" pitchFamily="34" charset="0"/>
              </a:rPr>
              <a:t>“And he causes all, the small and the great, and the rich and the poor, and the free men and the slaves, to be given a mark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epi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their right hand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epi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their forehead.”</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41595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290221"/>
            <a:ext cx="9144000" cy="5409173"/>
          </a:xfrm>
          <a:prstGeom prst="rect">
            <a:avLst/>
          </a:prstGeom>
        </p:spPr>
        <p:txBody>
          <a:bodyPr wrap="square">
            <a:spAutoFit/>
          </a:bodyPr>
          <a:lstStyle/>
          <a:p>
            <a:pPr algn="just"/>
            <a:r>
              <a:rPr lang="en-US" sz="28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candidate has arrived, and one that is garnering praise and attention worldwide as the next innovative breakthrough. More noticeably, hardly anyone is even talking about its potential as the mark of Revelation 13.  These devices are known as electronic tattoos. Made out of flexible silicon and rubber, the tattoo is applied in a similar way as a temporary tattoo, and is completely non-invasive and pain free. People around the world, Christians included, are so focused on its application as a biomedical savior that can handle everything from giving you a weather report, to monitoring and adjusting blood sugar levels, and just about any other practical function for a modern world . . . The . . .</a:t>
            </a:r>
          </a:p>
        </p:txBody>
      </p:sp>
      <p:sp>
        <p:nvSpPr>
          <p:cNvPr id="6" name="Rectangle 5">
            <a:extLst>
              <a:ext uri="{FF2B5EF4-FFF2-40B4-BE49-F238E27FC236}">
                <a16:creationId xmlns:a16="http://schemas.microsoft.com/office/drawing/2014/main" id="{F5406C00-1ECF-4478-8395-CD6A9897514F}"/>
              </a:ext>
            </a:extLst>
          </p:cNvPr>
          <p:cNvSpPr/>
          <p:nvPr/>
        </p:nvSpPr>
        <p:spPr>
          <a:xfrm>
            <a:off x="419100" y="228600"/>
            <a:ext cx="8305800"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of the Beast Technology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 Not What You Think</a:t>
            </a:r>
          </a:p>
        </p:txBody>
      </p:sp>
      <p:pic>
        <p:nvPicPr>
          <p:cNvPr id="1026" name="Picture 2" descr="666tattoo">
            <a:extLst>
              <a:ext uri="{FF2B5EF4-FFF2-40B4-BE49-F238E27FC236}">
                <a16:creationId xmlns:a16="http://schemas.microsoft.com/office/drawing/2014/main" id="{F223DAA8-C975-4EA9-ACA9-27FD95D131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40" y="98445"/>
            <a:ext cx="973899" cy="63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0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295400"/>
            <a:ext cx="9144000" cy="2677656"/>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difference in these devices and the RFID microchip, is that these devices are highly visible on the surface of the skin, and virtually any design can be used to cloak its very electronic look. One can easily imagine a design that somehow equates to the number of the beast being the required mark that all of mankind must accept at the hand of their new world leader.”</a:t>
            </a:r>
          </a:p>
        </p:txBody>
      </p:sp>
      <p:pic>
        <p:nvPicPr>
          <p:cNvPr id="2" name="Picture 1">
            <a:extLst>
              <a:ext uri="{FF2B5EF4-FFF2-40B4-BE49-F238E27FC236}">
                <a16:creationId xmlns:a16="http://schemas.microsoft.com/office/drawing/2014/main" id="{A26E6196-8CC2-40DF-9DAC-3C18E1A4ECC3}"/>
              </a:ext>
            </a:extLst>
          </p:cNvPr>
          <p:cNvPicPr>
            <a:picLocks noChangeAspect="1"/>
          </p:cNvPicPr>
          <p:nvPr/>
        </p:nvPicPr>
        <p:blipFill>
          <a:blip r:embed="rId2"/>
          <a:stretch>
            <a:fillRect/>
          </a:stretch>
        </p:blipFill>
        <p:spPr>
          <a:xfrm>
            <a:off x="2990850" y="4191000"/>
            <a:ext cx="3162300" cy="2077015"/>
          </a:xfrm>
          <a:prstGeom prst="rect">
            <a:avLst/>
          </a:prstGeom>
        </p:spPr>
      </p:pic>
      <p:sp>
        <p:nvSpPr>
          <p:cNvPr id="7" name="Rectangle 6">
            <a:extLst>
              <a:ext uri="{FF2B5EF4-FFF2-40B4-BE49-F238E27FC236}">
                <a16:creationId xmlns:a16="http://schemas.microsoft.com/office/drawing/2014/main" id="{CC6EF64E-44F4-4352-9C9E-D467FC046E6B}"/>
              </a:ext>
            </a:extLst>
          </p:cNvPr>
          <p:cNvSpPr/>
          <p:nvPr/>
        </p:nvSpPr>
        <p:spPr>
          <a:xfrm>
            <a:off x="419100" y="228600"/>
            <a:ext cx="8305800" cy="1077218"/>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of the Beast Technology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 Not What You Think</a:t>
            </a:r>
          </a:p>
        </p:txBody>
      </p:sp>
      <p:sp>
        <p:nvSpPr>
          <p:cNvPr id="8" name="TextBox 7">
            <a:extLst>
              <a:ext uri="{FF2B5EF4-FFF2-40B4-BE49-F238E27FC236}">
                <a16:creationId xmlns:a16="http://schemas.microsoft.com/office/drawing/2014/main" id="{3034572C-1DEA-4AD5-B168-02288880327E}"/>
              </a:ext>
            </a:extLst>
          </p:cNvPr>
          <p:cNvSpPr txBox="1"/>
          <p:nvPr/>
        </p:nvSpPr>
        <p:spPr>
          <a:xfrm>
            <a:off x="2483371" y="6477000"/>
            <a:ext cx="4177259"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http://idontbuthedoes.com/mark-of-the-beast-that-n/</a:t>
            </a:r>
            <a:endParaRPr lang="en-US" sz="125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9" name="Picture 2" descr="666tattoo">
            <a:extLst>
              <a:ext uri="{FF2B5EF4-FFF2-40B4-BE49-F238E27FC236}">
                <a16:creationId xmlns:a16="http://schemas.microsoft.com/office/drawing/2014/main" id="{369585AC-E126-415E-97ED-1FCD42D147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40" y="98445"/>
            <a:ext cx="973899" cy="63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2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p:cNvSpPr>
            <a:spLocks noChangeArrowheads="1"/>
          </p:cNvSpPr>
          <p:nvPr/>
        </p:nvSpPr>
        <p:spPr bwMode="auto">
          <a:xfrm>
            <a:off x="0" y="1835983"/>
            <a:ext cx="9144000" cy="4247317"/>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rPr>
              <a:t>“Welcome to the Utah Data Center, a new home for the NSA's exponentially expanding information trove. The $1.7bn facility, two years in the making, will soon host supercomputers to store gargantuan quantities of data from emails, phone calls, Google searches and other sources...Since January 2011 a reported 10,000 </a:t>
            </a:r>
            <a:r>
              <a:rPr lang="en-US" sz="3000" dirty="0" err="1">
                <a:effectLst>
                  <a:outerShdw blurRad="38100" dist="38100" dir="2700000" algn="tl">
                    <a:srgbClr val="000000">
                      <a:alpha val="43137"/>
                    </a:srgbClr>
                  </a:outerShdw>
                </a:effectLst>
                <a:latin typeface="Calibri" panose="020F0502020204030204" pitchFamily="34" charset="0"/>
              </a:rPr>
              <a:t>labourers</a:t>
            </a:r>
            <a:r>
              <a:rPr lang="en-US" sz="3000" dirty="0">
                <a:effectLst>
                  <a:outerShdw blurRad="38100" dist="38100" dir="2700000" algn="tl">
                    <a:srgbClr val="000000">
                      <a:alpha val="43137"/>
                    </a:srgbClr>
                  </a:outerShdw>
                </a:effectLst>
                <a:latin typeface="Calibri" panose="020F0502020204030204" pitchFamily="34" charset="0"/>
              </a:rPr>
              <a:t> have built four 25,000-sq ft halls filled with servers and cables, plus an additional 900,000 </a:t>
            </a:r>
            <a:r>
              <a:rPr lang="en-US" sz="3000" dirty="0" err="1">
                <a:effectLst>
                  <a:outerShdw blurRad="38100" dist="38100" dir="2700000" algn="tl">
                    <a:srgbClr val="000000">
                      <a:alpha val="43137"/>
                    </a:srgbClr>
                  </a:outerShdw>
                </a:effectLst>
                <a:latin typeface="Calibri" panose="020F0502020204030204" pitchFamily="34" charset="0"/>
              </a:rPr>
              <a:t>sq</a:t>
            </a:r>
            <a:r>
              <a:rPr lang="en-US" sz="3000" dirty="0">
                <a:effectLst>
                  <a:outerShdw blurRad="38100" dist="38100" dir="2700000" algn="tl">
                    <a:srgbClr val="000000">
                      <a:alpha val="43137"/>
                    </a:srgbClr>
                  </a:outerShdw>
                </a:effectLst>
                <a:latin typeface="Calibri" panose="020F0502020204030204" pitchFamily="34" charset="0"/>
              </a:rPr>
              <a:t> ft of space for technical support and administration, </a:t>
            </a:r>
            <a:r>
              <a:rPr lang="en-US" sz="2800" dirty="0">
                <a:effectLst>
                  <a:outerShdw blurRad="38100" dist="38100" dir="2700000" algn="tl">
                    <a:srgbClr val="000000">
                      <a:alpha val="43137"/>
                    </a:srgbClr>
                  </a:outerShdw>
                </a:effectLst>
                <a:latin typeface="Calibri" panose="020F0502020204030204" pitchFamily="34" charset="0"/>
              </a:rPr>
              <a:t>James Bamford, . . .</a:t>
            </a:r>
            <a:endParaRPr lang="en-US" sz="3000" dirty="0">
              <a:effectLst>
                <a:outerShdw blurRad="38100" dist="38100" dir="2700000" algn="tl">
                  <a:srgbClr val="000000">
                    <a:alpha val="43137"/>
                  </a:srgbClr>
                </a:outerShdw>
              </a:effectLst>
              <a:latin typeface="Calibri" panose="020F0502020204030204" pitchFamily="34" charset="0"/>
            </a:endParaRPr>
          </a:p>
        </p:txBody>
      </p:sp>
      <p:sp>
        <p:nvSpPr>
          <p:cNvPr id="86020" name="TextBox 5"/>
          <p:cNvSpPr txBox="1">
            <a:spLocks noChangeArrowheads="1"/>
          </p:cNvSpPr>
          <p:nvPr/>
        </p:nvSpPr>
        <p:spPr bwMode="auto">
          <a:xfrm>
            <a:off x="0" y="6474768"/>
            <a:ext cx="9144000" cy="307777"/>
          </a:xfrm>
          <a:prstGeom prst="rect">
            <a:avLst/>
          </a:prstGeom>
          <a:noFill/>
          <a:ln w="9525">
            <a:noFill/>
            <a:miter lim="800000"/>
            <a:headEnd/>
            <a:tailEnd/>
          </a:ln>
        </p:spPr>
        <p:txBody>
          <a:bodyPr wrap="square">
            <a:spAutoFit/>
          </a:bodyPr>
          <a:lstStyle/>
          <a:p>
            <a:pPr algn="ctr"/>
            <a:r>
              <a:rPr lang="en-US" sz="1400" i="1" u="sng" dirty="0">
                <a:effectLst>
                  <a:outerShdw blurRad="38100" dist="38100" dir="2700000" algn="tl">
                    <a:srgbClr val="000000">
                      <a:alpha val="43137"/>
                    </a:srgbClr>
                  </a:outerShdw>
                </a:effectLst>
                <a:latin typeface="Calibri" panose="020F0502020204030204" pitchFamily="34" charset="0"/>
              </a:rPr>
              <a:t>http://www.theguardian.com/world/2013/jun/14/nsa-utah-data-facility</a:t>
            </a:r>
            <a:r>
              <a:rPr lang="en-US" sz="1400" i="1" dirty="0">
                <a:effectLst>
                  <a:outerShdw blurRad="38100" dist="38100" dir="2700000" algn="tl">
                    <a:srgbClr val="000000">
                      <a:alpha val="43137"/>
                    </a:srgbClr>
                  </a:outerShdw>
                </a:effectLst>
                <a:latin typeface="Calibri" panose="020F0502020204030204" pitchFamily="34" charset="0"/>
              </a:rPr>
              <a:t>. June 4, 2014, accessed 15 November 2014</a:t>
            </a:r>
            <a:r>
              <a:rPr lang="en-US" sz="1400" dirty="0">
                <a:effectLst>
                  <a:outerShdw blurRad="38100" dist="38100" dir="2700000" algn="tl">
                    <a:srgbClr val="000000">
                      <a:alpha val="43137"/>
                    </a:srgbClr>
                  </a:outerShdw>
                </a:effectLst>
                <a:latin typeface="Calibri" panose="020F0502020204030204" pitchFamily="34" charset="0"/>
              </a:rPr>
              <a:t>.</a:t>
            </a:r>
          </a:p>
        </p:txBody>
      </p:sp>
      <p:sp>
        <p:nvSpPr>
          <p:cNvPr id="86021" name="AutoShape 2" descr="data:image/jpeg;base64,/9j/4AAQSkZJRgABAQAAAQABAAD/2wCEAAkGBxMTEhUUExQWFhQXGBgXGBgYGRodGhweHBgXGBgaHBoaICggHBwlHBoXITEhJSkrLi4uFx8zODMsNygtLisBCgoKDg0OFxAQGiwcHBwsLCwsLCwsLCwsLCwsLCwsLCwsLCwsLCwsLCwsNywsLCwsLCwsLCwsNzc3LDc3LCssLP/AABEIALUBFgMBIgACEQEDEQH/xAAbAAABBQEBAAAAAAAAAAAAAAAEAAIDBQYBB//EAEwQAAECBAMEBgYFCAgGAwEAAAECEQADBCESMUEFUWFxBhMigZGhBzKxwdHwFEJSkuEjQ1NicoLS8RUWM1Rjk7LCFyREc6Kjg+LjNP/EABgBAQEBAQEAAAAAAAAAAAAAAAABAgME/8QAIhEBAQEAAwACAgIDAAAAAAAAAAERAhIhMVFBYQMiE3GB/9oADAMBAAIRAxEAPwDItCaOQnjOMHYI71J3GEFRNLrFDWB4j+jr+yfCOKkrH1T3j4iDUbSmfahqtpL1MFwCpJ1HlHBxeCl7ScXSObP4QOFvpFyo5hhyTwjhOsMK1d0BOOUObgIGTOOrw7rDENTBPEQ5v1gIFJMOSDu8oAjD+tCwp+1EIQdxjuA7ool7MdEwbvKIwDEqEjU++JgaZ3D2Q0zuAgpMqTqVDuHxhmCT+sR3QwDGedwjnXGJymWMgo94HuiIp3J8TFDDMMN6wxIQ+QHjEakGGDvXGOdZHMJ+RDMJiYJOsjgUYaEGOpQeMB3GeMcK4dgjolPrDKqIGEYl6njHeqG+LlEBhRP1QjolDjDKB4UECUN0ch1oGCoWKH4YTQ1EZMOBjuGFhiaY4lR0iRI43hjGExi6COrJ1aEUd/hEABiVL8PKGrpwtEzghsIf7Qd+/fEGI7/KGvxPhDTT+pvn5RInkIj6xuPdDxNDZF+X4xDw+Wt+cOLxxLGF1fPxhB0p4xxQ4w1vl448aDj83hjRIhBOST5wRL2bNVcS1n90/CBgQCOgfNosBsef+jPfb2xPR9G6qb6kp079PvO0DFQ8IRp0dA6whwkDRlKA8GJtxhf1HrR+bH3k/GKYzLbnjoEaNXQ2r1lsN7j4w1fROpGaFfdMQxnimFgi5VsGaDdMz/LX7Yhm7PCbqKwNSUEe6GGKwS44pMWo2fLsSpeEkBwHuS1w1hxMOOyhfCkqzNi+X7MMpin6swuq4iLeXs5/zZHPFA0+op5ayhbgpsWQ4yB1L67ouVcA9X8tBcvZE4hxKmEbwhR90A186QozMBBKkJSh04WViLkvkGIvFtsWuRKASdnhSWJM7rpxB3kLT2G5RetQKvZ0wZoWP3FD3RxdKoaKbiI0atqSSG+izQP1aqc3gbNFbtHpGlBWZRnJUU4WmFE0M1xjmdpovWqq5clWohQ+X0nqCRZJIH2NHfJLDPWOw6ofs/Y61KHWonJRvlygs+ClJ8bxYq6OSikqTUTMId8dJNDM4N04hZj4Rap22RmpVhmpPZGeuFj4xSVFQmYAn6WvC6iyWA7RKi5SkWuczlGJx/TWG1mxJctiupCQciunqQN2fVERUTcAWUCdLLWftAd2JIMXFU0xPVzKjrASLKG4uRmB4XtA1N0bkku6iNAEkAcHxHzi9OP5QPRbPM04ZcyWo7gVc/swXM6NT03UUAWDkq3/ALPGLDZmxZUiZjlrZTEXBIvnr8vFpOnL/Si36vd74zeM/BjOf1fmi5XLA5Tf4IcnYBOc5HclXvaLcomHX29+USyaJeYzB+Wzi9YYpkdHBrUNwwA/74cejUv+8Of+2P440aNlrLHCT+0R7yfZBadjEaJD56/AeUTxcZMdGpf6ZR/+Ifxw9PRyX9qafup79Y169mDLGsfs4R7n84Brdn08tKlLUVYUlWErJJYO0NMjOq2XTgsSsn9p/wDQkRPJ2C6nRLLcVEA+Lq9kS03SmlTlJWkcEoP+6LOm6Z0H1lzn3dWAOPqkxrrTxFT9GBmoI5MT5mCEbOlIJACcXBBPmB74tabprsr9IQd6pcz24YtJfTOgPq1MvLV0jkSRaJeG/J2Zlc7DlicbkEf6iBA6q6oNkpAHEEn/AGj2xb1e25kwtLqqEJyczipWSkk3AHqqPlD5OxRO/t9ohb5plLSkXzyOpvlFn8cO1ZDb/X/R1qJt2csP2hoLxlpO26lOU+alt0xY8nj3XZfR+llXlpxHeVFRzfe2fCDKijkM65ctuKUxuXEvrwlHSmtTcVU3vUT7YMldOa8f9QotvCD7Uxv9s1myEPjEpR3Sw5/8LCMTtDatDMJTS0Klq4uf/FOL2iLv6TDkekKvH51J5oT7hBUv0lVozEk80H3Kiv2f0IrZ6iepEpJL9sgeCQ5jUUHouDflZzk6JSzd7vFth6rk+lCoHrSZJ7lD/dE3/FNX1qVB19c+9Jg6r9GVOkFRnLAv9XckqOatwMZzaHRqilEj6UtRDhkgG4KhpoWT3LfSJ/U9Xcv0nSjnSDuWPZghTun9KpJwUpSs5eo3ec2bhGeoeiZmq/JSp6k71AJByzc2e+usXKPRbOYET0gtkpPvBMP6io2h0rnLfCEShulp95cxY7KmUy5STOKVTC+IrAJ9Ytcg6NDpno2qhkuWrvI9sWlH0dmy5aUTJKiUhiRgIzez3OcY5SfhqVm69VOhTGmlLBuCwFtMhFjs6mkzZYLmW7jAlarB9zj2RWdJKYomMRhswSQx8NIs9ibIWuSlbApL5B1Zn4GLZ54QbKpkJISJt9P5uz/CH1FIZj4lrAGV84EnbO6spLLBexWAASGtcDK27OAauegHtTO0To/z/KMdquCptKkgJM1XZ3/EB4UKiwM/bY5OfJhcd8KHanVntk1NPOWtEqVo4xlLnP6qW9pixk7Pkhy0sOSDcF2OTKxPyiDY+wE4geqEtA1a54Oe15xpqbYSCvE2HgPjvheW3xMUslKUulCTwwJIHgLQTKpJispR4k29ucaWTToSLJvwfzh0yclDOQMra5+cTauKiTsdZzcHS343g2Ts8JYFKSY5P2w3qh+dvc/lFRU7dV1gQVoQo5YiEpA3qUTlnlDLTZGhCRiCUoxLNwkAPz4DibQWNh1CyO0mQlwWSMai12JsAPGJthVlFKTarkLWfXWZqHJ4B7JGg97mLpG05BynSzyWn4xqTE0EnY7D+0V4D3QOrYqiLTSP3R7zF3LqEnJSTyI+MR1VciWUBRbGrADo5yc5CGIzi+iaznUKJObi3gC3lEB6FYkKSub6wIslmcEWvnGsqqtMvBitjUEJtqcn3RO0UeYzfRSn6s9XekREr0XP6tQC1i6co9SIiGXKSBhSMIB08ffF7Ux5FP8ARfU4jhmSyO/ztA8z0aVoyMo8cfxEe0rIA37hZzwiv2rtGXTI6yabmwA3tkPm8O1THjtV0DrJYxTBLwDM4x74hl9CapaccuXjTooHPiHuRHsNFT409dVAP6wQr1ZY0sbYt55DS9hSVcuZ6igW0D5Re1MeI/1Q2gn8wrub3GH7S2RtKYPyiJ62ycktyD2j3DAScw3yDECtngzRMxFwCG58d3CJ2XHg8jo9Vuxp5r53SdMzFtSq2pIS0tE5CeCUt5iPbcMLDF7Jjx1HSPbCdZvfKlkf6Hh6unm0pbYwn96U3saPX8ERzJAJuAeYyh2/Rjxyq6fzprCdIppoF2UhXvUY7R9NkSnKKGnB4OwtZgXbuj1w7NlHOXLPNIPugap2VSpSpa5MoJSCSShNgLnSGxWFk+lUnOlyF2mfFNoOoPSdJUQJkpabXU4Iy3C9/fGL23UCqmES5cuUgnspSlid2Js1eQ8zV1GyKhDJEolZFhiQ1me5ID3yzibDG82t6T2tJlciv+EfERjtqdMqucC80pSfqpOEeIue8mAqbo3WTD2sEob1Fz3BL+6LvZ/QinBefNVNO71U/HziduMXKodhzZc2YpC5uFSh2SGudwezxrabY02Wlgt0i90KfXdMbyiwpEyJNqeUkcQGfmczDKutV9ZYS9glLlRO4AOSYlt/0uBZ9MgtjVMURmkFh7H3axPJmS5X9nJvvADnmczDCoi5AQN81TH7gc+JECmfiNlFZ0YFKfAM/wC88ZvKEETK9Sj6wSc2CXPfYkd8dgCqElH9qc8kpYAdwAAhRN/S409Okq9W43uPdDp+0RLSXuBq490SpkqSGAt8vFPP2SZq8cxbyxcJZhzJ1iDsjac6e6n6qUNR6x8coiWoEnCDexUXKz35jkIcufjYAMkRSVnSMU0/BNlrCQl7BLl2Y+taz2eOkjOtPs3ZCUBy+Vg9oxnTyWr6V2QcIQkWBIzUc42uy1r2hJCqaZ1IU74h22BKS2YHONFR7MqJUsIT1CmOagsltzvu1fWLPKV4MqYrleHmovpuj3ubs1SnKqanKjriP8Hvjn9FAj/+OnPNX/5xrszjyBFISl8JAYZpMAKqilRDs1rGPYttbE62SEKpklAb8nLmqANxoEDLOKap9H9OlKlJpVPoBPU5y4c4Sq8zG0Zv2l2v6x+MSy9v1QNp87umr+MekK9Hsg5SZo/+ceFw8RK9HMn9HOB4Tke8Q2DDSulFYP8AqZ2f6RXxgmX0xrR/1MzPUv7RGqX6OUC6UTcWYBWgjvZrPuhsv0dOHWmak7pZllPPtl3hsFDJ6bVz/wBup8g6UHc/1YIn9LqxQ7a0LYuMcuWW4jsxZ/8ADkggpM7PUSvjnc+A7j6no7JZKOqUFDCVqBuRmWBWQ5IZwGDlsolGU2h0rnLSqWrq2IuyW9hgfYvSedTLxS8NgxBdlBtQDdt8aau6L0KEFQTUE2cO5NwLAF3u/IGG7O6KUU1GMCpDWV6pb4b++GwMl+lCoGcqTe+S/wCKJ5XpUmfWkS+5Sh7XiRfQOn0+lOMsSA3siNPo/p39eo75JPsh4GSfSUsTVLMkEKAGDrLBsiOza0ESfSY00rMlWEgJwdYCxD3Bwhn5QEjoRIUVYZs90lj+QO58xzjOno1U4i0hWIEOBmncC+rOYDcj0ooxXkKCMjcFXwghHpOptZU/wl/xx54vo3V3BkTPCGL6OVQcdQtuXzwhg9OT6S6PVM8c0p9yzGb6b9NEVCEy5BUJWa3DEl7DkLHnyjKno9VfoFt3fGGVvRyrEhcwSldi6k/WwsXUBqA14YKk7fMualSA+EuxLPYjPvjc7B22KpGIIUkhgXAwktcJLkkDkM4802VQKnzQhOtyrQDU/O8R6xQ0yZctKJbBAFmu/eMycyeMZ/kk+I1xv5S56eQ3xHPmS0MVa5AC5yyGsdrKgS0ubnJI3m/laA6eQ6sa1PMP2Q+EbtWHzvjPx4fJCVNmHEo9XL0SFMf3iPYIjmLAcS7MLqHz7TE85QJKU3Azcv5X9kVlTPew/nvsI51p3qnuQVHx7zE82aZaCQCTqWyiORLKWUbE3Yk2vldvOFVbPmT1uVAS0jN25ndDDVIrtKJW53ZmFGgk0tJLzOM5b/whQMWspJYp+kTCSzF09ltwKW8YqJ65qAoTZ6lFwbAqGHVsgD5RYoQj7LfPCHUUlOImz5DFeOkvrNNramUlCTLwuSLO5w62JiuqsKvyk1acg5UkWtkVG0FVdAha2KUhWigA9+PHLviGfs8s6XfPnGrcvqSLbYUxIElctSWStwU5NiIWLb0lQj0iWQQ7EeHjbSPO0EFKFAYQpI7LMyhmCN7N4GOSPSIqU8tUgLKFFOLGzgEtbCbsw7ofJXpOGFgjAq9JYAvTf+z/AOkdl+kcEXpznZl5X5Rcqa3uGFhjDTvSQhOchfcofCLBPT+jbtlaVfWTgUWOtwGMMGpwwlS4y030g0IFppfR5cxu9kwpPpAoiTinBtGlznyH+HvfyhlGjkyVYWWrEb3Zi2ne0SITncxman0gUKU4krUv9VKFg8+2EjziGX6QqVVwmcNPVTw3KhlNaxm1tyygetlmy0+uLMB6z6Hhx0iiHTqm3TPuj4w5HTml/wAT7v4wymr+SsLAI+d4MOEsEacbRlE9MqdM4kFXVKS5GEulYJuBqFAjc2GCk9OaJ/XX9xUMNaBMnC7qzbxYJ/GIKKTMSVJWcSM0qJc8uUVf9dKP9Ir7ivhCl9NKPIzS/wD25n8MMpq/6vlHAgPkHitpuktKt2nJDar7A7sbOYnO26b+8Sf8xHxiAzDHMGbQMnakg5TpX30/GHDaMnMTZZ5LSffFBABhpSTYgNz+WioV0ro9KhDvd379IkHSak/To8/hDBndt9C0IMydTISnG6piQm5OqktlvYakmKEBcuYgJT+RbDhSlRUlT52yTHoR6SUn94l96oottTaRSuslzpZWbFKVBz3PBdZDaKwuckWISL3tcl303RbSqlOHQb+BgGqkIRNICSxY5HDfccu4b4KRUJycPzEcuTcR1VQkCwKjxy+ECkKawSk8hE1WpJ1c7hfyiFKlnJBG4q7tI521rEVTRqsXsBlv4afLQPUUfWDsE4ssJuDBiqFSh2lltwgmTISGUlwSM33b4k5fZjMGnVliAIzBaOxop6Ur9dAJ3nOFGsppk2YlLqUWADk7hrHcCFFKnxJLKBBIezi4ItwhpfEM8j7oRWMILGzxufLNG7RRrkY673sygDnrkrTJwY4meJksLTcEbm4HOB+pK0+uUYCTZrgizvoC/iLx15exifI2apWFKUsohQUQM7A5e/hGP2pPpkzVhSZxViJJRMQlJd1WBlqItbPOL8zOpIUSuYpJcOGSLAMS1wznxvGcrtgrqCZ6FJlpmEqwqB7PBxnE4+fJUc/aNMR6tQG/xJR0/wC2N8SfT6QBv+atd8Ur+GKwbFdJwqUtgkqUhJKU4g4xAgKyIPjuLEbEournhakompGI9WtGJJcMLEEWcHI6RvtEwZ/SdErP6Vu/NQLV7SlqUpSQpnJuzt3GL/aWyvpcooRSIkl0qTMkSkhRYHskplp7JdyHLsIqZXQWsP1Fd8tY9ogKatqwSGe+/lzh1HP1OTt7PjF4r0dVyr4G5gjnm0EUHo9rFIdIBBJIJ7O5ORL5pMXUUU2oBBHznFhST5AAecoFg46p9L3x38ItlejCtOssPbPvu2UC0/o2rEulS0KU51GjAjPeR4xNDV1Ug3E5b5Xk68GXDguU7deeZlHj+sY5L6DVhLJQCN7p1AUNdxB74MoOg1SFjr0TOr+sJYTjO4AlTDneGgM9Ufz7At+aVkc2uNwtxiDq5Yv16cxmhYIF7kJBHgSY9NoJUiQjDL2fN5lKVKPNRJPdlE8vaEkk9ZSKlpA9ZcpOHc0TR5pMmSg3/MS/uTuH+HDEzpNj9IQ+romgeOE+wQf0t2dRzApdNjlzPsgHAf3T6r/q24Rl6LY01aclZtdJF+/O8a0xa1M+X1bGciYrEpXZCww0BxJGnsivMxO+94sKXoBWt2gpT/qN7VQYn0eVh+qQ754f44aYy4n4jbXLweCAgBL4kHgD2hxIZvMxpKX0Y1gIJKbP9nUEfagtPovqjnMljn+EO0MZzZcnFieZJQxsFrwk8RZv5iLCTTsX66m/z0e+LCr9GdQgFRnywySdXYBywOcCq6AT0kDrZZJUQA+oGL2RNMRmmJJ/KU/+fK+MPRRHECZkkJDkkTpRyB0CnOmUOl9AapTsxsDp9YOMzu0jk7oDVgjsk96P4oaq+lTgpOBdlDLjx4iBJlEBmNYj2dsOtRLCJstU4D1VApBHDFiLt7tYLWVyjhmhxvIuOY98Ys1qUpDCzNHKhIUIbNp9R2k8Dce4wpM0DlHDlwdJyclqVqw9vlEvXgZwpiH9sQTE2t+Ecvy0CTUYVKY4gSS6jcHdpHYJEreB3D3woamGqpN5Uf3j8YESkJACksOeZYkvuy84tTLYO1xnwO48IEqHdJSMjk3Ag57nj0979sZD6aamXZ+wfJ8ssoJQMloVv/kYEMwqdLZD2uPdAtRSrJlspsCnBF92/Id2sWcksGVqiqzlJd+yzPvYg7t+kMppU4LSoKJSPqMwIYi97nIuR4RZKQCxHO2YyhyJxGl+GR5bjw/lGr8eMz5ZvpJs2cV9bLmTKcHBLUlIASSpZ7Rye6zEHR6jCSVKWSqXMUSpYSThAL9prJd1P5xf1NQJhHbWgBwRcE882blFftKVMXhlBEyahnKwtCTd3GW5h6uR3xmcmsX1BtZVOUFKmQr6pfC9j+7z8Y2WyNuInACyVfZJu2/j3R5/IpesS01K0MeziwulkoSzpJcEhRc79IjRLVToc9piCliciwJG4xvysvV5MlKQyQ3z/LyiSPP9m9NcEsqmPMwhTMwXYEsrQuB62+Iz6WJP93mfeTExHoZDhjcGMZ0l6D9YFLppipayC6Co4DYi1+yb8orVelmUP+mmffT8IafS1L/uq/8AMH8MXKBKfaE+kmdWoFGf5NTtdicCuSRcOOEbLYfSaXPKUuy1McJsbhauRDBIcfaEYnafpPkTkFEyiKhxmhxxBCXEZeR0ikpUCJU1wQ35YWYMPq6QHvsRplWLl7k34l25DLujzjYvSuZUJKRiT1epU5IUGY2DthzL5xdydsTCAFEhy2IEsHf1k57rg90ATt3ofKnglClSV6Kl2T3py8Iyidhz6YYZq1TEkpKSS6e72twj0kU/FRG8LMNGz0kG6iDoVEiIMDS9IFU68GI4WBAPq5lwDmMuUa7ZfSOVNwgnCpWQOvI5GHTui1KrOX/5K+MdR0XpgGEtu8/GAtwoQ6ApezEJyxffV8YeuhSdVDkpUBLVUqJiSmYhK0nRQcRi9pej1AJXSkINvyarpsCBhOmZtGqp9mpSGEyYQLXWdIlNCner76/jAeeJ2tVUisE5KmDqGJ9JRS4XfuvujVbL6SyppwmxfJViwlhWeRJU+sW9Rs2WsYVjENxJI8zAaejlKCwkpcNv+dIosZSQwYMDdra3yERVVGiYGUARxHs1HdEStmoSCUOkkM+JVgNLksLm2UB1lTUBJ+jmVOUnNK3SpuabHwiCtrui2A4pCsN/VV6vcRlFJVUQSTjQZa97WPIixiGv9IlZJUUzaRCD+tj9rtAY6dzKl5SpctAIKnSVO4yzMM1ZTjTFBcjEONwfd4xL9LQWYPyaKCXt2pCiBOW254s9mrM1BMxZxYszlkLRnl/E1OYwyVHUDleOxyXTrTmAqwuLvvsco7HH/HW+0E1JWBZOJQzAs/J9e+B0gKGJAsbKBFweR1i3KgbHW3jaIJ9EFEEEpUNz30uMj3x0xlTLQcRzBCRfli9zQxYGeuW8bmEWlQm/aBG5WnfFZXJw3Ng6S+nrB4KkkzSku54eWY3/AAgtNQlVnAJ4xWy1kvudnO73xXz6dRnJUmcQhsJllLhRuHd7ZiLLiWa0U2TisfHX8R5+yA59OpNw3zuiv2hLUqWZYXYMQQHZt4NiOEGdG0zEyQictMxQJdQJuHJAIIDMLNwi8pL6ktg+j2goMlY7/nOO7YrEyZSppBUhLApSxPaUBYE/IhKpUDIs+d38jaIV0yVAjGW1DBozNi3FZUplqpVTpTgTJJOEtZ0vvseEec1Vbgxato8enKocauqIUZeF8bhiXugl384yXSP+jpE8y5kpZUAHS+FFxixBjfPl4R148mLFJT1GIPlweJgvLLxjQdHaSiqesTTpVLUEgEk4gxILB1EPbRi3MxdDodSgXQFW+2u9tO1FvOGVguu0Avn3b4kCyASUsO6NtO6LUUsGYpACUg4j1kxgAHc9t9IYNh0ZJTgQq5sJk1+yQkuCq/axZcId4znIzoMsFM08UjyMaXERbMRSUclEiWRTygklaQQ6lBRdIJuonIndlFtIqQVKFwUsC+XaAIY6liIm6qs230tqqJaUyVDCtOJlDEMyzB7RWj0m19+1LvuR+MAekGYevlj/AA/9yvhGcpZK5hZAfmQN2pI3xqSDZH0l1/6RP3BCPpJrz+cSP3B74y42VOYnBlmHD/jAKZjWNjujWRltP+JNeC5mp70Jjh9JFd+nH+Wj+GMY+IhIuebeZg6XsKcfqpD5EqDHg4tDINIn0i11wJwGr9Wh/wDTHT6Ra/8AvH/rl/wxj58lUtWGYkpO4+45HuiNUwQyK2Z9Ideb9e3KXL/hhv8AX+vd+vuzPglv/p+XMZyn2PPWAUgNl6ztwLO3KFU0EyU2NNvtC6fEZHgWMPBoz0+r/wC8H7kv+GIh0+rtJ7aWQgHN/s5xnw0QJlndEVdV+3KmqBSuYZmvawjztD9gSFdeQpJA6tV9MgzHJ9YD2Ps9c1ZQkIdnZfqntJDPobxv6vYsumBUUFCiCkFlXycJfxbhGbcGPQplF98a7owpBlKSWKsZJD3ZkjKM/MpUqdMtQWSbWV7GJix2DLKJfbQywT2sN2s12cRnnfGuLQmjb1F4eGkKBFLI1X3JPfkDHY59v21iRE9YO8QXLqX4REZcR4GuI48f5Ptu8Ri7i4cQGuj+ybapNx+ETonjIhucTpUI6y6ziqm04zFoEUEggEtYgeUaEoTwgafQpVoPCKKsBNnc+UR9UMWIWbKDlUeHIPDRTqYliOdoaFLnA+sUtZiH3XxfhCmyDoeRERy5Awh1pFgLFzlwhwUpJscQ5fLxqcvtm8QU1U1GSiPnlAa6qcr65MXomIXY2Pz4Q3CU2IdOQIsfHLxEb36ZxRIE8jslTD7Jt5Q0pqDqv70Ws6TNt1WFTOXUQmY9mZIGB2dyGDnKOVE+oWpKQhaQCAohKQTk5JfS/qkPuMXTFBtNc5EtalBSkgXSSWINr52jkyQpKVTCk4QS6m43uI16KFKUqEyYVBZLlRAz0YWbS0d/o5kBMhYlhIZki3Nt/wATGf8AIvVmdn7UUEgDEpCr4SFYSz34G2fCDpiJK5asCkp9Va0LWSpRSpBs/ZNkgDLMQDtzY9SiWMEvrSS5w6MGBuFbk2HG8TbOMmbMVKmAJnJYgEDGRhBukvcMbRO0MZvprVCZOlqteSgkAuxJWSH4PFRs1ZuxL8N7obmbGN/tro2mYgpBY5hTZHu9lorujvR/6MpfXFMxMwJA7DpDEviSdLjLJoveYdaCFWsoTimMxs78LC+sUm2pv5YOH7LktnY5nujT7V2ChKu3PmSwSopwI61Js6QT6wvzzipkSDLUF4i4LMEzCo3DeugpwhzY5sIbhgmgq0Cxlhw7KT2WZ/sji+kFGqxAsOr3tZJ4kZcYEqgJayqUkzHOQQtDO9mIbhZtIFmVk7BhVImhKs1JIxgAjLskeIhupiDb80iSi+IFQAPcTEuzKoJZKkApuCGvmQ+/vv3QWjZ1MoBRnVgNiypYLcmDPneCNoJlm8szVqAbtoLqzI7SAA+Qu+Q5xexiY1jqbCwyCtRwxZkc3iurFqwTSFYmd+YGTe7jE1PMqCFq6pQKR2Ulzi5YQW72zjuzthJmEdcmrQbk4lJwfuslz+ySOcTTFNsmrWgO2bWIzcqGuluEaMVoUgASrHMHK+ZAJ7J5NE9TsBKUhAmlTXHWFNs2ZNrM31sxpFVtCdPpxeWOrBfEmYljZ2YOrT5zh21cBVe0TST8UnMpulV0sc0+Qibo7USZk4FSlSzfs2CT+qFd+u4RabANaqeFrkq6laWIsQA1lDibRqp1GoF0vxETlyxZFPI2EEIUesXML2SRcX0a5Le2CJNVPR6yVM31ksq7Gys1QehS8lIUO4+RHvgfaFPMWqWgKBQScYUogkGzDDndi3CMTn9reP0JptogucSn1HZBDvm5D82jsV+0NmTB2ZchawGJUqYm9tCbjllwhRrxPV6kxxQiPq9xhX1EeN2NKRDcR0MSFjCIiy4EJ+/8InB74FJhAlOXhHTjz+2bxFCZzji5SSDq8MlqfLwiS+kdNZVn0AIPZRbg7eEcE47hFnNWftN4PAlVTO5QHVnc/PjAB4sT6l7FuA3cXh0kzRuIF7wHLTMSs4mbg7+O6J0rLm/x/CKC5c5CuB8oMBLfaHzr8YoZ051MASWBNi+sSCfMSHTnF7faYuJk4ag94hwrk7x4ERUbN2wtRaZhI4A/yiPalHOmzcUkoVKwthcesDdx9Z+NuWcMh6s07SuwXL3DPw/CKf8AoNH0kVImlMzGFKwl8Qw4Slilg+vxYghc4okvMlplkHIS1zEhrADAlTHu1HGGUdYtZ7XWpcA9lIwi2RUUu/dFzE3VxPrRbCQ99FcN0BzquaciPufF45Np1YgElZJSoglRwhijPCRm8KVSgjtpIU+XWKILHPP3RnI1EcilExX5SYUq/Zu29reUWB6N0g9aulpObFknmQS+/SK/alOZzKdlpGEbmcngXvGP29QVypjoQtaQkAEFOhO8v4xuSM3W0mbMpE4/+blKAugY09otqxcXh1FRbOUhK11ZQohylsjqLPHnA2LtA/mJn3kD/dD0dHNoH82RzmS/cqLnFNrb7Rp6QH8lVpmDIDCrF7GginnTEDtKVhH6oy4kmMNI6L1wUklCWBBIM0XANxYxtZOy0FlLF9QpRPdmzd0ZuRZpm0NqzAnEhZHEM1rZXBii/rXVCxUk80p9zRpquglLThSBL/ZAbm2+M1VdGl/UmS1c3HseIp9P0nqFzEJKgxUAQlIc3y3+EalVa1iGI/Wy8YwadgViVBSeqcEEdt8u6Nds+fUhP5UIKtOrCm73EW4iDbtWpsSVKSWZ0q94jMDb1SHHXLz1L+2NxWSBOHbQQWZxY94IaKCf0RBHZmkH9ZNvdGdigtk7cnqmoCpqiMQsSwz1bSNqjaCjkpHcYwh6OzpRxoqZIKb4iWZubiNDs7a0yWg/SJ0uaTcdULtriLtu0HfFuHq8NRN+17fhCirndK5CGxFTHUB+Vs73vw4iFE/4YthDimFCjyuqNdh5Q5MchRaE8RKEKFEDHgmRMORhQo3wSplIBvEep90KFHVg6okBQci++KlQF+EKFFgjCXUf2QfbEoXb54QoURTJ8tJ00gdPZumzBy2sdhRYgqj2ioWN3UYtpYCw5HzzhQo2zUFTTWJClA6bx+EVwmzArCVuBfLfeOwolD5c8nfHV1TaanWFCjDUNNS9ikecIk4WBIHz3xyFBTFTVb93nEa5Zf1iI5Cgokqw5Rw1Kt58oUKCGTK5QtfxiSWpaiO0R5++FCiKMTs9Rzmq7hDJ2xgQcUxZG5xChRUD0GzZS0lRS9ykglwWbTvgpOz5QylI8H98KFANmbOlaypZz+oIUKFEH//Z"/>
          <p:cNvSpPr>
            <a:spLocks noChangeAspect="1" noChangeArrowheads="1"/>
          </p:cNvSpPr>
          <p:nvPr/>
        </p:nvSpPr>
        <p:spPr bwMode="auto">
          <a:xfrm>
            <a:off x="1269206" y="720328"/>
            <a:ext cx="228600" cy="228601"/>
          </a:xfrm>
          <a:prstGeom prst="rect">
            <a:avLst/>
          </a:prstGeom>
          <a:noFill/>
          <a:ln w="9525">
            <a:noFill/>
            <a:miter lim="800000"/>
            <a:headEnd/>
            <a:tailEnd/>
          </a:ln>
        </p:spPr>
        <p:txBody>
          <a:bodyPr/>
          <a:lstStyle/>
          <a:p>
            <a:endParaRPr lang="en-US" sz="1800" dirty="0">
              <a:effectLst>
                <a:outerShdw blurRad="38100" dist="38100" dir="2700000" algn="tl">
                  <a:srgbClr val="000000">
                    <a:alpha val="43137"/>
                  </a:srgbClr>
                </a:outerShdw>
              </a:effectLst>
              <a:latin typeface="Calibri" panose="020F0502020204030204" pitchFamily="34" charset="0"/>
            </a:endParaRPr>
          </a:p>
        </p:txBody>
      </p:sp>
      <p:pic>
        <p:nvPicPr>
          <p:cNvPr id="86022" name="Picture 4" descr="http://www.zerohedge.com/sites/default/files/images/user5/imageroot/2013/10/Bluffdale%20Facility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5455"/>
            <a:ext cx="1341120" cy="1097280"/>
          </a:xfrm>
          <a:prstGeom prst="rect">
            <a:avLst/>
          </a:prstGeom>
          <a:noFill/>
          <a:ln w="9525">
            <a:noFill/>
            <a:miter lim="800000"/>
            <a:headEnd/>
            <a:tailEnd/>
          </a:ln>
        </p:spPr>
      </p:pic>
      <p:sp>
        <p:nvSpPr>
          <p:cNvPr id="6" name="Rectangle 5">
            <a:extLst>
              <a:ext uri="{FF2B5EF4-FFF2-40B4-BE49-F238E27FC236}">
                <a16:creationId xmlns:a16="http://schemas.microsoft.com/office/drawing/2014/main" id="{A604A21B-43DE-4E34-ADCE-295A729510FF}"/>
              </a:ext>
            </a:extLst>
          </p:cNvPr>
          <p:cNvSpPr/>
          <p:nvPr/>
        </p:nvSpPr>
        <p:spPr>
          <a:xfrm>
            <a:off x="1752600" y="228600"/>
            <a:ext cx="5638800" cy="1569660"/>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“Welcome to Utah, the NSA's Desert Home for Eavesdropping on America” </a:t>
            </a:r>
            <a:r>
              <a:rPr 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Rory Carroll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p:cNvSpPr>
            <a:spLocks noChangeArrowheads="1"/>
          </p:cNvSpPr>
          <p:nvPr/>
        </p:nvSpPr>
        <p:spPr bwMode="auto">
          <a:xfrm>
            <a:off x="76200" y="1828800"/>
            <a:ext cx="9067800" cy="2862322"/>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rPr>
              <a:t>…author of The Shadow Factory…said the public had yet to grasp the significance of Utah's data-mining. ‘It's basically a hard-drive. It's also a cloud, a warehouse. It'll be storing not just text and audio but pictures and video. There's a lackadaisical attitude to this. People pay no attention until it's too late.’"</a:t>
            </a:r>
          </a:p>
        </p:txBody>
      </p:sp>
      <p:sp>
        <p:nvSpPr>
          <p:cNvPr id="86021" name="AutoShape 2" descr="data:image/jpeg;base64,/9j/4AAQSkZJRgABAQAAAQABAAD/2wCEAAkGBxMTEhUUExQWFhQXGBgXGBgYGRodGhweHBgXGBgaHBoaICggHBwlHBoXITEhJSkrLi4uFx8zODMsNygtLisBCgoKDg0OFxAQGiwcHBwsLCwsLCwsLCwsLCwsLCwsLCwsLCwsLCwsLCwsNywsLCwsLCwsLCwsNzc3LDc3LCssLP/AABEIALUBFgMBIgACEQEDEQH/xAAbAAABBQEBAAAAAAAAAAAAAAAEAAIDBQYBB//EAEwQAAECBAMEBgYFCAgGAwEAAAECEQADBCESMUEFUWFxBhMigZGhBzKxwdHwFEJSkuEjQ1NicoLS8RUWM1Rjk7LCFyREc6Kjg+LjNP/EABgBAQEBAQEAAAAAAAAAAAAAAAABAgME/8QAIhEBAQEAAwACAgIDAAAAAAAAAAERAhIhMVFBYQMiE3GB/9oADAMBAAIRAxEAPwDItCaOQnjOMHYI71J3GEFRNLrFDWB4j+jr+yfCOKkrH1T3j4iDUbSmfahqtpL1MFwCpJ1HlHBxeCl7ScXSObP4QOFvpFyo5hhyTwjhOsMK1d0BOOUObgIGTOOrw7rDENTBPEQ5v1gIFJMOSDu8oAjD+tCwp+1EIQdxjuA7ool7MdEwbvKIwDEqEjU++JgaZ3D2Q0zuAgpMqTqVDuHxhmCT+sR3QwDGedwjnXGJymWMgo94HuiIp3J8TFDDMMN6wxIQ+QHjEakGGDvXGOdZHMJ+RDMJiYJOsjgUYaEGOpQeMB3GeMcK4dgjolPrDKqIGEYl6njHeqG+LlEBhRP1QjolDjDKB4UECUN0ch1oGCoWKH4YTQ1EZMOBjuGFhiaY4lR0iRI43hjGExi6COrJ1aEUd/hEABiVL8PKGrpwtEzghsIf7Qd+/fEGI7/KGvxPhDTT+pvn5RInkIj6xuPdDxNDZF+X4xDw+Wt+cOLxxLGF1fPxhB0p4xxQ4w1vl448aDj83hjRIhBOST5wRL2bNVcS1n90/CBgQCOgfNosBsef+jPfb2xPR9G6qb6kp079PvO0DFQ8IRp0dA6whwkDRlKA8GJtxhf1HrR+bH3k/GKYzLbnjoEaNXQ2r1lsN7j4w1fROpGaFfdMQxnimFgi5VsGaDdMz/LX7Yhm7PCbqKwNSUEe6GGKwS44pMWo2fLsSpeEkBwHuS1w1hxMOOyhfCkqzNi+X7MMpin6swuq4iLeXs5/zZHPFA0+op5ayhbgpsWQ4yB1L67ouVcA9X8tBcvZE4hxKmEbwhR90A186QozMBBKkJSh04WViLkvkGIvFtsWuRKASdnhSWJM7rpxB3kLT2G5RetQKvZ0wZoWP3FD3RxdKoaKbiI0atqSSG+izQP1aqc3gbNFbtHpGlBWZRnJUU4WmFE0M1xjmdpovWqq5clWohQ+X0nqCRZJIH2NHfJLDPWOw6ofs/Y61KHWonJRvlygs+ClJ8bxYq6OSikqTUTMId8dJNDM4N04hZj4Rap22RmpVhmpPZGeuFj4xSVFQmYAn6WvC6iyWA7RKi5SkWuczlGJx/TWG1mxJctiupCQciunqQN2fVERUTcAWUCdLLWftAd2JIMXFU0xPVzKjrASLKG4uRmB4XtA1N0bkku6iNAEkAcHxHzi9OP5QPRbPM04ZcyWo7gVc/swXM6NT03UUAWDkq3/ALPGLDZmxZUiZjlrZTEXBIvnr8vFpOnL/Si36vd74zeM/BjOf1fmi5XLA5Tf4IcnYBOc5HclXvaLcomHX29+USyaJeYzB+Wzi9YYpkdHBrUNwwA/74cejUv+8Of+2P440aNlrLHCT+0R7yfZBadjEaJD56/AeUTxcZMdGpf6ZR/+Ifxw9PRyX9qafup79Y169mDLGsfs4R7n84Brdn08tKlLUVYUlWErJJYO0NMjOq2XTgsSsn9p/wDQkRPJ2C6nRLLcVEA+Lq9kS03SmlTlJWkcEoP+6LOm6Z0H1lzn3dWAOPqkxrrTxFT9GBmoI5MT5mCEbOlIJACcXBBPmB74tabprsr9IQd6pcz24YtJfTOgPq1MvLV0jkSRaJeG/J2Zlc7DlicbkEf6iBA6q6oNkpAHEEn/AGj2xb1e25kwtLqqEJyczipWSkk3AHqqPlD5OxRO/t9ohb5plLSkXzyOpvlFn8cO1ZDb/X/R1qJt2csP2hoLxlpO26lOU+alt0xY8nj3XZfR+llXlpxHeVFRzfe2fCDKijkM65ctuKUxuXEvrwlHSmtTcVU3vUT7YMldOa8f9QotvCD7Uxv9s1myEPjEpR3Sw5/8LCMTtDatDMJTS0Klq4uf/FOL2iLv6TDkekKvH51J5oT7hBUv0lVozEk80H3Kiv2f0IrZ6iepEpJL9sgeCQ5jUUHouDflZzk6JSzd7vFth6rk+lCoHrSZJ7lD/dE3/FNX1qVB19c+9Jg6r9GVOkFRnLAv9XckqOatwMZzaHRqilEj6UtRDhkgG4KhpoWT3LfSJ/U9Xcv0nSjnSDuWPZghTun9KpJwUpSs5eo3ec2bhGeoeiZmq/JSp6k71AJByzc2e+usXKPRbOYET0gtkpPvBMP6io2h0rnLfCEShulp95cxY7KmUy5STOKVTC+IrAJ9Ytcg6NDpno2qhkuWrvI9sWlH0dmy5aUTJKiUhiRgIzez3OcY5SfhqVm69VOhTGmlLBuCwFtMhFjs6mkzZYLmW7jAlarB9zj2RWdJKYomMRhswSQx8NIs9ibIWuSlbApL5B1Zn4GLZ54QbKpkJISJt9P5uz/CH1FIZj4lrAGV84EnbO6spLLBexWAASGtcDK27OAauegHtTO0To/z/KMdquCptKkgJM1XZ3/EB4UKiwM/bY5OfJhcd8KHanVntk1NPOWtEqVo4xlLnP6qW9pixk7Pkhy0sOSDcF2OTKxPyiDY+wE4geqEtA1a54Oe15xpqbYSCvE2HgPjvheW3xMUslKUulCTwwJIHgLQTKpJispR4k29ucaWTToSLJvwfzh0yclDOQMra5+cTauKiTsdZzcHS343g2Ts8JYFKSY5P2w3qh+dvc/lFRU7dV1gQVoQo5YiEpA3qUTlnlDLTZGhCRiCUoxLNwkAPz4DibQWNh1CyO0mQlwWSMai12JsAPGJthVlFKTarkLWfXWZqHJ4B7JGg97mLpG05BynSzyWn4xqTE0EnY7D+0V4D3QOrYqiLTSP3R7zF3LqEnJSTyI+MR1VciWUBRbGrADo5yc5CGIzi+iaznUKJObi3gC3lEB6FYkKSub6wIslmcEWvnGsqqtMvBitjUEJtqcn3RO0UeYzfRSn6s9XekREr0XP6tQC1i6co9SIiGXKSBhSMIB08ffF7Ux5FP8ARfU4jhmSyO/ztA8z0aVoyMo8cfxEe0rIA37hZzwiv2rtGXTI6yabmwA3tkPm8O1THjtV0DrJYxTBLwDM4x74hl9CapaccuXjTooHPiHuRHsNFT409dVAP6wQr1ZY0sbYt55DS9hSVcuZ6igW0D5Re1MeI/1Q2gn8wrub3GH7S2RtKYPyiJ62ycktyD2j3DAScw3yDECtngzRMxFwCG58d3CJ2XHg8jo9Vuxp5r53SdMzFtSq2pIS0tE5CeCUt5iPbcMLDF7Jjx1HSPbCdZvfKlkf6Hh6unm0pbYwn96U3saPX8ERzJAJuAeYyh2/Rjxyq6fzprCdIppoF2UhXvUY7R9NkSnKKGnB4OwtZgXbuj1w7NlHOXLPNIPugap2VSpSpa5MoJSCSShNgLnSGxWFk+lUnOlyF2mfFNoOoPSdJUQJkpabXU4Iy3C9/fGL23UCqmES5cuUgnspSlid2Js1eQ8zV1GyKhDJEolZFhiQ1me5ID3yzibDG82t6T2tJlciv+EfERjtqdMqucC80pSfqpOEeIue8mAqbo3WTD2sEob1Fz3BL+6LvZ/QinBefNVNO71U/HziduMXKodhzZc2YpC5uFSh2SGudwezxrabY02Wlgt0i90KfXdMbyiwpEyJNqeUkcQGfmczDKutV9ZYS9glLlRO4AOSYlt/0uBZ9MgtjVMURmkFh7H3axPJmS5X9nJvvADnmczDCoi5AQN81TH7gc+JECmfiNlFZ0YFKfAM/wC88ZvKEETK9Sj6wSc2CXPfYkd8dgCqElH9qc8kpYAdwAAhRN/S409Okq9W43uPdDp+0RLSXuBq490SpkqSGAt8vFPP2SZq8cxbyxcJZhzJ1iDsjac6e6n6qUNR6x8coiWoEnCDexUXKz35jkIcufjYAMkRSVnSMU0/BNlrCQl7BLl2Y+taz2eOkjOtPs3ZCUBy+Vg9oxnTyWr6V2QcIQkWBIzUc42uy1r2hJCqaZ1IU74h22BKS2YHONFR7MqJUsIT1CmOagsltzvu1fWLPKV4MqYrleHmovpuj3ubs1SnKqanKjriP8Hvjn9FAj/+OnPNX/5xrszjyBFISl8JAYZpMAKqilRDs1rGPYttbE62SEKpklAb8nLmqANxoEDLOKap9H9OlKlJpVPoBPU5y4c4Sq8zG0Zv2l2v6x+MSy9v1QNp87umr+MekK9Hsg5SZo/+ceFw8RK9HMn9HOB4Tke8Q2DDSulFYP8AqZ2f6RXxgmX0xrR/1MzPUv7RGqX6OUC6UTcWYBWgjvZrPuhsv0dOHWmak7pZllPPtl3hsFDJ6bVz/wBup8g6UHc/1YIn9LqxQ7a0LYuMcuWW4jsxZ/8ADkggpM7PUSvjnc+A7j6no7JZKOqUFDCVqBuRmWBWQ5IZwGDlsolGU2h0rnLSqWrq2IuyW9hgfYvSedTLxS8NgxBdlBtQDdt8aau6L0KEFQTUE2cO5NwLAF3u/IGG7O6KUU1GMCpDWV6pb4b++GwMl+lCoGcqTe+S/wCKJ5XpUmfWkS+5Sh7XiRfQOn0+lOMsSA3siNPo/p39eo75JPsh4GSfSUsTVLMkEKAGDrLBsiOza0ESfSY00rMlWEgJwdYCxD3Bwhn5QEjoRIUVYZs90lj+QO58xzjOno1U4i0hWIEOBmncC+rOYDcj0ooxXkKCMjcFXwghHpOptZU/wl/xx54vo3V3BkTPCGL6OVQcdQtuXzwhg9OT6S6PVM8c0p9yzGb6b9NEVCEy5BUJWa3DEl7DkLHnyjKno9VfoFt3fGGVvRyrEhcwSldi6k/WwsXUBqA14YKk7fMualSA+EuxLPYjPvjc7B22KpGIIUkhgXAwktcJLkkDkM4802VQKnzQhOtyrQDU/O8R6xQ0yZctKJbBAFmu/eMycyeMZ/kk+I1xv5S56eQ3xHPmS0MVa5AC5yyGsdrKgS0ubnJI3m/laA6eQ6sa1PMP2Q+EbtWHzvjPx4fJCVNmHEo9XL0SFMf3iPYIjmLAcS7MLqHz7TE85QJKU3Azcv5X9kVlTPew/nvsI51p3qnuQVHx7zE82aZaCQCTqWyiORLKWUbE3Yk2vldvOFVbPmT1uVAS0jN25ndDDVIrtKJW53ZmFGgk0tJLzOM5b/whQMWspJYp+kTCSzF09ltwKW8YqJ65qAoTZ6lFwbAqGHVsgD5RYoQj7LfPCHUUlOImz5DFeOkvrNNramUlCTLwuSLO5w62JiuqsKvyk1acg5UkWtkVG0FVdAha2KUhWigA9+PHLviGfs8s6XfPnGrcvqSLbYUxIElctSWStwU5NiIWLb0lQj0iWQQ7EeHjbSPO0EFKFAYQpI7LMyhmCN7N4GOSPSIqU8tUgLKFFOLGzgEtbCbsw7ofJXpOGFgjAq9JYAvTf+z/AOkdl+kcEXpznZl5X5Rcqa3uGFhjDTvSQhOchfcofCLBPT+jbtlaVfWTgUWOtwGMMGpwwlS4y030g0IFppfR5cxu9kwpPpAoiTinBtGlznyH+HvfyhlGjkyVYWWrEb3Zi2ne0SITncxman0gUKU4krUv9VKFg8+2EjziGX6QqVVwmcNPVTw3KhlNaxm1tyygetlmy0+uLMB6z6Hhx0iiHTqm3TPuj4w5HTml/wAT7v4wymr+SsLAI+d4MOEsEacbRlE9MqdM4kFXVKS5GEulYJuBqFAjc2GCk9OaJ/XX9xUMNaBMnC7qzbxYJ/GIKKTMSVJWcSM0qJc8uUVf9dKP9Ir7ivhCl9NKPIzS/wD25n8MMpq/6vlHAgPkHitpuktKt2nJDar7A7sbOYnO26b+8Sf8xHxiAzDHMGbQMnakg5TpX30/GHDaMnMTZZ5LSffFBABhpSTYgNz+WioV0ro9KhDvd379IkHSak/To8/hDBndt9C0IMydTISnG6piQm5OqktlvYakmKEBcuYgJT+RbDhSlRUlT52yTHoR6SUn94l96oottTaRSuslzpZWbFKVBz3PBdZDaKwuckWISL3tcl303RbSqlOHQb+BgGqkIRNICSxY5HDfccu4b4KRUJycPzEcuTcR1VQkCwKjxy+ECkKawSk8hE1WpJ1c7hfyiFKlnJBG4q7tI521rEVTRqsXsBlv4afLQPUUfWDsE4ssJuDBiqFSh2lltwgmTISGUlwSM33b4k5fZjMGnVliAIzBaOxop6Ur9dAJ3nOFGsppk2YlLqUWADk7hrHcCFFKnxJLKBBIezi4ItwhpfEM8j7oRWMILGzxufLNG7RRrkY673sygDnrkrTJwY4meJksLTcEbm4HOB+pK0+uUYCTZrgizvoC/iLx15exifI2apWFKUsohQUQM7A5e/hGP2pPpkzVhSZxViJJRMQlJd1WBlqItbPOL8zOpIUSuYpJcOGSLAMS1wznxvGcrtgrqCZ6FJlpmEqwqB7PBxnE4+fJUc/aNMR6tQG/xJR0/wC2N8SfT6QBv+atd8Ur+GKwbFdJwqUtgkqUhJKU4g4xAgKyIPjuLEbEournhakompGI9WtGJJcMLEEWcHI6RvtEwZ/SdErP6Vu/NQLV7SlqUpSQpnJuzt3GL/aWyvpcooRSIkl0qTMkSkhRYHskplp7JdyHLsIqZXQWsP1Fd8tY9ogKatqwSGe+/lzh1HP1OTt7PjF4r0dVyr4G5gjnm0EUHo9rFIdIBBJIJ7O5ORL5pMXUUU2oBBHznFhST5AAecoFg46p9L3x38ItlejCtOssPbPvu2UC0/o2rEulS0KU51GjAjPeR4xNDV1Ug3E5b5Xk68GXDguU7deeZlHj+sY5L6DVhLJQCN7p1AUNdxB74MoOg1SFjr0TOr+sJYTjO4AlTDneGgM9Ufz7At+aVkc2uNwtxiDq5Yv16cxmhYIF7kJBHgSY9NoJUiQjDL2fN5lKVKPNRJPdlE8vaEkk9ZSKlpA9ZcpOHc0TR5pMmSg3/MS/uTuH+HDEzpNj9IQ+romgeOE+wQf0t2dRzApdNjlzPsgHAf3T6r/q24Rl6LY01aclZtdJF+/O8a0xa1M+X1bGciYrEpXZCww0BxJGnsivMxO+94sKXoBWt2gpT/qN7VQYn0eVh+qQ754f44aYy4n4jbXLweCAgBL4kHgD2hxIZvMxpKX0Y1gIJKbP9nUEfagtPovqjnMljn+EO0MZzZcnFieZJQxsFrwk8RZv5iLCTTsX66m/z0e+LCr9GdQgFRnywySdXYBywOcCq6AT0kDrZZJUQA+oGL2RNMRmmJJ/KU/+fK+MPRRHECZkkJDkkTpRyB0CnOmUOl9AapTsxsDp9YOMzu0jk7oDVgjsk96P4oaq+lTgpOBdlDLjx4iBJlEBmNYj2dsOtRLCJstU4D1VApBHDFiLt7tYLWVyjhmhxvIuOY98Ys1qUpDCzNHKhIUIbNp9R2k8Dce4wpM0DlHDlwdJyclqVqw9vlEvXgZwpiH9sQTE2t+Ecvy0CTUYVKY4gSS6jcHdpHYJEreB3D3woamGqpN5Uf3j8YESkJACksOeZYkvuy84tTLYO1xnwO48IEqHdJSMjk3Ag57nj0979sZD6aamXZ+wfJ8ssoJQMloVv/kYEMwqdLZD2uPdAtRSrJlspsCnBF92/Id2sWcksGVqiqzlJd+yzPvYg7t+kMppU4LSoKJSPqMwIYi97nIuR4RZKQCxHO2YyhyJxGl+GR5bjw/lGr8eMz5ZvpJs2cV9bLmTKcHBLUlIASSpZ7Rye6zEHR6jCSVKWSqXMUSpYSThAL9prJd1P5xf1NQJhHbWgBwRcE882blFftKVMXhlBEyahnKwtCTd3GW5h6uR3xmcmsX1BtZVOUFKmQr6pfC9j+7z8Y2WyNuInACyVfZJu2/j3R5/IpesS01K0MeziwulkoSzpJcEhRc79IjRLVToc9piCliciwJG4xvysvV5MlKQyQ3z/LyiSPP9m9NcEsqmPMwhTMwXYEsrQuB62+Iz6WJP93mfeTExHoZDhjcGMZ0l6D9YFLppipayC6Co4DYi1+yb8orVelmUP+mmffT8IafS1L/uq/8AMH8MXKBKfaE+kmdWoFGf5NTtdicCuSRcOOEbLYfSaXPKUuy1McJsbhauRDBIcfaEYnafpPkTkFEyiKhxmhxxBCXEZeR0ikpUCJU1wQ35YWYMPq6QHvsRplWLl7k34l25DLujzjYvSuZUJKRiT1epU5IUGY2DthzL5xdydsTCAFEhy2IEsHf1k57rg90ATt3ofKnglClSV6Kl2T3py8Iyidhz6YYZq1TEkpKSS6e72twj0kU/FRG8LMNGz0kG6iDoVEiIMDS9IFU68GI4WBAPq5lwDmMuUa7ZfSOVNwgnCpWQOvI5GHTui1KrOX/5K+MdR0XpgGEtu8/GAtwoQ6ApezEJyxffV8YeuhSdVDkpUBLVUqJiSmYhK0nRQcRi9pej1AJXSkINvyarpsCBhOmZtGqp9mpSGEyYQLXWdIlNCner76/jAeeJ2tVUisE5KmDqGJ9JRS4XfuvujVbL6SyppwmxfJViwlhWeRJU+sW9Rs2WsYVjENxJI8zAaejlKCwkpcNv+dIosZSQwYMDdra3yERVVGiYGUARxHs1HdEStmoSCUOkkM+JVgNLksLm2UB1lTUBJ+jmVOUnNK3SpuabHwiCtrui2A4pCsN/VV6vcRlFJVUQSTjQZa97WPIixiGv9IlZJUUzaRCD+tj9rtAY6dzKl5SpctAIKnSVO4yzMM1ZTjTFBcjEONwfd4xL9LQWYPyaKCXt2pCiBOW254s9mrM1BMxZxYszlkLRnl/E1OYwyVHUDleOxyXTrTmAqwuLvvsco7HH/HW+0E1JWBZOJQzAs/J9e+B0gKGJAsbKBFweR1i3KgbHW3jaIJ9EFEEEpUNz30uMj3x0xlTLQcRzBCRfli9zQxYGeuW8bmEWlQm/aBG5WnfFZXJw3Ng6S+nrB4KkkzSku54eWY3/AAgtNQlVnAJ4xWy1kvudnO73xXz6dRnJUmcQhsJllLhRuHd7ZiLLiWa0U2TisfHX8R5+yA59OpNw3zuiv2hLUqWZYXYMQQHZt4NiOEGdG0zEyQictMxQJdQJuHJAIIDMLNwi8pL6ktg+j2goMlY7/nOO7YrEyZSppBUhLApSxPaUBYE/IhKpUDIs+d38jaIV0yVAjGW1DBozNi3FZUplqpVTpTgTJJOEtZ0vvseEec1Vbgxato8enKocauqIUZeF8bhiXugl384yXSP+jpE8y5kpZUAHS+FFxixBjfPl4R148mLFJT1GIPlweJgvLLxjQdHaSiqesTTpVLUEgEk4gxILB1EPbRi3MxdDodSgXQFW+2u9tO1FvOGVguu0Avn3b4kCyASUsO6NtO6LUUsGYpACUg4j1kxgAHc9t9IYNh0ZJTgQq5sJk1+yQkuCq/axZcId4znIzoMsFM08UjyMaXERbMRSUclEiWRTygklaQQ6lBRdIJuonIndlFtIqQVKFwUsC+XaAIY6liIm6qs230tqqJaUyVDCtOJlDEMyzB7RWj0m19+1LvuR+MAekGYevlj/AA/9yvhGcpZK5hZAfmQN2pI3xqSDZH0l1/6RP3BCPpJrz+cSP3B74y42VOYnBlmHD/jAKZjWNjujWRltP+JNeC5mp70Jjh9JFd+nH+Wj+GMY+IhIuebeZg6XsKcfqpD5EqDHg4tDINIn0i11wJwGr9Wh/wDTHT6Ra/8AvH/rl/wxj58lUtWGYkpO4+45HuiNUwQyK2Z9Ideb9e3KXL/hhv8AX+vd+vuzPglv/p+XMZyn2PPWAUgNl6ztwLO3KFU0EyU2NNvtC6fEZHgWMPBoz0+r/wC8H7kv+GIh0+rtJ7aWQgHN/s5xnw0QJlndEVdV+3KmqBSuYZmvawjztD9gSFdeQpJA6tV9MgzHJ9YD2Ps9c1ZQkIdnZfqntJDPobxv6vYsumBUUFCiCkFlXycJfxbhGbcGPQplF98a7owpBlKSWKsZJD3ZkjKM/MpUqdMtQWSbWV7GJix2DLKJfbQywT2sN2s12cRnnfGuLQmjb1F4eGkKBFLI1X3JPfkDHY59v21iRE9YO8QXLqX4REZcR4GuI48f5Ptu8Ri7i4cQGuj+ybapNx+ETonjIhucTpUI6y6ziqm04zFoEUEggEtYgeUaEoTwgafQpVoPCKKsBNnc+UR9UMWIWbKDlUeHIPDRTqYliOdoaFLnA+sUtZiH3XxfhCmyDoeRERy5Awh1pFgLFzlwhwUpJscQ5fLxqcvtm8QU1U1GSiPnlAa6qcr65MXomIXY2Pz4Q3CU2IdOQIsfHLxEb36ZxRIE8jslTD7Jt5Q0pqDqv70Ws6TNt1WFTOXUQmY9mZIGB2dyGDnKOVE+oWpKQhaQCAohKQTk5JfS/qkPuMXTFBtNc5EtalBSkgXSSWINr52jkyQpKVTCk4QS6m43uI16KFKUqEyYVBZLlRAz0YWbS0d/o5kBMhYlhIZki3Nt/wATGf8AIvVmdn7UUEgDEpCr4SFYSz34G2fCDpiJK5asCkp9Va0LWSpRSpBs/ZNkgDLMQDtzY9SiWMEvrSS5w6MGBuFbk2HG8TbOMmbMVKmAJnJYgEDGRhBukvcMbRO0MZvprVCZOlqteSgkAuxJWSH4PFRs1ZuxL8N7obmbGN/tro2mYgpBY5hTZHu9lorujvR/6MpfXFMxMwJA7DpDEviSdLjLJoveYdaCFWsoTimMxs78LC+sUm2pv5YOH7LktnY5nujT7V2ChKu3PmSwSopwI61Js6QT6wvzzipkSDLUF4i4LMEzCo3DeugpwhzY5sIbhgmgq0Cxlhw7KT2WZ/sji+kFGqxAsOr3tZJ4kZcYEqgJayqUkzHOQQtDO9mIbhZtIFmVk7BhVImhKs1JIxgAjLskeIhupiDb80iSi+IFQAPcTEuzKoJZKkApuCGvmQ+/vv3QWjZ1MoBRnVgNiypYLcmDPneCNoJlm8szVqAbtoLqzI7SAA+Qu+Q5xexiY1jqbCwyCtRwxZkc3iurFqwTSFYmd+YGTe7jE1PMqCFq6pQKR2Ulzi5YQW72zjuzthJmEdcmrQbk4lJwfuslz+ySOcTTFNsmrWgO2bWIzcqGuluEaMVoUgASrHMHK+ZAJ7J5NE9TsBKUhAmlTXHWFNs2ZNrM31sxpFVtCdPpxeWOrBfEmYljZ2YOrT5zh21cBVe0TST8UnMpulV0sc0+Qibo7USZk4FSlSzfs2CT+qFd+u4RabANaqeFrkq6laWIsQA1lDibRqp1GoF0vxETlyxZFPI2EEIUesXML2SRcX0a5Le2CJNVPR6yVM31ksq7Gys1QehS8lIUO4+RHvgfaFPMWqWgKBQScYUogkGzDDndi3CMTn9reP0JptogucSn1HZBDvm5D82jsV+0NmTB2ZchawGJUqYm9tCbjllwhRrxPV6kxxQiPq9xhX1EeN2NKRDcR0MSFjCIiy4EJ+/8InB74FJhAlOXhHTjz+2bxFCZzji5SSDq8MlqfLwiS+kdNZVn0AIPZRbg7eEcE47hFnNWftN4PAlVTO5QHVnc/PjAB4sT6l7FuA3cXh0kzRuIF7wHLTMSs4mbg7+O6J0rLm/x/CKC5c5CuB8oMBLfaHzr8YoZ051MASWBNi+sSCfMSHTnF7faYuJk4ag94hwrk7x4ERUbN2wtRaZhI4A/yiPalHOmzcUkoVKwthcesDdx9Z+NuWcMh6s07SuwXL3DPw/CKf8AoNH0kVImlMzGFKwl8Qw4Slilg+vxYghc4okvMlplkHIS1zEhrADAlTHu1HGGUdYtZ7XWpcA9lIwi2RUUu/dFzE3VxPrRbCQ99FcN0BzquaciPufF45Np1YgElZJSoglRwhijPCRm8KVSgjtpIU+XWKILHPP3RnI1EcilExX5SYUq/Zu29reUWB6N0g9aulpObFknmQS+/SK/alOZzKdlpGEbmcngXvGP29QVypjoQtaQkAEFOhO8v4xuSM3W0mbMpE4/+blKAugY09otqxcXh1FRbOUhK11ZQohylsjqLPHnA2LtA/mJn3kD/dD0dHNoH82RzmS/cqLnFNrb7Rp6QH8lVpmDIDCrF7GginnTEDtKVhH6oy4kmMNI6L1wUklCWBBIM0XANxYxtZOy0FlLF9QpRPdmzd0ZuRZpm0NqzAnEhZHEM1rZXBii/rXVCxUk80p9zRpquglLThSBL/ZAbm2+M1VdGl/UmS1c3HseIp9P0nqFzEJKgxUAQlIc3y3+EalVa1iGI/Wy8YwadgViVBSeqcEEdt8u6Nds+fUhP5UIKtOrCm73EW4iDbtWpsSVKSWZ0q94jMDb1SHHXLz1L+2NxWSBOHbQQWZxY94IaKCf0RBHZmkH9ZNvdGdigtk7cnqmoCpqiMQsSwz1bSNqjaCjkpHcYwh6OzpRxoqZIKb4iWZubiNDs7a0yWg/SJ0uaTcdULtriLtu0HfFuHq8NRN+17fhCirndK5CGxFTHUB+Vs73vw4iFE/4YthDimFCjyuqNdh5Q5MchRaE8RKEKFEDHgmRMORhQo3wSplIBvEep90KFHVg6okBQci++KlQF+EKFFgjCXUf2QfbEoXb54QoURTJ8tJ00gdPZumzBy2sdhRYgqj2ioWN3UYtpYCw5HzzhQo2zUFTTWJClA6bx+EVwmzArCVuBfLfeOwolD5c8nfHV1TaanWFCjDUNNS9ikecIk4WBIHz3xyFBTFTVb93nEa5Zf1iI5Cgokqw5Rw1Kt58oUKCGTK5QtfxiSWpaiO0R5++FCiKMTs9Rzmq7hDJ2xgQcUxZG5xChRUD0GzZS0lRS9ykglwWbTvgpOz5QylI8H98KFANmbOlaypZz+oIUKFEH//Z"/>
          <p:cNvSpPr>
            <a:spLocks noChangeAspect="1" noChangeArrowheads="1"/>
          </p:cNvSpPr>
          <p:nvPr/>
        </p:nvSpPr>
        <p:spPr bwMode="auto">
          <a:xfrm>
            <a:off x="1269206" y="720328"/>
            <a:ext cx="228600" cy="228601"/>
          </a:xfrm>
          <a:prstGeom prst="rect">
            <a:avLst/>
          </a:prstGeom>
          <a:noFill/>
          <a:ln w="9525">
            <a:noFill/>
            <a:miter lim="800000"/>
            <a:headEnd/>
            <a:tailEnd/>
          </a:ln>
        </p:spPr>
        <p:txBody>
          <a:bodyPr/>
          <a:lstStyle/>
          <a:p>
            <a:endParaRPr lang="en-US" sz="1800" dirty="0">
              <a:effectLst>
                <a:outerShdw blurRad="38100" dist="38100" dir="2700000" algn="tl">
                  <a:srgbClr val="000000">
                    <a:alpha val="43137"/>
                  </a:srgbClr>
                </a:outerShdw>
              </a:effectLst>
              <a:latin typeface="Calibri" panose="020F0502020204030204" pitchFamily="34" charset="0"/>
            </a:endParaRPr>
          </a:p>
        </p:txBody>
      </p:sp>
      <p:pic>
        <p:nvPicPr>
          <p:cNvPr id="86022" name="Picture 4" descr="http://www.zerohedge.com/sites/default/files/images/user5/imageroot/2013/10/Bluffdale%20Facility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8545" y="4691122"/>
            <a:ext cx="2526911" cy="1645920"/>
          </a:xfrm>
          <a:prstGeom prst="rect">
            <a:avLst/>
          </a:prstGeom>
          <a:noFill/>
          <a:ln w="9525">
            <a:noFill/>
            <a:miter lim="800000"/>
            <a:headEnd/>
            <a:tailEnd/>
          </a:ln>
        </p:spPr>
      </p:pic>
      <p:sp>
        <p:nvSpPr>
          <p:cNvPr id="6" name="TextBox 5">
            <a:extLst>
              <a:ext uri="{FF2B5EF4-FFF2-40B4-BE49-F238E27FC236}">
                <a16:creationId xmlns:a16="http://schemas.microsoft.com/office/drawing/2014/main" id="{D6C9CD9B-01AA-4250-922D-B86D70E930CA}"/>
              </a:ext>
            </a:extLst>
          </p:cNvPr>
          <p:cNvSpPr txBox="1">
            <a:spLocks noChangeArrowheads="1"/>
          </p:cNvSpPr>
          <p:nvPr/>
        </p:nvSpPr>
        <p:spPr bwMode="auto">
          <a:xfrm>
            <a:off x="0" y="6474768"/>
            <a:ext cx="9144000" cy="307777"/>
          </a:xfrm>
          <a:prstGeom prst="rect">
            <a:avLst/>
          </a:prstGeom>
          <a:noFill/>
          <a:ln w="9525">
            <a:noFill/>
            <a:miter lim="800000"/>
            <a:headEnd/>
            <a:tailEnd/>
          </a:ln>
        </p:spPr>
        <p:txBody>
          <a:bodyPr wrap="square">
            <a:spAutoFit/>
          </a:bodyPr>
          <a:lstStyle/>
          <a:p>
            <a:pPr algn="ctr"/>
            <a:r>
              <a:rPr lang="en-US" sz="1400" i="1" u="sng" dirty="0">
                <a:effectLst>
                  <a:outerShdw blurRad="38100" dist="38100" dir="2700000" algn="tl">
                    <a:srgbClr val="000000">
                      <a:alpha val="43137"/>
                    </a:srgbClr>
                  </a:outerShdw>
                </a:effectLst>
                <a:latin typeface="Calibri" panose="020F0502020204030204" pitchFamily="34" charset="0"/>
              </a:rPr>
              <a:t>http://www.theguardian.com/world/2013/jun/14/nsa-utah-data-facility</a:t>
            </a:r>
            <a:r>
              <a:rPr lang="en-US" sz="1400" i="1" dirty="0">
                <a:effectLst>
                  <a:outerShdw blurRad="38100" dist="38100" dir="2700000" algn="tl">
                    <a:srgbClr val="000000">
                      <a:alpha val="43137"/>
                    </a:srgbClr>
                  </a:outerShdw>
                </a:effectLst>
                <a:latin typeface="Calibri" panose="020F0502020204030204" pitchFamily="34" charset="0"/>
              </a:rPr>
              <a:t>. June 4, 2014, accessed 15 November 2014</a:t>
            </a:r>
            <a:r>
              <a:rPr lang="en-US" sz="1400" dirty="0">
                <a:effectLst>
                  <a:outerShdw blurRad="38100" dist="38100" dir="2700000" algn="tl">
                    <a:srgbClr val="000000">
                      <a:alpha val="43137"/>
                    </a:srgbClr>
                  </a:outerShdw>
                </a:effectLst>
                <a:latin typeface="Calibri" panose="020F0502020204030204" pitchFamily="34" charset="0"/>
              </a:rPr>
              <a:t>.</a:t>
            </a:r>
          </a:p>
        </p:txBody>
      </p:sp>
      <p:sp>
        <p:nvSpPr>
          <p:cNvPr id="8" name="Rectangle 7">
            <a:extLst>
              <a:ext uri="{FF2B5EF4-FFF2-40B4-BE49-F238E27FC236}">
                <a16:creationId xmlns:a16="http://schemas.microsoft.com/office/drawing/2014/main" id="{4EE497A6-905A-4CD0-AAC6-EF9FFB1871F1}"/>
              </a:ext>
            </a:extLst>
          </p:cNvPr>
          <p:cNvSpPr/>
          <p:nvPr/>
        </p:nvSpPr>
        <p:spPr>
          <a:xfrm>
            <a:off x="1752600" y="228600"/>
            <a:ext cx="5638800" cy="1569660"/>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“Welcome to Utah, the NSA's Desert Home for Eavesdropping on America” (cont’d) </a:t>
            </a:r>
            <a:r>
              <a:rPr 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Rory Carroll</a:t>
            </a:r>
          </a:p>
        </p:txBody>
      </p:sp>
    </p:spTree>
    <p:extLst>
      <p:ext uri="{BB962C8B-B14F-4D97-AF65-F5344CB8AC3E}">
        <p14:creationId xmlns:p14="http://schemas.microsoft.com/office/powerpoint/2010/main" val="29533511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238375" y="228600"/>
            <a:ext cx="4667250" cy="857250"/>
          </a:xfrm>
        </p:spPr>
        <p:txBody>
          <a:bodyPr/>
          <a:lstStyle/>
          <a:p>
            <a:pPr algn="ctr" eaLnBrk="1" hangingPunct="1">
              <a:lnSpc>
                <a:spcPct val="100000"/>
              </a:lnSpc>
            </a:pPr>
            <a:r>
              <a:rPr lang="en-US" sz="3400" kern="1200" dirty="0">
                <a:effectLst>
                  <a:outerShdw blurRad="38100" dist="38100" dir="2700000" algn="tl">
                    <a:srgbClr val="000000">
                      <a:alpha val="43137"/>
                    </a:srgbClr>
                  </a:outerShdw>
                </a:effectLst>
                <a:cs typeface="Calibri" panose="020F0502020204030204" pitchFamily="34" charset="0"/>
              </a:rPr>
              <a:t>"Big Brother Is Watching" </a:t>
            </a:r>
          </a:p>
        </p:txBody>
      </p:sp>
      <p:sp>
        <p:nvSpPr>
          <p:cNvPr id="24579" name="Rectangle 7"/>
          <p:cNvSpPr>
            <a:spLocks noGrp="1" noChangeArrowheads="1"/>
          </p:cNvSpPr>
          <p:nvPr>
            <p:ph type="body" idx="1"/>
          </p:nvPr>
        </p:nvSpPr>
        <p:spPr>
          <a:xfrm>
            <a:off x="26233" y="1600200"/>
            <a:ext cx="8915399" cy="4219575"/>
          </a:xfrm>
        </p:spPr>
        <p:txBody>
          <a:bodyPr/>
          <a:lstStyle/>
          <a:p>
            <a:pPr marL="0" indent="0" algn="just">
              <a:buNone/>
            </a:pPr>
            <a:r>
              <a:rPr lang="en-US" dirty="0">
                <a:effectLst>
                  <a:outerShdw blurRad="38100" dist="38100" dir="2700000" algn="tl">
                    <a:srgbClr val="000000">
                      <a:alpha val="43137"/>
                    </a:srgbClr>
                  </a:outerShdw>
                </a:effectLst>
              </a:rPr>
              <a:t>“If you want to be a film star, come to Britain. We’re all on camera. All you have to do is walk through any town or drive down any road and you are watched, filmed, and monitored. When my wife, Pat, and I tour America, we feel neglected because the roadside cameras are no longer ever-present—not yet. As the world moves towards a ‘Big Brother’ society beyond the nightmares of author George Orwell, who predicted a world in which the state . . .</a:t>
            </a:r>
          </a:p>
        </p:txBody>
      </p:sp>
      <p:pic>
        <p:nvPicPr>
          <p:cNvPr id="5122" name="Picture 2" descr="Image result for alan franklin">
            <a:extLst>
              <a:ext uri="{FF2B5EF4-FFF2-40B4-BE49-F238E27FC236}">
                <a16:creationId xmlns:a16="http://schemas.microsoft.com/office/drawing/2014/main" id="{D3BCDC34-EF42-40F2-92FF-FE2521130D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 y="76200"/>
            <a:ext cx="1657350" cy="11838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4378DA0B-2BAA-43B6-86C9-CBE2ABFBEE2A}"/>
              </a:ext>
            </a:extLst>
          </p:cNvPr>
          <p:cNvSpPr txBox="1">
            <a:spLocks noChangeArrowheads="1"/>
          </p:cNvSpPr>
          <p:nvPr/>
        </p:nvSpPr>
        <p:spPr bwMode="auto">
          <a:xfrm>
            <a:off x="1085850" y="6172200"/>
            <a:ext cx="6972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1500" kern="0" dirty="0">
                <a:solidFill>
                  <a:schemeClr val="tx1"/>
                </a:solidFill>
                <a:effectLst>
                  <a:outerShdw blurRad="38100" dist="38100" dir="2700000" algn="tl">
                    <a:srgbClr val="000000">
                      <a:alpha val="43137"/>
                    </a:srgbClr>
                  </a:outerShdw>
                </a:effectLst>
              </a:rPr>
              <a:t>Alan Franklin, "Big Brother Is Watching," in The Departure: God's Next Catastrophic Intervention into Earth's History, ed. Terry James (Crane, MO: Defender, 2010), 341.</a:t>
            </a:r>
          </a:p>
        </p:txBody>
      </p:sp>
    </p:spTree>
    <p:extLst>
      <p:ext uri="{BB962C8B-B14F-4D97-AF65-F5344CB8AC3E}">
        <p14:creationId xmlns:p14="http://schemas.microsoft.com/office/powerpoint/2010/main" val="17961239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noChangeArrowheads="1"/>
          </p:cNvSpPr>
          <p:nvPr>
            <p:ph type="body" idx="1"/>
          </p:nvPr>
        </p:nvSpPr>
        <p:spPr>
          <a:xfrm>
            <a:off x="26233" y="1600200"/>
            <a:ext cx="8915399" cy="4019550"/>
          </a:xfrm>
        </p:spPr>
        <p:txBody>
          <a:bodyPr/>
          <a:lstStyle/>
          <a:p>
            <a:pPr marL="0" indent="0" algn="just">
              <a:buNone/>
            </a:pPr>
            <a:r>
              <a:rPr lang="en-US" dirty="0">
                <a:effectLst>
                  <a:outerShdw blurRad="38100" dist="38100" dir="2700000" algn="tl">
                    <a:srgbClr val="000000">
                      <a:alpha val="43137"/>
                    </a:srgbClr>
                  </a:outerShdw>
                </a:effectLst>
              </a:rPr>
              <a:t>. . . watched everyone in his 1948 classic novel, 1984, it is like we are inmates of a high-tech prison. Big Brother really is watching us in Europe. The rest of the world is not far behind.</a:t>
            </a:r>
            <a:r>
              <a:rPr lang="en-US" i="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8" name="Picture 2" descr="Image result for alan franklin">
            <a:extLst>
              <a:ext uri="{FF2B5EF4-FFF2-40B4-BE49-F238E27FC236}">
                <a16:creationId xmlns:a16="http://schemas.microsoft.com/office/drawing/2014/main" id="{A14B27BE-7ADA-4AC7-B033-C5C8EB7372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 y="76200"/>
            <a:ext cx="1657350" cy="11838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4A1BE055-8B8B-4D75-904E-712B451113FC}"/>
              </a:ext>
            </a:extLst>
          </p:cNvPr>
          <p:cNvSpPr txBox="1">
            <a:spLocks noChangeArrowheads="1"/>
          </p:cNvSpPr>
          <p:nvPr/>
        </p:nvSpPr>
        <p:spPr bwMode="auto">
          <a:xfrm>
            <a:off x="1085850" y="6172200"/>
            <a:ext cx="6972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1500" kern="0" dirty="0">
                <a:solidFill>
                  <a:schemeClr val="tx1"/>
                </a:solidFill>
                <a:effectLst>
                  <a:outerShdw blurRad="38100" dist="38100" dir="2700000" algn="tl">
                    <a:srgbClr val="000000">
                      <a:alpha val="43137"/>
                    </a:srgbClr>
                  </a:outerShdw>
                </a:effectLst>
              </a:rPr>
              <a:t>Alan Franklin, "Big Brother Is Watching," in The Departure: God's Next Catastrophic Intervention into Earth's History, ed. Terry James (Crane, MO: Defender, 2010), 341.</a:t>
            </a:r>
          </a:p>
        </p:txBody>
      </p:sp>
      <p:sp>
        <p:nvSpPr>
          <p:cNvPr id="11" name="Rectangle 6">
            <a:extLst>
              <a:ext uri="{FF2B5EF4-FFF2-40B4-BE49-F238E27FC236}">
                <a16:creationId xmlns:a16="http://schemas.microsoft.com/office/drawing/2014/main" id="{099C2ECE-7AB9-4545-BC05-8E13FE5A558C}"/>
              </a:ext>
            </a:extLst>
          </p:cNvPr>
          <p:cNvSpPr>
            <a:spLocks noGrp="1" noChangeArrowheads="1"/>
          </p:cNvSpPr>
          <p:nvPr>
            <p:ph type="title"/>
          </p:nvPr>
        </p:nvSpPr>
        <p:spPr>
          <a:xfrm>
            <a:off x="2238375" y="228600"/>
            <a:ext cx="4667250" cy="857250"/>
          </a:xfrm>
        </p:spPr>
        <p:txBody>
          <a:bodyPr/>
          <a:lstStyle/>
          <a:p>
            <a:pPr algn="ctr" eaLnBrk="1" hangingPunct="1">
              <a:lnSpc>
                <a:spcPct val="100000"/>
              </a:lnSpc>
            </a:pPr>
            <a:r>
              <a:rPr lang="en-US" sz="3400" kern="1200" dirty="0">
                <a:effectLst>
                  <a:outerShdw blurRad="38100" dist="38100" dir="2700000" algn="tl">
                    <a:srgbClr val="000000">
                      <a:alpha val="43137"/>
                    </a:srgbClr>
                  </a:outerShdw>
                </a:effectLst>
                <a:cs typeface="Calibri" panose="020F0502020204030204" pitchFamily="34" charset="0"/>
              </a:rPr>
              <a:t>"Big Brother Is Watching" </a:t>
            </a:r>
          </a:p>
        </p:txBody>
      </p:sp>
    </p:spTree>
    <p:extLst>
      <p:ext uri="{BB962C8B-B14F-4D97-AF65-F5344CB8AC3E}">
        <p14:creationId xmlns:p14="http://schemas.microsoft.com/office/powerpoint/2010/main" val="11742028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800100" y="228600"/>
            <a:ext cx="7543800" cy="1314450"/>
          </a:xfrm>
        </p:spPr>
        <p:txBody>
          <a:bodyPr/>
          <a:lstStyle/>
          <a:p>
            <a:pPr algn="ctr"/>
            <a:r>
              <a:rPr lang="en-US" sz="3200" dirty="0">
                <a:effectLst>
                  <a:outerShdw blurRad="38100" dist="38100" dir="2700000" algn="tl">
                    <a:srgbClr val="000000">
                      <a:alpha val="43137"/>
                    </a:srgbClr>
                  </a:outerShdw>
                </a:effectLst>
                <a:cs typeface="Calibri" panose="020F0502020204030204" pitchFamily="34" charset="0"/>
              </a:rPr>
              <a:t>China Installs Surveillance Cameras in Churches to Monitor Christians</a:t>
            </a:r>
            <a:br>
              <a:rPr lang="en-US" b="1"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cs typeface="Calibri" panose="020F0502020204030204" pitchFamily="34" charset="0"/>
              </a:rPr>
              <a:t>By Michael Foust, ChristianHeadlines.com, Tuesday, June 11, 2019</a:t>
            </a:r>
            <a:endParaRPr lang="en-US" sz="21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4" name="Rectangle 3">
            <a:extLst>
              <a:ext uri="{FF2B5EF4-FFF2-40B4-BE49-F238E27FC236}">
                <a16:creationId xmlns:a16="http://schemas.microsoft.com/office/drawing/2014/main" id="{4229B4CD-D11C-4140-BE37-E1EDEE7D0393}"/>
              </a:ext>
            </a:extLst>
          </p:cNvPr>
          <p:cNvSpPr/>
          <p:nvPr/>
        </p:nvSpPr>
        <p:spPr>
          <a:xfrm>
            <a:off x="0" y="1612642"/>
            <a:ext cx="9144000" cy="4247317"/>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“China’s Orwellian-like network of surveillance cameras now includes churches. Most churches…have government-mandated surveillance cameras that allow the communist government to monitor the congregation’s every move…The cameras are part of a massive network of cameras across China that allow the government to monitor citizens. There are an estimated 176 million surveillance cameras across China…That number could reach 450 million by 2020.”</a:t>
            </a:r>
          </a:p>
        </p:txBody>
      </p:sp>
      <p:sp>
        <p:nvSpPr>
          <p:cNvPr id="5" name="TextBox 4">
            <a:extLst>
              <a:ext uri="{FF2B5EF4-FFF2-40B4-BE49-F238E27FC236}">
                <a16:creationId xmlns:a16="http://schemas.microsoft.com/office/drawing/2014/main" id="{1F7CE0F7-2F4D-4B32-9D69-8F44E8A88E09}"/>
              </a:ext>
            </a:extLst>
          </p:cNvPr>
          <p:cNvSpPr txBox="1"/>
          <p:nvPr/>
        </p:nvSpPr>
        <p:spPr>
          <a:xfrm>
            <a:off x="1524000" y="6172200"/>
            <a:ext cx="6096000" cy="584775"/>
          </a:xfrm>
          <a:prstGeom prst="rect">
            <a:avLst/>
          </a:prstGeom>
          <a:noFill/>
        </p:spPr>
        <p:txBody>
          <a:bodyPr wrap="square" rtlCol="0">
            <a:spAutoFit/>
          </a:bodyPr>
          <a:lstStyle/>
          <a:p>
            <a:pPr algn="ctr"/>
            <a:r>
              <a:rPr lang="en-US" sz="1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https://www.christianheadlines.com/contributors/michael-foust/china-installs-surveillance-cameras-in-churches-to-monitor-christians.html</a:t>
            </a:r>
          </a:p>
        </p:txBody>
      </p:sp>
      <p:pic>
        <p:nvPicPr>
          <p:cNvPr id="2050" name="Picture 2" descr="China Installs Surveillance Cameras in Churches to Monitor Christians">
            <a:extLst>
              <a:ext uri="{FF2B5EF4-FFF2-40B4-BE49-F238E27FC236}">
                <a16:creationId xmlns:a16="http://schemas.microsoft.com/office/drawing/2014/main" id="{90901316-B007-4ABB-9532-F6F022DFC88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049889" cy="716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ina Installs Surveillance Cameras in Churches to Monitor Christians">
            <a:extLst>
              <a:ext uri="{FF2B5EF4-FFF2-40B4-BE49-F238E27FC236}">
                <a16:creationId xmlns:a16="http://schemas.microsoft.com/office/drawing/2014/main" id="{48F01953-9914-4A0E-BCCE-339D0849CC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7911" y="76200"/>
            <a:ext cx="1049889" cy="71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4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864636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653312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13:17-18</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rPr>
              <a:t> and he provides that no one will be able to buy or to sell, except the one who has the mark, either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name of the beast</a:t>
            </a:r>
            <a:r>
              <a:rPr lang="en-US" sz="3200" dirty="0">
                <a:effectLst>
                  <a:outerShdw blurRad="38100" dist="38100" dir="2700000" algn="tl">
                    <a:srgbClr val="000000">
                      <a:alpha val="43137"/>
                    </a:srgbClr>
                  </a:outerShdw>
                </a:effectLst>
                <a:latin typeface="Calibri" panose="020F0502020204030204" pitchFamily="34" charset="0"/>
              </a:rPr>
              <a:t> 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number of his name</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rPr>
              <a:t> Here is wisdom. Let him who has understanding calculate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number of the beast</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number is that of a man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anthrōpos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and his number is six hundred and sixty-six.”</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8724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13:17-18</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rPr>
              <a:t> and he provides that no one will be able to buy or to sell, except the one who has the mark, either the name of the beast or the number of his name.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rPr>
              <a:t> Here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wisdom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sophia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Let him who has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understanding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nous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calculate</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psēphizo</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the number of the beast, for the number is that of a man; and his number is six hundred and sixty-six.”</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719115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26F095-0386-4040-A84F-0292218647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521" y="228600"/>
            <a:ext cx="852895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063C54B-BC36-4E2B-B787-B896532F9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2514600"/>
            <a:ext cx="1104138" cy="1828800"/>
          </a:xfrm>
          <a:prstGeom prst="rect">
            <a:avLst/>
          </a:prstGeom>
        </p:spPr>
      </p:pic>
    </p:spTree>
    <p:extLst>
      <p:ext uri="{BB962C8B-B14F-4D97-AF65-F5344CB8AC3E}">
        <p14:creationId xmlns:p14="http://schemas.microsoft.com/office/powerpoint/2010/main" val="74481611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09600"/>
          </a:xfrm>
        </p:spPr>
        <p:txBody>
          <a:bodyPr/>
          <a:lstStyle/>
          <a:p>
            <a:pPr algn="ctr">
              <a:defRPr/>
            </a:pPr>
            <a:r>
              <a:rPr lang="en-US" sz="4000" b="0" dirty="0">
                <a:solidFill>
                  <a:srgbClr val="00FFFF"/>
                </a:solidFill>
                <a:effectLst>
                  <a:outerShdw blurRad="38100" dist="38100" dir="2700000" algn="tl">
                    <a:srgbClr val="000000">
                      <a:alpha val="43137"/>
                    </a:srgbClr>
                  </a:outerShdw>
                </a:effectLst>
              </a:rPr>
              <a:t>Preterism Advocates</a:t>
            </a:r>
          </a:p>
        </p:txBody>
      </p:sp>
      <p:sp>
        <p:nvSpPr>
          <p:cNvPr id="3" name="Content Placeholder 2"/>
          <p:cNvSpPr>
            <a:spLocks noGrp="1"/>
          </p:cNvSpPr>
          <p:nvPr>
            <p:ph idx="1"/>
          </p:nvPr>
        </p:nvSpPr>
        <p:spPr>
          <a:xfrm>
            <a:off x="457200" y="1143000"/>
            <a:ext cx="5486400" cy="5334000"/>
          </a:xfrm>
        </p:spPr>
        <p:txBody>
          <a:bodyPr/>
          <a:lstStyle/>
          <a:p>
            <a:pPr marL="0" indent="0">
              <a:spcBef>
                <a:spcPts val="0"/>
              </a:spcBef>
              <a:spcAft>
                <a:spcPts val="1200"/>
              </a:spcAft>
              <a:buNone/>
              <a:defRPr/>
            </a:pPr>
            <a:r>
              <a:rPr lang="en-US" sz="3200" dirty="0">
                <a:effectLst>
                  <a:outerShdw blurRad="38100" dist="38100" dir="2700000" algn="tl">
                    <a:srgbClr val="000000">
                      <a:alpha val="43137"/>
                    </a:srgbClr>
                  </a:outerShdw>
                </a:effectLst>
              </a:rPr>
              <a:t>Recent Preterist Commentators</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R.C. Sproul</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N.T. Wright</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Scott Hahn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J. Massyngbaerde Ford</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David Chilton</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Hank Hanegraaff</a:t>
            </a:r>
          </a:p>
          <a:p>
            <a:pPr marL="461963" lvl="1" indent="-461963">
              <a:spcBef>
                <a:spcPts val="0"/>
              </a:spcBef>
              <a:spcAft>
                <a:spcPts val="1200"/>
              </a:spcAft>
              <a:buClr>
                <a:srgbClr val="00FFFF"/>
              </a:buClr>
              <a:buFont typeface="Arial" panose="020B0604020202020204" pitchFamily="34" charset="0"/>
              <a:buChar char="•"/>
              <a:defRPr/>
            </a:pPr>
            <a:r>
              <a:rPr lang="en-US" sz="3200" dirty="0">
                <a:effectLst>
                  <a:outerShdw blurRad="38100" dist="38100" dir="2700000" algn="tl">
                    <a:srgbClr val="000000">
                      <a:alpha val="43137"/>
                    </a:srgbClr>
                  </a:outerShdw>
                </a:effectLst>
              </a:rPr>
              <a:t>Kenneth Gentry</a:t>
            </a:r>
          </a:p>
        </p:txBody>
      </p:sp>
      <p:pic>
        <p:nvPicPr>
          <p:cNvPr id="204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752600"/>
            <a:ext cx="551793" cy="640080"/>
          </a:xfrm>
          <a:prstGeom prst="rect">
            <a:avLst/>
          </a:prstGeom>
          <a:noFill/>
          <a:ln w="9525">
            <a:noFill/>
            <a:miter lim="800000"/>
            <a:headEnd/>
            <a:tailEnd/>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7576" y="2392680"/>
            <a:ext cx="551793" cy="64008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3032760"/>
            <a:ext cx="542322" cy="64008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3517" y="3673552"/>
            <a:ext cx="542322" cy="64008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3879" y="4313632"/>
            <a:ext cx="542322" cy="64008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44241" y="4953712"/>
            <a:ext cx="528685" cy="64008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54437" y="5593792"/>
            <a:ext cx="566443" cy="640080"/>
          </a:xfrm>
          <a:prstGeom prst="rect">
            <a:avLst/>
          </a:prstGeom>
        </p:spPr>
      </p:pic>
    </p:spTree>
    <p:extLst>
      <p:ext uri="{BB962C8B-B14F-4D97-AF65-F5344CB8AC3E}">
        <p14:creationId xmlns:p14="http://schemas.microsoft.com/office/powerpoint/2010/main" val="317833420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ADEBD5-6EE1-4A6E-9E05-CE05C4E8E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239" y="115537"/>
            <a:ext cx="6285521" cy="6626926"/>
          </a:xfrm>
          <a:prstGeom prst="rect">
            <a:avLst/>
          </a:prstGeom>
        </p:spPr>
      </p:pic>
      <p:pic>
        <p:nvPicPr>
          <p:cNvPr id="9" name="Picture 8">
            <a:extLst>
              <a:ext uri="{FF2B5EF4-FFF2-40B4-BE49-F238E27FC236}">
                <a16:creationId xmlns:a16="http://schemas.microsoft.com/office/drawing/2014/main" id="{B41D02E1-2F15-4B83-BB30-E593005764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2113822898"/>
      </p:ext>
    </p:extLst>
  </p:cSld>
  <p:clrMapOvr>
    <a:masterClrMapping/>
  </p:clrMapOvr>
  <p:transition advTm="1354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Transliteration from Greek to Hebrew</a:t>
            </a:r>
            <a:endParaRPr lang="en-US" dirty="0">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“Cherry picking” to fit an ordained outcome</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Not suggested by the ancient commentators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Date of Revelation</a:t>
            </a:r>
          </a:p>
          <a:p>
            <a:pPr marL="461963" indent="-461963" eaLnBrk="1" hangingPunct="1">
              <a:spcBef>
                <a:spcPts val="0"/>
              </a:spcBef>
              <a:spcAft>
                <a:spcPts val="3000"/>
              </a:spcAft>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Transliteration from Greek to Hebrew</a:t>
            </a:r>
            <a:endParaRPr lang="en-US" b="1" u="sng" dirty="0">
              <a:solidFill>
                <a:srgbClr val="FFFFCC"/>
              </a:solidFill>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“Cherry picking” to fit an ordained outcome</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Not suggested by the ancient commentators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Date of Revelation</a:t>
            </a:r>
          </a:p>
          <a:p>
            <a:pPr marL="461963" indent="-461963" eaLnBrk="1" hangingPunct="1">
              <a:spcBef>
                <a:spcPts val="0"/>
              </a:spcBef>
              <a:spcAft>
                <a:spcPts val="3000"/>
              </a:spcAft>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38438456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ADEBD5-6EE1-4A6E-9E05-CE05C4E8E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239" y="115537"/>
            <a:ext cx="6285521" cy="6626926"/>
          </a:xfrm>
          <a:prstGeom prst="rect">
            <a:avLst/>
          </a:prstGeom>
        </p:spPr>
      </p:pic>
      <p:pic>
        <p:nvPicPr>
          <p:cNvPr id="9" name="Picture 8">
            <a:extLst>
              <a:ext uri="{FF2B5EF4-FFF2-40B4-BE49-F238E27FC236}">
                <a16:creationId xmlns:a16="http://schemas.microsoft.com/office/drawing/2014/main" id="{B41D02E1-2F15-4B83-BB30-E593005764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765428908"/>
      </p:ext>
    </p:extLst>
  </p:cSld>
  <p:clrMapOvr>
    <a:masterClrMapping/>
  </p:clrMapOvr>
  <p:transition advTm="1354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26F095-0386-4040-A84F-0292218647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521" y="228600"/>
            <a:ext cx="852895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063C54B-BC36-4E2B-B787-B896532F9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2514600"/>
            <a:ext cx="1104138" cy="1828800"/>
          </a:xfrm>
          <a:prstGeom prst="rect">
            <a:avLst/>
          </a:prstGeom>
        </p:spPr>
      </p:pic>
    </p:spTree>
    <p:extLst>
      <p:ext uri="{BB962C8B-B14F-4D97-AF65-F5344CB8AC3E}">
        <p14:creationId xmlns:p14="http://schemas.microsoft.com/office/powerpoint/2010/main" val="18965074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Transliteration from Greek to Hebrew</a:t>
            </a:r>
            <a:endParaRPr lang="en-US" dirty="0">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b="1" dirty="0">
                <a:solidFill>
                  <a:srgbClr val="FFFFCC"/>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Cherry picking” to fit an ordained outcome</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Not suggested by the ancient commentators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Date of Revelation</a:t>
            </a:r>
          </a:p>
          <a:p>
            <a:pPr marL="461963" indent="-461963" eaLnBrk="1" hangingPunct="1">
              <a:spcBef>
                <a:spcPts val="0"/>
              </a:spcBef>
              <a:spcAft>
                <a:spcPts val="3000"/>
              </a:spcAft>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7025325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ADEBD5-6EE1-4A6E-9E05-CE05C4E8EB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239" y="115537"/>
            <a:ext cx="6285521" cy="6626926"/>
          </a:xfrm>
          <a:prstGeom prst="rect">
            <a:avLst/>
          </a:prstGeom>
        </p:spPr>
      </p:pic>
      <p:pic>
        <p:nvPicPr>
          <p:cNvPr id="9" name="Picture 8">
            <a:extLst>
              <a:ext uri="{FF2B5EF4-FFF2-40B4-BE49-F238E27FC236}">
                <a16:creationId xmlns:a16="http://schemas.microsoft.com/office/drawing/2014/main" id="{B41D02E1-2F15-4B83-BB30-E593005764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936503694"/>
      </p:ext>
    </p:extLst>
  </p:cSld>
  <p:clrMapOvr>
    <a:masterClrMapping/>
  </p:clrMapOvr>
  <p:transition advTm="1354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13:17-18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provides that no one will be able to buy or to sell, except the one who has the mark, either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 of the beast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 of his name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Here is wisdom. Let him who has understanding calculate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 of the beast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number is that of a man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anthrōpos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his number is six hundred and sixty-six.”</a:t>
            </a:r>
          </a:p>
        </p:txBody>
      </p:sp>
    </p:spTree>
    <p:extLst>
      <p:ext uri="{BB962C8B-B14F-4D97-AF65-F5344CB8AC3E}">
        <p14:creationId xmlns:p14="http://schemas.microsoft.com/office/powerpoint/2010/main" val="254239076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Transliteration from Greek to Hebrew</a:t>
            </a:r>
            <a:endParaRPr lang="en-US" dirty="0">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“Cherry picking” to fit an ordained outcome</a:t>
            </a:r>
          </a:p>
          <a:p>
            <a:pPr marL="461963" indent="-461963"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Not suggested by the ancient commentators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Date of Revelation</a:t>
            </a:r>
          </a:p>
          <a:p>
            <a:pPr marL="461963" indent="-461963" eaLnBrk="1" hangingPunct="1">
              <a:spcBef>
                <a:spcPts val="0"/>
              </a:spcBef>
              <a:spcAft>
                <a:spcPts val="3000"/>
              </a:spcAft>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20462686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Transliteration from Greek to Hebrew</a:t>
            </a:r>
            <a:endParaRPr lang="en-US" dirty="0">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“Cherry picking” to fit an ordained outcome</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Not suggested by the ancient commentators</a:t>
            </a:r>
          </a:p>
          <a:p>
            <a:pPr marL="461963" indent="-461963"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Date of Revelation</a:t>
            </a:r>
          </a:p>
          <a:p>
            <a:pPr marL="461963" indent="-461963" eaLnBrk="1" hangingPunct="1">
              <a:spcBef>
                <a:spcPts val="0"/>
              </a:spcBef>
              <a:spcAft>
                <a:spcPts val="3000"/>
              </a:spcAft>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262077794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Transliteration from Greek to Hebrew</a:t>
            </a:r>
            <a:endParaRPr lang="en-US" dirty="0">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“Cherry picking” to fit an ordained outcome</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Not suggested by the ancient commentators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Date of Revelation</a:t>
            </a:r>
          </a:p>
          <a:p>
            <a:pPr marL="461963" indent="-461963" eaLnBrk="1" hangingPunct="1">
              <a:spcBef>
                <a:spcPts val="0"/>
              </a:spcBef>
              <a:spcAft>
                <a:spcPts val="3000"/>
              </a:spcAft>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393422595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352099-223B-4221-96F4-9F500609B942}"/>
              </a:ext>
            </a:extLst>
          </p:cNvPr>
          <p:cNvSpPr>
            <a:spLocks noGrp="1"/>
          </p:cNvSpPr>
          <p:nvPr>
            <p:ph type="title"/>
          </p:nvPr>
        </p:nvSpPr>
        <p:spPr>
          <a:xfrm>
            <a:off x="685800" y="228600"/>
            <a:ext cx="7772400" cy="926814"/>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Late Date (A.D. 95)</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Irenaeus </a:t>
            </a: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Against Heresies </a:t>
            </a: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5.30.3</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F738D345-BF81-4B42-846C-AE978CADA1CC}"/>
              </a:ext>
            </a:extLst>
          </p:cNvPr>
          <p:cNvSpPr>
            <a:spLocks noGrp="1"/>
          </p:cNvSpPr>
          <p:nvPr>
            <p:ph idx="1"/>
          </p:nvPr>
        </p:nvSpPr>
        <p:spPr>
          <a:xfrm>
            <a:off x="2971800" y="1371600"/>
            <a:ext cx="6172200" cy="27432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“But if it had been necessary to announce his name plainly at the present time, it would have been spoken by him who saw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apocalypse. For it was not seen long ago, but almost in our own time, at the end of the reign of Domitian</a:t>
            </a: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BC0B546D-E4DE-4E76-8B7E-58428F0CE7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0"/>
            <a:ext cx="2666999" cy="3657600"/>
          </a:xfrm>
          <a:prstGeom prst="rect">
            <a:avLst/>
          </a:prstGeom>
        </p:spPr>
      </p:pic>
    </p:spTree>
    <p:extLst>
      <p:ext uri="{BB962C8B-B14F-4D97-AF65-F5344CB8AC3E}">
        <p14:creationId xmlns:p14="http://schemas.microsoft.com/office/powerpoint/2010/main" val="100838221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C637EEC-95AC-4A68-AA67-D34D2325BC2E}"/>
              </a:ext>
            </a:extLst>
          </p:cNvPr>
          <p:cNvGraphicFramePr>
            <a:graphicFrameLocks noGrp="1"/>
          </p:cNvGraphicFramePr>
          <p:nvPr>
            <p:ph idx="1"/>
            <p:extLst>
              <p:ext uri="{D42A27DB-BD31-4B8C-83A1-F6EECF244321}">
                <p14:modId xmlns:p14="http://schemas.microsoft.com/office/powerpoint/2010/main" val="1667619388"/>
              </p:ext>
            </p:extLst>
          </p:nvPr>
        </p:nvGraphicFramePr>
        <p:xfrm>
          <a:off x="76200" y="45720"/>
          <a:ext cx="8991600" cy="6766560"/>
        </p:xfrm>
        <a:graphic>
          <a:graphicData uri="http://schemas.openxmlformats.org/drawingml/2006/table">
            <a:tbl>
              <a:tblPr firstRow="1" bandRow="1">
                <a:tableStyleId>{073A0DAA-6AF3-43AB-8588-CEC1D06C72B9}</a:tableStyleId>
              </a:tblPr>
              <a:tblGrid>
                <a:gridCol w="4648200">
                  <a:extLst>
                    <a:ext uri="{9D8B030D-6E8A-4147-A177-3AD203B41FA5}">
                      <a16:colId xmlns:a16="http://schemas.microsoft.com/office/drawing/2014/main" val="1572011665"/>
                    </a:ext>
                  </a:extLst>
                </a:gridCol>
                <a:gridCol w="4343400">
                  <a:extLst>
                    <a:ext uri="{9D8B030D-6E8A-4147-A177-3AD203B41FA5}">
                      <a16:colId xmlns:a16="http://schemas.microsoft.com/office/drawing/2014/main" val="1682355654"/>
                    </a:ext>
                  </a:extLst>
                </a:gridCol>
              </a:tblGrid>
              <a:tr h="427892">
                <a:tc gridSpan="2">
                  <a:txBody>
                    <a:bodyPr/>
                    <a:lstStyle/>
                    <a:p>
                      <a:pPr marL="0" marR="0" algn="ctr">
                        <a:spcBef>
                          <a:spcPts val="600"/>
                        </a:spcBef>
                        <a:spcAft>
                          <a:spcPts val="600"/>
                        </a:spcAft>
                      </a:pPr>
                      <a:r>
                        <a:rPr lang="en-US" sz="3600" b="0" kern="1200" cap="none" baseline="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DATE: EXTERNAL EVIDENCE</a:t>
                      </a:r>
                    </a:p>
                  </a:txBody>
                  <a:tcPr marL="68580" marR="68580" marT="0" marB="0" anchor="ctr"/>
                </a:tc>
                <a:tc hMerge="1">
                  <a:txBody>
                    <a:bodyPr/>
                    <a:lstStyle/>
                    <a:p>
                      <a:pPr marL="0" marR="0">
                        <a:spcBef>
                          <a:spcPts val="600"/>
                        </a:spcBef>
                        <a:spcAft>
                          <a:spcPts val="600"/>
                        </a:spcAft>
                      </a:pPr>
                      <a:endParaRPr lang="en-US" sz="2400" b="1" u="sng" kern="0" dirty="0">
                        <a:solidFill>
                          <a:schemeClr val="bg2"/>
                        </a:solidFill>
                        <a:effectLst/>
                        <a:latin typeface="Times New Roman" panose="02020603050405020304" pitchFamily="18" charset="0"/>
                      </a:endParaRPr>
                    </a:p>
                  </a:txBody>
                  <a:tcPr marL="68580" marR="68580" marT="0" marB="0"/>
                </a:tc>
                <a:extLst>
                  <a:ext uri="{0D108BD9-81ED-4DB2-BD59-A6C34878D82A}">
                    <a16:rowId xmlns:a16="http://schemas.microsoft.com/office/drawing/2014/main" val="4110655439"/>
                  </a:ext>
                </a:extLst>
              </a:tr>
              <a:tr h="457200">
                <a:tc>
                  <a:txBody>
                    <a:bodyPr/>
                    <a:lstStyle/>
                    <a:p>
                      <a:pPr marL="0" marR="0" algn="ctr">
                        <a:spcBef>
                          <a:spcPts val="600"/>
                        </a:spcBef>
                        <a:spcAft>
                          <a:spcPts val="600"/>
                        </a:spcAft>
                      </a:pPr>
                      <a:r>
                        <a:rPr lang="en-US" sz="2400" b="1" u="none" dirty="0">
                          <a:solidFill>
                            <a:srgbClr val="0000CC"/>
                          </a:solidFill>
                          <a:effectLst/>
                          <a:latin typeface="Calibri" panose="020F0502020204030204" pitchFamily="34" charset="0"/>
                          <a:cs typeface="Calibri" panose="020F0502020204030204" pitchFamily="34" charset="0"/>
                        </a:rPr>
                        <a:t>WITNESSES FOR DOMITIANIC DATE</a:t>
                      </a:r>
                    </a:p>
                  </a:txBody>
                  <a:tcPr marL="68580" marR="68580" marT="0" marB="0" anchor="ctr"/>
                </a:tc>
                <a:tc>
                  <a:txBody>
                    <a:bodyPr/>
                    <a:lstStyle/>
                    <a:p>
                      <a:pPr marL="0" marR="0" algn="ctr">
                        <a:spcBef>
                          <a:spcPts val="600"/>
                        </a:spcBef>
                        <a:spcAft>
                          <a:spcPts val="600"/>
                        </a:spcAft>
                      </a:pPr>
                      <a:r>
                        <a:rPr lang="en-US" sz="2400" b="1" u="none" kern="0" dirty="0">
                          <a:solidFill>
                            <a:srgbClr val="C00000"/>
                          </a:solidFill>
                          <a:effectLst/>
                          <a:latin typeface="Calibri" panose="020F0502020204030204" pitchFamily="34" charset="0"/>
                          <a:cs typeface="Calibri" panose="020F0502020204030204" pitchFamily="34" charset="0"/>
                        </a:rPr>
                        <a:t>WITNESSES FOR NERONIC DATE</a:t>
                      </a:r>
                    </a:p>
                  </a:txBody>
                  <a:tcPr marL="68580" marR="68580" marT="0" marB="0" anchor="ctr"/>
                </a:tc>
                <a:extLst>
                  <a:ext uri="{0D108BD9-81ED-4DB2-BD59-A6C34878D82A}">
                    <a16:rowId xmlns:a16="http://schemas.microsoft.com/office/drawing/2014/main" val="354937026"/>
                  </a:ext>
                </a:extLst>
              </a:tr>
              <a:tr h="457200">
                <a:tc>
                  <a:txBody>
                    <a:bodyPr/>
                    <a:lstStyle/>
                    <a:p>
                      <a:pPr marL="117475" marR="0" indent="0">
                        <a:spcBef>
                          <a:spcPts val="600"/>
                        </a:spcBef>
                        <a:spcAft>
                          <a:spcPts val="600"/>
                        </a:spcAft>
                      </a:pPr>
                      <a:r>
                        <a:rPr lang="en-US" sz="2400" b="1" dirty="0">
                          <a:effectLst/>
                          <a:latin typeface="Calibri" panose="020F0502020204030204" pitchFamily="34" charset="0"/>
                          <a:cs typeface="Calibri" panose="020F0502020204030204" pitchFamily="34" charset="0"/>
                        </a:rPr>
                        <a:t>Irenaeus (A.D. 180)</a:t>
                      </a:r>
                      <a:endParaRPr lang="en-US" sz="24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3523172681"/>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Victorinus (c.300)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3897739213"/>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Eusebius (c. 300)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2597910657"/>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Jerome (c. 400)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213398806"/>
                  </a:ext>
                </a:extLst>
              </a:tr>
              <a:tr h="457200">
                <a:tc>
                  <a:txBody>
                    <a:bodyPr/>
                    <a:lstStyle/>
                    <a:p>
                      <a:pPr marL="117475" marR="0" indent="0" algn="l" defTabSz="914400" rtl="0" eaLnBrk="1" latinLnBrk="0" hangingPunct="1">
                        <a:spcBef>
                          <a:spcPts val="600"/>
                        </a:spcBef>
                        <a:spcAft>
                          <a:spcPts val="600"/>
                        </a:spcAft>
                      </a:pPr>
                      <a:r>
                        <a:rPr lang="en-US" sz="2400" b="1" kern="1200" dirty="0" err="1">
                          <a:solidFill>
                            <a:schemeClr val="dk1"/>
                          </a:solidFill>
                          <a:effectLst/>
                          <a:latin typeface="Calibri" panose="020F0502020204030204" pitchFamily="34" charset="0"/>
                          <a:ea typeface="+mn-ea"/>
                          <a:cs typeface="Calibri" panose="020F0502020204030204" pitchFamily="34" charset="0"/>
                        </a:rPr>
                        <a:t>Sulpicius</a:t>
                      </a:r>
                      <a:r>
                        <a:rPr lang="en-US" sz="2400" b="1" kern="1200" dirty="0">
                          <a:solidFill>
                            <a:schemeClr val="dk1"/>
                          </a:solidFill>
                          <a:effectLst/>
                          <a:latin typeface="Calibri" panose="020F0502020204030204" pitchFamily="34" charset="0"/>
                          <a:ea typeface="+mn-ea"/>
                          <a:cs typeface="Calibri" panose="020F0502020204030204" pitchFamily="34" charset="0"/>
                        </a:rPr>
                        <a:t> Severus (c.400)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3783413529"/>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The Acts of John (c. 650)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2973785321"/>
                  </a:ext>
                </a:extLst>
              </a:tr>
              <a:tr h="457200">
                <a:tc>
                  <a:txBody>
                    <a:bodyPr/>
                    <a:lstStyle/>
                    <a:p>
                      <a:pPr marL="117475" marR="0" indent="0" algn="l" defTabSz="914400" rtl="0" eaLnBrk="1" latinLnBrk="0" hangingPunct="1">
                        <a:spcBef>
                          <a:spcPts val="600"/>
                        </a:spcBef>
                        <a:spcAft>
                          <a:spcPts val="600"/>
                        </a:spcAft>
                      </a:pPr>
                      <a:r>
                        <a:rPr lang="en-US" sz="2400" b="1" kern="1200" dirty="0" err="1">
                          <a:solidFill>
                            <a:schemeClr val="dk1"/>
                          </a:solidFill>
                          <a:effectLst/>
                          <a:latin typeface="Calibri" panose="020F0502020204030204" pitchFamily="34" charset="0"/>
                          <a:ea typeface="+mn-ea"/>
                          <a:cs typeface="Calibri" panose="020F0502020204030204" pitchFamily="34" charset="0"/>
                        </a:rPr>
                        <a:t>Primasius</a:t>
                      </a:r>
                      <a:r>
                        <a:rPr lang="en-US" sz="2400" b="1" kern="1200" dirty="0">
                          <a:solidFill>
                            <a:schemeClr val="dk1"/>
                          </a:solidFill>
                          <a:effectLst/>
                          <a:latin typeface="Calibri" panose="020F0502020204030204" pitchFamily="34" charset="0"/>
                          <a:ea typeface="+mn-ea"/>
                          <a:cs typeface="Calibri" panose="020F0502020204030204" pitchFamily="34" charset="0"/>
                        </a:rPr>
                        <a:t> (c. 540)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Syriac Version of N.T. (550)</a:t>
                      </a:r>
                    </a:p>
                  </a:txBody>
                  <a:tcPr marL="68580" marR="68580" marT="0" marB="0" anchor="ctr"/>
                </a:tc>
                <a:extLst>
                  <a:ext uri="{0D108BD9-81ED-4DB2-BD59-A6C34878D82A}">
                    <a16:rowId xmlns:a16="http://schemas.microsoft.com/office/drawing/2014/main" val="2667399251"/>
                  </a:ext>
                </a:extLst>
              </a:tr>
              <a:tr h="457200">
                <a:tc>
                  <a:txBody>
                    <a:bodyPr/>
                    <a:lstStyle/>
                    <a:p>
                      <a:pPr marL="117475" marR="0" indent="0" algn="l" defTabSz="914400" rtl="0" eaLnBrk="1" latinLnBrk="0" hangingPunct="1">
                        <a:spcBef>
                          <a:spcPts val="600"/>
                        </a:spcBef>
                        <a:spcAft>
                          <a:spcPts val="600"/>
                        </a:spcAft>
                      </a:pPr>
                      <a:r>
                        <a:rPr lang="en-US" sz="2400" b="1" kern="1200" dirty="0" err="1">
                          <a:solidFill>
                            <a:schemeClr val="dk1"/>
                          </a:solidFill>
                          <a:effectLst/>
                          <a:latin typeface="Calibri" panose="020F0502020204030204" pitchFamily="34" charset="0"/>
                          <a:ea typeface="+mn-ea"/>
                          <a:cs typeface="Calibri" panose="020F0502020204030204" pitchFamily="34" charset="0"/>
                        </a:rPr>
                        <a:t>Orosius</a:t>
                      </a:r>
                      <a:r>
                        <a:rPr lang="en-US" sz="2400" b="1" kern="1200" dirty="0">
                          <a:solidFill>
                            <a:schemeClr val="dk1"/>
                          </a:solidFill>
                          <a:effectLst/>
                          <a:latin typeface="Calibri" panose="020F0502020204030204" pitchFamily="34" charset="0"/>
                          <a:ea typeface="+mn-ea"/>
                          <a:cs typeface="Calibri" panose="020F0502020204030204" pitchFamily="34" charset="0"/>
                        </a:rPr>
                        <a:t> (c. 600)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1879908007"/>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Andreas (c. 600)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198410518"/>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Venerable Bede (A.D. 700)</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a:solidFill>
                            <a:srgbClr val="C00000"/>
                          </a:solidFill>
                          <a:effectLst/>
                          <a:latin typeface="Calibri" panose="020F0502020204030204" pitchFamily="34" charset="0"/>
                          <a:ea typeface="+mn-ea"/>
                          <a:cs typeface="Calibri" panose="020F0502020204030204" pitchFamily="34" charset="0"/>
                        </a:rPr>
                        <a:t> </a:t>
                      </a:r>
                    </a:p>
                  </a:txBody>
                  <a:tcPr marL="68580" marR="68580" marT="0" marB="0" anchor="ctr"/>
                </a:tc>
                <a:extLst>
                  <a:ext uri="{0D108BD9-81ED-4DB2-BD59-A6C34878D82A}">
                    <a16:rowId xmlns:a16="http://schemas.microsoft.com/office/drawing/2014/main" val="435371160"/>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 </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err="1">
                          <a:solidFill>
                            <a:srgbClr val="C00000"/>
                          </a:solidFill>
                          <a:effectLst/>
                          <a:latin typeface="Calibri" panose="020F0502020204030204" pitchFamily="34" charset="0"/>
                          <a:ea typeface="+mn-ea"/>
                          <a:cs typeface="Calibri" panose="020F0502020204030204" pitchFamily="34" charset="0"/>
                        </a:rPr>
                        <a:t>Arethas</a:t>
                      </a:r>
                      <a:r>
                        <a:rPr lang="en-US" sz="2400" b="1" kern="1200" dirty="0">
                          <a:solidFill>
                            <a:srgbClr val="C00000"/>
                          </a:solidFill>
                          <a:effectLst/>
                          <a:latin typeface="Calibri" panose="020F0502020204030204" pitchFamily="34" charset="0"/>
                          <a:ea typeface="+mn-ea"/>
                          <a:cs typeface="Calibri" panose="020F0502020204030204" pitchFamily="34" charset="0"/>
                        </a:rPr>
                        <a:t> (c. 900)</a:t>
                      </a:r>
                    </a:p>
                  </a:txBody>
                  <a:tcPr marL="68580" marR="68580" marT="0" marB="0" anchor="ctr"/>
                </a:tc>
                <a:extLst>
                  <a:ext uri="{0D108BD9-81ED-4DB2-BD59-A6C34878D82A}">
                    <a16:rowId xmlns:a16="http://schemas.microsoft.com/office/drawing/2014/main" val="1916430655"/>
                  </a:ext>
                </a:extLst>
              </a:tr>
              <a:tr h="457200">
                <a:tc>
                  <a:txBody>
                    <a:bodyPr/>
                    <a:lstStyle/>
                    <a:p>
                      <a:pPr marL="117475" marR="0" indent="0" algn="l" defTabSz="914400" rtl="0" eaLnBrk="1" latinLnBrk="0" hangingPunct="1">
                        <a:spcBef>
                          <a:spcPts val="600"/>
                        </a:spcBef>
                        <a:spcAft>
                          <a:spcPts val="600"/>
                        </a:spcAft>
                      </a:pPr>
                      <a:r>
                        <a:rPr lang="en-US" sz="2400" b="1" kern="1200" dirty="0">
                          <a:solidFill>
                            <a:schemeClr val="dk1"/>
                          </a:solidFill>
                          <a:effectLst/>
                          <a:latin typeface="Calibri" panose="020F0502020204030204" pitchFamily="34" charset="0"/>
                          <a:ea typeface="+mn-ea"/>
                          <a:cs typeface="Calibri" panose="020F0502020204030204" pitchFamily="34" charset="0"/>
                        </a:rPr>
                        <a:t> </a:t>
                      </a:r>
                    </a:p>
                  </a:txBody>
                  <a:tcPr marL="68580" marR="68580" marT="0" marB="0" anchor="ctr"/>
                </a:tc>
                <a:tc>
                  <a:txBody>
                    <a:bodyPr/>
                    <a:lstStyle/>
                    <a:p>
                      <a:pPr marL="117475" marR="0" indent="0" algn="l" defTabSz="914400" rtl="0" eaLnBrk="1" latinLnBrk="0" hangingPunct="1">
                        <a:spcBef>
                          <a:spcPts val="600"/>
                        </a:spcBef>
                        <a:spcAft>
                          <a:spcPts val="600"/>
                        </a:spcAft>
                      </a:pPr>
                      <a:r>
                        <a:rPr lang="en-US" sz="2400" b="1" kern="1200" dirty="0" err="1">
                          <a:solidFill>
                            <a:srgbClr val="C00000"/>
                          </a:solidFill>
                          <a:effectLst/>
                          <a:latin typeface="Calibri" panose="020F0502020204030204" pitchFamily="34" charset="0"/>
                          <a:ea typeface="+mn-ea"/>
                          <a:cs typeface="Calibri" panose="020F0502020204030204" pitchFamily="34" charset="0"/>
                        </a:rPr>
                        <a:t>Theophylact</a:t>
                      </a:r>
                      <a:r>
                        <a:rPr lang="en-US" sz="2400" b="1" kern="1200" dirty="0">
                          <a:solidFill>
                            <a:srgbClr val="C00000"/>
                          </a:solidFill>
                          <a:effectLst/>
                          <a:latin typeface="Calibri" panose="020F0502020204030204" pitchFamily="34" charset="0"/>
                          <a:ea typeface="+mn-ea"/>
                          <a:cs typeface="Calibri" panose="020F0502020204030204" pitchFamily="34" charset="0"/>
                        </a:rPr>
                        <a:t> (d. 1107)</a:t>
                      </a:r>
                    </a:p>
                  </a:txBody>
                  <a:tcPr marL="68580" marR="68580" marT="0" marB="0" anchor="ctr"/>
                </a:tc>
                <a:extLst>
                  <a:ext uri="{0D108BD9-81ED-4DB2-BD59-A6C34878D82A}">
                    <a16:rowId xmlns:a16="http://schemas.microsoft.com/office/drawing/2014/main" val="1696285155"/>
                  </a:ext>
                </a:extLst>
              </a:tr>
              <a:tr h="274320">
                <a:tc gridSpan="2">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Mark Hitchcock, </a:t>
                      </a:r>
                      <a:r>
                        <a:rPr kumimoji="0" lang="en-US" altLang="en-US" sz="16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The End Times Controversy,</a:t>
                      </a:r>
                      <a:r>
                        <a:rPr kumimoji="0" lang="en-US" altLang="en-US" sz="16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138</a:t>
                      </a:r>
                      <a:r>
                        <a:rPr kumimoji="0" lang="en-US" altLang="en-US" sz="16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t>
                      </a:r>
                    </a:p>
                  </a:txBody>
                  <a:tcPr marL="68580" marR="68580" marT="0" marB="0" anchor="ctr"/>
                </a:tc>
                <a:tc hMerge="1">
                  <a:txBody>
                    <a:bodyPr/>
                    <a:lstStyle/>
                    <a:p>
                      <a:pPr marL="117475" marR="0" indent="0" algn="l" defTabSz="914400" rtl="0" eaLnBrk="1" latinLnBrk="0" hangingPunct="1">
                        <a:spcBef>
                          <a:spcPts val="600"/>
                        </a:spcBef>
                        <a:spcAft>
                          <a:spcPts val="600"/>
                        </a:spcAft>
                      </a:pPr>
                      <a:endParaRPr lang="en-US" sz="2400" b="1" kern="1200" dirty="0">
                        <a:solidFill>
                          <a:srgbClr val="C00000"/>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4210578250"/>
                  </a:ext>
                </a:extLst>
              </a:tr>
            </a:tbl>
          </a:graphicData>
        </a:graphic>
      </p:graphicFrame>
    </p:spTree>
    <p:extLst>
      <p:ext uri="{BB962C8B-B14F-4D97-AF65-F5344CB8AC3E}">
        <p14:creationId xmlns:p14="http://schemas.microsoft.com/office/powerpoint/2010/main" val="324179091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Content Placeholder 2">
            <a:extLst>
              <a:ext uri="{FF2B5EF4-FFF2-40B4-BE49-F238E27FC236}">
                <a16:creationId xmlns:a16="http://schemas.microsoft.com/office/drawing/2014/main" id="{C09BF691-DDA7-4DA4-91BE-0B70AE436648}"/>
              </a:ext>
            </a:extLst>
          </p:cNvPr>
          <p:cNvSpPr>
            <a:spLocks noGrp="1"/>
          </p:cNvSpPr>
          <p:nvPr>
            <p:ph idx="1"/>
          </p:nvPr>
        </p:nvSpPr>
        <p:spPr>
          <a:xfrm>
            <a:off x="228600" y="2057400"/>
            <a:ext cx="8686800" cy="4449763"/>
          </a:xfrm>
        </p:spPr>
        <p:txBody>
          <a:bodyPr/>
          <a:lstStyle/>
          <a:p>
            <a:pPr marL="461963" indent="-461963" algn="just" eaLnBrk="1" hangingPunct="1">
              <a:spcBef>
                <a:spcPts val="0"/>
              </a:spcBef>
              <a:spcAft>
                <a:spcPts val="2000"/>
              </a:spcAft>
              <a:defRPr/>
            </a:pPr>
            <a:r>
              <a:rPr lang="en-US" dirty="0">
                <a:effectLst>
                  <a:outerShdw blurRad="38100" dist="38100" dir="2700000" algn="tl">
                    <a:srgbClr val="000000">
                      <a:alpha val="43137"/>
                    </a:srgbClr>
                  </a:outerShdw>
                </a:effectLst>
              </a:rPr>
              <a:t>Nero did not:</a:t>
            </a:r>
          </a:p>
          <a:p>
            <a:pPr marL="971550" lvl="1" indent="-514350" algn="just" eaLnBrk="1" hangingPunct="1">
              <a:spcBef>
                <a:spcPts val="0"/>
              </a:spcBef>
              <a:spcAft>
                <a:spcPts val="2000"/>
              </a:spcAft>
              <a:buSzPct val="100000"/>
              <a:buFont typeface="+mj-lt"/>
              <a:buAutoNum type="arabicPeriod"/>
              <a:defRPr/>
            </a:pPr>
            <a:r>
              <a:rPr lang="en-US" dirty="0">
                <a:effectLst>
                  <a:outerShdw blurRad="38100" dist="38100" dir="2700000" algn="tl">
                    <a:srgbClr val="000000">
                      <a:alpha val="43137"/>
                    </a:srgbClr>
                  </a:outerShdw>
                </a:effectLst>
              </a:rPr>
              <a:t>Usher in persecution for exactly 42 months (13:5)</a:t>
            </a:r>
          </a:p>
          <a:p>
            <a:pPr marL="971550" lvl="1" indent="-514350" algn="just" eaLnBrk="1" hangingPunct="1">
              <a:spcBef>
                <a:spcPts val="0"/>
              </a:spcBef>
              <a:spcAft>
                <a:spcPts val="2000"/>
              </a:spcAft>
              <a:buSzPct val="100000"/>
              <a:buFont typeface="+mj-lt"/>
              <a:buAutoNum type="arabicPeriod"/>
              <a:defRPr/>
            </a:pPr>
            <a:r>
              <a:rPr lang="en-US" dirty="0">
                <a:effectLst>
                  <a:outerShdw blurRad="38100" dist="38100" dir="2700000" algn="tl">
                    <a:srgbClr val="000000">
                      <a:alpha val="43137"/>
                    </a:srgbClr>
                  </a:outerShdw>
                </a:effectLst>
              </a:rPr>
              <a:t>Control the entire planet (13:7; 5:9)</a:t>
            </a:r>
          </a:p>
          <a:p>
            <a:pPr marL="971550" lvl="1" indent="-514350" algn="just" eaLnBrk="1" hangingPunct="1">
              <a:spcBef>
                <a:spcPts val="0"/>
              </a:spcBef>
              <a:spcAft>
                <a:spcPts val="2000"/>
              </a:spcAft>
              <a:buSzPct val="100000"/>
              <a:buFont typeface="+mj-lt"/>
              <a:buAutoNum type="arabicPeriod"/>
              <a:defRPr/>
            </a:pPr>
            <a:r>
              <a:rPr lang="en-US" dirty="0">
                <a:effectLst>
                  <a:outerShdw blurRad="38100" dist="38100" dir="2700000" algn="tl">
                    <a:srgbClr val="000000">
                      <a:alpha val="43137"/>
                    </a:srgbClr>
                  </a:outerShdw>
                </a:effectLst>
              </a:rPr>
              <a:t>Force people to receive a mark on their right hand or forehead in order to participate in the global economy (13:16-18)</a:t>
            </a:r>
          </a:p>
        </p:txBody>
      </p:sp>
      <p:sp>
        <p:nvSpPr>
          <p:cNvPr id="4" name="Title 1">
            <a:extLst>
              <a:ext uri="{FF2B5EF4-FFF2-40B4-BE49-F238E27FC236}">
                <a16:creationId xmlns:a16="http://schemas.microsoft.com/office/drawing/2014/main" id="{B57CDC50-EEDF-45FB-8C6B-285757BCA6F6}"/>
              </a:ext>
            </a:extLst>
          </p:cNvPr>
          <p:cNvSpPr txBox="1">
            <a:spLocks/>
          </p:cNvSpPr>
          <p:nvPr/>
        </p:nvSpPr>
        <p:spPr bwMode="auto">
          <a:xfrm>
            <a:off x="685800" y="228600"/>
            <a:ext cx="7772400" cy="1371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Nero Does Not Fit </a:t>
            </a:r>
            <a:br>
              <a:rPr lang="en-US" sz="3600" dirty="0">
                <a:effectLst>
                  <a:outerShdw blurRad="38100" dist="38100" dir="2700000" algn="tl">
                    <a:srgbClr val="000000">
                      <a:alpha val="43137"/>
                    </a:srgbClr>
                  </a:outerShdw>
                </a:effectLst>
                <a:cs typeface="Calibri" panose="020F0502020204030204" pitchFamily="34" charset="0"/>
              </a:rPr>
            </a:br>
            <a:r>
              <a:rPr lang="en-US" sz="3600" dirty="0">
                <a:effectLst>
                  <a:outerShdw blurRad="38100" dist="38100" dir="2700000" algn="tl">
                    <a:srgbClr val="000000">
                      <a:alpha val="43137"/>
                    </a:srgbClr>
                  </a:outerShdw>
                </a:effectLst>
                <a:cs typeface="Calibri" panose="020F0502020204030204" pitchFamily="34" charset="0"/>
              </a:rPr>
              <a:t>the Facts of Revelation 13</a:t>
            </a:r>
            <a:endParaRPr lang="en-US" sz="3600" kern="12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4F69FE0A-2CA2-47C4-A29C-9C5CD839F1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a:extLst>
              <a:ext uri="{FF2B5EF4-FFF2-40B4-BE49-F238E27FC236}">
                <a16:creationId xmlns:a16="http://schemas.microsoft.com/office/drawing/2014/main" id="{66E59100-8047-41C9-96EE-775C29F3E039}"/>
              </a:ext>
            </a:extLst>
          </p:cNvPr>
          <p:cNvSpPr>
            <a:spLocks noGrp="1"/>
          </p:cNvSpPr>
          <p:nvPr>
            <p:ph idx="1"/>
          </p:nvPr>
        </p:nvSpPr>
        <p:spPr>
          <a:xfrm>
            <a:off x="226337" y="2057400"/>
            <a:ext cx="8691327" cy="4449763"/>
          </a:xfrm>
        </p:spPr>
        <p:txBody>
          <a:bodyPr/>
          <a:lstStyle/>
          <a:p>
            <a:pPr marL="461963" indent="-461963" algn="just" eaLnBrk="1" hangingPunct="1">
              <a:spcBef>
                <a:spcPts val="0"/>
              </a:spcBef>
              <a:spcAft>
                <a:spcPts val="2000"/>
              </a:spcAft>
              <a:defRPr/>
            </a:pPr>
            <a:r>
              <a:rPr lang="en-US" dirty="0">
                <a:effectLst>
                  <a:outerShdw blurRad="38100" dist="38100" dir="2700000" algn="tl">
                    <a:srgbClr val="000000">
                      <a:alpha val="43137"/>
                    </a:srgbClr>
                  </a:outerShdw>
                </a:effectLst>
              </a:rPr>
              <a:t>Nero did not:</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Coerce the entire world to worship a singular image of him (13:15)</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Resurrect from the dead (13:14) </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Associate with a miracle working false prophet (13:13, 15)</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Receive global veneration (13:8)</a:t>
            </a:r>
          </a:p>
        </p:txBody>
      </p:sp>
      <p:sp>
        <p:nvSpPr>
          <p:cNvPr id="4" name="Title 1">
            <a:extLst>
              <a:ext uri="{FF2B5EF4-FFF2-40B4-BE49-F238E27FC236}">
                <a16:creationId xmlns:a16="http://schemas.microsoft.com/office/drawing/2014/main" id="{F5B409B9-F346-447D-8A57-ADEC922D3176}"/>
              </a:ext>
            </a:extLst>
          </p:cNvPr>
          <p:cNvSpPr txBox="1">
            <a:spLocks/>
          </p:cNvSpPr>
          <p:nvPr/>
        </p:nvSpPr>
        <p:spPr bwMode="auto">
          <a:xfrm>
            <a:off x="685800" y="228600"/>
            <a:ext cx="7772400" cy="1371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Nero Does Not Fit </a:t>
            </a:r>
            <a:br>
              <a:rPr lang="en-US" sz="3600" dirty="0">
                <a:effectLst>
                  <a:outerShdw blurRad="38100" dist="38100" dir="2700000" algn="tl">
                    <a:srgbClr val="000000">
                      <a:alpha val="43137"/>
                    </a:srgbClr>
                  </a:outerShdw>
                </a:effectLst>
                <a:cs typeface="Calibri" panose="020F0502020204030204" pitchFamily="34" charset="0"/>
              </a:rPr>
            </a:br>
            <a:r>
              <a:rPr lang="en-US" sz="3600" dirty="0">
                <a:effectLst>
                  <a:outerShdw blurRad="38100" dist="38100" dir="2700000" algn="tl">
                    <a:srgbClr val="000000">
                      <a:alpha val="43137"/>
                    </a:srgbClr>
                  </a:outerShdw>
                </a:effectLst>
                <a:cs typeface="Calibri" panose="020F0502020204030204" pitchFamily="34" charset="0"/>
              </a:rPr>
              <a:t>the Facts of Revelation 13</a:t>
            </a:r>
            <a:endParaRPr lang="en-US" sz="3600" kern="12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B8859433-2BD4-4A27-9BCD-6BF6FF357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image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eikōn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wound of the sword </a:t>
            </a:r>
            <a:r>
              <a:rPr lang="en-US" sz="3600" dirty="0">
                <a:effectLst>
                  <a:outerShdw blurRad="38100" dist="38100" dir="2700000" algn="tl">
                    <a:srgbClr val="000000">
                      <a:alpha val="43137"/>
                    </a:srgbClr>
                  </a:outerShdw>
                </a:effectLst>
                <a:latin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9043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a:extLst>
              <a:ext uri="{FF2B5EF4-FFF2-40B4-BE49-F238E27FC236}">
                <a16:creationId xmlns:a16="http://schemas.microsoft.com/office/drawing/2014/main" id="{66E59100-8047-41C9-96EE-775C29F3E039}"/>
              </a:ext>
            </a:extLst>
          </p:cNvPr>
          <p:cNvSpPr>
            <a:spLocks noGrp="1"/>
          </p:cNvSpPr>
          <p:nvPr>
            <p:ph idx="1"/>
          </p:nvPr>
        </p:nvSpPr>
        <p:spPr>
          <a:xfrm>
            <a:off x="226337" y="2057400"/>
            <a:ext cx="8691327" cy="4449763"/>
          </a:xfrm>
        </p:spPr>
        <p:txBody>
          <a:bodyPr/>
          <a:lstStyle/>
          <a:p>
            <a:pPr marL="461963" indent="-461963" algn="just" eaLnBrk="1" hangingPunct="1">
              <a:spcBef>
                <a:spcPts val="0"/>
              </a:spcBef>
              <a:spcAft>
                <a:spcPts val="2000"/>
              </a:spcAft>
              <a:defRPr/>
            </a:pPr>
            <a:r>
              <a:rPr lang="en-US" dirty="0">
                <a:effectLst>
                  <a:outerShdw blurRad="38100" dist="38100" dir="2700000" algn="tl">
                    <a:srgbClr val="000000">
                      <a:alpha val="43137"/>
                    </a:srgbClr>
                  </a:outerShdw>
                </a:effectLst>
              </a:rPr>
              <a:t>Nero did not:</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Coerce the entire world to worship a singular image of him (13:15)</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Resurrect from the dead (13:14) </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Associate with a miracle working false prophet (13:13, 15)</a:t>
            </a:r>
          </a:p>
          <a:p>
            <a:pPr marL="971550" lvl="1" indent="-514350" algn="just" eaLnBrk="1" hangingPunct="1">
              <a:spcBef>
                <a:spcPts val="0"/>
              </a:spcBef>
              <a:spcAft>
                <a:spcPts val="2000"/>
              </a:spcAft>
              <a:buSzPct val="100000"/>
              <a:buFont typeface="+mj-lt"/>
              <a:buAutoNum type="arabicPeriod" startAt="4"/>
              <a:defRPr/>
            </a:pPr>
            <a:r>
              <a:rPr lang="en-US" dirty="0">
                <a:effectLst>
                  <a:outerShdw blurRad="38100" dist="38100" dir="2700000" algn="tl">
                    <a:srgbClr val="000000">
                      <a:alpha val="43137"/>
                    </a:srgbClr>
                  </a:outerShdw>
                </a:effectLst>
              </a:rPr>
              <a:t>Receive global veneration (13:8)</a:t>
            </a:r>
          </a:p>
        </p:txBody>
      </p:sp>
      <p:sp>
        <p:nvSpPr>
          <p:cNvPr id="4" name="Title 1">
            <a:extLst>
              <a:ext uri="{FF2B5EF4-FFF2-40B4-BE49-F238E27FC236}">
                <a16:creationId xmlns:a16="http://schemas.microsoft.com/office/drawing/2014/main" id="{F5B409B9-F346-447D-8A57-ADEC922D3176}"/>
              </a:ext>
            </a:extLst>
          </p:cNvPr>
          <p:cNvSpPr txBox="1">
            <a:spLocks/>
          </p:cNvSpPr>
          <p:nvPr/>
        </p:nvSpPr>
        <p:spPr bwMode="auto">
          <a:xfrm>
            <a:off x="685800" y="228600"/>
            <a:ext cx="7772400" cy="1371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Nero Does Not Fit </a:t>
            </a:r>
            <a:br>
              <a:rPr lang="en-US" sz="3600" dirty="0">
                <a:effectLst>
                  <a:outerShdw blurRad="38100" dist="38100" dir="2700000" algn="tl">
                    <a:srgbClr val="000000">
                      <a:alpha val="43137"/>
                    </a:srgbClr>
                  </a:outerShdw>
                </a:effectLst>
                <a:cs typeface="Calibri" panose="020F0502020204030204" pitchFamily="34" charset="0"/>
              </a:rPr>
            </a:br>
            <a:r>
              <a:rPr lang="en-US" sz="3600" dirty="0">
                <a:effectLst>
                  <a:outerShdw blurRad="38100" dist="38100" dir="2700000" algn="tl">
                    <a:srgbClr val="000000">
                      <a:alpha val="43137"/>
                    </a:srgbClr>
                  </a:outerShdw>
                </a:effectLst>
                <a:cs typeface="Calibri" panose="020F0502020204030204" pitchFamily="34" charset="0"/>
              </a:rPr>
              <a:t>the Facts of Revelation 13</a:t>
            </a:r>
            <a:endParaRPr lang="en-US" sz="3600" kern="12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B8859433-2BD4-4A27-9BCD-6BF6FF357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 y="76200"/>
            <a:ext cx="1104138" cy="1828800"/>
          </a:xfrm>
          <a:prstGeom prst="rect">
            <a:avLst/>
          </a:prstGeom>
        </p:spPr>
      </p:pic>
    </p:spTree>
    <p:extLst>
      <p:ext uri="{BB962C8B-B14F-4D97-AF65-F5344CB8AC3E}">
        <p14:creationId xmlns:p14="http://schemas.microsoft.com/office/powerpoint/2010/main" val="233264912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3641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222819685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84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23362</TotalTime>
  <Words>2249</Words>
  <Application>Microsoft Office PowerPoint</Application>
  <PresentationFormat>On-screen Show (4:3)</PresentationFormat>
  <Paragraphs>230</Paragraphs>
  <Slides>64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Revelation 12‒14</vt:lpstr>
      <vt:lpstr>Two Beasts  (Revelation 13)</vt:lpstr>
      <vt:lpstr>Two Beasts  (Revelation 13)</vt:lpstr>
      <vt:lpstr>Two Beasts  (Revelation 13)</vt:lpstr>
      <vt:lpstr>The Second Beast  Revelation 13:11-18</vt:lpstr>
      <vt:lpstr>7. His Economic System (Revelation 13:16-18)</vt:lpstr>
      <vt:lpstr>7. His Economic System (Revelation 13:16-18)</vt:lpstr>
      <vt:lpstr>Satan’s Goal of Globalism</vt:lpstr>
      <vt:lpstr>PowerPoint Presentation</vt:lpstr>
      <vt:lpstr>PowerPoint Presentation</vt:lpstr>
      <vt:lpstr>PowerPoint Presentation</vt:lpstr>
      <vt:lpstr>A Global Currency</vt:lpstr>
      <vt:lpstr>7. His Economic System (Revelation 13:16-18)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Brother Is Watching" </vt:lpstr>
      <vt:lpstr>"Big Brother Is Watching" </vt:lpstr>
      <vt:lpstr>China Installs Surveillance Cameras in Churches to Monitor Christians By Michael Foust, ChristianHeadlines.com, Tuesday, June 11, 2019</vt:lpstr>
      <vt:lpstr>PowerPoint Presentation</vt:lpstr>
      <vt:lpstr>7. His Economic System (Revelation 13:16-18)</vt:lpstr>
      <vt:lpstr>PowerPoint Presentation</vt:lpstr>
      <vt:lpstr>PowerPoint Presentation</vt:lpstr>
      <vt:lpstr>PowerPoint Presentation</vt:lpstr>
      <vt:lpstr>Preterism Advocates</vt:lpstr>
      <vt:lpstr>PowerPoint Presentation</vt:lpstr>
      <vt:lpstr>Problems With  Neronian Calculation</vt:lpstr>
      <vt:lpstr>Problems With  Neronian Calculation</vt:lpstr>
      <vt:lpstr>PowerPoint Presentation</vt:lpstr>
      <vt:lpstr>PowerPoint Presentation</vt:lpstr>
      <vt:lpstr>PowerPoint Presentation</vt:lpstr>
      <vt:lpstr>Problems With  Neronian Calculation</vt:lpstr>
      <vt:lpstr>PowerPoint Presentation</vt:lpstr>
      <vt:lpstr>PowerPoint Presentation</vt:lpstr>
      <vt:lpstr>Problems With  Neronian Calculation</vt:lpstr>
      <vt:lpstr>Problems With  Neronian Calculation</vt:lpstr>
      <vt:lpstr>Problems With  Neronian Calculation</vt:lpstr>
      <vt:lpstr>Late Date (A.D. 95) Irenaeus Against Heresies 5.30.3</vt:lpstr>
      <vt:lpstr>PowerPoint Presentation</vt:lpstr>
      <vt:lpstr>PowerPoint Presentation</vt:lpstr>
      <vt:lpstr>PowerPoint Presentation</vt:lpstr>
      <vt:lpstr>PowerPoint Presentation</vt:lpstr>
      <vt:lpstr>PowerPoint Presentation</vt:lpstr>
      <vt:lpstr>Conclusion</vt:lpstr>
      <vt:lpstr>The Second Beast  Revelation 13:11-18</vt:lpstr>
      <vt:lpstr>7. His Economic System (Revelation 13:16-18)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2566</cp:revision>
  <cp:lastPrinted>2019-01-24T17:00:53Z</cp:lastPrinted>
  <dcterms:created xsi:type="dcterms:W3CDTF">2009-03-17T12:21:13Z</dcterms:created>
  <dcterms:modified xsi:type="dcterms:W3CDTF">2019-06-16T13:21:41Z</dcterms:modified>
</cp:coreProperties>
</file>