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2067" r:id="rId2"/>
    <p:sldId id="322" r:id="rId3"/>
    <p:sldId id="5185" r:id="rId4"/>
    <p:sldId id="682" r:id="rId5"/>
    <p:sldId id="4990" r:id="rId6"/>
    <p:sldId id="3738" r:id="rId7"/>
    <p:sldId id="5330" r:id="rId8"/>
    <p:sldId id="5180" r:id="rId9"/>
    <p:sldId id="5264" r:id="rId10"/>
    <p:sldId id="5265" r:id="rId11"/>
    <p:sldId id="5266" r:id="rId12"/>
    <p:sldId id="5240" r:id="rId13"/>
    <p:sldId id="5280" r:id="rId14"/>
    <p:sldId id="5326" r:id="rId15"/>
    <p:sldId id="5313" r:id="rId16"/>
    <p:sldId id="5315" r:id="rId17"/>
    <p:sldId id="5233" r:id="rId18"/>
    <p:sldId id="5028" r:id="rId19"/>
    <p:sldId id="5316" r:id="rId20"/>
    <p:sldId id="5257" r:id="rId21"/>
    <p:sldId id="5317" r:id="rId22"/>
    <p:sldId id="2356" r:id="rId23"/>
    <p:sldId id="1232" r:id="rId24"/>
    <p:sldId id="3740" r:id="rId25"/>
    <p:sldId id="3741" r:id="rId26"/>
    <p:sldId id="5318" r:id="rId27"/>
    <p:sldId id="936" r:id="rId28"/>
    <p:sldId id="962" r:id="rId29"/>
    <p:sldId id="5296" r:id="rId30"/>
    <p:sldId id="5331" r:id="rId31"/>
    <p:sldId id="3361" r:id="rId32"/>
    <p:sldId id="5327" r:id="rId33"/>
    <p:sldId id="5319" r:id="rId34"/>
    <p:sldId id="4452" r:id="rId35"/>
    <p:sldId id="5341" r:id="rId36"/>
    <p:sldId id="5320" r:id="rId37"/>
    <p:sldId id="3329" r:id="rId38"/>
    <p:sldId id="3338" r:id="rId39"/>
    <p:sldId id="1110" r:id="rId40"/>
    <p:sldId id="5253" r:id="rId41"/>
    <p:sldId id="5328" r:id="rId42"/>
    <p:sldId id="2669" r:id="rId43"/>
    <p:sldId id="5321" r:id="rId44"/>
    <p:sldId id="5314" r:id="rId45"/>
    <p:sldId id="5332" r:id="rId46"/>
    <p:sldId id="5333" r:id="rId47"/>
    <p:sldId id="1297" r:id="rId48"/>
    <p:sldId id="1338" r:id="rId49"/>
    <p:sldId id="5336" r:id="rId50"/>
    <p:sldId id="1347" r:id="rId51"/>
    <p:sldId id="404" r:id="rId52"/>
    <p:sldId id="479" r:id="rId53"/>
    <p:sldId id="5188" r:id="rId54"/>
    <p:sldId id="5337" r:id="rId55"/>
    <p:sldId id="5334" r:id="rId56"/>
    <p:sldId id="5329" r:id="rId57"/>
    <p:sldId id="5340" r:id="rId58"/>
    <p:sldId id="495" r:id="rId59"/>
    <p:sldId id="590" r:id="rId60"/>
    <p:sldId id="591" r:id="rId61"/>
    <p:sldId id="592" r:id="rId62"/>
    <p:sldId id="2248" r:id="rId63"/>
    <p:sldId id="5325" r:id="rId64"/>
    <p:sldId id="3488" r:id="rId6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FFCC"/>
    <a:srgbClr val="0000FF"/>
    <a:srgbClr val="000099"/>
    <a:srgbClr val="000066"/>
    <a:srgbClr val="006600"/>
    <a:srgbClr val="003300"/>
    <a:srgbClr val="008000"/>
    <a:srgbClr val="FFFF9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6349" autoAdjust="0"/>
  </p:normalViewPr>
  <p:slideViewPr>
    <p:cSldViewPr>
      <p:cViewPr varScale="1">
        <p:scale>
          <a:sx n="106" d="100"/>
          <a:sy n="106" d="100"/>
        </p:scale>
        <p:origin x="17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15432-B629-4166-AD32-A9E16EB1D355}" type="slidenum">
              <a:rPr lang="en-US" altLang="en-US"/>
              <a:pPr/>
              <a:t>42</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1392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398849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BA418AE3-FC5E-48E5-9075-AE99AE84791D}"/>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926D563E-17D3-43F9-8333-74D0FBC39499}"/>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A269CBDF-552B-49C5-B934-006AA2135DB9}"/>
              </a:ext>
            </a:extLst>
          </p:cNvPr>
          <p:cNvSpPr>
            <a:spLocks noGrp="1" noChangeArrowheads="1"/>
          </p:cNvSpPr>
          <p:nvPr>
            <p:ph type="sldNum" sz="quarter" idx="12"/>
          </p:nvPr>
        </p:nvSpPr>
        <p:spPr/>
        <p:txBody>
          <a:bodyPr/>
          <a:lstStyle>
            <a:lvl1pPr>
              <a:defRPr/>
            </a:lvl1pPr>
          </a:lstStyle>
          <a:p>
            <a:fld id="{453E7E60-E86F-4F1C-A9BE-2A81A624DD5B}" type="slidenum">
              <a:rPr lang="en-US" altLang="en-US"/>
              <a:pPr/>
              <a:t>‹#›</a:t>
            </a:fld>
            <a:endParaRPr lang="en-US" altLang="en-US"/>
          </a:p>
        </p:txBody>
      </p:sp>
    </p:spTree>
    <p:extLst>
      <p:ext uri="{BB962C8B-B14F-4D97-AF65-F5344CB8AC3E}">
        <p14:creationId xmlns:p14="http://schemas.microsoft.com/office/powerpoint/2010/main" val="1123842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72E05D9F-003B-48AF-B19E-6F52279EB028}"/>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0F6A201-7806-4FEE-A283-B5DC8086DF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25D9C71-24F4-4530-ABCC-7703EBB30303}"/>
              </a:ext>
            </a:extLst>
          </p:cNvPr>
          <p:cNvSpPr>
            <a:spLocks noGrp="1"/>
          </p:cNvSpPr>
          <p:nvPr>
            <p:ph type="sldNum" sz="quarter" idx="12"/>
          </p:nvPr>
        </p:nvSpPr>
        <p:spPr/>
        <p:txBody>
          <a:bodyPr/>
          <a:lstStyle>
            <a:lvl1pPr>
              <a:defRPr/>
            </a:lvl1pPr>
          </a:lstStyle>
          <a:p>
            <a:fld id="{39EB6983-B0D0-4F93-A8E8-E42132E90BEF}" type="slidenum">
              <a:rPr lang="en-US" altLang="en-US"/>
              <a:pPr/>
              <a:t>‹#›</a:t>
            </a:fld>
            <a:endParaRPr lang="en-US" altLang="en-US"/>
          </a:p>
        </p:txBody>
      </p:sp>
    </p:spTree>
    <p:extLst>
      <p:ext uri="{BB962C8B-B14F-4D97-AF65-F5344CB8AC3E}">
        <p14:creationId xmlns:p14="http://schemas.microsoft.com/office/powerpoint/2010/main" val="2049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7" r:id="rId14"/>
    <p:sldLayoutId id="2147483918" r:id="rId15"/>
    <p:sldLayoutId id="2147483919"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Second beast (13:11-18)</a:t>
            </a:r>
          </a:p>
        </p:txBody>
      </p:sp>
      <p:pic>
        <p:nvPicPr>
          <p:cNvPr id="6" name="Picture 5">
            <a:extLst>
              <a:ext uri="{FF2B5EF4-FFF2-40B4-BE49-F238E27FC236}">
                <a16:creationId xmlns:a16="http://schemas.microsoft.com/office/drawing/2014/main"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313707826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Second beast (13:11-18)</a:t>
            </a:r>
          </a:p>
        </p:txBody>
      </p:sp>
      <p:pic>
        <p:nvPicPr>
          <p:cNvPr id="5" name="Picture 4">
            <a:extLst>
              <a:ext uri="{FF2B5EF4-FFF2-40B4-BE49-F238E27FC236}">
                <a16:creationId xmlns:a16="http://schemas.microsoft.com/office/drawing/2014/main" id="{90B51BD7-BC8F-4E64-BECF-D9792D06E533}"/>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6468110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First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13:1-10</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sudden appearance in John’s vision</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Gentile ethnicity</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fulfillment of Daniel’s prophecies</a:t>
            </a:r>
            <a:r>
              <a:rPr lang="en-US" dirty="0">
                <a:effectLst>
                  <a:outerShdw blurRad="38100" dist="38100" dir="2700000" algn="tl">
                    <a:srgbClr val="000000">
                      <a:alpha val="43137"/>
                    </a:srgbClr>
                  </a:outerShdw>
                </a:effectLst>
                <a:latin typeface="Calibri" panose="020F0502020204030204" pitchFamily="34" charset="0"/>
              </a:rPr>
              <a:t> (1c-2a)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Satanic empowerment</a:t>
            </a:r>
            <a:r>
              <a:rPr lang="en-US" dirty="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rPr>
              <a:t>2b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resurrection (3)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power-based adoration (4)</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oratory (5a)</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6248499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199" y="1600200"/>
            <a:ext cx="8572499" cy="4876800"/>
          </a:xfrm>
        </p:spPr>
        <p:txBody>
          <a:bodyPr/>
          <a:lstStyle/>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time of authority (5b)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blasphemies (6)</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persecution of God’s people (7a)</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global jurisdiction (7b)</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unregenerate audience (8)</a:t>
            </a:r>
          </a:p>
          <a:p>
            <a:pPr marL="514350" indent="-514350" eaLnBrk="1" hangingPunct="1">
              <a:spcBef>
                <a:spcPts val="0"/>
              </a:spcBef>
              <a:spcAft>
                <a:spcPts val="1800"/>
              </a:spcAft>
              <a:buSzPct val="100000"/>
              <a:buFont typeface="+mj-lt"/>
              <a:buAutoNum type="arabicPeriod" startAt="8"/>
              <a:defRPr/>
            </a:pPr>
            <a:r>
              <a:rPr lang="en-US" dirty="0">
                <a:effectLst>
                  <a:outerShdw blurRad="38100" dist="38100" dir="2700000" algn="tl">
                    <a:srgbClr val="000000">
                      <a:alpha val="43137"/>
                    </a:srgbClr>
                  </a:outerShdw>
                </a:effectLst>
              </a:rPr>
              <a:t> His oppressive influence (9-10)</a:t>
            </a:r>
          </a:p>
        </p:txBody>
      </p:sp>
      <p:sp>
        <p:nvSpPr>
          <p:cNvPr id="6" name="Rectangle 2">
            <a:extLst>
              <a:ext uri="{FF2B5EF4-FFF2-40B4-BE49-F238E27FC236}">
                <a16:creationId xmlns:a16="http://schemas.microsoft.com/office/drawing/2014/main" id="{F93B4CDB-B34D-41D2-BA8A-5F835E9397EF}"/>
              </a:ext>
            </a:extLst>
          </p:cNvPr>
          <p:cNvSpPr txBox="1">
            <a:spLocks noChangeArrowheads="1"/>
          </p:cNvSpPr>
          <p:nvPr/>
        </p:nvSpPr>
        <p:spPr bwMode="auto">
          <a:xfrm>
            <a:off x="1697037" y="228600"/>
            <a:ext cx="5749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rPr>
              <a:t>The First Beast </a:t>
            </a:r>
            <a:br>
              <a:rPr lang="en-US" altLang="en-US" sz="3600" kern="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13:1-10</a:t>
            </a:r>
          </a:p>
        </p:txBody>
      </p:sp>
      <p:pic>
        <p:nvPicPr>
          <p:cNvPr id="7" name="Picture 6">
            <a:extLst>
              <a:ext uri="{FF2B5EF4-FFF2-40B4-BE49-F238E27FC236}">
                <a16:creationId xmlns:a16="http://schemas.microsoft.com/office/drawing/2014/main" id="{1954C4FA-6A8D-4045-ACD2-0340B8D369A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spTree>
    <p:extLst>
      <p:ext uri="{BB962C8B-B14F-4D97-AF65-F5344CB8AC3E}">
        <p14:creationId xmlns:p14="http://schemas.microsoft.com/office/powerpoint/2010/main" val="34047400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Beasts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First beast (13:1-10)</a:t>
            </a:r>
          </a:p>
          <a:p>
            <a:pPr marL="514350" indent="-514350" algn="just">
              <a:spcBef>
                <a:spcPct val="0"/>
              </a:spcBef>
              <a:spcAft>
                <a:spcPts val="30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Second beast (13:11-18)</a:t>
            </a:r>
          </a:p>
        </p:txBody>
      </p:sp>
      <p:pic>
        <p:nvPicPr>
          <p:cNvPr id="6" name="Picture 5">
            <a:extLst>
              <a:ext uri="{FF2B5EF4-FFF2-40B4-BE49-F238E27FC236}">
                <a16:creationId xmlns:a16="http://schemas.microsoft.com/office/drawing/2014/main" id="{24426DC0-DE89-482F-BECD-D164AF758938}"/>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106697" y="3384973"/>
            <a:ext cx="2930606" cy="3200400"/>
          </a:xfrm>
          <a:prstGeom prst="rect">
            <a:avLst/>
          </a:prstGeom>
        </p:spPr>
      </p:pic>
    </p:spTree>
    <p:extLst>
      <p:ext uri="{BB962C8B-B14F-4D97-AF65-F5344CB8AC3E}">
        <p14:creationId xmlns:p14="http://schemas.microsoft.com/office/powerpoint/2010/main" val="5602670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Second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ethnic identity</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character</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purpose</a:t>
            </a:r>
            <a:r>
              <a:rPr lang="en-US" dirty="0">
                <a:effectLst>
                  <a:outerShdw blurRad="38100" dist="38100" dir="2700000" algn="tl">
                    <a:srgbClr val="000000">
                      <a:alpha val="43137"/>
                    </a:srgbClr>
                  </a:outerShdw>
                </a:effectLst>
                <a:latin typeface="Calibri" panose="020F0502020204030204" pitchFamily="34" charset="0"/>
              </a:rPr>
              <a:t> (12)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miracles</a:t>
            </a:r>
            <a:r>
              <a:rPr lang="en-US" dirty="0">
                <a:effectLst>
                  <a:outerShdw blurRad="38100" dist="38100" dir="2700000" algn="tl">
                    <a:srgbClr val="000000">
                      <a:alpha val="43137"/>
                    </a:srgbClr>
                  </a:outerShdw>
                </a:effectLst>
                <a:latin typeface="Calibri" panose="020F0502020204030204" pitchFamily="34" charset="0"/>
              </a:rPr>
              <a:t>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deception (14a)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image-statue (14b-15)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economic system (16-18)</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pic>
        <p:nvPicPr>
          <p:cNvPr id="1026" name="Picture 2" descr="Image result for revelation 13:11-18">
            <a:extLst>
              <a:ext uri="{FF2B5EF4-FFF2-40B4-BE49-F238E27FC236}">
                <a16:creationId xmlns:a16="http://schemas.microsoft.com/office/drawing/2014/main" id="{6EED92CA-821C-4CDF-8DC4-C3277477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38400"/>
            <a:ext cx="3894667"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08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Second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H</a:t>
            </a:r>
            <a:r>
              <a:rPr lang="en-US" b="1" u="sng" dirty="0">
                <a:solidFill>
                  <a:srgbClr val="FFFFCC"/>
                </a:solidFill>
                <a:effectLst>
                  <a:outerShdw blurRad="38100" dist="38100" dir="2700000" algn="tl">
                    <a:srgbClr val="000000">
                      <a:alpha val="43137"/>
                    </a:srgbClr>
                  </a:outerShdw>
                </a:effectLst>
              </a:rPr>
              <a:t>is ethnic identity</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 (1</a:t>
            </a:r>
            <a:r>
              <a:rPr lang="en-US" b="1" u="sng" dirty="0">
                <a:solidFill>
                  <a:srgbClr val="FFFFCC"/>
                </a:solidFill>
                <a:effectLst>
                  <a:outerShdw blurRad="38100" dist="38100" dir="2700000" algn="tl">
                    <a:srgbClr val="000000">
                      <a:alpha val="43137"/>
                    </a:srgbClr>
                  </a:outerShdw>
                </a:effectLst>
              </a:rPr>
              <a:t>1a</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character</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purpose</a:t>
            </a:r>
            <a:r>
              <a:rPr lang="en-US" dirty="0">
                <a:effectLst>
                  <a:outerShdw blurRad="38100" dist="38100" dir="2700000" algn="tl">
                    <a:srgbClr val="000000">
                      <a:alpha val="43137"/>
                    </a:srgbClr>
                  </a:outerShdw>
                </a:effectLst>
                <a:latin typeface="Calibri" panose="020F0502020204030204" pitchFamily="34" charset="0"/>
              </a:rPr>
              <a:t> (12)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miracles</a:t>
            </a:r>
            <a:r>
              <a:rPr lang="en-US" dirty="0">
                <a:effectLst>
                  <a:outerShdw blurRad="38100" dist="38100" dir="2700000" algn="tl">
                    <a:srgbClr val="000000">
                      <a:alpha val="43137"/>
                    </a:srgbClr>
                  </a:outerShdw>
                </a:effectLst>
                <a:latin typeface="Calibri" panose="020F0502020204030204" pitchFamily="34" charset="0"/>
              </a:rPr>
              <a:t>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deception (14a)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image-statue (14b-15)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economic system (16-18)</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pic>
        <p:nvPicPr>
          <p:cNvPr id="1026" name="Picture 2" descr="Image result for revelation 13:11-18">
            <a:extLst>
              <a:ext uri="{FF2B5EF4-FFF2-40B4-BE49-F238E27FC236}">
                <a16:creationId xmlns:a16="http://schemas.microsoft.com/office/drawing/2014/main" id="{6EED92CA-821C-4CDF-8DC4-C3277477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38400"/>
            <a:ext cx="3894667"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4069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144F59-09F2-4138-B28A-F7714088CC7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55285"/>
          </a:xfrm>
          <a:prstGeom prst="rect">
            <a:avLst/>
          </a:prstGeom>
          <a:noFill/>
          <a:ln w="28575">
            <a:noFill/>
            <a:miter lim="800000"/>
            <a:headEnd/>
            <a:tailEnd/>
          </a:ln>
        </p:spPr>
        <p:txBody>
          <a:bodyPr wrap="square">
            <a:spAutoFit/>
          </a:bodyPr>
          <a:lstStyle/>
          <a:p>
            <a:pPr algn="ctr">
              <a:spcAft>
                <a:spcPts val="9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Zechariah 12:12-13</a:t>
            </a:r>
          </a:p>
          <a:p>
            <a:pPr algn="just">
              <a:spcBef>
                <a:spcPts val="0"/>
              </a:spcBef>
              <a:spcAft>
                <a:spcPts val="75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mourn, every family by itself; the family of the house of David by itself and their wives by themselves; the family of the house of Nathan by itself and their wives by themselves;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family of the house of Levi by itself and their wives by themselves; the family of the Shimeites by itself and their wives by themselves.”</a:t>
            </a:r>
          </a:p>
        </p:txBody>
      </p:sp>
    </p:spTree>
    <p:extLst>
      <p:ext uri="{BB962C8B-B14F-4D97-AF65-F5344CB8AC3E}">
        <p14:creationId xmlns:p14="http://schemas.microsoft.com/office/powerpoint/2010/main" val="45934229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749800"/>
          </a:xfrm>
        </p:spPr>
        <p:txBody>
          <a:bodyPr/>
          <a:lstStyle/>
          <a:p>
            <a:pPr marL="0" indent="0" algn="just">
              <a:buNone/>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In close association with the Beast, the head of the federated empire, is another individual known as the ‘False Prophet’ (Rev. 19: 20; 20:10), called ‘the second beast’ in Revelation 13: 11-17, where his fullest description is given. In that passage of Scripture there are some important factors concerning him to be observed: (1) </a:t>
            </a:r>
            <a:r>
              <a:rPr lang="en-US" sz="3000" b="1" u="sng" dirty="0">
                <a:solidFill>
                  <a:srgbClr val="FFFFCC"/>
                </a:solidFill>
                <a:effectLst>
                  <a:outerShdw blurRad="38100" dist="38100" dir="2700000" algn="tl">
                    <a:srgbClr val="000000">
                      <a:alpha val="43137"/>
                    </a:srgbClr>
                  </a:outerShdw>
                </a:effectLst>
              </a:rPr>
              <a:t>This individual is evidently a Jew, since he arises out of the earth, or land, that is Palestine (13: 11)</a:t>
            </a:r>
            <a:r>
              <a:rPr lang="en-US" sz="3000" dirty="0">
                <a:effectLst>
                  <a:outerShdw blurRad="38100" dist="38100" dir="2700000" algn="tl">
                    <a:srgbClr val="000000">
                      <a:alpha val="43137"/>
                    </a:srgbClr>
                  </a:outerShdw>
                </a:effectLst>
              </a:rPr>
              <a:t>...</a:t>
            </a:r>
            <a:r>
              <a:rPr lang="en-US" sz="3000" i="1"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65B7330F-3B0B-4145-94F8-977342DA9302}"/>
              </a:ext>
            </a:extLst>
          </p:cNvPr>
          <p:cNvSpPr/>
          <p:nvPr/>
        </p:nvSpPr>
        <p:spPr>
          <a:xfrm>
            <a:off x="2317665" y="228600"/>
            <a:ext cx="4508670" cy="1046440"/>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Dwight Pentecost</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Things to Come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Page 336</a:t>
            </a:r>
          </a:p>
        </p:txBody>
      </p:sp>
      <p:pic>
        <p:nvPicPr>
          <p:cNvPr id="2" name="Picture 1">
            <a:extLst>
              <a:ext uri="{FF2B5EF4-FFF2-40B4-BE49-F238E27FC236}">
                <a16:creationId xmlns:a16="http://schemas.microsoft.com/office/drawing/2014/main" id="{4910ADA2-D9AC-47E6-8B53-00489137C74C}"/>
              </a:ext>
            </a:extLst>
          </p:cNvPr>
          <p:cNvPicPr>
            <a:picLocks noChangeAspect="1"/>
          </p:cNvPicPr>
          <p:nvPr/>
        </p:nvPicPr>
        <p:blipFill rotWithShape="1">
          <a:blip r:embed="rId2"/>
          <a:srcRect l="15001" r="27499"/>
          <a:stretch/>
        </p:blipFill>
        <p:spPr>
          <a:xfrm>
            <a:off x="84321" y="76200"/>
            <a:ext cx="982479"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74929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Second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ethnic identity</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character (11b)</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purpose</a:t>
            </a:r>
            <a:r>
              <a:rPr lang="en-US" dirty="0">
                <a:effectLst>
                  <a:outerShdw blurRad="38100" dist="38100" dir="2700000" algn="tl">
                    <a:srgbClr val="000000">
                      <a:alpha val="43137"/>
                    </a:srgbClr>
                  </a:outerShdw>
                </a:effectLst>
                <a:latin typeface="Calibri" panose="020F0502020204030204" pitchFamily="34" charset="0"/>
              </a:rPr>
              <a:t> (12)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miracles</a:t>
            </a:r>
            <a:r>
              <a:rPr lang="en-US" dirty="0">
                <a:effectLst>
                  <a:outerShdw blurRad="38100" dist="38100" dir="2700000" algn="tl">
                    <a:srgbClr val="000000">
                      <a:alpha val="43137"/>
                    </a:srgbClr>
                  </a:outerShdw>
                </a:effectLst>
                <a:latin typeface="Calibri" panose="020F0502020204030204" pitchFamily="34" charset="0"/>
              </a:rPr>
              <a:t>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deception (14a)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image-statue (14b-15)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economic system (16-18)</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pic>
        <p:nvPicPr>
          <p:cNvPr id="1026" name="Picture 2" descr="Image result for revelation 13:11-18">
            <a:extLst>
              <a:ext uri="{FF2B5EF4-FFF2-40B4-BE49-F238E27FC236}">
                <a16:creationId xmlns:a16="http://schemas.microsoft.com/office/drawing/2014/main" id="{6EED92CA-821C-4CDF-8DC4-C3277477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38400"/>
            <a:ext cx="3894667"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4963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228600"/>
            <a:ext cx="5715000" cy="1371600"/>
          </a:xfrm>
          <a:effectLst/>
        </p:spPr>
        <p:txBody>
          <a:bodyPr/>
          <a:lstStyle/>
          <a:p>
            <a:pPr algn="ctr" eaLnBrk="1" hangingPunct="1">
              <a:defRPr/>
            </a:pPr>
            <a:r>
              <a:rPr lang="en-US" sz="36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68864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Second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ethnic identity</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character</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purpose (12)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miracles</a:t>
            </a:r>
            <a:r>
              <a:rPr lang="en-US" dirty="0">
                <a:effectLst>
                  <a:outerShdw blurRad="38100" dist="38100" dir="2700000" algn="tl">
                    <a:srgbClr val="000000">
                      <a:alpha val="43137"/>
                    </a:srgbClr>
                  </a:outerShdw>
                </a:effectLst>
                <a:latin typeface="Calibri" panose="020F0502020204030204" pitchFamily="34" charset="0"/>
              </a:rPr>
              <a:t>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deception (14a)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image-statue (14b-15)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economic system (16-18)</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pic>
        <p:nvPicPr>
          <p:cNvPr id="1026" name="Picture 2" descr="Image result for revelation 13:11-18">
            <a:extLst>
              <a:ext uri="{FF2B5EF4-FFF2-40B4-BE49-F238E27FC236}">
                <a16:creationId xmlns:a16="http://schemas.microsoft.com/office/drawing/2014/main" id="{6EED92CA-821C-4CDF-8DC4-C3277477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38400"/>
            <a:ext cx="3894667"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44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2CEF6-B398-4C11-93D6-1AB02B74D9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715" y="457200"/>
            <a:ext cx="7134570" cy="5943600"/>
          </a:xfrm>
          <a:prstGeom prst="rect">
            <a:avLst/>
          </a:prstGeom>
        </p:spPr>
      </p:pic>
    </p:spTree>
    <p:extLst>
      <p:ext uri="{BB962C8B-B14F-4D97-AF65-F5344CB8AC3E}">
        <p14:creationId xmlns:p14="http://schemas.microsoft.com/office/powerpoint/2010/main" val="24225256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0050" y="457200"/>
            <a:ext cx="5863900" cy="5943600"/>
          </a:xfrm>
          <a:prstGeom prst="rect">
            <a:avLst/>
          </a:prstGeom>
        </p:spPr>
      </p:pic>
    </p:spTree>
    <p:extLst>
      <p:ext uri="{BB962C8B-B14F-4D97-AF65-F5344CB8AC3E}">
        <p14:creationId xmlns:p14="http://schemas.microsoft.com/office/powerpoint/2010/main" val="25432687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1125346798"/>
              </p:ext>
            </p:extLst>
          </p:nvPr>
        </p:nvGraphicFramePr>
        <p:xfrm>
          <a:off x="76200" y="76200"/>
          <a:ext cx="8991600" cy="6656476"/>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1281036659"/>
                    </a:ext>
                  </a:extLst>
                </a:gridCol>
                <a:gridCol w="3657600">
                  <a:extLst>
                    <a:ext uri="{9D8B030D-6E8A-4147-A177-3AD203B41FA5}">
                      <a16:colId xmlns:a16="http://schemas.microsoft.com/office/drawing/2014/main" val="3939120806"/>
                    </a:ext>
                  </a:extLst>
                </a:gridCol>
                <a:gridCol w="2362200">
                  <a:extLst>
                    <a:ext uri="{9D8B030D-6E8A-4147-A177-3AD203B41FA5}">
                      <a16:colId xmlns:a16="http://schemas.microsoft.com/office/drawing/2014/main" val="2755603270"/>
                    </a:ext>
                  </a:extLst>
                </a:gridCol>
                <a:gridCol w="2209800">
                  <a:extLst>
                    <a:ext uri="{9D8B030D-6E8A-4147-A177-3AD203B41FA5}">
                      <a16:colId xmlns:a16="http://schemas.microsoft.com/office/drawing/2014/main" val="3131948577"/>
                    </a:ext>
                  </a:extLst>
                </a:gridCol>
              </a:tblGrid>
              <a:tr h="50113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How Satan Imitates </a:t>
                      </a:r>
                      <a:r>
                        <a:rPr kumimoji="0" lang="en-US" sz="2400" b="1" i="0" u="none" strike="noStrike" kern="120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God</a:t>
                      </a: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and the Antichrist Imitates </a:t>
                      </a:r>
                      <a:r>
                        <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Jesus Christ</a:t>
                      </a:r>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455579">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CATEGORY</a:t>
                      </a:r>
                    </a:p>
                  </a:txBody>
                  <a:tcPr anchor="ctr">
                    <a:solidFill>
                      <a:schemeClr val="bg2"/>
                    </a:solidFill>
                  </a:tcPr>
                </a:tc>
                <a:tc>
                  <a:txBody>
                    <a:bodyPr/>
                    <a:lstStyle/>
                    <a:p>
                      <a:pPr algn="ctr"/>
                      <a:r>
                        <a:rPr lang="en-US" sz="20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JESUS CHRIST</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ANTICHRIST</a:t>
                      </a:r>
                    </a:p>
                  </a:txBody>
                  <a:tcPr anchor="ctr">
                    <a:solidFill>
                      <a:schemeClr val="bg2"/>
                    </a:solidFill>
                  </a:tcPr>
                </a:tc>
                <a:extLst>
                  <a:ext uri="{0D108BD9-81ED-4DB2-BD59-A6C34878D82A}">
                    <a16:rowId xmlns:a16="http://schemas.microsoft.com/office/drawing/2014/main" val="1204976739"/>
                  </a:ext>
                </a:extLst>
              </a:tr>
              <a:tr h="0">
                <a:tc>
                  <a:txBody>
                    <a:bodyPr/>
                    <a:lstStyle/>
                    <a:p>
                      <a:pPr algn="ctr"/>
                      <a:r>
                        <a:rPr lang="en-US" sz="2200" dirty="0">
                          <a:latin typeface="Calibri" panose="020F0502020204030204" pitchFamily="34" charset="0"/>
                          <a:cs typeface="Calibri" panose="020F0502020204030204" pitchFamily="34" charset="0"/>
                        </a:rPr>
                        <a:t>1.</a:t>
                      </a:r>
                    </a:p>
                  </a:txBody>
                  <a:tcPr anchor="ctr"/>
                </a:tc>
                <a:tc>
                  <a:txBody>
                    <a:bodyPr/>
                    <a:lstStyle/>
                    <a:p>
                      <a:pPr algn="l"/>
                      <a:r>
                        <a:rPr lang="en-US" sz="2200" dirty="0">
                          <a:latin typeface="Calibri" panose="020F0502020204030204" pitchFamily="34" charset="0"/>
                          <a:cs typeface="Calibri" panose="020F0502020204030204" pitchFamily="34" charset="0"/>
                        </a:rPr>
                        <a:t>World prepared in advance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2:7</a:t>
                      </a:r>
                    </a:p>
                  </a:txBody>
                  <a:tcPr anchor="ctr"/>
                </a:tc>
                <a:extLst>
                  <a:ext uri="{0D108BD9-81ED-4DB2-BD59-A6C34878D82A}">
                    <a16:rowId xmlns:a16="http://schemas.microsoft.com/office/drawing/2014/main" val="558539107"/>
                  </a:ext>
                </a:extLst>
              </a:tr>
              <a:tr h="0">
                <a:tc>
                  <a:txBody>
                    <a:bodyPr/>
                    <a:lstStyle/>
                    <a:p>
                      <a:pPr algn="ctr"/>
                      <a:r>
                        <a:rPr lang="en-US" sz="2200" dirty="0">
                          <a:latin typeface="Calibri" panose="020F0502020204030204" pitchFamily="34" charset="0"/>
                          <a:cs typeface="Calibri" panose="020F0502020204030204" pitchFamily="34" charset="0"/>
                        </a:rPr>
                        <a:t>2.</a:t>
                      </a:r>
                    </a:p>
                  </a:txBody>
                  <a:tcPr anchor="ctr"/>
                </a:tc>
                <a:tc>
                  <a:txBody>
                    <a:bodyPr/>
                    <a:lstStyle/>
                    <a:p>
                      <a:pPr algn="l"/>
                      <a:r>
                        <a:rPr lang="en-US" sz="2200" dirty="0">
                          <a:latin typeface="Calibri" panose="020F0502020204030204" pitchFamily="34" charset="0"/>
                          <a:cs typeface="Calibri" panose="020F0502020204030204" pitchFamily="34" charset="0"/>
                        </a:rPr>
                        <a:t>Revealed at the proper time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2:6</a:t>
                      </a:r>
                    </a:p>
                  </a:txBody>
                  <a:tcPr anchor="ctr"/>
                </a:tc>
                <a:extLst>
                  <a:ext uri="{0D108BD9-81ED-4DB2-BD59-A6C34878D82A}">
                    <a16:rowId xmlns:a16="http://schemas.microsoft.com/office/drawing/2014/main" val="2935229951"/>
                  </a:ext>
                </a:extLst>
              </a:tr>
              <a:tr h="0">
                <a:tc>
                  <a:txBody>
                    <a:bodyPr/>
                    <a:lstStyle/>
                    <a:p>
                      <a:pPr algn="ctr"/>
                      <a:r>
                        <a:rPr lang="en-US" sz="2200" dirty="0">
                          <a:latin typeface="Calibri" panose="020F0502020204030204" pitchFamily="34" charset="0"/>
                          <a:cs typeface="Calibri" panose="020F0502020204030204" pitchFamily="34" charset="0"/>
                        </a:rPr>
                        <a:t>3.</a:t>
                      </a:r>
                    </a:p>
                  </a:txBody>
                  <a:tcPr anchor="ctr"/>
                </a:tc>
                <a:tc>
                  <a:txBody>
                    <a:bodyPr/>
                    <a:lstStyle/>
                    <a:p>
                      <a:pPr algn="l"/>
                      <a:r>
                        <a:rPr lang="en-US" sz="2200" dirty="0">
                          <a:latin typeface="Calibri" panose="020F0502020204030204" pitchFamily="34" charset="0"/>
                          <a:cs typeface="Calibri" panose="020F0502020204030204" pitchFamily="34" charset="0"/>
                        </a:rPr>
                        <a:t>Claim of deity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14:9</a:t>
                      </a:r>
                    </a:p>
                  </a:txBody>
                  <a:tcPr anchor="ctr"/>
                </a:tc>
                <a:tc>
                  <a:txBody>
                    <a:bodyPr/>
                    <a:lstStyle/>
                    <a:p>
                      <a:pPr algn="ctr"/>
                      <a:r>
                        <a:rPr lang="en-US" sz="2200" dirty="0">
                          <a:latin typeface="Calibri" panose="020F0502020204030204" pitchFamily="34" charset="0"/>
                          <a:cs typeface="Calibri" panose="020F0502020204030204" pitchFamily="34" charset="0"/>
                        </a:rPr>
                        <a:t>2 Thess. 2:4</a:t>
                      </a:r>
                    </a:p>
                  </a:txBody>
                  <a:tcPr anchor="ctr"/>
                </a:tc>
                <a:extLst>
                  <a:ext uri="{0D108BD9-81ED-4DB2-BD59-A6C34878D82A}">
                    <a16:rowId xmlns:a16="http://schemas.microsoft.com/office/drawing/2014/main" val="1282089858"/>
                  </a:ext>
                </a:extLst>
              </a:tr>
              <a:tr h="0">
                <a:tc>
                  <a:txBody>
                    <a:bodyPr/>
                    <a:lstStyle/>
                    <a:p>
                      <a:pPr algn="ctr"/>
                      <a:r>
                        <a:rPr lang="en-US" sz="2200" dirty="0">
                          <a:latin typeface="Calibri" panose="020F0502020204030204" pitchFamily="34" charset="0"/>
                          <a:cs typeface="Calibri" panose="020F0502020204030204" pitchFamily="34" charset="0"/>
                        </a:rPr>
                        <a:t>4.</a:t>
                      </a:r>
                    </a:p>
                  </a:txBody>
                  <a:tcPr anchor="ctr"/>
                </a:tc>
                <a:tc>
                  <a:txBody>
                    <a:bodyPr/>
                    <a:lstStyle/>
                    <a:p>
                      <a:pPr algn="l"/>
                      <a:r>
                        <a:rPr lang="en-US" sz="2200" dirty="0">
                          <a:latin typeface="Calibri" panose="020F0502020204030204" pitchFamily="34" charset="0"/>
                          <a:cs typeface="Calibri" panose="020F0502020204030204" pitchFamily="34" charset="0"/>
                        </a:rPr>
                        <a:t>Heralded by a forerunner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1:23</a:t>
                      </a:r>
                    </a:p>
                  </a:txBody>
                  <a:tcPr anchor="ctr"/>
                </a:tc>
                <a:tc>
                  <a:txBody>
                    <a:bodyPr/>
                    <a:lstStyle/>
                    <a:p>
                      <a:pPr algn="ctr"/>
                      <a:r>
                        <a:rPr lang="en-US" sz="2200" dirty="0">
                          <a:latin typeface="Calibri" panose="020F0502020204030204" pitchFamily="34" charset="0"/>
                          <a:cs typeface="Calibri" panose="020F0502020204030204" pitchFamily="34" charset="0"/>
                        </a:rPr>
                        <a:t>Rev. 13:12</a:t>
                      </a:r>
                    </a:p>
                  </a:txBody>
                  <a:tcPr anchor="ctr"/>
                </a:tc>
                <a:extLst>
                  <a:ext uri="{0D108BD9-81ED-4DB2-BD59-A6C34878D82A}">
                    <a16:rowId xmlns:a16="http://schemas.microsoft.com/office/drawing/2014/main" val="1982611401"/>
                  </a:ext>
                </a:extLst>
              </a:tr>
              <a:tr h="0">
                <a:tc>
                  <a:txBody>
                    <a:bodyPr/>
                    <a:lstStyle/>
                    <a:p>
                      <a:pPr algn="ctr"/>
                      <a:r>
                        <a:rPr lang="en-US" sz="2200" dirty="0">
                          <a:latin typeface="Calibri" panose="020F0502020204030204" pitchFamily="34" charset="0"/>
                          <a:cs typeface="Calibri" panose="020F0502020204030204" pitchFamily="34" charset="0"/>
                        </a:rPr>
                        <a:t>5.</a:t>
                      </a:r>
                    </a:p>
                  </a:txBody>
                  <a:tcPr anchor="ctr"/>
                </a:tc>
                <a:tc>
                  <a:txBody>
                    <a:bodyPr/>
                    <a:lstStyle/>
                    <a:p>
                      <a:pPr algn="l"/>
                      <a:r>
                        <a:rPr lang="en-US" sz="2200" dirty="0">
                          <a:latin typeface="Calibri" panose="020F0502020204030204" pitchFamily="34" charset="0"/>
                          <a:cs typeface="Calibri" panose="020F0502020204030204" pitchFamily="34" charset="0"/>
                        </a:rPr>
                        <a:t>Forerunner comes in the Spirit and power of Elijah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Luke 1:17</a:t>
                      </a:r>
                    </a:p>
                  </a:txBody>
                  <a:tcPr anchor="ctr"/>
                </a:tc>
                <a:tc>
                  <a:txBody>
                    <a:bodyPr/>
                    <a:lstStyle/>
                    <a:p>
                      <a:pPr algn="ctr"/>
                      <a:r>
                        <a:rPr lang="en-US" sz="2200" dirty="0">
                          <a:latin typeface="Calibri" panose="020F0502020204030204" pitchFamily="34" charset="0"/>
                          <a:cs typeface="Calibri" panose="020F0502020204030204" pitchFamily="34" charset="0"/>
                        </a:rPr>
                        <a:t>1 Kgs. 8:37-38; Rev. 13:13</a:t>
                      </a:r>
                    </a:p>
                  </a:txBody>
                  <a:tcPr anchor="ctr"/>
                </a:tc>
                <a:extLst>
                  <a:ext uri="{0D108BD9-81ED-4DB2-BD59-A6C34878D82A}">
                    <a16:rowId xmlns:a16="http://schemas.microsoft.com/office/drawing/2014/main" val="1913668434"/>
                  </a:ext>
                </a:extLst>
              </a:tr>
              <a:tr h="0">
                <a:tc>
                  <a:txBody>
                    <a:bodyPr/>
                    <a:lstStyle/>
                    <a:p>
                      <a:pPr algn="ctr"/>
                      <a:r>
                        <a:rPr lang="en-US" sz="2200" dirty="0">
                          <a:latin typeface="Calibri" panose="020F0502020204030204" pitchFamily="34" charset="0"/>
                          <a:cs typeface="Calibri" panose="020F0502020204030204" pitchFamily="34" charset="0"/>
                        </a:rPr>
                        <a:t>6.</a:t>
                      </a:r>
                    </a:p>
                  </a:txBody>
                  <a:tcPr anchor="ctr"/>
                </a:tc>
                <a:tc>
                  <a:txBody>
                    <a:bodyPr/>
                    <a:lstStyle/>
                    <a:p>
                      <a:pPr algn="l"/>
                      <a:r>
                        <a:rPr lang="en-US" sz="2200" dirty="0">
                          <a:latin typeface="Calibri" panose="020F0502020204030204" pitchFamily="34" charset="0"/>
                          <a:cs typeface="Calibri" panose="020F0502020204030204" pitchFamily="34" charset="0"/>
                        </a:rPr>
                        <a:t>Empowered by a higher source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6:14</a:t>
                      </a:r>
                    </a:p>
                  </a:txBody>
                  <a:tcPr anchor="ctr"/>
                </a:tc>
                <a:tc>
                  <a:txBody>
                    <a:bodyPr/>
                    <a:lstStyle/>
                    <a:p>
                      <a:pPr algn="ctr"/>
                      <a:r>
                        <a:rPr lang="en-US" sz="2200" dirty="0">
                          <a:latin typeface="Calibri" panose="020F0502020204030204" pitchFamily="34" charset="0"/>
                          <a:cs typeface="Calibri" panose="020F0502020204030204" pitchFamily="34" charset="0"/>
                        </a:rPr>
                        <a:t>Rev. 13:14</a:t>
                      </a:r>
                    </a:p>
                  </a:txBody>
                  <a:tcPr anchor="ctr"/>
                </a:tc>
                <a:extLst>
                  <a:ext uri="{0D108BD9-81ED-4DB2-BD59-A6C34878D82A}">
                    <a16:rowId xmlns:a16="http://schemas.microsoft.com/office/drawing/2014/main" val="443366115"/>
                  </a:ext>
                </a:extLst>
              </a:tr>
              <a:tr h="0">
                <a:tc>
                  <a:txBody>
                    <a:bodyPr/>
                    <a:lstStyle/>
                    <a:p>
                      <a:pPr algn="ctr"/>
                      <a:r>
                        <a:rPr lang="en-US" sz="2200" dirty="0">
                          <a:latin typeface="Calibri" panose="020F0502020204030204" pitchFamily="34" charset="0"/>
                          <a:cs typeface="Calibri" panose="020F0502020204030204" pitchFamily="34" charset="0"/>
                        </a:rPr>
                        <a:t>7.</a:t>
                      </a:r>
                    </a:p>
                  </a:txBody>
                  <a:tcPr anchor="ctr"/>
                </a:tc>
                <a:tc>
                  <a:txBody>
                    <a:bodyPr/>
                    <a:lstStyle/>
                    <a:p>
                      <a:pPr algn="l"/>
                      <a:r>
                        <a:rPr lang="en-US" sz="2200" dirty="0">
                          <a:latin typeface="Calibri" panose="020F0502020204030204" pitchFamily="34" charset="0"/>
                          <a:cs typeface="Calibri" panose="020F0502020204030204" pitchFamily="34" charset="0"/>
                        </a:rPr>
                        <a:t>Member of a Trinity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Phil. 1:2; Acts 5:3-4; John 14:9</a:t>
                      </a:r>
                    </a:p>
                  </a:txBody>
                  <a:tcPr anchor="ctr"/>
                </a:tc>
                <a:tc>
                  <a:txBody>
                    <a:bodyPr/>
                    <a:lstStyle/>
                    <a:p>
                      <a:pPr algn="ctr"/>
                      <a:r>
                        <a:rPr lang="en-US" sz="2200" dirty="0">
                          <a:latin typeface="Calibri" panose="020F0502020204030204" pitchFamily="34" charset="0"/>
                          <a:cs typeface="Calibri" panose="020F0502020204030204" pitchFamily="34" charset="0"/>
                        </a:rPr>
                        <a:t>Rev. 16:13; 20:10</a:t>
                      </a:r>
                    </a:p>
                  </a:txBody>
                  <a:tcPr anchor="ctr"/>
                </a:tc>
                <a:extLst>
                  <a:ext uri="{0D108BD9-81ED-4DB2-BD59-A6C34878D82A}">
                    <a16:rowId xmlns:a16="http://schemas.microsoft.com/office/drawing/2014/main" val="482985495"/>
                  </a:ext>
                </a:extLst>
              </a:tr>
              <a:tr h="0">
                <a:tc>
                  <a:txBody>
                    <a:bodyPr/>
                    <a:lstStyle/>
                    <a:p>
                      <a:pPr algn="ctr"/>
                      <a:r>
                        <a:rPr lang="en-US" sz="2200" dirty="0">
                          <a:latin typeface="Calibri" panose="020F0502020204030204" pitchFamily="34" charset="0"/>
                          <a:cs typeface="Calibri" panose="020F0502020204030204" pitchFamily="34" charset="0"/>
                        </a:rPr>
                        <a:t>8.</a:t>
                      </a:r>
                    </a:p>
                  </a:txBody>
                  <a:tcPr anchor="ctr"/>
                </a:tc>
                <a:tc>
                  <a:txBody>
                    <a:bodyPr/>
                    <a:lstStyle/>
                    <a:p>
                      <a:pPr algn="l"/>
                      <a:r>
                        <a:rPr lang="en-US" sz="2200" dirty="0">
                          <a:latin typeface="Calibri" panose="020F0502020204030204" pitchFamily="34" charset="0"/>
                          <a:cs typeface="Calibri" panose="020F0502020204030204" pitchFamily="34" charset="0"/>
                        </a:rPr>
                        <a:t>Head of a Church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Eph. 5:23</a:t>
                      </a:r>
                    </a:p>
                  </a:txBody>
                  <a:tcPr anchor="ctr"/>
                </a:tc>
                <a:tc>
                  <a:txBody>
                    <a:bodyPr/>
                    <a:lstStyle/>
                    <a:p>
                      <a:pPr algn="ctr"/>
                      <a:r>
                        <a:rPr lang="en-US" sz="2200" dirty="0">
                          <a:latin typeface="Calibri" panose="020F0502020204030204" pitchFamily="34" charset="0"/>
                          <a:cs typeface="Calibri" panose="020F0502020204030204" pitchFamily="34" charset="0"/>
                        </a:rPr>
                        <a:t>Rev. 2:9; 3:9</a:t>
                      </a:r>
                    </a:p>
                  </a:txBody>
                  <a:tcPr anchor="ctr"/>
                </a:tc>
                <a:extLst>
                  <a:ext uri="{0D108BD9-81ED-4DB2-BD59-A6C34878D82A}">
                    <a16:rowId xmlns:a16="http://schemas.microsoft.com/office/drawing/2014/main" val="3454855397"/>
                  </a:ext>
                </a:extLst>
              </a:tr>
              <a:tr h="0">
                <a:tc>
                  <a:txBody>
                    <a:bodyPr/>
                    <a:lstStyle/>
                    <a:p>
                      <a:pPr algn="ctr"/>
                      <a:r>
                        <a:rPr lang="en-US" sz="2200" dirty="0">
                          <a:latin typeface="Calibri" panose="020F0502020204030204" pitchFamily="34" charset="0"/>
                          <a:cs typeface="Calibri" panose="020F0502020204030204" pitchFamily="34" charset="0"/>
                        </a:rPr>
                        <a:t>9.</a:t>
                      </a:r>
                    </a:p>
                  </a:txBody>
                  <a:tcPr anchor="ctr"/>
                </a:tc>
                <a:tc>
                  <a:txBody>
                    <a:bodyPr/>
                    <a:lstStyle/>
                    <a:p>
                      <a:pPr algn="l"/>
                      <a:r>
                        <a:rPr lang="en-US" sz="2200" dirty="0">
                          <a:latin typeface="Calibri" panose="020F0502020204030204" pitchFamily="34" charset="0"/>
                          <a:cs typeface="Calibri" panose="020F0502020204030204" pitchFamily="34" charset="0"/>
                        </a:rPr>
                        <a:t>Miracle worker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Acts 2:22</a:t>
                      </a:r>
                    </a:p>
                  </a:txBody>
                  <a:tcPr anchor="ctr"/>
                </a:tc>
                <a:tc>
                  <a:txBody>
                    <a:bodyPr/>
                    <a:lstStyle/>
                    <a:p>
                      <a:pPr algn="ctr"/>
                      <a:r>
                        <a:rPr lang="en-US" sz="2200" dirty="0">
                          <a:latin typeface="Calibri" panose="020F0502020204030204" pitchFamily="34" charset="0"/>
                          <a:cs typeface="Calibri" panose="020F0502020204030204" pitchFamily="34" charset="0"/>
                        </a:rPr>
                        <a:t>2 Thess. 2:9</a:t>
                      </a:r>
                    </a:p>
                  </a:txBody>
                  <a:tcPr anchor="ctr"/>
                </a:tc>
                <a:extLst>
                  <a:ext uri="{0D108BD9-81ED-4DB2-BD59-A6C34878D82A}">
                    <a16:rowId xmlns:a16="http://schemas.microsoft.com/office/drawing/2014/main" val="3188230933"/>
                  </a:ext>
                </a:extLst>
              </a:tr>
              <a:tr h="0">
                <a:tc>
                  <a:txBody>
                    <a:bodyPr/>
                    <a:lstStyle/>
                    <a:p>
                      <a:pPr algn="ctr"/>
                      <a:r>
                        <a:rPr lang="en-US" sz="2200" dirty="0">
                          <a:latin typeface="Calibri" panose="020F0502020204030204" pitchFamily="34" charset="0"/>
                          <a:cs typeface="Calibri" panose="020F0502020204030204" pitchFamily="34" charset="0"/>
                        </a:rPr>
                        <a:t>10.</a:t>
                      </a:r>
                    </a:p>
                  </a:txBody>
                  <a:tcPr anchor="ctr"/>
                </a:tc>
                <a:tc>
                  <a:txBody>
                    <a:bodyPr/>
                    <a:lstStyle/>
                    <a:p>
                      <a:pPr algn="l"/>
                      <a:r>
                        <a:rPr lang="en-US" sz="2200" dirty="0">
                          <a:latin typeface="Calibri" panose="020F0502020204030204" pitchFamily="34" charset="0"/>
                          <a:cs typeface="Calibri" panose="020F0502020204030204" pitchFamily="34" charset="0"/>
                        </a:rPr>
                        <a:t>Resurrection from the dead</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15:3-6</a:t>
                      </a:r>
                    </a:p>
                  </a:txBody>
                  <a:tcPr anchor="ctr"/>
                </a:tc>
                <a:tc>
                  <a:txBody>
                    <a:bodyPr/>
                    <a:lstStyle/>
                    <a:p>
                      <a:pPr algn="ctr"/>
                      <a:r>
                        <a:rPr lang="en-US" sz="2200" dirty="0">
                          <a:latin typeface="Calibri" panose="020F0502020204030204" pitchFamily="34" charset="0"/>
                          <a:cs typeface="Calibri" panose="020F0502020204030204" pitchFamily="34" charset="0"/>
                        </a:rPr>
                        <a:t>Rev. 13:3, 12, 14</a:t>
                      </a:r>
                    </a:p>
                  </a:txBody>
                  <a:tcPr anchor="ctr"/>
                </a:tc>
                <a:extLst>
                  <a:ext uri="{0D108BD9-81ED-4DB2-BD59-A6C34878D82A}">
                    <a16:rowId xmlns:a16="http://schemas.microsoft.com/office/drawing/2014/main" val="1747955805"/>
                  </a:ext>
                </a:extLst>
              </a:tr>
              <a:tr h="0">
                <a:tc>
                  <a:txBody>
                    <a:bodyPr/>
                    <a:lstStyle/>
                    <a:p>
                      <a:pPr algn="ctr"/>
                      <a:r>
                        <a:rPr lang="en-US" sz="2200" dirty="0">
                          <a:latin typeface="Calibri" panose="020F0502020204030204" pitchFamily="34" charset="0"/>
                          <a:cs typeface="Calibri" panose="020F0502020204030204" pitchFamily="34" charset="0"/>
                        </a:rPr>
                        <a:t>11.</a:t>
                      </a:r>
                    </a:p>
                  </a:txBody>
                  <a:tcPr anchor="ctr"/>
                </a:tc>
                <a:tc>
                  <a:txBody>
                    <a:bodyPr/>
                    <a:lstStyle/>
                    <a:p>
                      <a:pPr algn="l"/>
                      <a:r>
                        <a:rPr lang="en-US" sz="2200" dirty="0">
                          <a:latin typeface="Calibri" panose="020F0502020204030204" pitchFamily="34" charset="0"/>
                          <a:cs typeface="Calibri" panose="020F0502020204030204" pitchFamily="34" charset="0"/>
                        </a:rPr>
                        <a:t>Given a throne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Rev. 3:21</a:t>
                      </a:r>
                    </a:p>
                  </a:txBody>
                  <a:tcPr anchor="ctr"/>
                </a:tc>
                <a:tc>
                  <a:txBody>
                    <a:bodyPr/>
                    <a:lstStyle/>
                    <a:p>
                      <a:pPr algn="ctr"/>
                      <a:r>
                        <a:rPr lang="en-US" sz="2200" dirty="0">
                          <a:latin typeface="Calibri" panose="020F0502020204030204" pitchFamily="34" charset="0"/>
                          <a:cs typeface="Calibri" panose="020F0502020204030204" pitchFamily="34" charset="0"/>
                        </a:rPr>
                        <a:t>Rev. 13:2</a:t>
                      </a:r>
                    </a:p>
                  </a:txBody>
                  <a:tcPr anchor="ctr"/>
                </a:tc>
                <a:extLst>
                  <a:ext uri="{0D108BD9-81ED-4DB2-BD59-A6C34878D82A}">
                    <a16:rowId xmlns:a16="http://schemas.microsoft.com/office/drawing/2014/main" val="2820067115"/>
                  </a:ext>
                </a:extLst>
              </a:tr>
            </a:tbl>
          </a:graphicData>
        </a:graphic>
      </p:graphicFrame>
    </p:spTree>
    <p:extLst>
      <p:ext uri="{BB962C8B-B14F-4D97-AF65-F5344CB8AC3E}">
        <p14:creationId xmlns:p14="http://schemas.microsoft.com/office/powerpoint/2010/main" val="23256067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1273123975"/>
              </p:ext>
            </p:extLst>
          </p:nvPr>
        </p:nvGraphicFramePr>
        <p:xfrm>
          <a:off x="76200" y="76200"/>
          <a:ext cx="8991600" cy="6233160"/>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1281036659"/>
                    </a:ext>
                  </a:extLst>
                </a:gridCol>
                <a:gridCol w="3657600">
                  <a:extLst>
                    <a:ext uri="{9D8B030D-6E8A-4147-A177-3AD203B41FA5}">
                      <a16:colId xmlns:a16="http://schemas.microsoft.com/office/drawing/2014/main" val="3939120806"/>
                    </a:ext>
                  </a:extLst>
                </a:gridCol>
                <a:gridCol w="2362200">
                  <a:extLst>
                    <a:ext uri="{9D8B030D-6E8A-4147-A177-3AD203B41FA5}">
                      <a16:colId xmlns:a16="http://schemas.microsoft.com/office/drawing/2014/main" val="2755603270"/>
                    </a:ext>
                  </a:extLst>
                </a:gridCol>
                <a:gridCol w="2209800">
                  <a:extLst>
                    <a:ext uri="{9D8B030D-6E8A-4147-A177-3AD203B41FA5}">
                      <a16:colId xmlns:a16="http://schemas.microsoft.com/office/drawing/2014/main" val="3131948577"/>
                    </a:ext>
                  </a:extLst>
                </a:gridCol>
              </a:tblGrid>
              <a:tr h="5029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How Satan Imitates </a:t>
                      </a:r>
                      <a:r>
                        <a:rPr kumimoji="0" lang="en-US" sz="2400" b="1" i="0" u="none" strike="noStrike" kern="1200" cap="none" spc="0" normalizeH="0" baseline="0" dirty="0">
                          <a:ln>
                            <a:noFill/>
                          </a:ln>
                          <a:solidFill>
                            <a:srgbClr val="FFFFCC"/>
                          </a:solidFill>
                          <a:effectLst/>
                          <a:uLnTx/>
                          <a:uFillTx/>
                          <a:latin typeface="Calibri" panose="020F0502020204030204" pitchFamily="34" charset="0"/>
                          <a:ea typeface="+mn-ea"/>
                          <a:cs typeface="Calibri" panose="020F0502020204030204" pitchFamily="34" charset="0"/>
                        </a:rPr>
                        <a:t>God</a:t>
                      </a:r>
                      <a:r>
                        <a:rPr lang="en-US" sz="2400" b="1" kern="1200" dirty="0">
                          <a:solidFill>
                            <a:schemeClr val="tx2">
                              <a:lumMod val="60000"/>
                              <a:lumOff val="40000"/>
                            </a:schemeClr>
                          </a:solidFill>
                          <a:latin typeface="Calibri" panose="020F0502020204030204" pitchFamily="34" charset="0"/>
                          <a:ea typeface="+mn-ea"/>
                          <a:cs typeface="Calibri" panose="020F0502020204030204" pitchFamily="34" charset="0"/>
                        </a:rPr>
                        <a:t> and the Antichrist Imitates </a:t>
                      </a:r>
                      <a:r>
                        <a:rPr kumimoji="0" lang="en-US" sz="2400" b="1" i="0" u="none" strike="noStrike" kern="1200" cap="none" spc="0" normalizeH="0" baseline="0" noProof="0" dirty="0">
                          <a:ln>
                            <a:noFill/>
                          </a:ln>
                          <a:solidFill>
                            <a:srgbClr val="FFFFCC"/>
                          </a:solidFill>
                          <a:effectLst/>
                          <a:uLnTx/>
                          <a:uFillTx/>
                          <a:latin typeface="Calibri" panose="020F0502020204030204" pitchFamily="34" charset="0"/>
                          <a:ea typeface="+mn-ea"/>
                          <a:cs typeface="Calibri" panose="020F0502020204030204" pitchFamily="34" charset="0"/>
                        </a:rPr>
                        <a:t>Jesus Christ</a:t>
                      </a:r>
                    </a:p>
                  </a:txBody>
                  <a:tcPr anchor="ctr"/>
                </a:tc>
                <a:tc hMerge="1">
                  <a:txBody>
                    <a:bodyPr/>
                    <a:lstStyle/>
                    <a:p>
                      <a:pPr marL="0" algn="ctr" defTabSz="914400" rtl="0" eaLnBrk="1" latinLnBrk="0" hangingPunct="1"/>
                      <a:endPar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endParaRPr>
                    </a:p>
                  </a:txBody>
                  <a:tcPr anchor="ctr"/>
                </a:tc>
                <a:tc hMerge="1">
                  <a:txBody>
                    <a:bodyPr/>
                    <a:lstStyle/>
                    <a:p>
                      <a:pPr marL="0" algn="ctr" defTabSz="914400" rtl="0" eaLnBrk="1" latinLnBrk="0" hangingPunct="1"/>
                      <a:endParaRPr lang="en-US" sz="2200" b="1" kern="1200" dirty="0">
                        <a:solidFill>
                          <a:srgbClr val="FFFFCC"/>
                        </a:solidFill>
                        <a:latin typeface="Calibri" panose="020F0502020204030204" pitchFamily="34" charset="0"/>
                        <a:ea typeface="+mn-ea"/>
                        <a:cs typeface="Calibri" panose="020F0502020204030204" pitchFamily="34" charset="0"/>
                      </a:endParaRPr>
                    </a:p>
                  </a:txBody>
                  <a:tcPr anchor="ctr"/>
                </a:tc>
                <a:tc hMerge="1">
                  <a:txBody>
                    <a:bodyPr/>
                    <a:lstStyle/>
                    <a:p>
                      <a:pPr marL="0" algn="ctr" defTabSz="914400" rtl="0" eaLnBrk="1" latinLnBrk="0" hangingPunct="1"/>
                      <a:endParaRPr lang="en-US" sz="2200" b="1" kern="1200" dirty="0">
                        <a:solidFill>
                          <a:schemeClr val="tx2">
                            <a:lumMod val="60000"/>
                            <a:lumOff val="40000"/>
                          </a:schemeClr>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53224679"/>
                  </a:ext>
                </a:extLst>
              </a:tr>
              <a:tr h="457200">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CATEGORY</a:t>
                      </a:r>
                    </a:p>
                  </a:txBody>
                  <a:tcPr anchor="ctr">
                    <a:solidFill>
                      <a:schemeClr val="bg2"/>
                    </a:solidFill>
                  </a:tcPr>
                </a:tc>
                <a:tc>
                  <a:txBody>
                    <a:bodyPr/>
                    <a:lstStyle/>
                    <a:p>
                      <a:pPr marL="0" algn="ctr" defTabSz="914400" rtl="0" eaLnBrk="1" latinLnBrk="0" hangingPunct="1"/>
                      <a:r>
                        <a:rPr lang="en-US" sz="2000" b="1" kern="1200" dirty="0">
                          <a:solidFill>
                            <a:srgbClr val="FFFFCC"/>
                          </a:solidFill>
                          <a:latin typeface="Calibri" panose="020F0502020204030204" pitchFamily="34" charset="0"/>
                          <a:ea typeface="+mn-ea"/>
                          <a:cs typeface="Calibri" panose="020F0502020204030204" pitchFamily="34" charset="0"/>
                        </a:rPr>
                        <a:t>JESUS CHRIST</a:t>
                      </a:r>
                    </a:p>
                  </a:txBody>
                  <a:tcPr anchor="ctr">
                    <a:solidFill>
                      <a:schemeClr val="bg2"/>
                    </a:solidFill>
                  </a:tcPr>
                </a:tc>
                <a:tc>
                  <a:txBody>
                    <a:bodyPr/>
                    <a:lstStyle/>
                    <a:p>
                      <a:pPr marL="0" algn="ctr" defTabSz="914400" rtl="0" eaLnBrk="1" latinLnBrk="0" hangingPunct="1"/>
                      <a:r>
                        <a:rPr lang="en-US" sz="2000" b="1" kern="1200" dirty="0">
                          <a:solidFill>
                            <a:schemeClr val="tx2">
                              <a:lumMod val="60000"/>
                              <a:lumOff val="40000"/>
                            </a:schemeClr>
                          </a:solidFill>
                          <a:latin typeface="Calibri" panose="020F0502020204030204" pitchFamily="34" charset="0"/>
                          <a:ea typeface="+mn-ea"/>
                          <a:cs typeface="Calibri" panose="020F0502020204030204" pitchFamily="34" charset="0"/>
                        </a:rPr>
                        <a:t>ANTICHRIST</a:t>
                      </a:r>
                    </a:p>
                  </a:txBody>
                  <a:tcPr anchor="ctr">
                    <a:solidFill>
                      <a:schemeClr val="bg2"/>
                    </a:solidFill>
                  </a:tcPr>
                </a:tc>
                <a:extLst>
                  <a:ext uri="{0D108BD9-81ED-4DB2-BD59-A6C34878D82A}">
                    <a16:rowId xmlns:a16="http://schemas.microsoft.com/office/drawing/2014/main" val="3257300286"/>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12.</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Ruling a political kingdom</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558539107"/>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13.</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Ushering in world peace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rgbClr val="0000CC"/>
                          </a:solidFill>
                          <a:latin typeface="Calibri" panose="020F0502020204030204" pitchFamily="34" charset="0"/>
                          <a:ea typeface="+mn-ea"/>
                          <a:cs typeface="Calibri" panose="020F0502020204030204" pitchFamily="34" charset="0"/>
                        </a:rPr>
                        <a:t>Isa. 9:6-7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6:1-4</a:t>
                      </a:r>
                    </a:p>
                  </a:txBody>
                  <a:tcPr/>
                </a:tc>
                <a:extLst>
                  <a:ext uri="{0D108BD9-81ED-4DB2-BD59-A6C34878D82A}">
                    <a16:rowId xmlns:a16="http://schemas.microsoft.com/office/drawing/2014/main" val="2935229951"/>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14.</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Activity in the Temple</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Luke 2:41-50</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282089858"/>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15.</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Putting an end to animal sacrifices</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Heb. 9:26-29</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1982611401"/>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16.</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Length of ministry</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Over 3 years</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13:5</a:t>
                      </a:r>
                    </a:p>
                  </a:txBody>
                  <a:tcPr/>
                </a:tc>
                <a:extLst>
                  <a:ext uri="{0D108BD9-81ED-4DB2-BD59-A6C34878D82A}">
                    <a16:rowId xmlns:a16="http://schemas.microsoft.com/office/drawing/2014/main" val="1913668434"/>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17.</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Sealing ministry</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Eph. 4:30</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Rev. 13:16-17</a:t>
                      </a:r>
                    </a:p>
                  </a:txBody>
                  <a:tcPr/>
                </a:tc>
                <a:extLst>
                  <a:ext uri="{0D108BD9-81ED-4DB2-BD59-A6C34878D82A}">
                    <a16:rowId xmlns:a16="http://schemas.microsoft.com/office/drawing/2014/main" val="443366115"/>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18.</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Presentation to Israel as her Messiah</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John 1:11</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John 5:43</a:t>
                      </a:r>
                    </a:p>
                  </a:txBody>
                  <a:tcPr/>
                </a:tc>
                <a:extLst>
                  <a:ext uri="{0D108BD9-81ED-4DB2-BD59-A6C34878D82A}">
                    <a16:rowId xmlns:a16="http://schemas.microsoft.com/office/drawing/2014/main" val="482985495"/>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19.</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Covenant with Israel</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Gen. 15:18</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Dan. 9:27</a:t>
                      </a:r>
                    </a:p>
                  </a:txBody>
                  <a:tcPr/>
                </a:tc>
                <a:extLst>
                  <a:ext uri="{0D108BD9-81ED-4DB2-BD59-A6C34878D82A}">
                    <a16:rowId xmlns:a16="http://schemas.microsoft.com/office/drawing/2014/main" val="3454855397"/>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20.</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Reception of worship</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Zech. 14:16</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3188230933"/>
                  </a:ext>
                </a:extLst>
              </a:tr>
              <a:tr h="0">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21.</a:t>
                      </a:r>
                    </a:p>
                  </a:txBody>
                  <a:tcPr/>
                </a:tc>
                <a:tc>
                  <a:txBody>
                    <a:bodyPr/>
                    <a:lstStyle/>
                    <a:p>
                      <a:pPr marL="0" algn="l"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Establishing Jerusalem as the center of worldwide worship</a:t>
                      </a:r>
                    </a:p>
                  </a:txBody>
                  <a:tcPr/>
                </a:tc>
                <a:tc>
                  <a:txBody>
                    <a:bodyPr/>
                    <a:lstStyle/>
                    <a:p>
                      <a:pPr marL="0" algn="ctr" defTabSz="914400" rtl="0" eaLnBrk="1" latinLnBrk="0" hangingPunct="1"/>
                      <a:r>
                        <a:rPr lang="en-US" sz="2200" b="1" kern="1200" dirty="0">
                          <a:solidFill>
                            <a:srgbClr val="0000CC"/>
                          </a:solidFill>
                          <a:latin typeface="Calibri" panose="020F0502020204030204" pitchFamily="34" charset="0"/>
                          <a:ea typeface="+mn-ea"/>
                          <a:cs typeface="Calibri" panose="020F0502020204030204" pitchFamily="34" charset="0"/>
                        </a:rPr>
                        <a:t>Zech. 14:17</a:t>
                      </a:r>
                    </a:p>
                  </a:txBody>
                  <a:tcPr/>
                </a:tc>
                <a:tc>
                  <a:txBody>
                    <a:bodyPr/>
                    <a:lstStyle/>
                    <a:p>
                      <a:pPr marL="0" algn="ctr" defTabSz="914400" rtl="0" eaLnBrk="1" latinLnBrk="0" hangingPunct="1"/>
                      <a:r>
                        <a:rPr lang="en-US" sz="2200" kern="1200" dirty="0">
                          <a:solidFill>
                            <a:schemeClr val="dk1"/>
                          </a:solidFill>
                          <a:latin typeface="Calibri" panose="020F0502020204030204" pitchFamily="34" charset="0"/>
                          <a:ea typeface="+mn-ea"/>
                          <a:cs typeface="Calibri" panose="020F0502020204030204" pitchFamily="34" charset="0"/>
                        </a:rPr>
                        <a:t>2 Thess. 2:4</a:t>
                      </a:r>
                    </a:p>
                  </a:txBody>
                  <a:tcP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16298032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Second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ethnic identity</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character</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purpose</a:t>
            </a:r>
            <a:r>
              <a:rPr lang="en-US" dirty="0">
                <a:effectLst>
                  <a:outerShdw blurRad="38100" dist="38100" dir="2700000" algn="tl">
                    <a:srgbClr val="000000">
                      <a:alpha val="43137"/>
                    </a:srgbClr>
                  </a:outerShdw>
                </a:effectLst>
                <a:latin typeface="Calibri" panose="020F0502020204030204" pitchFamily="34" charset="0"/>
              </a:rPr>
              <a:t> (12)</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miracles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deception (14a)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image-statue (14b-15)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economic system (16-18)</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pic>
        <p:nvPicPr>
          <p:cNvPr id="1026" name="Picture 2" descr="Image result for revelation 13:11-18">
            <a:extLst>
              <a:ext uri="{FF2B5EF4-FFF2-40B4-BE49-F238E27FC236}">
                <a16:creationId xmlns:a16="http://schemas.microsoft.com/office/drawing/2014/main" id="{6EED92CA-821C-4CDF-8DC4-C3277477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38400"/>
            <a:ext cx="3894667"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54210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F6E6A54-924C-4E53-A9A4-0F28F3377943}"/>
              </a:ext>
            </a:extLst>
          </p:cNvPr>
          <p:cNvSpPr>
            <a:spLocks noGrp="1"/>
          </p:cNvSpPr>
          <p:nvPr>
            <p:ph type="title" idx="4294967295"/>
          </p:nvPr>
        </p:nvSpPr>
        <p:spPr>
          <a:xfrm>
            <a:off x="457200" y="274638"/>
            <a:ext cx="8229600" cy="639762"/>
          </a:xfrm>
        </p:spPr>
        <p:txBody>
          <a:bodyPr/>
          <a:lstStyle/>
          <a:p>
            <a:pPr algn="ctr"/>
            <a:r>
              <a:rPr lang="en-US" alt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20:30-31</a:t>
            </a:r>
          </a:p>
        </p:txBody>
      </p:sp>
      <p:sp>
        <p:nvSpPr>
          <p:cNvPr id="27650" name="Rectangle 3">
            <a:extLst>
              <a:ext uri="{FF2B5EF4-FFF2-40B4-BE49-F238E27FC236}">
                <a16:creationId xmlns:a16="http://schemas.microsoft.com/office/drawing/2014/main" id="{A0994762-64F0-49C5-8542-7C3959BBDE86}"/>
              </a:ext>
            </a:extLst>
          </p:cNvPr>
          <p:cNvSpPr>
            <a:spLocks noGrp="1"/>
          </p:cNvSpPr>
          <p:nvPr>
            <p:ph type="body" idx="4294967295"/>
          </p:nvPr>
        </p:nvSpPr>
        <p:spPr>
          <a:xfrm>
            <a:off x="3581400" y="1219200"/>
            <a:ext cx="5334000" cy="4876800"/>
          </a:xfrm>
        </p:spPr>
        <p:txBody>
          <a:bodyPr/>
          <a:lstStyle/>
          <a:p>
            <a:pPr marL="0" indent="0" algn="just">
              <a:buFont typeface="Wingdings" panose="05000000000000000000" pitchFamily="2" charset="2"/>
              <a:buNone/>
              <a:defRPr/>
            </a:pPr>
            <a:r>
              <a:rPr lang="en-US" sz="3000" dirty="0">
                <a:effectLst>
                  <a:outerShdw blurRad="38100" dist="38100" dir="2700000" algn="tl">
                    <a:srgbClr val="000000">
                      <a:alpha val="43137"/>
                    </a:srgbClr>
                  </a:outerShdw>
                </a:effectLst>
                <a:cs typeface="Calibri" panose="020F0502020204030204" pitchFamily="34" charset="0"/>
              </a:rPr>
              <a:t>“Therefore many other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signs</a:t>
            </a:r>
            <a:r>
              <a:rPr lang="en-US" sz="30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sēmeion</a:t>
            </a:r>
            <a:r>
              <a:rPr lang="en-US" sz="3000"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000" dirty="0">
                <a:effectLst>
                  <a:outerShdw blurRad="38100" dist="38100" dir="2700000" algn="tl">
                    <a:srgbClr val="000000">
                      <a:alpha val="43137"/>
                    </a:srgbClr>
                  </a:outerShdw>
                </a:effectLst>
                <a:cs typeface="Calibri" panose="020F0502020204030204" pitchFamily="34" charset="0"/>
              </a:rPr>
              <a:t>Jesus also performed in the presence of the disciples, which are not written in this book; but these have been written so that you may believe that Jesus is the Christ, the Son of God; and that believing you may have life in His name.”</a:t>
            </a:r>
          </a:p>
        </p:txBody>
      </p:sp>
      <p:pic>
        <p:nvPicPr>
          <p:cNvPr id="6" name="Picture 6" descr="http://www.maggiesnotebook.com/wp-content/uploads/2011/08/Apostle_John_35.jpg">
            <a:extLst>
              <a:ext uri="{FF2B5EF4-FFF2-40B4-BE49-F238E27FC236}">
                <a16:creationId xmlns:a16="http://schemas.microsoft.com/office/drawing/2014/main" id="{8367E7A8-DFB4-4684-95D1-117F43E6C843}"/>
              </a:ext>
            </a:extLst>
          </p:cNvPr>
          <p:cNvPicPr>
            <a:picLocks noChangeAspect="1" noChangeArrowheads="1"/>
          </p:cNvPicPr>
          <p:nvPr/>
        </p:nvPicPr>
        <p:blipFill>
          <a:blip r:embed="rId2" cstate="print">
            <a:extLst/>
          </a:blip>
          <a:srcRect/>
          <a:stretch>
            <a:fillRect/>
          </a:stretch>
        </p:blipFill>
        <p:spPr bwMode="auto">
          <a:xfrm>
            <a:off x="407407" y="1609724"/>
            <a:ext cx="2640593" cy="320040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04E5894-F9B8-4075-95CE-5B6F1B798F3A}"/>
              </a:ext>
            </a:extLst>
          </p:cNvPr>
          <p:cNvPicPr>
            <a:picLocks noChangeAspect="1" noChangeArrowheads="1"/>
          </p:cNvPicPr>
          <p:nvPr/>
        </p:nvPicPr>
        <p:blipFill>
          <a:blip r:embed="rId2">
            <a:extLst/>
          </a:blip>
          <a:srcRect/>
          <a:stretch>
            <a:fillRect/>
          </a:stretch>
        </p:blipFill>
        <p:spPr bwMode="auto">
          <a:xfrm>
            <a:off x="187627" y="137160"/>
            <a:ext cx="876874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Thessalonians 2:9</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 the one whose coming is in accord with the activity of Satan, with 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power</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dýnamis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sēmeion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false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wonders</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téras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25356" y="2590800"/>
            <a:ext cx="2093288" cy="2286000"/>
          </a:xfrm>
          <a:prstGeom prst="ellipse">
            <a:avLst/>
          </a:prstGeom>
        </p:spPr>
      </p:pic>
    </p:spTree>
    <p:extLst>
      <p:ext uri="{BB962C8B-B14F-4D97-AF65-F5344CB8AC3E}">
        <p14:creationId xmlns:p14="http://schemas.microsoft.com/office/powerpoint/2010/main" val="12375713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9074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4951B2-436A-4BCC-AF62-921D757BCE1D}"/>
              </a:ext>
            </a:extLst>
          </p:cNvPr>
          <p:cNvGraphicFramePr>
            <a:graphicFrameLocks noGrp="1"/>
          </p:cNvGraphicFramePr>
          <p:nvPr>
            <p:extLst>
              <p:ext uri="{D42A27DB-BD31-4B8C-83A1-F6EECF244321}">
                <p14:modId xmlns:p14="http://schemas.microsoft.com/office/powerpoint/2010/main" val="550034048"/>
              </p:ext>
            </p:extLst>
          </p:nvPr>
        </p:nvGraphicFramePr>
        <p:xfrm>
          <a:off x="228600" y="800100"/>
          <a:ext cx="8686800" cy="4971496"/>
        </p:xfrm>
        <a:graphic>
          <a:graphicData uri="http://schemas.openxmlformats.org/drawingml/2006/table">
            <a:tbl>
              <a:tblPr firstRow="1" bandRow="1">
                <a:tableStyleId>{073A0DAA-6AF3-43AB-8588-CEC1D06C72B9}</a:tableStyleId>
              </a:tblPr>
              <a:tblGrid>
                <a:gridCol w="2895600">
                  <a:extLst>
                    <a:ext uri="{9D8B030D-6E8A-4147-A177-3AD203B41FA5}">
                      <a16:colId xmlns:a16="http://schemas.microsoft.com/office/drawing/2014/main" val="699921519"/>
                    </a:ext>
                  </a:extLst>
                </a:gridCol>
                <a:gridCol w="2438400">
                  <a:extLst>
                    <a:ext uri="{9D8B030D-6E8A-4147-A177-3AD203B41FA5}">
                      <a16:colId xmlns:a16="http://schemas.microsoft.com/office/drawing/2014/main" val="1168839246"/>
                    </a:ext>
                  </a:extLst>
                </a:gridCol>
                <a:gridCol w="3352800">
                  <a:extLst>
                    <a:ext uri="{9D8B030D-6E8A-4147-A177-3AD203B41FA5}">
                      <a16:colId xmlns:a16="http://schemas.microsoft.com/office/drawing/2014/main" val="718322135"/>
                    </a:ext>
                  </a:extLst>
                </a:gridCol>
              </a:tblGrid>
              <a:tr h="13716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Antichrist’s Satanic Miracles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 Thessalonians 2:9</a:t>
                      </a:r>
                      <a:endParaRPr kumimoji="0" lang="en-US"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11183700"/>
                  </a:ext>
                </a:extLst>
              </a:tr>
              <a:tr h="899974">
                <a:tc>
                  <a:txBody>
                    <a:bodyPr/>
                    <a:lstStyle/>
                    <a:p>
                      <a:pPr algn="ct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Miracle</a:t>
                      </a:r>
                    </a:p>
                  </a:txBody>
                  <a:tcPr marT="45710" marB="45710" anchor="ctr"/>
                </a:tc>
                <a:tc>
                  <a:txBody>
                    <a:bodyPr/>
                    <a:lstStyle/>
                    <a:p>
                      <a:pPr algn="ct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Greek Word</a:t>
                      </a:r>
                    </a:p>
                  </a:txBody>
                  <a:tcPr marT="45710" marB="45710" anchor="ctr"/>
                </a:tc>
                <a:tc>
                  <a:txBody>
                    <a:bodyPr/>
                    <a:lstStyle/>
                    <a:p>
                      <a:pPr algn="ctr"/>
                      <a:r>
                        <a:rPr kumimoji="0" lang="en-US" sz="3200" b="1" u="none" strike="noStrike" kern="1200" cap="none" normalizeH="0" baseline="0" dirty="0">
                          <a:ln>
                            <a:noFill/>
                          </a:ln>
                          <a:solidFill>
                            <a:srgbClr val="006600"/>
                          </a:solidFill>
                          <a:effectLst/>
                          <a:latin typeface="Calibri" panose="020F0502020204030204" pitchFamily="34" charset="0"/>
                          <a:ea typeface="+mn-ea"/>
                          <a:cs typeface="Calibri" panose="020F0502020204030204" pitchFamily="34" charset="0"/>
                        </a:rPr>
                        <a:t>Christ’s Ministry</a:t>
                      </a:r>
                    </a:p>
                  </a:txBody>
                  <a:tcPr marT="45710" marB="45710" anchor="ctr"/>
                </a:tc>
                <a:extLst>
                  <a:ext uri="{0D108BD9-81ED-4DB2-BD59-A6C34878D82A}">
                    <a16:rowId xmlns:a16="http://schemas.microsoft.com/office/drawing/2014/main" val="3454857026"/>
                  </a:ext>
                </a:extLst>
              </a:tr>
              <a:tr h="899974">
                <a:tc>
                  <a:txBody>
                    <a:bodyPr/>
                    <a:lstStyle/>
                    <a:p>
                      <a:pPr algn="ctr"/>
                      <a:r>
                        <a:rPr lang="en-US" sz="3200" dirty="0">
                          <a:latin typeface="Calibri" panose="020F0502020204030204" pitchFamily="34" charset="0"/>
                          <a:cs typeface="Calibri" panose="020F0502020204030204" pitchFamily="34" charset="0"/>
                        </a:rPr>
                        <a:t>Powers</a:t>
                      </a:r>
                    </a:p>
                  </a:txBody>
                  <a:tcPr marT="45710" marB="45710" anchor="ctr"/>
                </a:tc>
                <a:tc>
                  <a:txBody>
                    <a:bodyPr/>
                    <a:lstStyle/>
                    <a:p>
                      <a:pPr algn="ctr"/>
                      <a:r>
                        <a:rPr lang="en-US" sz="3200" i="1" dirty="0">
                          <a:latin typeface="Calibri" panose="020F0502020204030204" pitchFamily="34" charset="0"/>
                          <a:cs typeface="Calibri" panose="020F0502020204030204" pitchFamily="34" charset="0"/>
                        </a:rPr>
                        <a:t>Dynamis</a:t>
                      </a:r>
                    </a:p>
                  </a:txBody>
                  <a:tcPr marT="45710" marB="45710" anchor="ctr"/>
                </a:tc>
                <a:tc>
                  <a:txBody>
                    <a:bodyPr/>
                    <a:lstStyle/>
                    <a:p>
                      <a:pPr algn="ctr"/>
                      <a:r>
                        <a:rPr lang="en-US" sz="3200" dirty="0">
                          <a:latin typeface="Calibri" panose="020F0502020204030204" pitchFamily="34" charset="0"/>
                          <a:cs typeface="Calibri" panose="020F0502020204030204" pitchFamily="34" charset="0"/>
                        </a:rPr>
                        <a:t>Matt. 11:20</a:t>
                      </a:r>
                    </a:p>
                  </a:txBody>
                  <a:tcPr marT="45710" marB="45710" anchor="ctr"/>
                </a:tc>
                <a:extLst>
                  <a:ext uri="{0D108BD9-81ED-4DB2-BD59-A6C34878D82A}">
                    <a16:rowId xmlns:a16="http://schemas.microsoft.com/office/drawing/2014/main" val="4231803932"/>
                  </a:ext>
                </a:extLst>
              </a:tr>
              <a:tr h="8999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Signs</a:t>
                      </a:r>
                    </a:p>
                  </a:txBody>
                  <a:tcPr marT="45710" marB="45710" anchor="ctr"/>
                </a:tc>
                <a:tc>
                  <a:txBody>
                    <a:bodyPr/>
                    <a:lstStyle/>
                    <a:p>
                      <a:pPr algn="ctr"/>
                      <a:r>
                        <a:rPr lang="en-US" sz="3200" i="1" dirty="0">
                          <a:latin typeface="Calibri" panose="020F0502020204030204" pitchFamily="34" charset="0"/>
                          <a:cs typeface="Calibri" panose="020F0502020204030204" pitchFamily="34" charset="0"/>
                        </a:rPr>
                        <a:t>Semēion</a:t>
                      </a:r>
                    </a:p>
                  </a:txBody>
                  <a:tcPr marT="45710" marB="45710" anchor="ctr"/>
                </a:tc>
                <a:tc>
                  <a:txBody>
                    <a:bodyPr/>
                    <a:lstStyle/>
                    <a:p>
                      <a:pPr algn="ctr"/>
                      <a:r>
                        <a:rPr lang="en-US" sz="3200" dirty="0">
                          <a:latin typeface="Calibri" panose="020F0502020204030204" pitchFamily="34" charset="0"/>
                          <a:cs typeface="Calibri" panose="020F0502020204030204" pitchFamily="34" charset="0"/>
                        </a:rPr>
                        <a:t>John 20:30</a:t>
                      </a:r>
                    </a:p>
                  </a:txBody>
                  <a:tcPr marT="45710" marB="45710" anchor="ctr"/>
                </a:tc>
                <a:extLst>
                  <a:ext uri="{0D108BD9-81ED-4DB2-BD59-A6C34878D82A}">
                    <a16:rowId xmlns:a16="http://schemas.microsoft.com/office/drawing/2014/main" val="3244737724"/>
                  </a:ext>
                </a:extLst>
              </a:tr>
              <a:tr h="899974">
                <a:tc>
                  <a:txBody>
                    <a:bodyPr/>
                    <a:lstStyle/>
                    <a:p>
                      <a:pPr algn="ctr"/>
                      <a:r>
                        <a:rPr lang="en-US" sz="3200" dirty="0">
                          <a:latin typeface="Calibri" panose="020F0502020204030204" pitchFamily="34" charset="0"/>
                          <a:cs typeface="Calibri" panose="020F0502020204030204" pitchFamily="34" charset="0"/>
                        </a:rPr>
                        <a:t>Wonders</a:t>
                      </a:r>
                    </a:p>
                  </a:txBody>
                  <a:tcPr marT="45710" marB="45710" anchor="ctr"/>
                </a:tc>
                <a:tc>
                  <a:txBody>
                    <a:bodyPr/>
                    <a:lstStyle/>
                    <a:p>
                      <a:pPr algn="ctr"/>
                      <a:r>
                        <a:rPr lang="en-US" sz="3200" i="1" dirty="0">
                          <a:latin typeface="Calibri" panose="020F0502020204030204" pitchFamily="34" charset="0"/>
                          <a:cs typeface="Calibri" panose="020F0502020204030204" pitchFamily="34" charset="0"/>
                        </a:rPr>
                        <a:t>Teras</a:t>
                      </a:r>
                    </a:p>
                  </a:txBody>
                  <a:tcPr marT="45710" marB="45710" anchor="ctr"/>
                </a:tc>
                <a:tc>
                  <a:txBody>
                    <a:bodyPr/>
                    <a:lstStyle/>
                    <a:p>
                      <a:pPr algn="ctr"/>
                      <a:r>
                        <a:rPr lang="en-US" sz="3200" dirty="0">
                          <a:latin typeface="Calibri" panose="020F0502020204030204" pitchFamily="34" charset="0"/>
                          <a:cs typeface="Calibri" panose="020F0502020204030204" pitchFamily="34" charset="0"/>
                        </a:rPr>
                        <a:t>Acts 2:22</a:t>
                      </a:r>
                    </a:p>
                  </a:txBody>
                  <a:tcPr marT="45710" marB="45710" anchor="ctr"/>
                </a:tc>
                <a:extLst>
                  <a:ext uri="{0D108BD9-81ED-4DB2-BD59-A6C34878D82A}">
                    <a16:rowId xmlns:a16="http://schemas.microsoft.com/office/drawing/2014/main" val="2850140587"/>
                  </a:ext>
                </a:extLst>
              </a:tr>
            </a:tbl>
          </a:graphicData>
        </a:graphic>
      </p:graphicFrame>
    </p:spTree>
    <p:extLst>
      <p:ext uri="{BB962C8B-B14F-4D97-AF65-F5344CB8AC3E}">
        <p14:creationId xmlns:p14="http://schemas.microsoft.com/office/powerpoint/2010/main" val="914933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4D5A282-6510-471C-8B6E-68B3A2FE5708}"/>
              </a:ext>
            </a:extLst>
          </p:cNvPr>
          <p:cNvSpPr>
            <a:spLocks noGrp="1" noChangeArrowheads="1"/>
          </p:cNvSpPr>
          <p:nvPr>
            <p:ph type="title"/>
          </p:nvPr>
        </p:nvSpPr>
        <p:spPr>
          <a:xfrm>
            <a:off x="1524000" y="228600"/>
            <a:ext cx="6096000" cy="609600"/>
          </a:xfrm>
        </p:spPr>
        <p:txBody>
          <a:bodyPr/>
          <a:lstStyle/>
          <a:p>
            <a:pPr algn="ctr" eaLnBrk="1" hangingPunct="1"/>
            <a:r>
              <a:rPr lang="en-US" altLang="en-US" sz="4000" b="0" dirty="0">
                <a:solidFill>
                  <a:srgbClr val="00FFFF"/>
                </a:solidFill>
                <a:effectLst>
                  <a:outerShdw blurRad="38100" dist="38100" dir="2700000" algn="tl">
                    <a:srgbClr val="000000">
                      <a:alpha val="43137"/>
                    </a:srgbClr>
                  </a:outerShdw>
                </a:effectLst>
              </a:rPr>
              <a:t>Satanic/Demonic Miracles</a:t>
            </a:r>
          </a:p>
        </p:txBody>
      </p:sp>
      <p:sp>
        <p:nvSpPr>
          <p:cNvPr id="12291" name="Rectangle 3">
            <a:extLst>
              <a:ext uri="{FF2B5EF4-FFF2-40B4-BE49-F238E27FC236}">
                <a16:creationId xmlns:a16="http://schemas.microsoft.com/office/drawing/2014/main" id="{8D8CAE2F-9FC6-4A5B-99DD-2CDE297F545E}"/>
              </a:ext>
            </a:extLst>
          </p:cNvPr>
          <p:cNvSpPr>
            <a:spLocks noGrp="1" noChangeArrowheads="1"/>
          </p:cNvSpPr>
          <p:nvPr>
            <p:ph type="body" idx="1"/>
          </p:nvPr>
        </p:nvSpPr>
        <p:spPr>
          <a:xfrm>
            <a:off x="228600" y="1143000"/>
            <a:ext cx="6553200" cy="4876800"/>
          </a:xfrm>
        </p:spPr>
        <p:txBody>
          <a:bodyPr/>
          <a:lstStyle/>
          <a:p>
            <a:pPr marL="457200" indent="-457200" eaLnBrk="1" hangingPunct="1">
              <a:spcBef>
                <a:spcPts val="0"/>
              </a:spcBef>
              <a:spcAft>
                <a:spcPts val="1200"/>
              </a:spcAft>
              <a:buClr>
                <a:srgbClr val="00FFFF"/>
              </a:buClr>
              <a:defRPr/>
            </a:pPr>
            <a:r>
              <a:rPr lang="en-US" sz="3600" dirty="0" err="1">
                <a:effectLst>
                  <a:outerShdw blurRad="38100" dist="38100" dir="2700000" algn="tl">
                    <a:srgbClr val="000000">
                      <a:alpha val="43137"/>
                    </a:srgbClr>
                  </a:outerShdw>
                </a:effectLst>
                <a:ea typeface="+mj-ea"/>
                <a:cs typeface="+mj-cs"/>
              </a:rPr>
              <a:t>Exod</a:t>
            </a:r>
            <a:r>
              <a:rPr lang="en-US" sz="3600" dirty="0">
                <a:effectLst>
                  <a:outerShdw blurRad="38100" dist="38100" dir="2700000" algn="tl">
                    <a:srgbClr val="000000">
                      <a:alpha val="43137"/>
                    </a:srgbClr>
                  </a:outerShdw>
                </a:effectLst>
                <a:ea typeface="+mj-ea"/>
                <a:cs typeface="+mj-cs"/>
              </a:rPr>
              <a:t> 7–8</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Deut 13:1-3</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Matt 7:21-23; 24:24</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Acts 8:9; 16:16</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Gal 1:6-9</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2 Thess 2:9</a:t>
            </a:r>
          </a:p>
          <a:p>
            <a:pPr marL="457200" indent="-457200"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Rev 13:3, 13, 15; 16:13-14</a:t>
            </a:r>
          </a:p>
        </p:txBody>
      </p:sp>
      <p:pic>
        <p:nvPicPr>
          <p:cNvPr id="49156" name="Picture 2" descr="https://encrypted-tbn1.gstatic.com/images?q=tbn:ANd9GcRbH6CcdtkvazY_CE4zvh3VHnzwl_r04kOoU19BBsh0KxzzxApH">
            <a:extLst>
              <a:ext uri="{FF2B5EF4-FFF2-40B4-BE49-F238E27FC236}">
                <a16:creationId xmlns:a16="http://schemas.microsoft.com/office/drawing/2014/main" id="{D0029442-7E31-4081-AD17-387AE2E9DA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1469" y="2068398"/>
            <a:ext cx="4113931" cy="272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26654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220329204"/>
              </p:ext>
            </p:extLst>
          </p:nvPr>
        </p:nvGraphicFramePr>
        <p:xfrm>
          <a:off x="76200" y="76200"/>
          <a:ext cx="8991600" cy="6656476"/>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1281036659"/>
                    </a:ext>
                  </a:extLst>
                </a:gridCol>
                <a:gridCol w="3657600">
                  <a:extLst>
                    <a:ext uri="{9D8B030D-6E8A-4147-A177-3AD203B41FA5}">
                      <a16:colId xmlns:a16="http://schemas.microsoft.com/office/drawing/2014/main" val="3939120806"/>
                    </a:ext>
                  </a:extLst>
                </a:gridCol>
                <a:gridCol w="2362200">
                  <a:extLst>
                    <a:ext uri="{9D8B030D-6E8A-4147-A177-3AD203B41FA5}">
                      <a16:colId xmlns:a16="http://schemas.microsoft.com/office/drawing/2014/main" val="2755603270"/>
                    </a:ext>
                  </a:extLst>
                </a:gridCol>
                <a:gridCol w="2209800">
                  <a:extLst>
                    <a:ext uri="{9D8B030D-6E8A-4147-A177-3AD203B41FA5}">
                      <a16:colId xmlns:a16="http://schemas.microsoft.com/office/drawing/2014/main" val="3131948577"/>
                    </a:ext>
                  </a:extLst>
                </a:gridCol>
              </a:tblGrid>
              <a:tr h="50113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How Satan Imitates </a:t>
                      </a:r>
                      <a:r>
                        <a:rPr kumimoji="0" lang="en-US" sz="2400" b="1" i="0" u="none" strike="noStrike" kern="120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God</a:t>
                      </a: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and the Antichrist Imitates </a:t>
                      </a:r>
                      <a:r>
                        <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Jesus Christ</a:t>
                      </a:r>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455579">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CATEGORY</a:t>
                      </a:r>
                    </a:p>
                  </a:txBody>
                  <a:tcPr anchor="ctr">
                    <a:solidFill>
                      <a:schemeClr val="bg2"/>
                    </a:solidFill>
                  </a:tcPr>
                </a:tc>
                <a:tc>
                  <a:txBody>
                    <a:bodyPr/>
                    <a:lstStyle/>
                    <a:p>
                      <a:pPr algn="ctr"/>
                      <a:r>
                        <a:rPr lang="en-US" sz="20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JESUS CHRIST</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ANTICHRIST</a:t>
                      </a:r>
                    </a:p>
                  </a:txBody>
                  <a:tcPr anchor="ctr">
                    <a:solidFill>
                      <a:schemeClr val="bg2"/>
                    </a:solidFill>
                  </a:tcPr>
                </a:tc>
                <a:extLst>
                  <a:ext uri="{0D108BD9-81ED-4DB2-BD59-A6C34878D82A}">
                    <a16:rowId xmlns:a16="http://schemas.microsoft.com/office/drawing/2014/main" val="1204976739"/>
                  </a:ext>
                </a:extLst>
              </a:tr>
              <a:tr h="0">
                <a:tc>
                  <a:txBody>
                    <a:bodyPr/>
                    <a:lstStyle/>
                    <a:p>
                      <a:pPr algn="ctr"/>
                      <a:r>
                        <a:rPr lang="en-US" sz="2200" dirty="0">
                          <a:latin typeface="Calibri" panose="020F0502020204030204" pitchFamily="34" charset="0"/>
                          <a:cs typeface="Calibri" panose="020F0502020204030204" pitchFamily="34" charset="0"/>
                        </a:rPr>
                        <a:t>1.</a:t>
                      </a:r>
                    </a:p>
                  </a:txBody>
                  <a:tcPr anchor="ctr"/>
                </a:tc>
                <a:tc>
                  <a:txBody>
                    <a:bodyPr/>
                    <a:lstStyle/>
                    <a:p>
                      <a:pPr algn="l"/>
                      <a:r>
                        <a:rPr lang="en-US" sz="2200" dirty="0">
                          <a:latin typeface="Calibri" panose="020F0502020204030204" pitchFamily="34" charset="0"/>
                          <a:cs typeface="Calibri" panose="020F0502020204030204" pitchFamily="34" charset="0"/>
                        </a:rPr>
                        <a:t>World prepared in advance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2:7</a:t>
                      </a:r>
                    </a:p>
                  </a:txBody>
                  <a:tcPr anchor="ctr"/>
                </a:tc>
                <a:extLst>
                  <a:ext uri="{0D108BD9-81ED-4DB2-BD59-A6C34878D82A}">
                    <a16:rowId xmlns:a16="http://schemas.microsoft.com/office/drawing/2014/main" val="558539107"/>
                  </a:ext>
                </a:extLst>
              </a:tr>
              <a:tr h="0">
                <a:tc>
                  <a:txBody>
                    <a:bodyPr/>
                    <a:lstStyle/>
                    <a:p>
                      <a:pPr algn="ctr"/>
                      <a:r>
                        <a:rPr lang="en-US" sz="2200" dirty="0">
                          <a:latin typeface="Calibri" panose="020F0502020204030204" pitchFamily="34" charset="0"/>
                          <a:cs typeface="Calibri" panose="020F0502020204030204" pitchFamily="34" charset="0"/>
                        </a:rPr>
                        <a:t>2.</a:t>
                      </a:r>
                    </a:p>
                  </a:txBody>
                  <a:tcPr anchor="ctr"/>
                </a:tc>
                <a:tc>
                  <a:txBody>
                    <a:bodyPr/>
                    <a:lstStyle/>
                    <a:p>
                      <a:pPr algn="l"/>
                      <a:r>
                        <a:rPr lang="en-US" sz="2200" dirty="0">
                          <a:latin typeface="Calibri" panose="020F0502020204030204" pitchFamily="34" charset="0"/>
                          <a:cs typeface="Calibri" panose="020F0502020204030204" pitchFamily="34" charset="0"/>
                        </a:rPr>
                        <a:t>Revealed at the proper time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2:6</a:t>
                      </a:r>
                    </a:p>
                  </a:txBody>
                  <a:tcPr anchor="ctr"/>
                </a:tc>
                <a:extLst>
                  <a:ext uri="{0D108BD9-81ED-4DB2-BD59-A6C34878D82A}">
                    <a16:rowId xmlns:a16="http://schemas.microsoft.com/office/drawing/2014/main" val="2935229951"/>
                  </a:ext>
                </a:extLst>
              </a:tr>
              <a:tr h="0">
                <a:tc>
                  <a:txBody>
                    <a:bodyPr/>
                    <a:lstStyle/>
                    <a:p>
                      <a:pPr algn="ctr"/>
                      <a:r>
                        <a:rPr lang="en-US" sz="2200" dirty="0">
                          <a:latin typeface="Calibri" panose="020F0502020204030204" pitchFamily="34" charset="0"/>
                          <a:cs typeface="Calibri" panose="020F0502020204030204" pitchFamily="34" charset="0"/>
                        </a:rPr>
                        <a:t>3.</a:t>
                      </a:r>
                    </a:p>
                  </a:txBody>
                  <a:tcPr anchor="ctr"/>
                </a:tc>
                <a:tc>
                  <a:txBody>
                    <a:bodyPr/>
                    <a:lstStyle/>
                    <a:p>
                      <a:pPr algn="l"/>
                      <a:r>
                        <a:rPr lang="en-US" sz="2200" dirty="0">
                          <a:latin typeface="Calibri" panose="020F0502020204030204" pitchFamily="34" charset="0"/>
                          <a:cs typeface="Calibri" panose="020F0502020204030204" pitchFamily="34" charset="0"/>
                        </a:rPr>
                        <a:t>Claim of deity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14:9</a:t>
                      </a:r>
                    </a:p>
                  </a:txBody>
                  <a:tcPr anchor="ctr"/>
                </a:tc>
                <a:tc>
                  <a:txBody>
                    <a:bodyPr/>
                    <a:lstStyle/>
                    <a:p>
                      <a:pPr algn="ctr"/>
                      <a:r>
                        <a:rPr lang="en-US" sz="2200" dirty="0">
                          <a:latin typeface="Calibri" panose="020F0502020204030204" pitchFamily="34" charset="0"/>
                          <a:cs typeface="Calibri" panose="020F0502020204030204" pitchFamily="34" charset="0"/>
                        </a:rPr>
                        <a:t>2 Thess. 2:4</a:t>
                      </a:r>
                    </a:p>
                  </a:txBody>
                  <a:tcPr anchor="ctr"/>
                </a:tc>
                <a:extLst>
                  <a:ext uri="{0D108BD9-81ED-4DB2-BD59-A6C34878D82A}">
                    <a16:rowId xmlns:a16="http://schemas.microsoft.com/office/drawing/2014/main" val="1282089858"/>
                  </a:ext>
                </a:extLst>
              </a:tr>
              <a:tr h="0">
                <a:tc>
                  <a:txBody>
                    <a:bodyPr/>
                    <a:lstStyle/>
                    <a:p>
                      <a:pPr algn="ctr"/>
                      <a:r>
                        <a:rPr lang="en-US" sz="2200" dirty="0">
                          <a:latin typeface="Calibri" panose="020F0502020204030204" pitchFamily="34" charset="0"/>
                          <a:cs typeface="Calibri" panose="020F0502020204030204" pitchFamily="34" charset="0"/>
                        </a:rPr>
                        <a:t>4.</a:t>
                      </a:r>
                    </a:p>
                  </a:txBody>
                  <a:tcPr anchor="ctr"/>
                </a:tc>
                <a:tc>
                  <a:txBody>
                    <a:bodyPr/>
                    <a:lstStyle/>
                    <a:p>
                      <a:pPr algn="l"/>
                      <a:r>
                        <a:rPr lang="en-US" sz="2200" dirty="0">
                          <a:latin typeface="Calibri" panose="020F0502020204030204" pitchFamily="34" charset="0"/>
                          <a:cs typeface="Calibri" panose="020F0502020204030204" pitchFamily="34" charset="0"/>
                        </a:rPr>
                        <a:t>Heralded by a forerunner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1:23</a:t>
                      </a:r>
                    </a:p>
                  </a:txBody>
                  <a:tcPr anchor="ctr"/>
                </a:tc>
                <a:tc>
                  <a:txBody>
                    <a:bodyPr/>
                    <a:lstStyle/>
                    <a:p>
                      <a:pPr algn="ctr"/>
                      <a:r>
                        <a:rPr lang="en-US" sz="2200" dirty="0">
                          <a:latin typeface="Calibri" panose="020F0502020204030204" pitchFamily="34" charset="0"/>
                          <a:cs typeface="Calibri" panose="020F0502020204030204" pitchFamily="34" charset="0"/>
                        </a:rPr>
                        <a:t>Rev. 13:12</a:t>
                      </a:r>
                    </a:p>
                  </a:txBody>
                  <a:tcPr anchor="ctr"/>
                </a:tc>
                <a:extLst>
                  <a:ext uri="{0D108BD9-81ED-4DB2-BD59-A6C34878D82A}">
                    <a16:rowId xmlns:a16="http://schemas.microsoft.com/office/drawing/2014/main" val="1982611401"/>
                  </a:ext>
                </a:extLst>
              </a:tr>
              <a:tr h="0">
                <a:tc>
                  <a:txBody>
                    <a:bodyPr/>
                    <a:lstStyle/>
                    <a:p>
                      <a:pPr algn="ctr"/>
                      <a:r>
                        <a:rPr lang="en-US" sz="2200" dirty="0">
                          <a:latin typeface="Calibri" panose="020F0502020204030204" pitchFamily="34" charset="0"/>
                          <a:cs typeface="Calibri" panose="020F0502020204030204" pitchFamily="34" charset="0"/>
                        </a:rPr>
                        <a:t>5.</a:t>
                      </a:r>
                    </a:p>
                  </a:txBody>
                  <a:tcPr anchor="ctr"/>
                </a:tc>
                <a:tc>
                  <a:txBody>
                    <a:bodyPr/>
                    <a:lstStyle/>
                    <a:p>
                      <a:pPr algn="l"/>
                      <a:r>
                        <a:rPr lang="en-US" sz="2200" dirty="0">
                          <a:latin typeface="Calibri" panose="020F0502020204030204" pitchFamily="34" charset="0"/>
                          <a:cs typeface="Calibri" panose="020F0502020204030204" pitchFamily="34" charset="0"/>
                        </a:rPr>
                        <a:t>Forerunner comes in the Spirit and power of Elijah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Luke 1:17</a:t>
                      </a:r>
                    </a:p>
                  </a:txBody>
                  <a:tcPr anchor="ctr"/>
                </a:tc>
                <a:tc>
                  <a:txBody>
                    <a:bodyPr/>
                    <a:lstStyle/>
                    <a:p>
                      <a:pPr algn="ctr"/>
                      <a:r>
                        <a:rPr lang="en-US" sz="2200" dirty="0">
                          <a:latin typeface="Calibri" panose="020F0502020204030204" pitchFamily="34" charset="0"/>
                          <a:cs typeface="Calibri" panose="020F0502020204030204" pitchFamily="34" charset="0"/>
                        </a:rPr>
                        <a:t>1 Kgs. 8:37-38; Rev. 13:13</a:t>
                      </a:r>
                    </a:p>
                  </a:txBody>
                  <a:tcPr anchor="ctr"/>
                </a:tc>
                <a:extLst>
                  <a:ext uri="{0D108BD9-81ED-4DB2-BD59-A6C34878D82A}">
                    <a16:rowId xmlns:a16="http://schemas.microsoft.com/office/drawing/2014/main" val="1913668434"/>
                  </a:ext>
                </a:extLst>
              </a:tr>
              <a:tr h="0">
                <a:tc>
                  <a:txBody>
                    <a:bodyPr/>
                    <a:lstStyle/>
                    <a:p>
                      <a:pPr algn="ctr"/>
                      <a:r>
                        <a:rPr lang="en-US" sz="2200" dirty="0">
                          <a:latin typeface="Calibri" panose="020F0502020204030204" pitchFamily="34" charset="0"/>
                          <a:cs typeface="Calibri" panose="020F0502020204030204" pitchFamily="34" charset="0"/>
                        </a:rPr>
                        <a:t>6.</a:t>
                      </a:r>
                    </a:p>
                  </a:txBody>
                  <a:tcPr anchor="ctr"/>
                </a:tc>
                <a:tc>
                  <a:txBody>
                    <a:bodyPr/>
                    <a:lstStyle/>
                    <a:p>
                      <a:pPr algn="l"/>
                      <a:r>
                        <a:rPr lang="en-US" sz="2200" dirty="0">
                          <a:latin typeface="Calibri" panose="020F0502020204030204" pitchFamily="34" charset="0"/>
                          <a:cs typeface="Calibri" panose="020F0502020204030204" pitchFamily="34" charset="0"/>
                        </a:rPr>
                        <a:t>Empowered by a higher source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6:14</a:t>
                      </a:r>
                    </a:p>
                  </a:txBody>
                  <a:tcPr anchor="ctr"/>
                </a:tc>
                <a:tc>
                  <a:txBody>
                    <a:bodyPr/>
                    <a:lstStyle/>
                    <a:p>
                      <a:pPr algn="ctr"/>
                      <a:r>
                        <a:rPr lang="en-US" sz="2200" dirty="0">
                          <a:latin typeface="Calibri" panose="020F0502020204030204" pitchFamily="34" charset="0"/>
                          <a:cs typeface="Calibri" panose="020F0502020204030204" pitchFamily="34" charset="0"/>
                        </a:rPr>
                        <a:t>Rev. 13:14</a:t>
                      </a:r>
                    </a:p>
                  </a:txBody>
                  <a:tcPr anchor="ctr"/>
                </a:tc>
                <a:extLst>
                  <a:ext uri="{0D108BD9-81ED-4DB2-BD59-A6C34878D82A}">
                    <a16:rowId xmlns:a16="http://schemas.microsoft.com/office/drawing/2014/main" val="443366115"/>
                  </a:ext>
                </a:extLst>
              </a:tr>
              <a:tr h="0">
                <a:tc>
                  <a:txBody>
                    <a:bodyPr/>
                    <a:lstStyle/>
                    <a:p>
                      <a:pPr algn="ctr"/>
                      <a:r>
                        <a:rPr lang="en-US" sz="2200" dirty="0">
                          <a:latin typeface="Calibri" panose="020F0502020204030204" pitchFamily="34" charset="0"/>
                          <a:cs typeface="Calibri" panose="020F0502020204030204" pitchFamily="34" charset="0"/>
                        </a:rPr>
                        <a:t>7.</a:t>
                      </a:r>
                    </a:p>
                  </a:txBody>
                  <a:tcPr anchor="ctr"/>
                </a:tc>
                <a:tc>
                  <a:txBody>
                    <a:bodyPr/>
                    <a:lstStyle/>
                    <a:p>
                      <a:pPr algn="l"/>
                      <a:r>
                        <a:rPr lang="en-US" sz="2200" dirty="0">
                          <a:latin typeface="Calibri" panose="020F0502020204030204" pitchFamily="34" charset="0"/>
                          <a:cs typeface="Calibri" panose="020F0502020204030204" pitchFamily="34" charset="0"/>
                        </a:rPr>
                        <a:t>Member of a Trinity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Phil. 1:2; Acts 5:3-4; John 14:9</a:t>
                      </a:r>
                    </a:p>
                  </a:txBody>
                  <a:tcPr anchor="ctr"/>
                </a:tc>
                <a:tc>
                  <a:txBody>
                    <a:bodyPr/>
                    <a:lstStyle/>
                    <a:p>
                      <a:pPr algn="ctr"/>
                      <a:r>
                        <a:rPr lang="en-US" sz="2200" dirty="0">
                          <a:latin typeface="Calibri" panose="020F0502020204030204" pitchFamily="34" charset="0"/>
                          <a:cs typeface="Calibri" panose="020F0502020204030204" pitchFamily="34" charset="0"/>
                        </a:rPr>
                        <a:t>Rev. 16:13; 20:10</a:t>
                      </a:r>
                    </a:p>
                  </a:txBody>
                  <a:tcPr anchor="ctr"/>
                </a:tc>
                <a:extLst>
                  <a:ext uri="{0D108BD9-81ED-4DB2-BD59-A6C34878D82A}">
                    <a16:rowId xmlns:a16="http://schemas.microsoft.com/office/drawing/2014/main" val="482985495"/>
                  </a:ext>
                </a:extLst>
              </a:tr>
              <a:tr h="0">
                <a:tc>
                  <a:txBody>
                    <a:bodyPr/>
                    <a:lstStyle/>
                    <a:p>
                      <a:pPr algn="ctr"/>
                      <a:r>
                        <a:rPr lang="en-US" sz="2200" dirty="0">
                          <a:latin typeface="Calibri" panose="020F0502020204030204" pitchFamily="34" charset="0"/>
                          <a:cs typeface="Calibri" panose="020F0502020204030204" pitchFamily="34" charset="0"/>
                        </a:rPr>
                        <a:t>8.</a:t>
                      </a:r>
                    </a:p>
                  </a:txBody>
                  <a:tcPr anchor="ctr"/>
                </a:tc>
                <a:tc>
                  <a:txBody>
                    <a:bodyPr/>
                    <a:lstStyle/>
                    <a:p>
                      <a:pPr algn="l"/>
                      <a:r>
                        <a:rPr lang="en-US" sz="2200" dirty="0">
                          <a:latin typeface="Calibri" panose="020F0502020204030204" pitchFamily="34" charset="0"/>
                          <a:cs typeface="Calibri" panose="020F0502020204030204" pitchFamily="34" charset="0"/>
                        </a:rPr>
                        <a:t>Head of a Church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Eph. 5:23</a:t>
                      </a:r>
                    </a:p>
                  </a:txBody>
                  <a:tcPr anchor="ctr"/>
                </a:tc>
                <a:tc>
                  <a:txBody>
                    <a:bodyPr/>
                    <a:lstStyle/>
                    <a:p>
                      <a:pPr algn="ctr"/>
                      <a:r>
                        <a:rPr lang="en-US" sz="2200" dirty="0">
                          <a:latin typeface="Calibri" panose="020F0502020204030204" pitchFamily="34" charset="0"/>
                          <a:cs typeface="Calibri" panose="020F0502020204030204" pitchFamily="34" charset="0"/>
                        </a:rPr>
                        <a:t>Rev. 2:9; 3:9</a:t>
                      </a:r>
                    </a:p>
                  </a:txBody>
                  <a:tcPr anchor="ctr"/>
                </a:tc>
                <a:extLst>
                  <a:ext uri="{0D108BD9-81ED-4DB2-BD59-A6C34878D82A}">
                    <a16:rowId xmlns:a16="http://schemas.microsoft.com/office/drawing/2014/main" val="3454855397"/>
                  </a:ext>
                </a:extLst>
              </a:tr>
              <a:tr h="0">
                <a:tc>
                  <a:txBody>
                    <a:bodyPr/>
                    <a:lstStyle/>
                    <a:p>
                      <a:pPr algn="ctr"/>
                      <a:r>
                        <a:rPr lang="en-US" sz="2200" dirty="0">
                          <a:latin typeface="Calibri" panose="020F0502020204030204" pitchFamily="34" charset="0"/>
                          <a:cs typeface="Calibri" panose="020F0502020204030204" pitchFamily="34" charset="0"/>
                        </a:rPr>
                        <a:t>9.</a:t>
                      </a:r>
                    </a:p>
                  </a:txBody>
                  <a:tcPr anchor="ctr"/>
                </a:tc>
                <a:tc>
                  <a:txBody>
                    <a:bodyPr/>
                    <a:lstStyle/>
                    <a:p>
                      <a:pPr algn="l"/>
                      <a:r>
                        <a:rPr lang="en-US" sz="2200" dirty="0">
                          <a:latin typeface="Calibri" panose="020F0502020204030204" pitchFamily="34" charset="0"/>
                          <a:cs typeface="Calibri" panose="020F0502020204030204" pitchFamily="34" charset="0"/>
                        </a:rPr>
                        <a:t>Miracle worker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Acts 2:22</a:t>
                      </a:r>
                    </a:p>
                  </a:txBody>
                  <a:tcPr anchor="ctr"/>
                </a:tc>
                <a:tc>
                  <a:txBody>
                    <a:bodyPr/>
                    <a:lstStyle/>
                    <a:p>
                      <a:pPr algn="ctr"/>
                      <a:r>
                        <a:rPr lang="en-US" sz="2200" dirty="0">
                          <a:latin typeface="Calibri" panose="020F0502020204030204" pitchFamily="34" charset="0"/>
                          <a:cs typeface="Calibri" panose="020F0502020204030204" pitchFamily="34" charset="0"/>
                        </a:rPr>
                        <a:t>2 Thess. 2:9</a:t>
                      </a:r>
                    </a:p>
                  </a:txBody>
                  <a:tcPr anchor="ctr"/>
                </a:tc>
                <a:extLst>
                  <a:ext uri="{0D108BD9-81ED-4DB2-BD59-A6C34878D82A}">
                    <a16:rowId xmlns:a16="http://schemas.microsoft.com/office/drawing/2014/main" val="3188230933"/>
                  </a:ext>
                </a:extLst>
              </a:tr>
              <a:tr h="0">
                <a:tc>
                  <a:txBody>
                    <a:bodyPr/>
                    <a:lstStyle/>
                    <a:p>
                      <a:pPr algn="ctr"/>
                      <a:r>
                        <a:rPr lang="en-US" sz="2200" dirty="0">
                          <a:latin typeface="Calibri" panose="020F0502020204030204" pitchFamily="34" charset="0"/>
                          <a:cs typeface="Calibri" panose="020F0502020204030204" pitchFamily="34" charset="0"/>
                        </a:rPr>
                        <a:t>10.</a:t>
                      </a:r>
                    </a:p>
                  </a:txBody>
                  <a:tcPr anchor="ctr"/>
                </a:tc>
                <a:tc>
                  <a:txBody>
                    <a:bodyPr/>
                    <a:lstStyle/>
                    <a:p>
                      <a:pPr algn="l"/>
                      <a:r>
                        <a:rPr lang="en-US" sz="2200" dirty="0">
                          <a:latin typeface="Calibri" panose="020F0502020204030204" pitchFamily="34" charset="0"/>
                          <a:cs typeface="Calibri" panose="020F0502020204030204" pitchFamily="34" charset="0"/>
                        </a:rPr>
                        <a:t>Resurrection from the dead</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15:3-6</a:t>
                      </a:r>
                    </a:p>
                  </a:txBody>
                  <a:tcPr anchor="ctr"/>
                </a:tc>
                <a:tc>
                  <a:txBody>
                    <a:bodyPr/>
                    <a:lstStyle/>
                    <a:p>
                      <a:pPr algn="ctr"/>
                      <a:r>
                        <a:rPr lang="en-US" sz="2200" dirty="0">
                          <a:latin typeface="Calibri" panose="020F0502020204030204" pitchFamily="34" charset="0"/>
                          <a:cs typeface="Calibri" panose="020F0502020204030204" pitchFamily="34" charset="0"/>
                        </a:rPr>
                        <a:t>Rev. 13:3, 12, 14</a:t>
                      </a:r>
                    </a:p>
                  </a:txBody>
                  <a:tcPr anchor="ctr"/>
                </a:tc>
                <a:extLst>
                  <a:ext uri="{0D108BD9-81ED-4DB2-BD59-A6C34878D82A}">
                    <a16:rowId xmlns:a16="http://schemas.microsoft.com/office/drawing/2014/main" val="1747955805"/>
                  </a:ext>
                </a:extLst>
              </a:tr>
              <a:tr h="0">
                <a:tc>
                  <a:txBody>
                    <a:bodyPr/>
                    <a:lstStyle/>
                    <a:p>
                      <a:pPr algn="ctr"/>
                      <a:r>
                        <a:rPr lang="en-US" sz="2200" dirty="0">
                          <a:latin typeface="Calibri" panose="020F0502020204030204" pitchFamily="34" charset="0"/>
                          <a:cs typeface="Calibri" panose="020F0502020204030204" pitchFamily="34" charset="0"/>
                        </a:rPr>
                        <a:t>11.</a:t>
                      </a:r>
                    </a:p>
                  </a:txBody>
                  <a:tcPr anchor="ctr"/>
                </a:tc>
                <a:tc>
                  <a:txBody>
                    <a:bodyPr/>
                    <a:lstStyle/>
                    <a:p>
                      <a:pPr algn="l"/>
                      <a:r>
                        <a:rPr lang="en-US" sz="2200" dirty="0">
                          <a:latin typeface="Calibri" panose="020F0502020204030204" pitchFamily="34" charset="0"/>
                          <a:cs typeface="Calibri" panose="020F0502020204030204" pitchFamily="34" charset="0"/>
                        </a:rPr>
                        <a:t>Given a throne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Rev. 3:21</a:t>
                      </a:r>
                    </a:p>
                  </a:txBody>
                  <a:tcPr anchor="ctr"/>
                </a:tc>
                <a:tc>
                  <a:txBody>
                    <a:bodyPr/>
                    <a:lstStyle/>
                    <a:p>
                      <a:pPr algn="ctr"/>
                      <a:r>
                        <a:rPr lang="en-US" sz="2200" dirty="0">
                          <a:latin typeface="Calibri" panose="020F0502020204030204" pitchFamily="34" charset="0"/>
                          <a:cs typeface="Calibri" panose="020F0502020204030204" pitchFamily="34" charset="0"/>
                        </a:rPr>
                        <a:t>Rev. 13:2</a:t>
                      </a:r>
                    </a:p>
                  </a:txBody>
                  <a:tcPr anchor="ctr"/>
                </a:tc>
                <a:extLst>
                  <a:ext uri="{0D108BD9-81ED-4DB2-BD59-A6C34878D82A}">
                    <a16:rowId xmlns:a16="http://schemas.microsoft.com/office/drawing/2014/main" val="2820067115"/>
                  </a:ext>
                </a:extLst>
              </a:tr>
            </a:tbl>
          </a:graphicData>
        </a:graphic>
      </p:graphicFrame>
    </p:spTree>
    <p:extLst>
      <p:ext uri="{BB962C8B-B14F-4D97-AF65-F5344CB8AC3E}">
        <p14:creationId xmlns:p14="http://schemas.microsoft.com/office/powerpoint/2010/main" val="72330560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Second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ethnic identity</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character</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purpose</a:t>
            </a:r>
            <a:r>
              <a:rPr lang="en-US" dirty="0">
                <a:effectLst>
                  <a:outerShdw blurRad="38100" dist="38100" dir="2700000" algn="tl">
                    <a:srgbClr val="000000">
                      <a:alpha val="43137"/>
                    </a:srgbClr>
                  </a:outerShdw>
                </a:effectLst>
                <a:latin typeface="Calibri" panose="020F0502020204030204" pitchFamily="34" charset="0"/>
              </a:rPr>
              <a:t> (12)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miracles</a:t>
            </a:r>
            <a:r>
              <a:rPr lang="en-US" dirty="0">
                <a:effectLst>
                  <a:outerShdw blurRad="38100" dist="38100" dir="2700000" algn="tl">
                    <a:srgbClr val="000000">
                      <a:alpha val="43137"/>
                    </a:srgbClr>
                  </a:outerShdw>
                </a:effectLst>
                <a:latin typeface="Calibri" panose="020F0502020204030204" pitchFamily="34" charset="0"/>
              </a:rPr>
              <a:t> (13)</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deception (14a)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image-statue (14b-15)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economic system (16-18)</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pic>
        <p:nvPicPr>
          <p:cNvPr id="1026" name="Picture 2" descr="Image result for revelation 13:11-18">
            <a:extLst>
              <a:ext uri="{FF2B5EF4-FFF2-40B4-BE49-F238E27FC236}">
                <a16:creationId xmlns:a16="http://schemas.microsoft.com/office/drawing/2014/main" id="{6EED92CA-821C-4CDF-8DC4-C3277477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38400"/>
            <a:ext cx="3894667"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0253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Test the Spirits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685800" y="1143000"/>
            <a:ext cx="8458201"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Deut. 13:1-5</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Isa. 8:19-20</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Acts 17:11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Gal. 1:8-9</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Thess. 5:20-21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1 John 4:1</a:t>
            </a:r>
          </a:p>
          <a:p>
            <a:pPr marL="461963" indent="-461963">
              <a:spcBef>
                <a:spcPts val="0"/>
              </a:spcBef>
              <a:spcAft>
                <a:spcPts val="1800"/>
              </a:spcAft>
              <a:buSzPct val="100000"/>
              <a:buFont typeface="+mj-lt"/>
              <a:buAutoNum type="arabicPeriod"/>
            </a:pPr>
            <a:r>
              <a:rPr lang="en-US" altLang="en-US" dirty="0">
                <a:effectLst>
                  <a:outerShdw blurRad="38100" dist="38100" dir="2700000" algn="tl">
                    <a:srgbClr val="000000">
                      <a:alpha val="43137"/>
                    </a:srgbClr>
                  </a:outerShdw>
                </a:effectLst>
              </a:rPr>
              <a:t>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1600200"/>
            <a:ext cx="39565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4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John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do not believe every spirit, but test the spirits to see whether they are from God, because many false prophets have gone out into the world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25356" y="2590800"/>
            <a:ext cx="2093288" cy="2286000"/>
          </a:xfrm>
          <a:prstGeom prst="ellipse">
            <a:avLst/>
          </a:prstGeom>
        </p:spPr>
      </p:pic>
    </p:spTree>
    <p:extLst>
      <p:ext uri="{BB962C8B-B14F-4D97-AF65-F5344CB8AC3E}">
        <p14:creationId xmlns:p14="http://schemas.microsoft.com/office/powerpoint/2010/main" val="364168940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Second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ethnic identity</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character</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purpose</a:t>
            </a:r>
            <a:r>
              <a:rPr lang="en-US" dirty="0">
                <a:effectLst>
                  <a:outerShdw blurRad="38100" dist="38100" dir="2700000" algn="tl">
                    <a:srgbClr val="000000">
                      <a:alpha val="43137"/>
                    </a:srgbClr>
                  </a:outerShdw>
                </a:effectLst>
                <a:latin typeface="Calibri" panose="020F0502020204030204" pitchFamily="34" charset="0"/>
              </a:rPr>
              <a:t> (12)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miracles</a:t>
            </a:r>
            <a:r>
              <a:rPr lang="en-US" dirty="0">
                <a:effectLst>
                  <a:outerShdw blurRad="38100" dist="38100" dir="2700000" algn="tl">
                    <a:srgbClr val="000000">
                      <a:alpha val="43137"/>
                    </a:srgbClr>
                  </a:outerShdw>
                </a:effectLst>
                <a:latin typeface="Calibri" panose="020F0502020204030204" pitchFamily="34" charset="0"/>
              </a:rPr>
              <a:t>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deception (14a)</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image-statue (14b-15)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economic system (16-18)</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pic>
        <p:nvPicPr>
          <p:cNvPr id="1026" name="Picture 2" descr="Image result for revelation 13:11-18">
            <a:extLst>
              <a:ext uri="{FF2B5EF4-FFF2-40B4-BE49-F238E27FC236}">
                <a16:creationId xmlns:a16="http://schemas.microsoft.com/office/drawing/2014/main" id="{6EED92CA-821C-4CDF-8DC4-C3277477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38400"/>
            <a:ext cx="3894667"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5474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08229-4769-492A-A051-C5300733B4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409" y="252484"/>
            <a:ext cx="8285182" cy="5767316"/>
          </a:xfrm>
          <a:prstGeom prst="rect">
            <a:avLst/>
          </a:prstGeom>
        </p:spPr>
      </p:pic>
      <p:pic>
        <p:nvPicPr>
          <p:cNvPr id="3" name="Picture 2">
            <a:extLst>
              <a:ext uri="{FF2B5EF4-FFF2-40B4-BE49-F238E27FC236}">
                <a16:creationId xmlns:a16="http://schemas.microsoft.com/office/drawing/2014/main" id="{28291062-8498-4DAE-B909-447E7A4360A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ellipse">
            <a:avLst/>
          </a:prstGeom>
        </p:spPr>
      </p:pic>
    </p:spTree>
    <p:extLst>
      <p:ext uri="{BB962C8B-B14F-4D97-AF65-F5344CB8AC3E}">
        <p14:creationId xmlns:p14="http://schemas.microsoft.com/office/powerpoint/2010/main" val="381502338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304324"/>
            <a:ext cx="8864352" cy="5486876"/>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13:14</a:t>
            </a:r>
          </a:p>
          <a:p>
            <a:pPr algn="just"/>
            <a:r>
              <a:rPr lang="en-US" sz="3600" dirty="0">
                <a:effectLst>
                  <a:outerShdw blurRad="38100" dist="38100" dir="2700000" algn="tl">
                    <a:srgbClr val="000000">
                      <a:alpha val="43137"/>
                    </a:srgbClr>
                  </a:outerShdw>
                </a:effectLst>
                <a:latin typeface="Calibri" panose="020F0502020204030204" pitchFamily="34" charset="0"/>
              </a:rPr>
              <a:t>“And he deceives those who dwell on the earth because of the signs which it was given him to perform in the presence of the beast, telling those who dwell on the earth to make 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image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eikōn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beast</a:t>
            </a:r>
            <a:r>
              <a:rPr lang="en-US" sz="3600" dirty="0">
                <a:effectLst>
                  <a:outerShdw blurRad="38100" dist="38100" dir="2700000" algn="tl">
                    <a:srgbClr val="000000">
                      <a:alpha val="43137"/>
                    </a:srgbClr>
                  </a:outerShdw>
                </a:effectLst>
                <a:latin typeface="Calibri" panose="020F0502020204030204" pitchFamily="34" charset="0"/>
              </a:rPr>
              <a:t> who had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wound of the sword </a:t>
            </a:r>
            <a:r>
              <a:rPr lang="en-US" sz="3600" dirty="0">
                <a:effectLst>
                  <a:outerShdw blurRad="38100" dist="38100" dir="2700000" algn="tl">
                    <a:srgbClr val="000000">
                      <a:alpha val="43137"/>
                    </a:srgbClr>
                  </a:outerShdw>
                </a:effectLst>
                <a:latin typeface="Calibri" panose="020F0502020204030204" pitchFamily="34" charset="0"/>
              </a:rPr>
              <a:t>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has come to life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záō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22751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740899E-4884-4A6C-8524-BB6960541AA6}"/>
              </a:ext>
            </a:extLst>
          </p:cNvPr>
          <p:cNvGraphicFramePr>
            <a:graphicFrameLocks noGrp="1"/>
          </p:cNvGraphicFramePr>
          <p:nvPr>
            <p:ph idx="1"/>
            <p:extLst>
              <p:ext uri="{D42A27DB-BD31-4B8C-83A1-F6EECF244321}">
                <p14:modId xmlns:p14="http://schemas.microsoft.com/office/powerpoint/2010/main" val="3410017042"/>
              </p:ext>
            </p:extLst>
          </p:nvPr>
        </p:nvGraphicFramePr>
        <p:xfrm>
          <a:off x="76200" y="76200"/>
          <a:ext cx="8991600" cy="6656476"/>
        </p:xfrm>
        <a:graphic>
          <a:graphicData uri="http://schemas.openxmlformats.org/drawingml/2006/table">
            <a:tbl>
              <a:tblPr firstRow="1" bandRow="1">
                <a:tableStyleId>{073A0DAA-6AF3-43AB-8588-CEC1D06C72B9}</a:tableStyleId>
              </a:tblPr>
              <a:tblGrid>
                <a:gridCol w="762000">
                  <a:extLst>
                    <a:ext uri="{9D8B030D-6E8A-4147-A177-3AD203B41FA5}">
                      <a16:colId xmlns:a16="http://schemas.microsoft.com/office/drawing/2014/main" val="1281036659"/>
                    </a:ext>
                  </a:extLst>
                </a:gridCol>
                <a:gridCol w="3657600">
                  <a:extLst>
                    <a:ext uri="{9D8B030D-6E8A-4147-A177-3AD203B41FA5}">
                      <a16:colId xmlns:a16="http://schemas.microsoft.com/office/drawing/2014/main" val="3939120806"/>
                    </a:ext>
                  </a:extLst>
                </a:gridCol>
                <a:gridCol w="2362200">
                  <a:extLst>
                    <a:ext uri="{9D8B030D-6E8A-4147-A177-3AD203B41FA5}">
                      <a16:colId xmlns:a16="http://schemas.microsoft.com/office/drawing/2014/main" val="2755603270"/>
                    </a:ext>
                  </a:extLst>
                </a:gridCol>
                <a:gridCol w="2209800">
                  <a:extLst>
                    <a:ext uri="{9D8B030D-6E8A-4147-A177-3AD203B41FA5}">
                      <a16:colId xmlns:a16="http://schemas.microsoft.com/office/drawing/2014/main" val="3131948577"/>
                    </a:ext>
                  </a:extLst>
                </a:gridCol>
              </a:tblGrid>
              <a:tr h="501137">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How Satan Imitates </a:t>
                      </a:r>
                      <a:r>
                        <a:rPr kumimoji="0" lang="en-US" sz="2400" b="1" i="0" u="none" strike="noStrike" kern="1200" cap="none" spc="0" normalizeH="0" baseline="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God</a:t>
                      </a: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and the Antichrist Imitates </a:t>
                      </a:r>
                      <a:r>
                        <a:rPr kumimoji="0" lang="en-US" sz="24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Jesus Christ</a:t>
                      </a:r>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455579">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CATEGORY</a:t>
                      </a:r>
                    </a:p>
                  </a:txBody>
                  <a:tcPr anchor="ctr">
                    <a:solidFill>
                      <a:schemeClr val="bg2"/>
                    </a:solidFill>
                  </a:tcPr>
                </a:tc>
                <a:tc>
                  <a:txBody>
                    <a:bodyPr/>
                    <a:lstStyle/>
                    <a:p>
                      <a:pPr algn="ctr"/>
                      <a:r>
                        <a:rPr lang="en-US" sz="20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JESUS CHRIST</a:t>
                      </a:r>
                    </a:p>
                  </a:txBody>
                  <a:tcPr anchor="ctr">
                    <a:solidFill>
                      <a:schemeClr val="bg2"/>
                    </a:solidFill>
                  </a:tcPr>
                </a:tc>
                <a:tc>
                  <a:txBody>
                    <a:bodyPr/>
                    <a:lstStyle/>
                    <a:p>
                      <a:pPr algn="ctr"/>
                      <a:r>
                        <a:rPr lang="en-US" sz="20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ANTICHRIST</a:t>
                      </a:r>
                    </a:p>
                  </a:txBody>
                  <a:tcPr anchor="ctr">
                    <a:solidFill>
                      <a:schemeClr val="bg2"/>
                    </a:solidFill>
                  </a:tcPr>
                </a:tc>
                <a:extLst>
                  <a:ext uri="{0D108BD9-81ED-4DB2-BD59-A6C34878D82A}">
                    <a16:rowId xmlns:a16="http://schemas.microsoft.com/office/drawing/2014/main" val="1204976739"/>
                  </a:ext>
                </a:extLst>
              </a:tr>
              <a:tr h="0">
                <a:tc>
                  <a:txBody>
                    <a:bodyPr/>
                    <a:lstStyle/>
                    <a:p>
                      <a:pPr algn="ctr"/>
                      <a:r>
                        <a:rPr lang="en-US" sz="2200" dirty="0">
                          <a:latin typeface="Calibri" panose="020F0502020204030204" pitchFamily="34" charset="0"/>
                          <a:cs typeface="Calibri" panose="020F0502020204030204" pitchFamily="34" charset="0"/>
                        </a:rPr>
                        <a:t>1.</a:t>
                      </a:r>
                    </a:p>
                  </a:txBody>
                  <a:tcPr anchor="ctr"/>
                </a:tc>
                <a:tc>
                  <a:txBody>
                    <a:bodyPr/>
                    <a:lstStyle/>
                    <a:p>
                      <a:pPr algn="l"/>
                      <a:r>
                        <a:rPr lang="en-US" sz="2200" dirty="0">
                          <a:latin typeface="Calibri" panose="020F0502020204030204" pitchFamily="34" charset="0"/>
                          <a:cs typeface="Calibri" panose="020F0502020204030204" pitchFamily="34" charset="0"/>
                        </a:rPr>
                        <a:t>World prepared in advance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2:7</a:t>
                      </a:r>
                    </a:p>
                  </a:txBody>
                  <a:tcPr anchor="ctr"/>
                </a:tc>
                <a:extLst>
                  <a:ext uri="{0D108BD9-81ED-4DB2-BD59-A6C34878D82A}">
                    <a16:rowId xmlns:a16="http://schemas.microsoft.com/office/drawing/2014/main" val="558539107"/>
                  </a:ext>
                </a:extLst>
              </a:tr>
              <a:tr h="0">
                <a:tc>
                  <a:txBody>
                    <a:bodyPr/>
                    <a:lstStyle/>
                    <a:p>
                      <a:pPr algn="ctr"/>
                      <a:r>
                        <a:rPr lang="en-US" sz="2200" dirty="0">
                          <a:latin typeface="Calibri" panose="020F0502020204030204" pitchFamily="34" charset="0"/>
                          <a:cs typeface="Calibri" panose="020F0502020204030204" pitchFamily="34" charset="0"/>
                        </a:rPr>
                        <a:t>2.</a:t>
                      </a:r>
                    </a:p>
                  </a:txBody>
                  <a:tcPr anchor="ctr"/>
                </a:tc>
                <a:tc>
                  <a:txBody>
                    <a:bodyPr/>
                    <a:lstStyle/>
                    <a:p>
                      <a:pPr algn="l"/>
                      <a:r>
                        <a:rPr lang="en-US" sz="2200" dirty="0">
                          <a:latin typeface="Calibri" panose="020F0502020204030204" pitchFamily="34" charset="0"/>
                          <a:cs typeface="Calibri" panose="020F0502020204030204" pitchFamily="34" charset="0"/>
                        </a:rPr>
                        <a:t>Revealed at the proper time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solidFill>
                            <a:srgbClr val="0000CC"/>
                          </a:solidFill>
                          <a:latin typeface="Calibri" panose="020F0502020204030204" pitchFamily="34" charset="0"/>
                          <a:cs typeface="Calibri" panose="020F0502020204030204" pitchFamily="34" charset="0"/>
                        </a:rPr>
                        <a:t>Gal. 4:4</a:t>
                      </a:r>
                    </a:p>
                  </a:txBody>
                  <a:tcPr anchor="ctr"/>
                </a:tc>
                <a:tc>
                  <a:txBody>
                    <a:bodyPr/>
                    <a:lstStyle/>
                    <a:p>
                      <a:pPr algn="ctr"/>
                      <a:r>
                        <a:rPr lang="en-US" sz="2200" dirty="0">
                          <a:latin typeface="Calibri" panose="020F0502020204030204" pitchFamily="34" charset="0"/>
                          <a:cs typeface="Calibri" panose="020F0502020204030204" pitchFamily="34" charset="0"/>
                        </a:rPr>
                        <a:t>2 Thess. 2:6</a:t>
                      </a:r>
                    </a:p>
                  </a:txBody>
                  <a:tcPr anchor="ctr"/>
                </a:tc>
                <a:extLst>
                  <a:ext uri="{0D108BD9-81ED-4DB2-BD59-A6C34878D82A}">
                    <a16:rowId xmlns:a16="http://schemas.microsoft.com/office/drawing/2014/main" val="2935229951"/>
                  </a:ext>
                </a:extLst>
              </a:tr>
              <a:tr h="0">
                <a:tc>
                  <a:txBody>
                    <a:bodyPr/>
                    <a:lstStyle/>
                    <a:p>
                      <a:pPr algn="ctr"/>
                      <a:r>
                        <a:rPr lang="en-US" sz="2200" dirty="0">
                          <a:latin typeface="Calibri" panose="020F0502020204030204" pitchFamily="34" charset="0"/>
                          <a:cs typeface="Calibri" panose="020F0502020204030204" pitchFamily="34" charset="0"/>
                        </a:rPr>
                        <a:t>3.</a:t>
                      </a:r>
                    </a:p>
                  </a:txBody>
                  <a:tcPr anchor="ctr"/>
                </a:tc>
                <a:tc>
                  <a:txBody>
                    <a:bodyPr/>
                    <a:lstStyle/>
                    <a:p>
                      <a:pPr algn="l"/>
                      <a:r>
                        <a:rPr lang="en-US" sz="2200" dirty="0">
                          <a:latin typeface="Calibri" panose="020F0502020204030204" pitchFamily="34" charset="0"/>
                          <a:cs typeface="Calibri" panose="020F0502020204030204" pitchFamily="34" charset="0"/>
                        </a:rPr>
                        <a:t>Claim of deity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14:9</a:t>
                      </a:r>
                    </a:p>
                  </a:txBody>
                  <a:tcPr anchor="ctr"/>
                </a:tc>
                <a:tc>
                  <a:txBody>
                    <a:bodyPr/>
                    <a:lstStyle/>
                    <a:p>
                      <a:pPr algn="ctr"/>
                      <a:r>
                        <a:rPr lang="en-US" sz="2200" dirty="0">
                          <a:latin typeface="Calibri" panose="020F0502020204030204" pitchFamily="34" charset="0"/>
                          <a:cs typeface="Calibri" panose="020F0502020204030204" pitchFamily="34" charset="0"/>
                        </a:rPr>
                        <a:t>2 Thess. 2:4</a:t>
                      </a:r>
                    </a:p>
                  </a:txBody>
                  <a:tcPr anchor="ctr"/>
                </a:tc>
                <a:extLst>
                  <a:ext uri="{0D108BD9-81ED-4DB2-BD59-A6C34878D82A}">
                    <a16:rowId xmlns:a16="http://schemas.microsoft.com/office/drawing/2014/main" val="1282089858"/>
                  </a:ext>
                </a:extLst>
              </a:tr>
              <a:tr h="0">
                <a:tc>
                  <a:txBody>
                    <a:bodyPr/>
                    <a:lstStyle/>
                    <a:p>
                      <a:pPr algn="ctr"/>
                      <a:r>
                        <a:rPr lang="en-US" sz="2200" dirty="0">
                          <a:latin typeface="Calibri" panose="020F0502020204030204" pitchFamily="34" charset="0"/>
                          <a:cs typeface="Calibri" panose="020F0502020204030204" pitchFamily="34" charset="0"/>
                        </a:rPr>
                        <a:t>4.</a:t>
                      </a:r>
                    </a:p>
                  </a:txBody>
                  <a:tcPr anchor="ctr"/>
                </a:tc>
                <a:tc>
                  <a:txBody>
                    <a:bodyPr/>
                    <a:lstStyle/>
                    <a:p>
                      <a:pPr algn="l"/>
                      <a:r>
                        <a:rPr lang="en-US" sz="2200" dirty="0">
                          <a:latin typeface="Calibri" panose="020F0502020204030204" pitchFamily="34" charset="0"/>
                          <a:cs typeface="Calibri" panose="020F0502020204030204" pitchFamily="34" charset="0"/>
                        </a:rPr>
                        <a:t>Heralded by a forerunner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John 1:23</a:t>
                      </a:r>
                    </a:p>
                  </a:txBody>
                  <a:tcPr anchor="ctr"/>
                </a:tc>
                <a:tc>
                  <a:txBody>
                    <a:bodyPr/>
                    <a:lstStyle/>
                    <a:p>
                      <a:pPr algn="ctr"/>
                      <a:r>
                        <a:rPr lang="en-US" sz="2200" dirty="0">
                          <a:latin typeface="Calibri" panose="020F0502020204030204" pitchFamily="34" charset="0"/>
                          <a:cs typeface="Calibri" panose="020F0502020204030204" pitchFamily="34" charset="0"/>
                        </a:rPr>
                        <a:t>Rev. 13:12</a:t>
                      </a:r>
                    </a:p>
                  </a:txBody>
                  <a:tcPr anchor="ctr"/>
                </a:tc>
                <a:extLst>
                  <a:ext uri="{0D108BD9-81ED-4DB2-BD59-A6C34878D82A}">
                    <a16:rowId xmlns:a16="http://schemas.microsoft.com/office/drawing/2014/main" val="1982611401"/>
                  </a:ext>
                </a:extLst>
              </a:tr>
              <a:tr h="0">
                <a:tc>
                  <a:txBody>
                    <a:bodyPr/>
                    <a:lstStyle/>
                    <a:p>
                      <a:pPr algn="ctr"/>
                      <a:r>
                        <a:rPr lang="en-US" sz="2200" dirty="0">
                          <a:latin typeface="Calibri" panose="020F0502020204030204" pitchFamily="34" charset="0"/>
                          <a:cs typeface="Calibri" panose="020F0502020204030204" pitchFamily="34" charset="0"/>
                        </a:rPr>
                        <a:t>5.</a:t>
                      </a:r>
                    </a:p>
                  </a:txBody>
                  <a:tcPr anchor="ctr"/>
                </a:tc>
                <a:tc>
                  <a:txBody>
                    <a:bodyPr/>
                    <a:lstStyle/>
                    <a:p>
                      <a:pPr algn="l"/>
                      <a:r>
                        <a:rPr lang="en-US" sz="2200" dirty="0">
                          <a:latin typeface="Calibri" panose="020F0502020204030204" pitchFamily="34" charset="0"/>
                          <a:cs typeface="Calibri" panose="020F0502020204030204" pitchFamily="34" charset="0"/>
                        </a:rPr>
                        <a:t>Forerunner comes in the Spirit and power of Elijah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Luke 1:17</a:t>
                      </a:r>
                    </a:p>
                  </a:txBody>
                  <a:tcPr anchor="ctr"/>
                </a:tc>
                <a:tc>
                  <a:txBody>
                    <a:bodyPr/>
                    <a:lstStyle/>
                    <a:p>
                      <a:pPr algn="ctr"/>
                      <a:r>
                        <a:rPr lang="en-US" sz="2200" dirty="0">
                          <a:latin typeface="Calibri" panose="020F0502020204030204" pitchFamily="34" charset="0"/>
                          <a:cs typeface="Calibri" panose="020F0502020204030204" pitchFamily="34" charset="0"/>
                        </a:rPr>
                        <a:t>1 Kgs. 8:37-38; Rev. 13:13</a:t>
                      </a:r>
                    </a:p>
                  </a:txBody>
                  <a:tcPr anchor="ctr"/>
                </a:tc>
                <a:extLst>
                  <a:ext uri="{0D108BD9-81ED-4DB2-BD59-A6C34878D82A}">
                    <a16:rowId xmlns:a16="http://schemas.microsoft.com/office/drawing/2014/main" val="1913668434"/>
                  </a:ext>
                </a:extLst>
              </a:tr>
              <a:tr h="0">
                <a:tc>
                  <a:txBody>
                    <a:bodyPr/>
                    <a:lstStyle/>
                    <a:p>
                      <a:pPr algn="ctr"/>
                      <a:r>
                        <a:rPr lang="en-US" sz="2200" dirty="0">
                          <a:latin typeface="Calibri" panose="020F0502020204030204" pitchFamily="34" charset="0"/>
                          <a:cs typeface="Calibri" panose="020F0502020204030204" pitchFamily="34" charset="0"/>
                        </a:rPr>
                        <a:t>6.</a:t>
                      </a:r>
                    </a:p>
                  </a:txBody>
                  <a:tcPr anchor="ctr"/>
                </a:tc>
                <a:tc>
                  <a:txBody>
                    <a:bodyPr/>
                    <a:lstStyle/>
                    <a:p>
                      <a:pPr algn="l"/>
                      <a:r>
                        <a:rPr lang="en-US" sz="2200" dirty="0">
                          <a:latin typeface="Calibri" panose="020F0502020204030204" pitchFamily="34" charset="0"/>
                          <a:cs typeface="Calibri" panose="020F0502020204030204" pitchFamily="34" charset="0"/>
                        </a:rPr>
                        <a:t>Empowered by a higher source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6:14</a:t>
                      </a:r>
                    </a:p>
                  </a:txBody>
                  <a:tcPr anchor="ctr"/>
                </a:tc>
                <a:tc>
                  <a:txBody>
                    <a:bodyPr/>
                    <a:lstStyle/>
                    <a:p>
                      <a:pPr algn="ctr"/>
                      <a:r>
                        <a:rPr lang="en-US" sz="2200" dirty="0">
                          <a:latin typeface="Calibri" panose="020F0502020204030204" pitchFamily="34" charset="0"/>
                          <a:cs typeface="Calibri" panose="020F0502020204030204" pitchFamily="34" charset="0"/>
                        </a:rPr>
                        <a:t>Rev. 13:14</a:t>
                      </a:r>
                    </a:p>
                  </a:txBody>
                  <a:tcPr anchor="ctr"/>
                </a:tc>
                <a:extLst>
                  <a:ext uri="{0D108BD9-81ED-4DB2-BD59-A6C34878D82A}">
                    <a16:rowId xmlns:a16="http://schemas.microsoft.com/office/drawing/2014/main" val="443366115"/>
                  </a:ext>
                </a:extLst>
              </a:tr>
              <a:tr h="0">
                <a:tc>
                  <a:txBody>
                    <a:bodyPr/>
                    <a:lstStyle/>
                    <a:p>
                      <a:pPr algn="ctr"/>
                      <a:r>
                        <a:rPr lang="en-US" sz="2200" dirty="0">
                          <a:latin typeface="Calibri" panose="020F0502020204030204" pitchFamily="34" charset="0"/>
                          <a:cs typeface="Calibri" panose="020F0502020204030204" pitchFamily="34" charset="0"/>
                        </a:rPr>
                        <a:t>7.</a:t>
                      </a:r>
                    </a:p>
                  </a:txBody>
                  <a:tcPr anchor="ctr"/>
                </a:tc>
                <a:tc>
                  <a:txBody>
                    <a:bodyPr/>
                    <a:lstStyle/>
                    <a:p>
                      <a:pPr algn="l"/>
                      <a:r>
                        <a:rPr lang="en-US" sz="2200" dirty="0">
                          <a:latin typeface="Calibri" panose="020F0502020204030204" pitchFamily="34" charset="0"/>
                          <a:cs typeface="Calibri" panose="020F0502020204030204" pitchFamily="34" charset="0"/>
                        </a:rPr>
                        <a:t>Member of a Trinity</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Phil. 1:2; Acts 5:3-4; John 14:9</a:t>
                      </a:r>
                    </a:p>
                  </a:txBody>
                  <a:tcPr anchor="ctr"/>
                </a:tc>
                <a:tc>
                  <a:txBody>
                    <a:bodyPr/>
                    <a:lstStyle/>
                    <a:p>
                      <a:pPr algn="ctr"/>
                      <a:r>
                        <a:rPr lang="en-US" sz="2200" dirty="0">
                          <a:latin typeface="Calibri" panose="020F0502020204030204" pitchFamily="34" charset="0"/>
                          <a:cs typeface="Calibri" panose="020F0502020204030204" pitchFamily="34" charset="0"/>
                        </a:rPr>
                        <a:t>Rev. 16:13; 20:10</a:t>
                      </a:r>
                    </a:p>
                  </a:txBody>
                  <a:tcPr anchor="ctr"/>
                </a:tc>
                <a:extLst>
                  <a:ext uri="{0D108BD9-81ED-4DB2-BD59-A6C34878D82A}">
                    <a16:rowId xmlns:a16="http://schemas.microsoft.com/office/drawing/2014/main" val="482985495"/>
                  </a:ext>
                </a:extLst>
              </a:tr>
              <a:tr h="0">
                <a:tc>
                  <a:txBody>
                    <a:bodyPr/>
                    <a:lstStyle/>
                    <a:p>
                      <a:pPr algn="ctr"/>
                      <a:r>
                        <a:rPr lang="en-US" sz="2200" dirty="0">
                          <a:latin typeface="Calibri" panose="020F0502020204030204" pitchFamily="34" charset="0"/>
                          <a:cs typeface="Calibri" panose="020F0502020204030204" pitchFamily="34" charset="0"/>
                        </a:rPr>
                        <a:t>8.</a:t>
                      </a:r>
                    </a:p>
                  </a:txBody>
                  <a:tcPr anchor="ctr"/>
                </a:tc>
                <a:tc>
                  <a:txBody>
                    <a:bodyPr/>
                    <a:lstStyle/>
                    <a:p>
                      <a:pPr algn="l"/>
                      <a:r>
                        <a:rPr lang="en-US" sz="2200" dirty="0">
                          <a:latin typeface="Calibri" panose="020F0502020204030204" pitchFamily="34" charset="0"/>
                          <a:cs typeface="Calibri" panose="020F0502020204030204" pitchFamily="34" charset="0"/>
                        </a:rPr>
                        <a:t>Head of a Church</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Eph. 5:23</a:t>
                      </a:r>
                    </a:p>
                  </a:txBody>
                  <a:tcPr anchor="ctr"/>
                </a:tc>
                <a:tc>
                  <a:txBody>
                    <a:bodyPr/>
                    <a:lstStyle/>
                    <a:p>
                      <a:pPr algn="ctr"/>
                      <a:r>
                        <a:rPr lang="en-US" sz="2200" dirty="0">
                          <a:latin typeface="Calibri" panose="020F0502020204030204" pitchFamily="34" charset="0"/>
                          <a:cs typeface="Calibri" panose="020F0502020204030204" pitchFamily="34" charset="0"/>
                        </a:rPr>
                        <a:t>Rev. 2:9; 3:9</a:t>
                      </a:r>
                    </a:p>
                  </a:txBody>
                  <a:tcPr anchor="ctr"/>
                </a:tc>
                <a:extLst>
                  <a:ext uri="{0D108BD9-81ED-4DB2-BD59-A6C34878D82A}">
                    <a16:rowId xmlns:a16="http://schemas.microsoft.com/office/drawing/2014/main" val="3454855397"/>
                  </a:ext>
                </a:extLst>
              </a:tr>
              <a:tr h="0">
                <a:tc>
                  <a:txBody>
                    <a:bodyPr/>
                    <a:lstStyle/>
                    <a:p>
                      <a:pPr algn="ctr"/>
                      <a:r>
                        <a:rPr lang="en-US" sz="2200" dirty="0">
                          <a:latin typeface="Calibri" panose="020F0502020204030204" pitchFamily="34" charset="0"/>
                          <a:cs typeface="Calibri" panose="020F0502020204030204" pitchFamily="34" charset="0"/>
                        </a:rPr>
                        <a:t>9.</a:t>
                      </a:r>
                    </a:p>
                  </a:txBody>
                  <a:tcPr anchor="ctr"/>
                </a:tc>
                <a:tc>
                  <a:txBody>
                    <a:bodyPr/>
                    <a:lstStyle/>
                    <a:p>
                      <a:pPr algn="l"/>
                      <a:r>
                        <a:rPr lang="en-US" sz="2200" dirty="0">
                          <a:latin typeface="Calibri" panose="020F0502020204030204" pitchFamily="34" charset="0"/>
                          <a:cs typeface="Calibri" panose="020F0502020204030204" pitchFamily="34" charset="0"/>
                        </a:rPr>
                        <a:t>Miracle worker</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Acts 2:22</a:t>
                      </a:r>
                    </a:p>
                  </a:txBody>
                  <a:tcPr anchor="ctr"/>
                </a:tc>
                <a:tc>
                  <a:txBody>
                    <a:bodyPr/>
                    <a:lstStyle/>
                    <a:p>
                      <a:pPr algn="ctr"/>
                      <a:r>
                        <a:rPr lang="en-US" sz="2200" dirty="0">
                          <a:latin typeface="Calibri" panose="020F0502020204030204" pitchFamily="34" charset="0"/>
                          <a:cs typeface="Calibri" panose="020F0502020204030204" pitchFamily="34" charset="0"/>
                        </a:rPr>
                        <a:t>2 Thess. 2:9</a:t>
                      </a:r>
                    </a:p>
                  </a:txBody>
                  <a:tcPr anchor="ctr"/>
                </a:tc>
                <a:extLst>
                  <a:ext uri="{0D108BD9-81ED-4DB2-BD59-A6C34878D82A}">
                    <a16:rowId xmlns:a16="http://schemas.microsoft.com/office/drawing/2014/main" val="3188230933"/>
                  </a:ext>
                </a:extLst>
              </a:tr>
              <a:tr h="0">
                <a:tc>
                  <a:txBody>
                    <a:bodyPr/>
                    <a:lstStyle/>
                    <a:p>
                      <a:pPr algn="ctr"/>
                      <a:r>
                        <a:rPr lang="en-US" sz="2200" dirty="0">
                          <a:latin typeface="Calibri" panose="020F0502020204030204" pitchFamily="34" charset="0"/>
                          <a:cs typeface="Calibri" panose="020F0502020204030204" pitchFamily="34" charset="0"/>
                        </a:rPr>
                        <a:t>10.</a:t>
                      </a:r>
                    </a:p>
                  </a:txBody>
                  <a:tcPr anchor="ctr"/>
                </a:tc>
                <a:tc>
                  <a:txBody>
                    <a:bodyPr/>
                    <a:lstStyle/>
                    <a:p>
                      <a:pPr algn="l"/>
                      <a:r>
                        <a:rPr lang="en-US" sz="2200" dirty="0">
                          <a:latin typeface="Calibri" panose="020F0502020204030204" pitchFamily="34" charset="0"/>
                          <a:cs typeface="Calibri" panose="020F0502020204030204" pitchFamily="34" charset="0"/>
                        </a:rPr>
                        <a:t>Resurrection from the dead</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1 Cor. 15:3-6</a:t>
                      </a:r>
                    </a:p>
                  </a:txBody>
                  <a:tcPr anchor="ctr"/>
                </a:tc>
                <a:tc>
                  <a:txBody>
                    <a:bodyPr/>
                    <a:lstStyle/>
                    <a:p>
                      <a:pPr algn="ctr"/>
                      <a:r>
                        <a:rPr lang="en-US" sz="2200" dirty="0">
                          <a:latin typeface="Calibri" panose="020F0502020204030204" pitchFamily="34" charset="0"/>
                          <a:cs typeface="Calibri" panose="020F0502020204030204" pitchFamily="34" charset="0"/>
                        </a:rPr>
                        <a:t>Rev. 13:3, 12, 14</a:t>
                      </a:r>
                    </a:p>
                  </a:txBody>
                  <a:tcPr anchor="ctr"/>
                </a:tc>
                <a:extLst>
                  <a:ext uri="{0D108BD9-81ED-4DB2-BD59-A6C34878D82A}">
                    <a16:rowId xmlns:a16="http://schemas.microsoft.com/office/drawing/2014/main" val="1747955805"/>
                  </a:ext>
                </a:extLst>
              </a:tr>
              <a:tr h="0">
                <a:tc>
                  <a:txBody>
                    <a:bodyPr/>
                    <a:lstStyle/>
                    <a:p>
                      <a:pPr algn="ctr"/>
                      <a:r>
                        <a:rPr lang="en-US" sz="2200" dirty="0">
                          <a:latin typeface="Calibri" panose="020F0502020204030204" pitchFamily="34" charset="0"/>
                          <a:cs typeface="Calibri" panose="020F0502020204030204" pitchFamily="34" charset="0"/>
                        </a:rPr>
                        <a:t>11.</a:t>
                      </a:r>
                    </a:p>
                  </a:txBody>
                  <a:tcPr anchor="ctr"/>
                </a:tc>
                <a:tc>
                  <a:txBody>
                    <a:bodyPr/>
                    <a:lstStyle/>
                    <a:p>
                      <a:pPr algn="l"/>
                      <a:r>
                        <a:rPr lang="en-US" sz="2200" dirty="0">
                          <a:latin typeface="Calibri" panose="020F0502020204030204" pitchFamily="34" charset="0"/>
                          <a:cs typeface="Calibri" panose="020F0502020204030204" pitchFamily="34" charset="0"/>
                        </a:rPr>
                        <a:t>Given a throne</a:t>
                      </a:r>
                    </a:p>
                  </a:txBody>
                  <a:tcPr anchor="ctr"/>
                </a:tc>
                <a:tc>
                  <a:txBody>
                    <a:bodyPr/>
                    <a:lstStyle/>
                    <a:p>
                      <a:pPr algn="ctr"/>
                      <a:r>
                        <a:rPr lang="en-US" sz="2200" b="1" dirty="0">
                          <a:solidFill>
                            <a:srgbClr val="0000CC"/>
                          </a:solidFill>
                          <a:latin typeface="Calibri" panose="020F0502020204030204" pitchFamily="34" charset="0"/>
                          <a:cs typeface="Calibri" panose="020F0502020204030204" pitchFamily="34" charset="0"/>
                        </a:rPr>
                        <a:t>Rev. 3:21</a:t>
                      </a:r>
                    </a:p>
                  </a:txBody>
                  <a:tcPr anchor="ctr"/>
                </a:tc>
                <a:tc>
                  <a:txBody>
                    <a:bodyPr/>
                    <a:lstStyle/>
                    <a:p>
                      <a:pPr algn="ctr"/>
                      <a:r>
                        <a:rPr lang="en-US" sz="2200" dirty="0">
                          <a:latin typeface="Calibri" panose="020F0502020204030204" pitchFamily="34" charset="0"/>
                          <a:cs typeface="Calibri" panose="020F0502020204030204" pitchFamily="34" charset="0"/>
                        </a:rPr>
                        <a:t>Rev. 13:2</a:t>
                      </a:r>
                    </a:p>
                  </a:txBody>
                  <a:tcPr anchor="ctr"/>
                </a:tc>
                <a:extLst>
                  <a:ext uri="{0D108BD9-81ED-4DB2-BD59-A6C34878D82A}">
                    <a16:rowId xmlns:a16="http://schemas.microsoft.com/office/drawing/2014/main" val="2820067115"/>
                  </a:ext>
                </a:extLst>
              </a:tr>
            </a:tbl>
          </a:graphicData>
        </a:graphic>
      </p:graphicFrame>
    </p:spTree>
    <p:extLst>
      <p:ext uri="{BB962C8B-B14F-4D97-AF65-F5344CB8AC3E}">
        <p14:creationId xmlns:p14="http://schemas.microsoft.com/office/powerpoint/2010/main" val="366655235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228600"/>
            <a:ext cx="7162800" cy="1143000"/>
          </a:xfrm>
        </p:spPr>
        <p:txBody>
          <a:bodyPr/>
          <a:lstStyle/>
          <a:p>
            <a:pPr algn="ctr"/>
            <a:r>
              <a:rPr lang="en-US" altLang="en-US" sz="4000" dirty="0"/>
              <a:t>Nebuchadnezzar’s Image </a:t>
            </a:r>
            <a:br>
              <a:rPr lang="en-US" altLang="en-US" sz="4000" dirty="0"/>
            </a:br>
            <a:r>
              <a:rPr lang="en-US" altLang="en-US" sz="2800" dirty="0">
                <a:solidFill>
                  <a:schemeClr val="tx1"/>
                </a:solidFill>
              </a:rPr>
              <a:t>(Daniel 3:1)</a:t>
            </a:r>
          </a:p>
        </p:txBody>
      </p:sp>
      <p:sp>
        <p:nvSpPr>
          <p:cNvPr id="20483" name="Rectangle 3"/>
          <p:cNvSpPr>
            <a:spLocks noGrp="1" noChangeArrowheads="1"/>
          </p:cNvSpPr>
          <p:nvPr>
            <p:ph type="body" idx="1"/>
          </p:nvPr>
        </p:nvSpPr>
        <p:spPr>
          <a:xfrm>
            <a:off x="3429000" y="1600200"/>
            <a:ext cx="5486400" cy="2057400"/>
          </a:xfrm>
        </p:spPr>
        <p:txBody>
          <a:bodyPr/>
          <a:lstStyle/>
          <a:p>
            <a:pPr marL="457200" indent="-457200">
              <a:spcBef>
                <a:spcPts val="0"/>
              </a:spcBef>
              <a:spcAft>
                <a:spcPts val="3600"/>
              </a:spcAft>
            </a:pPr>
            <a:r>
              <a:rPr lang="en-US" altLang="en-US" sz="3600" dirty="0"/>
              <a:t>90 feet high &amp; 9 feet wide</a:t>
            </a:r>
          </a:p>
          <a:p>
            <a:pPr marL="457200" indent="-457200">
              <a:spcBef>
                <a:spcPts val="0"/>
              </a:spcBef>
              <a:spcAft>
                <a:spcPts val="3600"/>
              </a:spcAft>
            </a:pPr>
            <a:r>
              <a:rPr lang="en-US" altLang="en-US" sz="3600" dirty="0"/>
              <a:t>8 stories</a:t>
            </a: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28209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lbc.org/wp-content/uploads/2014/09/Book-of-Daniel-weppag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98909" y="48006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72477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The Second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ethnic identity</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character</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purpose</a:t>
            </a:r>
            <a:r>
              <a:rPr lang="en-US" dirty="0">
                <a:effectLst>
                  <a:outerShdw blurRad="38100" dist="38100" dir="2700000" algn="tl">
                    <a:srgbClr val="000000">
                      <a:alpha val="43137"/>
                    </a:srgbClr>
                  </a:outerShdw>
                </a:effectLst>
                <a:latin typeface="Calibri" panose="020F0502020204030204" pitchFamily="34" charset="0"/>
              </a:rPr>
              <a:t> (12)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miracles</a:t>
            </a:r>
            <a:r>
              <a:rPr lang="en-US" dirty="0">
                <a:effectLst>
                  <a:outerShdw blurRad="38100" dist="38100" dir="2700000" algn="tl">
                    <a:srgbClr val="000000">
                      <a:alpha val="43137"/>
                    </a:srgbClr>
                  </a:outerShdw>
                </a:effectLst>
                <a:latin typeface="Calibri" panose="020F0502020204030204" pitchFamily="34" charset="0"/>
              </a:rPr>
              <a:t>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deception (14a)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image-statue (14b-15)</a:t>
            </a:r>
          </a:p>
          <a:p>
            <a:pPr marL="461963" indent="-461963"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economic system (16-18)</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pic>
        <p:nvPicPr>
          <p:cNvPr id="1026" name="Picture 2" descr="Image result for revelation 13:11-18">
            <a:extLst>
              <a:ext uri="{FF2B5EF4-FFF2-40B4-BE49-F238E27FC236}">
                <a16:creationId xmlns:a16="http://schemas.microsoft.com/office/drawing/2014/main" id="{6EED92CA-821C-4CDF-8DC4-C3277477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38400"/>
            <a:ext cx="3894667"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1876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economy (16a)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numbering (16b-17)</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Beast’s number (18)</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7. His Economic System</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13:16-18)</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7074539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Global economy (16a)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numbering (16b-17)</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Beast’s number (18)</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7. His Economic System</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13:16-18)</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1062626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economy (16a)</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Global numbering (16b-17)</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 Beast’s number (18)</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7. His Economic System</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13:16-18)</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178978488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mark of the bea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838200"/>
            <a:ext cx="287866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Image result for mark of the bea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1961" y="3962400"/>
            <a:ext cx="458007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Image result for mark of the bea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1898" y="822356"/>
            <a:ext cx="412630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62375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9B4CD-D11C-4140-BE37-E1EDEE7D0393}"/>
              </a:ext>
            </a:extLst>
          </p:cNvPr>
          <p:cNvSpPr/>
          <p:nvPr/>
        </p:nvSpPr>
        <p:spPr>
          <a:xfrm>
            <a:off x="17352" y="1609253"/>
            <a:ext cx="9144000" cy="5170646"/>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A Wisconsin company is about to become the first in the U.S. to offer microchip implants to its employees. Yes, you read that right. Microchip implants. ‘It's the next thing that's inevitably going to happen, and we want to be a part of it,’ Three Square Market Chief Executive Officer Todd Westby said. The company designs software for break room markets that are commonly found in office complexes. Just as people are able to purchase items at the market using phones, Westby wants to do the same thing using a microchip implanted inside a person's hand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‘We'll come up, scan the item,’ he explained, while . . .</a:t>
            </a:r>
          </a:p>
        </p:txBody>
      </p:sp>
      <p:sp>
        <p:nvSpPr>
          <p:cNvPr id="6" name="Rectangle 5">
            <a:extLst>
              <a:ext uri="{FF2B5EF4-FFF2-40B4-BE49-F238E27FC236}">
                <a16:creationId xmlns:a16="http://schemas.microsoft.com/office/drawing/2014/main" id="{8AFA0173-8BC2-4AFF-88FF-65C81B6DF7B3}"/>
              </a:ext>
            </a:extLst>
          </p:cNvPr>
          <p:cNvSpPr/>
          <p:nvPr/>
        </p:nvSpPr>
        <p:spPr>
          <a:xfrm>
            <a:off x="0" y="228600"/>
            <a:ext cx="9144000" cy="1400383"/>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Wisconsin Company to Implant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Microchips In Employees</a:t>
            </a:r>
          </a:p>
          <a:p>
            <a:pPr algn="ctr">
              <a:spcBef>
                <a:spcPts val="600"/>
              </a:spcBef>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Josh Rosenthal of 5 Eyewitness ABC News - July 24, 2017</a:t>
            </a:r>
          </a:p>
        </p:txBody>
      </p:sp>
    </p:spTree>
    <p:extLst>
      <p:ext uri="{BB962C8B-B14F-4D97-AF65-F5344CB8AC3E}">
        <p14:creationId xmlns:p14="http://schemas.microsoft.com/office/powerpoint/2010/main" val="3458120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9B4CD-D11C-4140-BE37-E1EDEE7D0393}"/>
              </a:ext>
            </a:extLst>
          </p:cNvPr>
          <p:cNvSpPr/>
          <p:nvPr/>
        </p:nvSpPr>
        <p:spPr>
          <a:xfrm>
            <a:off x="0" y="1600200"/>
            <a:ext cx="9144000" cy="2400657"/>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showing how the process will work at an actual break room market kiosk. ‘We'll hit pay with a credit card, and it's asking to swipe my proximity payment now. I'll hold my hand up, just like my cell phone, and it'll pay for my product.’”</a:t>
            </a:r>
          </a:p>
        </p:txBody>
      </p:sp>
      <p:sp>
        <p:nvSpPr>
          <p:cNvPr id="5" name="TextBox 4">
            <a:extLst>
              <a:ext uri="{FF2B5EF4-FFF2-40B4-BE49-F238E27FC236}">
                <a16:creationId xmlns:a16="http://schemas.microsoft.com/office/drawing/2014/main" id="{3BD66BD0-5EF0-40A6-B139-F8CD1410DFB7}"/>
              </a:ext>
            </a:extLst>
          </p:cNvPr>
          <p:cNvSpPr txBox="1"/>
          <p:nvPr/>
        </p:nvSpPr>
        <p:spPr>
          <a:xfrm>
            <a:off x="0" y="6474023"/>
            <a:ext cx="9144000" cy="307777"/>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http://kstp.com/news/wisconsin-company-to-implant-microchips-in-employees-three-square-market/4549459/</a:t>
            </a:r>
          </a:p>
        </p:txBody>
      </p:sp>
      <p:pic>
        <p:nvPicPr>
          <p:cNvPr id="6" name="Picture 5" descr="A picture containing cup&#10;&#10;Description automatically generated">
            <a:extLst>
              <a:ext uri="{FF2B5EF4-FFF2-40B4-BE49-F238E27FC236}">
                <a16:creationId xmlns:a16="http://schemas.microsoft.com/office/drawing/2014/main" id="{F48810BE-11D8-46E7-AD38-C691029A2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202" y="4191000"/>
            <a:ext cx="3503596" cy="1828800"/>
          </a:xfrm>
          <a:prstGeom prst="rect">
            <a:avLst/>
          </a:prstGeom>
        </p:spPr>
      </p:pic>
      <p:sp>
        <p:nvSpPr>
          <p:cNvPr id="7" name="Rectangle 6">
            <a:extLst>
              <a:ext uri="{FF2B5EF4-FFF2-40B4-BE49-F238E27FC236}">
                <a16:creationId xmlns:a16="http://schemas.microsoft.com/office/drawing/2014/main" id="{75ACC597-7736-48F2-80E7-306F23B92BA2}"/>
              </a:ext>
            </a:extLst>
          </p:cNvPr>
          <p:cNvSpPr/>
          <p:nvPr/>
        </p:nvSpPr>
        <p:spPr>
          <a:xfrm>
            <a:off x="0" y="228600"/>
            <a:ext cx="9144000" cy="1400383"/>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Wisconsin Company to Implant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Microchips In Employees (cont’d)</a:t>
            </a:r>
          </a:p>
          <a:p>
            <a:pPr algn="ctr">
              <a:spcBef>
                <a:spcPts val="600"/>
              </a:spcBef>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Josh Rosenthal of 5 Eyewitness ABC News - July 24, 2017</a:t>
            </a:r>
          </a:p>
        </p:txBody>
      </p:sp>
    </p:spTree>
    <p:extLst>
      <p:ext uri="{BB962C8B-B14F-4D97-AF65-F5344CB8AC3E}">
        <p14:creationId xmlns:p14="http://schemas.microsoft.com/office/powerpoint/2010/main" val="229655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304800"/>
            <a:ext cx="9144000" cy="1143000"/>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9B4CD-D11C-4140-BE37-E1EDEE7D0393}"/>
              </a:ext>
            </a:extLst>
          </p:cNvPr>
          <p:cNvSpPr/>
          <p:nvPr/>
        </p:nvSpPr>
        <p:spPr>
          <a:xfrm>
            <a:off x="0" y="1981200"/>
            <a:ext cx="9144000" cy="4247317"/>
          </a:xfrm>
          <a:prstGeom prst="rect">
            <a:avLst/>
          </a:prstGeom>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“Gone are the days when an e-ticket was seen as cutting edge – one Swedish rail company is offering passengers the option of using a biometric chip implanted into their hand in lieu of a paper train ticket…The tiny chip has the same technology as Oyster cards and contactless bank cards…to enable conductors to scan passengers’ hands…Around 2,000 Swedes have had the surgical implant to date, most of them employed in the tech industry.”</a:t>
            </a:r>
          </a:p>
        </p:txBody>
      </p:sp>
      <p:sp>
        <p:nvSpPr>
          <p:cNvPr id="5" name="TextBox 4">
            <a:extLst>
              <a:ext uri="{FF2B5EF4-FFF2-40B4-BE49-F238E27FC236}">
                <a16:creationId xmlns:a16="http://schemas.microsoft.com/office/drawing/2014/main" id="{1F7CE0F7-2F4D-4B32-9D69-8F44E8A88E09}"/>
              </a:ext>
            </a:extLst>
          </p:cNvPr>
          <p:cNvSpPr txBox="1"/>
          <p:nvPr/>
        </p:nvSpPr>
        <p:spPr>
          <a:xfrm>
            <a:off x="0" y="6451684"/>
            <a:ext cx="9144000" cy="284693"/>
          </a:xfrm>
          <a:prstGeom prst="rect">
            <a:avLst/>
          </a:prstGeom>
          <a:noFill/>
        </p:spPr>
        <p:txBody>
          <a:bodyPr wrap="square" rtlCol="0">
            <a:spAutoFit/>
          </a:bodyPr>
          <a:lstStyle/>
          <a:p>
            <a:pPr algn="ctr"/>
            <a:r>
              <a:rPr lang="en-US" sz="125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http://www.independent.co.uk/travel/news-and-advice/sj-rail-train-tickets-hand-implant-microchip-biometric-sweden-a7793641.html</a:t>
            </a:r>
          </a:p>
        </p:txBody>
      </p:sp>
      <p:sp>
        <p:nvSpPr>
          <p:cNvPr id="6" name="Rectangle 5">
            <a:extLst>
              <a:ext uri="{FF2B5EF4-FFF2-40B4-BE49-F238E27FC236}">
                <a16:creationId xmlns:a16="http://schemas.microsoft.com/office/drawing/2014/main" id="{F5406C00-1ECF-4478-8395-CD6A9897514F}"/>
              </a:ext>
            </a:extLst>
          </p:cNvPr>
          <p:cNvSpPr/>
          <p:nvPr/>
        </p:nvSpPr>
        <p:spPr>
          <a:xfrm>
            <a:off x="0" y="228600"/>
            <a:ext cx="9144000" cy="1646605"/>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Swedish Commuters Can Use </a:t>
            </a:r>
          </a:p>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Futuristic Microchip Hand Implant:</a:t>
            </a:r>
          </a:p>
          <a:p>
            <a:pPr algn="ctr">
              <a:spcBef>
                <a:spcPts val="600"/>
              </a:spcBef>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future is here – a Swedish rail company is trialing letting passengers </a:t>
            </a:r>
            <a:b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 biometric chips as tickets Helen Coffey of The Independent - June 16, 2017</a:t>
            </a:r>
          </a:p>
        </p:txBody>
      </p:sp>
      <p:pic>
        <p:nvPicPr>
          <p:cNvPr id="7" name="Picture 6" descr="A picture containing cup&#10;&#10;Description automatically generated">
            <a:extLst>
              <a:ext uri="{FF2B5EF4-FFF2-40B4-BE49-F238E27FC236}">
                <a16:creationId xmlns:a16="http://schemas.microsoft.com/office/drawing/2014/main" id="{AB06AA0E-124E-4EB1-A49E-2BB3EA16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1143000" cy="1097280"/>
          </a:xfrm>
          <a:prstGeom prst="rect">
            <a:avLst/>
          </a:prstGeom>
        </p:spPr>
      </p:pic>
    </p:spTree>
    <p:extLst>
      <p:ext uri="{BB962C8B-B14F-4D97-AF65-F5344CB8AC3E}">
        <p14:creationId xmlns:p14="http://schemas.microsoft.com/office/powerpoint/2010/main" val="3290903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4"/>
          <p:cNvSpPr>
            <a:spLocks noChangeArrowheads="1"/>
          </p:cNvSpPr>
          <p:nvPr/>
        </p:nvSpPr>
        <p:spPr bwMode="auto">
          <a:xfrm>
            <a:off x="0" y="1835983"/>
            <a:ext cx="9144000" cy="4247317"/>
          </a:xfrm>
          <a:prstGeom prst="rect">
            <a:avLst/>
          </a:prstGeom>
          <a:noFill/>
          <a:ln w="9525">
            <a:noFill/>
            <a:miter lim="800000"/>
            <a:headEnd/>
            <a:tailEnd/>
          </a:ln>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rPr>
              <a:t>“Welcome to the Utah Data Center, a new home for the NSA's exponentially expanding information trove. The $1.7bn facility, two years in the making, will soon host supercomputers to store gargantuan quantities of data from emails, phone calls, Google searches and other sources...Since January 2011 a reported 10,000 </a:t>
            </a:r>
            <a:r>
              <a:rPr lang="en-US" sz="3000" dirty="0" err="1">
                <a:effectLst>
                  <a:outerShdw blurRad="38100" dist="38100" dir="2700000" algn="tl">
                    <a:srgbClr val="000000">
                      <a:alpha val="43137"/>
                    </a:srgbClr>
                  </a:outerShdw>
                </a:effectLst>
                <a:latin typeface="Calibri" panose="020F0502020204030204" pitchFamily="34" charset="0"/>
              </a:rPr>
              <a:t>labourers</a:t>
            </a:r>
            <a:r>
              <a:rPr lang="en-US" sz="3000" dirty="0">
                <a:effectLst>
                  <a:outerShdw blurRad="38100" dist="38100" dir="2700000" algn="tl">
                    <a:srgbClr val="000000">
                      <a:alpha val="43137"/>
                    </a:srgbClr>
                  </a:outerShdw>
                </a:effectLst>
                <a:latin typeface="Calibri" panose="020F0502020204030204" pitchFamily="34" charset="0"/>
              </a:rPr>
              <a:t> have built four 25,000-sq ft halls filled with servers and cables, plus an additional 900,000 </a:t>
            </a:r>
            <a:r>
              <a:rPr lang="en-US" sz="3000" dirty="0" err="1">
                <a:effectLst>
                  <a:outerShdw blurRad="38100" dist="38100" dir="2700000" algn="tl">
                    <a:srgbClr val="000000">
                      <a:alpha val="43137"/>
                    </a:srgbClr>
                  </a:outerShdw>
                </a:effectLst>
                <a:latin typeface="Calibri" panose="020F0502020204030204" pitchFamily="34" charset="0"/>
              </a:rPr>
              <a:t>sq</a:t>
            </a:r>
            <a:r>
              <a:rPr lang="en-US" sz="3000" dirty="0">
                <a:effectLst>
                  <a:outerShdw blurRad="38100" dist="38100" dir="2700000" algn="tl">
                    <a:srgbClr val="000000">
                      <a:alpha val="43137"/>
                    </a:srgbClr>
                  </a:outerShdw>
                </a:effectLst>
                <a:latin typeface="Calibri" panose="020F0502020204030204" pitchFamily="34" charset="0"/>
              </a:rPr>
              <a:t> ft of space for technical support and administration, </a:t>
            </a:r>
            <a:r>
              <a:rPr lang="en-US" sz="2800" dirty="0">
                <a:effectLst>
                  <a:outerShdw blurRad="38100" dist="38100" dir="2700000" algn="tl">
                    <a:srgbClr val="000000">
                      <a:alpha val="43137"/>
                    </a:srgbClr>
                  </a:outerShdw>
                </a:effectLst>
                <a:latin typeface="Calibri" panose="020F0502020204030204" pitchFamily="34" charset="0"/>
              </a:rPr>
              <a:t>James Bamford, . . .</a:t>
            </a:r>
            <a:endParaRPr lang="en-US" sz="3000" dirty="0">
              <a:effectLst>
                <a:outerShdw blurRad="38100" dist="38100" dir="2700000" algn="tl">
                  <a:srgbClr val="000000">
                    <a:alpha val="43137"/>
                  </a:srgbClr>
                </a:outerShdw>
              </a:effectLst>
              <a:latin typeface="Calibri" panose="020F0502020204030204" pitchFamily="34" charset="0"/>
            </a:endParaRPr>
          </a:p>
        </p:txBody>
      </p:sp>
      <p:sp>
        <p:nvSpPr>
          <p:cNvPr id="86020" name="TextBox 5"/>
          <p:cNvSpPr txBox="1">
            <a:spLocks noChangeArrowheads="1"/>
          </p:cNvSpPr>
          <p:nvPr/>
        </p:nvSpPr>
        <p:spPr bwMode="auto">
          <a:xfrm>
            <a:off x="0" y="6474768"/>
            <a:ext cx="9144000" cy="307777"/>
          </a:xfrm>
          <a:prstGeom prst="rect">
            <a:avLst/>
          </a:prstGeom>
          <a:noFill/>
          <a:ln w="9525">
            <a:noFill/>
            <a:miter lim="800000"/>
            <a:headEnd/>
            <a:tailEnd/>
          </a:ln>
        </p:spPr>
        <p:txBody>
          <a:bodyPr wrap="square">
            <a:spAutoFit/>
          </a:bodyPr>
          <a:lstStyle/>
          <a:p>
            <a:pPr algn="ctr"/>
            <a:r>
              <a:rPr lang="en-US" sz="1400" i="1" u="sng" dirty="0">
                <a:effectLst>
                  <a:outerShdw blurRad="38100" dist="38100" dir="2700000" algn="tl">
                    <a:srgbClr val="000000">
                      <a:alpha val="43137"/>
                    </a:srgbClr>
                  </a:outerShdw>
                </a:effectLst>
                <a:latin typeface="Calibri" panose="020F0502020204030204" pitchFamily="34" charset="0"/>
              </a:rPr>
              <a:t>http://www.theguardian.com/world/2013/jun/14/nsa-utah-data-facility</a:t>
            </a:r>
            <a:r>
              <a:rPr lang="en-US" sz="1400" i="1" dirty="0">
                <a:effectLst>
                  <a:outerShdw blurRad="38100" dist="38100" dir="2700000" algn="tl">
                    <a:srgbClr val="000000">
                      <a:alpha val="43137"/>
                    </a:srgbClr>
                  </a:outerShdw>
                </a:effectLst>
                <a:latin typeface="Calibri" panose="020F0502020204030204" pitchFamily="34" charset="0"/>
              </a:rPr>
              <a:t>. June 4, 2014, accessed 15 November 2014</a:t>
            </a:r>
            <a:r>
              <a:rPr lang="en-US" sz="1400" dirty="0">
                <a:effectLst>
                  <a:outerShdw blurRad="38100" dist="38100" dir="2700000" algn="tl">
                    <a:srgbClr val="000000">
                      <a:alpha val="43137"/>
                    </a:srgbClr>
                  </a:outerShdw>
                </a:effectLst>
                <a:latin typeface="Calibri" panose="020F0502020204030204" pitchFamily="34" charset="0"/>
              </a:rPr>
              <a:t>.</a:t>
            </a:r>
          </a:p>
        </p:txBody>
      </p:sp>
      <p:sp>
        <p:nvSpPr>
          <p:cNvPr id="86021" name="AutoShape 2" descr="data:image/jpeg;base64,/9j/4AAQSkZJRgABAQAAAQABAAD/2wCEAAkGBxMTEhUUExQWFhQXGBgXGBgYGRodGhweHBgXGBgaHBoaICggHBwlHBoXITEhJSkrLi4uFx8zODMsNygtLisBCgoKDg0OFxAQGiwcHBwsLCwsLCwsLCwsLCwsLCwsLCwsLCwsLCwsLCwsNywsLCwsLCwsLCwsNzc3LDc3LCssLP/AABEIALUBFgMBIgACEQEDEQH/xAAbAAABBQEBAAAAAAAAAAAAAAAEAAIDBQYBB//EAEwQAAECBAMEBgYFCAgGAwEAAAECEQADBCESMUEFUWFxBhMigZGhBzKxwdHwFEJSkuEjQ1NicoLS8RUWM1Rjk7LCFyREc6Kjg+LjNP/EABgBAQEBAQEAAAAAAAAAAAAAAAABAgME/8QAIhEBAQEAAwACAgIDAAAAAAAAAAERAhIhMVFBYQMiE3GB/9oADAMBAAIRAxEAPwDItCaOQnjOMHYI71J3GEFRNLrFDWB4j+jr+yfCOKkrH1T3j4iDUbSmfahqtpL1MFwCpJ1HlHBxeCl7ScXSObP4QOFvpFyo5hhyTwjhOsMK1d0BOOUObgIGTOOrw7rDENTBPEQ5v1gIFJMOSDu8oAjD+tCwp+1EIQdxjuA7ool7MdEwbvKIwDEqEjU++JgaZ3D2Q0zuAgpMqTqVDuHxhmCT+sR3QwDGedwjnXGJymWMgo94HuiIp3J8TFDDMMN6wxIQ+QHjEakGGDvXGOdZHMJ+RDMJiYJOsjgUYaEGOpQeMB3GeMcK4dgjolPrDKqIGEYl6njHeqG+LlEBhRP1QjolDjDKB4UECUN0ch1oGCoWKH4YTQ1EZMOBjuGFhiaY4lR0iRI43hjGExi6COrJ1aEUd/hEABiVL8PKGrpwtEzghsIf7Qd+/fEGI7/KGvxPhDTT+pvn5RInkIj6xuPdDxNDZF+X4xDw+Wt+cOLxxLGF1fPxhB0p4xxQ4w1vl448aDj83hjRIhBOST5wRL2bNVcS1n90/CBgQCOgfNosBsef+jPfb2xPR9G6qb6kp079PvO0DFQ8IRp0dA6whwkDRlKA8GJtxhf1HrR+bH3k/GKYzLbnjoEaNXQ2r1lsN7j4w1fROpGaFfdMQxnimFgi5VsGaDdMz/LX7Yhm7PCbqKwNSUEe6GGKwS44pMWo2fLsSpeEkBwHuS1w1hxMOOyhfCkqzNi+X7MMpin6swuq4iLeXs5/zZHPFA0+op5ayhbgpsWQ4yB1L67ouVcA9X8tBcvZE4hxKmEbwhR90A186QozMBBKkJSh04WViLkvkGIvFtsWuRKASdnhSWJM7rpxB3kLT2G5RetQKvZ0wZoWP3FD3RxdKoaKbiI0atqSSG+izQP1aqc3gbNFbtHpGlBWZRnJUU4WmFE0M1xjmdpovWqq5clWohQ+X0nqCRZJIH2NHfJLDPWOw6ofs/Y61KHWonJRvlygs+ClJ8bxYq6OSikqTUTMId8dJNDM4N04hZj4Rap22RmpVhmpPZGeuFj4xSVFQmYAn6WvC6iyWA7RKi5SkWuczlGJx/TWG1mxJctiupCQciunqQN2fVERUTcAWUCdLLWftAd2JIMXFU0xPVzKjrASLKG4uRmB4XtA1N0bkku6iNAEkAcHxHzi9OP5QPRbPM04ZcyWo7gVc/swXM6NT03UUAWDkq3/ALPGLDZmxZUiZjlrZTEXBIvnr8vFpOnL/Si36vd74zeM/BjOf1fmi5XLA5Tf4IcnYBOc5HclXvaLcomHX29+USyaJeYzB+Wzi9YYpkdHBrUNwwA/74cejUv+8Of+2P440aNlrLHCT+0R7yfZBadjEaJD56/AeUTxcZMdGpf6ZR/+Ifxw9PRyX9qafup79Y169mDLGsfs4R7n84Brdn08tKlLUVYUlWErJJYO0NMjOq2XTgsSsn9p/wDQkRPJ2C6nRLLcVEA+Lq9kS03SmlTlJWkcEoP+6LOm6Z0H1lzn3dWAOPqkxrrTxFT9GBmoI5MT5mCEbOlIJACcXBBPmB74tabprsr9IQd6pcz24YtJfTOgPq1MvLV0jkSRaJeG/J2Zlc7DlicbkEf6iBA6q6oNkpAHEEn/AGj2xb1e25kwtLqqEJyczipWSkk3AHqqPlD5OxRO/t9ohb5plLSkXzyOpvlFn8cO1ZDb/X/R1qJt2csP2hoLxlpO26lOU+alt0xY8nj3XZfR+llXlpxHeVFRzfe2fCDKijkM65ctuKUxuXEvrwlHSmtTcVU3vUT7YMldOa8f9QotvCD7Uxv9s1myEPjEpR3Sw5/8LCMTtDatDMJTS0Klq4uf/FOL2iLv6TDkekKvH51J5oT7hBUv0lVozEk80H3Kiv2f0IrZ6iepEpJL9sgeCQ5jUUHouDflZzk6JSzd7vFth6rk+lCoHrSZJ7lD/dE3/FNX1qVB19c+9Jg6r9GVOkFRnLAv9XckqOatwMZzaHRqilEj6UtRDhkgG4KhpoWT3LfSJ/U9Xcv0nSjnSDuWPZghTun9KpJwUpSs5eo3ec2bhGeoeiZmq/JSp6k71AJByzc2e+usXKPRbOYET0gtkpPvBMP6io2h0rnLfCEShulp95cxY7KmUy5STOKVTC+IrAJ9Ytcg6NDpno2qhkuWrvI9sWlH0dmy5aUTJKiUhiRgIzez3OcY5SfhqVm69VOhTGmlLBuCwFtMhFjs6mkzZYLmW7jAlarB9zj2RWdJKYomMRhswSQx8NIs9ibIWuSlbApL5B1Zn4GLZ54QbKpkJISJt9P5uz/CH1FIZj4lrAGV84EnbO6spLLBexWAASGtcDK27OAauegHtTO0To/z/KMdquCptKkgJM1XZ3/EB4UKiwM/bY5OfJhcd8KHanVntk1NPOWtEqVo4xlLnP6qW9pixk7Pkhy0sOSDcF2OTKxPyiDY+wE4geqEtA1a54Oe15xpqbYSCvE2HgPjvheW3xMUslKUulCTwwJIHgLQTKpJispR4k29ucaWTToSLJvwfzh0yclDOQMra5+cTauKiTsdZzcHS343g2Ts8JYFKSY5P2w3qh+dvc/lFRU7dV1gQVoQo5YiEpA3qUTlnlDLTZGhCRiCUoxLNwkAPz4DibQWNh1CyO0mQlwWSMai12JsAPGJthVlFKTarkLWfXWZqHJ4B7JGg97mLpG05BynSzyWn4xqTE0EnY7D+0V4D3QOrYqiLTSP3R7zF3LqEnJSTyI+MR1VciWUBRbGrADo5yc5CGIzi+iaznUKJObi3gC3lEB6FYkKSub6wIslmcEWvnGsqqtMvBitjUEJtqcn3RO0UeYzfRSn6s9XekREr0XP6tQC1i6co9SIiGXKSBhSMIB08ffF7Ux5FP8ARfU4jhmSyO/ztA8z0aVoyMo8cfxEe0rIA37hZzwiv2rtGXTI6yabmwA3tkPm8O1THjtV0DrJYxTBLwDM4x74hl9CapaccuXjTooHPiHuRHsNFT409dVAP6wQr1ZY0sbYt55DS9hSVcuZ6igW0D5Re1MeI/1Q2gn8wrub3GH7S2RtKYPyiJ62ycktyD2j3DAScw3yDECtngzRMxFwCG58d3CJ2XHg8jo9Vuxp5r53SdMzFtSq2pIS0tE5CeCUt5iPbcMLDF7Jjx1HSPbCdZvfKlkf6Hh6unm0pbYwn96U3saPX8ERzJAJuAeYyh2/Rjxyq6fzprCdIppoF2UhXvUY7R9NkSnKKGnB4OwtZgXbuj1w7NlHOXLPNIPugap2VSpSpa5MoJSCSShNgLnSGxWFk+lUnOlyF2mfFNoOoPSdJUQJkpabXU4Iy3C9/fGL23UCqmES5cuUgnspSlid2Js1eQ8zV1GyKhDJEolZFhiQ1me5ID3yzibDG82t6T2tJlciv+EfERjtqdMqucC80pSfqpOEeIue8mAqbo3WTD2sEob1Fz3BL+6LvZ/QinBefNVNO71U/HziduMXKodhzZc2YpC5uFSh2SGudwezxrabY02Wlgt0i90KfXdMbyiwpEyJNqeUkcQGfmczDKutV9ZYS9glLlRO4AOSYlt/0uBZ9MgtjVMURmkFh7H3axPJmS5X9nJvvADnmczDCoi5AQN81TH7gc+JECmfiNlFZ0YFKfAM/wC88ZvKEETK9Sj6wSc2CXPfYkd8dgCqElH9qc8kpYAdwAAhRN/S409Okq9W43uPdDp+0RLSXuBq490SpkqSGAt8vFPP2SZq8cxbyxcJZhzJ1iDsjac6e6n6qUNR6x8coiWoEnCDexUXKz35jkIcufjYAMkRSVnSMU0/BNlrCQl7BLl2Y+taz2eOkjOtPs3ZCUBy+Vg9oxnTyWr6V2QcIQkWBIzUc42uy1r2hJCqaZ1IU74h22BKS2YHONFR7MqJUsIT1CmOagsltzvu1fWLPKV4MqYrleHmovpuj3ubs1SnKqanKjriP8Hvjn9FAj/+OnPNX/5xrszjyBFISl8JAYZpMAKqilRDs1rGPYttbE62SEKpklAb8nLmqANxoEDLOKap9H9OlKlJpVPoBPU5y4c4Sq8zG0Zv2l2v6x+MSy9v1QNp87umr+MekK9Hsg5SZo/+ceFw8RK9HMn9HOB4Tke8Q2DDSulFYP8AqZ2f6RXxgmX0xrR/1MzPUv7RGqX6OUC6UTcWYBWgjvZrPuhsv0dOHWmak7pZllPPtl3hsFDJ6bVz/wBup8g6UHc/1YIn9LqxQ7a0LYuMcuWW4jsxZ/8ADkggpM7PUSvjnc+A7j6no7JZKOqUFDCVqBuRmWBWQ5IZwGDlsolGU2h0rnLSqWrq2IuyW9hgfYvSedTLxS8NgxBdlBtQDdt8aau6L0KEFQTUE2cO5NwLAF3u/IGG7O6KUU1GMCpDWV6pb4b++GwMl+lCoGcqTe+S/wCKJ5XpUmfWkS+5Sh7XiRfQOn0+lOMsSA3siNPo/p39eo75JPsh4GSfSUsTVLMkEKAGDrLBsiOza0ESfSY00rMlWEgJwdYCxD3Bwhn5QEjoRIUVYZs90lj+QO58xzjOno1U4i0hWIEOBmncC+rOYDcj0ooxXkKCMjcFXwghHpOptZU/wl/xx54vo3V3BkTPCGL6OVQcdQtuXzwhg9OT6S6PVM8c0p9yzGb6b9NEVCEy5BUJWa3DEl7DkLHnyjKno9VfoFt3fGGVvRyrEhcwSldi6k/WwsXUBqA14YKk7fMualSA+EuxLPYjPvjc7B22KpGIIUkhgXAwktcJLkkDkM4802VQKnzQhOtyrQDU/O8R6xQ0yZctKJbBAFmu/eMycyeMZ/kk+I1xv5S56eQ3xHPmS0MVa5AC5yyGsdrKgS0ubnJI3m/laA6eQ6sa1PMP2Q+EbtWHzvjPx4fJCVNmHEo9XL0SFMf3iPYIjmLAcS7MLqHz7TE85QJKU3Azcv5X9kVlTPew/nvsI51p3qnuQVHx7zE82aZaCQCTqWyiORLKWUbE3Yk2vldvOFVbPmT1uVAS0jN25ndDDVIrtKJW53ZmFGgk0tJLzOM5b/whQMWspJYp+kTCSzF09ltwKW8YqJ65qAoTZ6lFwbAqGHVsgD5RYoQj7LfPCHUUlOImz5DFeOkvrNNramUlCTLwuSLO5w62JiuqsKvyk1acg5UkWtkVG0FVdAha2KUhWigA9+PHLviGfs8s6XfPnGrcvqSLbYUxIElctSWStwU5NiIWLb0lQj0iWQQ7EeHjbSPO0EFKFAYQpI7LMyhmCN7N4GOSPSIqU8tUgLKFFOLGzgEtbCbsw7ofJXpOGFgjAq9JYAvTf+z/AOkdl+kcEXpznZl5X5Rcqa3uGFhjDTvSQhOchfcofCLBPT+jbtlaVfWTgUWOtwGMMGpwwlS4y030g0IFppfR5cxu9kwpPpAoiTinBtGlznyH+HvfyhlGjkyVYWWrEb3Zi2ne0SITncxman0gUKU4krUv9VKFg8+2EjziGX6QqVVwmcNPVTw3KhlNaxm1tyygetlmy0+uLMB6z6Hhx0iiHTqm3TPuj4w5HTml/wAT7v4wymr+SsLAI+d4MOEsEacbRlE9MqdM4kFXVKS5GEulYJuBqFAjc2GCk9OaJ/XX9xUMNaBMnC7qzbxYJ/GIKKTMSVJWcSM0qJc8uUVf9dKP9Ir7ivhCl9NKPIzS/wD25n8MMpq/6vlHAgPkHitpuktKt2nJDar7A7sbOYnO26b+8Sf8xHxiAzDHMGbQMnakg5TpX30/GHDaMnMTZZ5LSffFBABhpSTYgNz+WioV0ro9KhDvd379IkHSak/To8/hDBndt9C0IMydTISnG6piQm5OqktlvYakmKEBcuYgJT+RbDhSlRUlT52yTHoR6SUn94l96oottTaRSuslzpZWbFKVBz3PBdZDaKwuckWISL3tcl303RbSqlOHQb+BgGqkIRNICSxY5HDfccu4b4KRUJycPzEcuTcR1VQkCwKjxy+ECkKawSk8hE1WpJ1c7hfyiFKlnJBG4q7tI521rEVTRqsXsBlv4afLQPUUfWDsE4ssJuDBiqFSh2lltwgmTISGUlwSM33b4k5fZjMGnVliAIzBaOxop6Ur9dAJ3nOFGsppk2YlLqUWADk7hrHcCFFKnxJLKBBIezi4ItwhpfEM8j7oRWMILGzxufLNG7RRrkY673sygDnrkrTJwY4meJksLTcEbm4HOB+pK0+uUYCTZrgizvoC/iLx15exifI2apWFKUsohQUQM7A5e/hGP2pPpkzVhSZxViJJRMQlJd1WBlqItbPOL8zOpIUSuYpJcOGSLAMS1wznxvGcrtgrqCZ6FJlpmEqwqB7PBxnE4+fJUc/aNMR6tQG/xJR0/wC2N8SfT6QBv+atd8Ur+GKwbFdJwqUtgkqUhJKU4g4xAgKyIPjuLEbEournhakompGI9WtGJJcMLEEWcHI6RvtEwZ/SdErP6Vu/NQLV7SlqUpSQpnJuzt3GL/aWyvpcooRSIkl0qTMkSkhRYHskplp7JdyHLsIqZXQWsP1Fd8tY9ogKatqwSGe+/lzh1HP1OTt7PjF4r0dVyr4G5gjnm0EUHo9rFIdIBBJIJ7O5ORL5pMXUUU2oBBHznFhST5AAecoFg46p9L3x38ItlejCtOssPbPvu2UC0/o2rEulS0KU51GjAjPeR4xNDV1Ug3E5b5Xk68GXDguU7deeZlHj+sY5L6DVhLJQCN7p1AUNdxB74MoOg1SFjr0TOr+sJYTjO4AlTDneGgM9Ufz7At+aVkc2uNwtxiDq5Yv16cxmhYIF7kJBHgSY9NoJUiQjDL2fN5lKVKPNRJPdlE8vaEkk9ZSKlpA9ZcpOHc0TR5pMmSg3/MS/uTuH+HDEzpNj9IQ+romgeOE+wQf0t2dRzApdNjlzPsgHAf3T6r/q24Rl6LY01aclZtdJF+/O8a0xa1M+X1bGciYrEpXZCww0BxJGnsivMxO+94sKXoBWt2gpT/qN7VQYn0eVh+qQ754f44aYy4n4jbXLweCAgBL4kHgD2hxIZvMxpKX0Y1gIJKbP9nUEfagtPovqjnMljn+EO0MZzZcnFieZJQxsFrwk8RZv5iLCTTsX66m/z0e+LCr9GdQgFRnywySdXYBywOcCq6AT0kDrZZJUQA+oGL2RNMRmmJJ/KU/+fK+MPRRHECZkkJDkkTpRyB0CnOmUOl9AapTsxsDp9YOMzu0jk7oDVgjsk96P4oaq+lTgpOBdlDLjx4iBJlEBmNYj2dsOtRLCJstU4D1VApBHDFiLt7tYLWVyjhmhxvIuOY98Ys1qUpDCzNHKhIUIbNp9R2k8Dce4wpM0DlHDlwdJyclqVqw9vlEvXgZwpiH9sQTE2t+Ecvy0CTUYVKY4gSS6jcHdpHYJEreB3D3woamGqpN5Uf3j8YESkJACksOeZYkvuy84tTLYO1xnwO48IEqHdJSMjk3Ag57nj0979sZD6aamXZ+wfJ8ssoJQMloVv/kYEMwqdLZD2uPdAtRSrJlspsCnBF92/Id2sWcksGVqiqzlJd+yzPvYg7t+kMppU4LSoKJSPqMwIYi97nIuR4RZKQCxHO2YyhyJxGl+GR5bjw/lGr8eMz5ZvpJs2cV9bLmTKcHBLUlIASSpZ7Rye6zEHR6jCSVKWSqXMUSpYSThAL9prJd1P5xf1NQJhHbWgBwRcE882blFftKVMXhlBEyahnKwtCTd3GW5h6uR3xmcmsX1BtZVOUFKmQr6pfC9j+7z8Y2WyNuInACyVfZJu2/j3R5/IpesS01K0MeziwulkoSzpJcEhRc79IjRLVToc9piCliciwJG4xvysvV5MlKQyQ3z/LyiSPP9m9NcEsqmPMwhTMwXYEsrQuB62+Iz6WJP93mfeTExHoZDhjcGMZ0l6D9YFLppipayC6Co4DYi1+yb8orVelmUP+mmffT8IafS1L/uq/8AMH8MXKBKfaE+kmdWoFGf5NTtdicCuSRcOOEbLYfSaXPKUuy1McJsbhauRDBIcfaEYnafpPkTkFEyiKhxmhxxBCXEZeR0ikpUCJU1wQ35YWYMPq6QHvsRplWLl7k34l25DLujzjYvSuZUJKRiT1epU5IUGY2DthzL5xdydsTCAFEhy2IEsHf1k57rg90ATt3ofKnglClSV6Kl2T3py8Iyidhz6YYZq1TEkpKSS6e72twj0kU/FRG8LMNGz0kG6iDoVEiIMDS9IFU68GI4WBAPq5lwDmMuUa7ZfSOVNwgnCpWQOvI5GHTui1KrOX/5K+MdR0XpgGEtu8/GAtwoQ6ApezEJyxffV8YeuhSdVDkpUBLVUqJiSmYhK0nRQcRi9pej1AJXSkINvyarpsCBhOmZtGqp9mpSGEyYQLXWdIlNCner76/jAeeJ2tVUisE5KmDqGJ9JRS4XfuvujVbL6SyppwmxfJViwlhWeRJU+sW9Rs2WsYVjENxJI8zAaejlKCwkpcNv+dIosZSQwYMDdra3yERVVGiYGUARxHs1HdEStmoSCUOkkM+JVgNLksLm2UB1lTUBJ+jmVOUnNK3SpuabHwiCtrui2A4pCsN/VV6vcRlFJVUQSTjQZa97WPIixiGv9IlZJUUzaRCD+tj9rtAY6dzKl5SpctAIKnSVO4yzMM1ZTjTFBcjEONwfd4xL9LQWYPyaKCXt2pCiBOW254s9mrM1BMxZxYszlkLRnl/E1OYwyVHUDleOxyXTrTmAqwuLvvsco7HH/HW+0E1JWBZOJQzAs/J9e+B0gKGJAsbKBFweR1i3KgbHW3jaIJ9EFEEEpUNz30uMj3x0xlTLQcRzBCRfli9zQxYGeuW8bmEWlQm/aBG5WnfFZXJw3Ng6S+nrB4KkkzSku54eWY3/AAgtNQlVnAJ4xWy1kvudnO73xXz6dRnJUmcQhsJllLhRuHd7ZiLLiWa0U2TisfHX8R5+yA59OpNw3zuiv2hLUqWZYXYMQQHZt4NiOEGdG0zEyQictMxQJdQJuHJAIIDMLNwi8pL6ktg+j2goMlY7/nOO7YrEyZSppBUhLApSxPaUBYE/IhKpUDIs+d38jaIV0yVAjGW1DBozNi3FZUplqpVTpTgTJJOEtZ0vvseEec1Vbgxato8enKocauqIUZeF8bhiXugl384yXSP+jpE8y5kpZUAHS+FFxixBjfPl4R148mLFJT1GIPlweJgvLLxjQdHaSiqesTTpVLUEgEk4gxILB1EPbRi3MxdDodSgXQFW+2u9tO1FvOGVguu0Avn3b4kCyASUsO6NtO6LUUsGYpACUg4j1kxgAHc9t9IYNh0ZJTgQq5sJk1+yQkuCq/axZcId4znIzoMsFM08UjyMaXERbMRSUclEiWRTygklaQQ6lBRdIJuonIndlFtIqQVKFwUsC+XaAIY6liIm6qs230tqqJaUyVDCtOJlDEMyzB7RWj0m19+1LvuR+MAekGYevlj/AA/9yvhGcpZK5hZAfmQN2pI3xqSDZH0l1/6RP3BCPpJrz+cSP3B74y42VOYnBlmHD/jAKZjWNjujWRltP+JNeC5mp70Jjh9JFd+nH+Wj+GMY+IhIuebeZg6XsKcfqpD5EqDHg4tDINIn0i11wJwGr9Wh/wDTHT6Ra/8AvH/rl/wxj58lUtWGYkpO4+45HuiNUwQyK2Z9Ideb9e3KXL/hhv8AX+vd+vuzPglv/p+XMZyn2PPWAUgNl6ztwLO3KFU0EyU2NNvtC6fEZHgWMPBoz0+r/wC8H7kv+GIh0+rtJ7aWQgHN/s5xnw0QJlndEVdV+3KmqBSuYZmvawjztD9gSFdeQpJA6tV9MgzHJ9YD2Ps9c1ZQkIdnZfqntJDPobxv6vYsumBUUFCiCkFlXycJfxbhGbcGPQplF98a7owpBlKSWKsZJD3ZkjKM/MpUqdMtQWSbWV7GJix2DLKJfbQywT2sN2s12cRnnfGuLQmjb1F4eGkKBFLI1X3JPfkDHY59v21iRE9YO8QXLqX4REZcR4GuI48f5Ptu8Ri7i4cQGuj+ybapNx+ETonjIhucTpUI6y6ziqm04zFoEUEggEtYgeUaEoTwgafQpVoPCKKsBNnc+UR9UMWIWbKDlUeHIPDRTqYliOdoaFLnA+sUtZiH3XxfhCmyDoeRERy5Awh1pFgLFzlwhwUpJscQ5fLxqcvtm8QU1U1GSiPnlAa6qcr65MXomIXY2Pz4Q3CU2IdOQIsfHLxEb36ZxRIE8jslTD7Jt5Q0pqDqv70Ws6TNt1WFTOXUQmY9mZIGB2dyGDnKOVE+oWpKQhaQCAohKQTk5JfS/qkPuMXTFBtNc5EtalBSkgXSSWINr52jkyQpKVTCk4QS6m43uI16KFKUqEyYVBZLlRAz0YWbS0d/o5kBMhYlhIZki3Nt/wATGf8AIvVmdn7UUEgDEpCr4SFYSz34G2fCDpiJK5asCkp9Va0LWSpRSpBs/ZNkgDLMQDtzY9SiWMEvrSS5w6MGBuFbk2HG8TbOMmbMVKmAJnJYgEDGRhBukvcMbRO0MZvprVCZOlqteSgkAuxJWSH4PFRs1ZuxL8N7obmbGN/tro2mYgpBY5hTZHu9lorujvR/6MpfXFMxMwJA7DpDEviSdLjLJoveYdaCFWsoTimMxs78LC+sUm2pv5YOH7LktnY5nujT7V2ChKu3PmSwSopwI61Js6QT6wvzzipkSDLUF4i4LMEzCo3DeugpwhzY5sIbhgmgq0Cxlhw7KT2WZ/sji+kFGqxAsOr3tZJ4kZcYEqgJayqUkzHOQQtDO9mIbhZtIFmVk7BhVImhKs1JIxgAjLskeIhupiDb80iSi+IFQAPcTEuzKoJZKkApuCGvmQ+/vv3QWjZ1MoBRnVgNiypYLcmDPneCNoJlm8szVqAbtoLqzI7SAA+Qu+Q5xexiY1jqbCwyCtRwxZkc3iurFqwTSFYmd+YGTe7jE1PMqCFq6pQKR2Ulzi5YQW72zjuzthJmEdcmrQbk4lJwfuslz+ySOcTTFNsmrWgO2bWIzcqGuluEaMVoUgASrHMHK+ZAJ7J5NE9TsBKUhAmlTXHWFNs2ZNrM31sxpFVtCdPpxeWOrBfEmYljZ2YOrT5zh21cBVe0TST8UnMpulV0sc0+Qibo7USZk4FSlSzfs2CT+qFd+u4RabANaqeFrkq6laWIsQA1lDibRqp1GoF0vxETlyxZFPI2EEIUesXML2SRcX0a5Le2CJNVPR6yVM31ksq7Gys1QehS8lIUO4+RHvgfaFPMWqWgKBQScYUogkGzDDndi3CMTn9reP0JptogucSn1HZBDvm5D82jsV+0NmTB2ZchawGJUqYm9tCbjllwhRrxPV6kxxQiPq9xhX1EeN2NKRDcR0MSFjCIiy4EJ+/8InB74FJhAlOXhHTjz+2bxFCZzji5SSDq8MlqfLwiS+kdNZVn0AIPZRbg7eEcE47hFnNWftN4PAlVTO5QHVnc/PjAB4sT6l7FuA3cXh0kzRuIF7wHLTMSs4mbg7+O6J0rLm/x/CKC5c5CuB8oMBLfaHzr8YoZ051MASWBNi+sSCfMSHTnF7faYuJk4ag94hwrk7x4ERUbN2wtRaZhI4A/yiPalHOmzcUkoVKwthcesDdx9Z+NuWcMh6s07SuwXL3DPw/CKf8AoNH0kVImlMzGFKwl8Qw4Slilg+vxYghc4okvMlplkHIS1zEhrADAlTHu1HGGUdYtZ7XWpcA9lIwi2RUUu/dFzE3VxPrRbCQ99FcN0BzquaciPufF45Np1YgElZJSoglRwhijPCRm8KVSgjtpIU+XWKILHPP3RnI1EcilExX5SYUq/Zu29reUWB6N0g9aulpObFknmQS+/SK/alOZzKdlpGEbmcngXvGP29QVypjoQtaQkAEFOhO8v4xuSM3W0mbMpE4/+blKAugY09otqxcXh1FRbOUhK11ZQohylsjqLPHnA2LtA/mJn3kD/dD0dHNoH82RzmS/cqLnFNrb7Rp6QH8lVpmDIDCrF7GginnTEDtKVhH6oy4kmMNI6L1wUklCWBBIM0XANxYxtZOy0FlLF9QpRPdmzd0ZuRZpm0NqzAnEhZHEM1rZXBii/rXVCxUk80p9zRpquglLThSBL/ZAbm2+M1VdGl/UmS1c3HseIp9P0nqFzEJKgxUAQlIc3y3+EalVa1iGI/Wy8YwadgViVBSeqcEEdt8u6Nds+fUhP5UIKtOrCm73EW4iDbtWpsSVKSWZ0q94jMDb1SHHXLz1L+2NxWSBOHbQQWZxY94IaKCf0RBHZmkH9ZNvdGdigtk7cnqmoCpqiMQsSwz1bSNqjaCjkpHcYwh6OzpRxoqZIKb4iWZubiNDs7a0yWg/SJ0uaTcdULtriLtu0HfFuHq8NRN+17fhCirndK5CGxFTHUB+Vs73vw4iFE/4YthDimFCjyuqNdh5Q5MchRaE8RKEKFEDHgmRMORhQo3wSplIBvEep90KFHVg6okBQci++KlQF+EKFFgjCXUf2QfbEoXb54QoURTJ8tJ00gdPZumzBy2sdhRYgqj2ioWN3UYtpYCw5HzzhQo2zUFTTWJClA6bx+EVwmzArCVuBfLfeOwolD5c8nfHV1TaanWFCjDUNNS9ikecIk4WBIHz3xyFBTFTVb93nEa5Zf1iI5Cgokqw5Rw1Kt58oUKCGTK5QtfxiSWpaiO0R5++FCiKMTs9Rzmq7hDJ2xgQcUxZG5xChRUD0GzZS0lRS9ykglwWbTvgpOz5QylI8H98KFANmbOlaypZz+oIUKFEH//Z"/>
          <p:cNvSpPr>
            <a:spLocks noChangeAspect="1" noChangeArrowheads="1"/>
          </p:cNvSpPr>
          <p:nvPr/>
        </p:nvSpPr>
        <p:spPr bwMode="auto">
          <a:xfrm>
            <a:off x="1269206" y="720328"/>
            <a:ext cx="228600" cy="228601"/>
          </a:xfrm>
          <a:prstGeom prst="rect">
            <a:avLst/>
          </a:prstGeom>
          <a:noFill/>
          <a:ln w="9525">
            <a:noFill/>
            <a:miter lim="800000"/>
            <a:headEnd/>
            <a:tailEnd/>
          </a:ln>
        </p:spPr>
        <p:txBody>
          <a:bodyPr/>
          <a:lstStyle/>
          <a:p>
            <a:endParaRPr lang="en-US" sz="1800" dirty="0">
              <a:effectLst>
                <a:outerShdw blurRad="38100" dist="38100" dir="2700000" algn="tl">
                  <a:srgbClr val="000000">
                    <a:alpha val="43137"/>
                  </a:srgbClr>
                </a:outerShdw>
              </a:effectLst>
              <a:latin typeface="Calibri" panose="020F0502020204030204" pitchFamily="34" charset="0"/>
            </a:endParaRPr>
          </a:p>
        </p:txBody>
      </p:sp>
      <p:pic>
        <p:nvPicPr>
          <p:cNvPr id="86022" name="Picture 4" descr="http://www.zerohedge.com/sites/default/files/images/user5/imageroot/2013/10/Bluffdale%20Facility_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75455"/>
            <a:ext cx="1341120" cy="1097280"/>
          </a:xfrm>
          <a:prstGeom prst="rect">
            <a:avLst/>
          </a:prstGeom>
          <a:noFill/>
          <a:ln w="9525">
            <a:noFill/>
            <a:miter lim="800000"/>
            <a:headEnd/>
            <a:tailEnd/>
          </a:ln>
        </p:spPr>
      </p:pic>
      <p:sp>
        <p:nvSpPr>
          <p:cNvPr id="6" name="Rectangle 5">
            <a:extLst>
              <a:ext uri="{FF2B5EF4-FFF2-40B4-BE49-F238E27FC236}">
                <a16:creationId xmlns:a16="http://schemas.microsoft.com/office/drawing/2014/main" id="{A604A21B-43DE-4E34-ADCE-295A729510FF}"/>
              </a:ext>
            </a:extLst>
          </p:cNvPr>
          <p:cNvSpPr/>
          <p:nvPr/>
        </p:nvSpPr>
        <p:spPr>
          <a:xfrm>
            <a:off x="1752600" y="228600"/>
            <a:ext cx="5638800" cy="1569660"/>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“Welcome to Utah, the NSA's Desert Home for Eavesdropping on America” </a:t>
            </a:r>
            <a:r>
              <a:rPr 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Rory Carroll</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4"/>
          <p:cNvSpPr>
            <a:spLocks noChangeArrowheads="1"/>
          </p:cNvSpPr>
          <p:nvPr/>
        </p:nvSpPr>
        <p:spPr bwMode="auto">
          <a:xfrm>
            <a:off x="76200" y="1828800"/>
            <a:ext cx="9067800" cy="2862322"/>
          </a:xfrm>
          <a:prstGeom prst="rect">
            <a:avLst/>
          </a:prstGeom>
          <a:noFill/>
          <a:ln w="9525">
            <a:noFill/>
            <a:miter lim="800000"/>
            <a:headEnd/>
            <a:tailEnd/>
          </a:ln>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rPr>
              <a:t>…author of The Shadow Factory…said the public had yet to grasp the significance of Utah's data-mining. ‘It's basically a hard-drive. It's also a cloud, a warehouse. It'll be storing not just text and audio but pictures and video. There's a lackadaisical attitude to this. People pay no attention until it's too late.’"</a:t>
            </a:r>
          </a:p>
        </p:txBody>
      </p:sp>
      <p:sp>
        <p:nvSpPr>
          <p:cNvPr id="86021" name="AutoShape 2" descr="data:image/jpeg;base64,/9j/4AAQSkZJRgABAQAAAQABAAD/2wCEAAkGBxMTEhUUExQWFhQXGBgXGBgYGRodGhweHBgXGBgaHBoaICggHBwlHBoXITEhJSkrLi4uFx8zODMsNygtLisBCgoKDg0OFxAQGiwcHBwsLCwsLCwsLCwsLCwsLCwsLCwsLCwsLCwsLCwsNywsLCwsLCwsLCwsNzc3LDc3LCssLP/AABEIALUBFgMBIgACEQEDEQH/xAAbAAABBQEBAAAAAAAAAAAAAAAEAAIDBQYBB//EAEwQAAECBAMEBgYFCAgGAwEAAAECEQADBCESMUEFUWFxBhMigZGhBzKxwdHwFEJSkuEjQ1NicoLS8RUWM1Rjk7LCFyREc6Kjg+LjNP/EABgBAQEBAQEAAAAAAAAAAAAAAAABAgME/8QAIhEBAQEAAwACAgIDAAAAAAAAAAERAhIhMVFBYQMiE3GB/9oADAMBAAIRAxEAPwDItCaOQnjOMHYI71J3GEFRNLrFDWB4j+jr+yfCOKkrH1T3j4iDUbSmfahqtpL1MFwCpJ1HlHBxeCl7ScXSObP4QOFvpFyo5hhyTwjhOsMK1d0BOOUObgIGTOOrw7rDENTBPEQ5v1gIFJMOSDu8oAjD+tCwp+1EIQdxjuA7ool7MdEwbvKIwDEqEjU++JgaZ3D2Q0zuAgpMqTqVDuHxhmCT+sR3QwDGedwjnXGJymWMgo94HuiIp3J8TFDDMMN6wxIQ+QHjEakGGDvXGOdZHMJ+RDMJiYJOsjgUYaEGOpQeMB3GeMcK4dgjolPrDKqIGEYl6njHeqG+LlEBhRP1QjolDjDKB4UECUN0ch1oGCoWKH4YTQ1EZMOBjuGFhiaY4lR0iRI43hjGExi6COrJ1aEUd/hEABiVL8PKGrpwtEzghsIf7Qd+/fEGI7/KGvxPhDTT+pvn5RInkIj6xuPdDxNDZF+X4xDw+Wt+cOLxxLGF1fPxhB0p4xxQ4w1vl448aDj83hjRIhBOST5wRL2bNVcS1n90/CBgQCOgfNosBsef+jPfb2xPR9G6qb6kp079PvO0DFQ8IRp0dA6whwkDRlKA8GJtxhf1HrR+bH3k/GKYzLbnjoEaNXQ2r1lsN7j4w1fROpGaFfdMQxnimFgi5VsGaDdMz/LX7Yhm7PCbqKwNSUEe6GGKwS44pMWo2fLsSpeEkBwHuS1w1hxMOOyhfCkqzNi+X7MMpin6swuq4iLeXs5/zZHPFA0+op5ayhbgpsWQ4yB1L67ouVcA9X8tBcvZE4hxKmEbwhR90A186QozMBBKkJSh04WViLkvkGIvFtsWuRKASdnhSWJM7rpxB3kLT2G5RetQKvZ0wZoWP3FD3RxdKoaKbiI0atqSSG+izQP1aqc3gbNFbtHpGlBWZRnJUU4WmFE0M1xjmdpovWqq5clWohQ+X0nqCRZJIH2NHfJLDPWOw6ofs/Y61KHWonJRvlygs+ClJ8bxYq6OSikqTUTMId8dJNDM4N04hZj4Rap22RmpVhmpPZGeuFj4xSVFQmYAn6WvC6iyWA7RKi5SkWuczlGJx/TWG1mxJctiupCQciunqQN2fVERUTcAWUCdLLWftAd2JIMXFU0xPVzKjrASLKG4uRmB4XtA1N0bkku6iNAEkAcHxHzi9OP5QPRbPM04ZcyWo7gVc/swXM6NT03UUAWDkq3/ALPGLDZmxZUiZjlrZTEXBIvnr8vFpOnL/Si36vd74zeM/BjOf1fmi5XLA5Tf4IcnYBOc5HclXvaLcomHX29+USyaJeYzB+Wzi9YYpkdHBrUNwwA/74cejUv+8Of+2P440aNlrLHCT+0R7yfZBadjEaJD56/AeUTxcZMdGpf6ZR/+Ifxw9PRyX9qafup79Y169mDLGsfs4R7n84Brdn08tKlLUVYUlWErJJYO0NMjOq2XTgsSsn9p/wDQkRPJ2C6nRLLcVEA+Lq9kS03SmlTlJWkcEoP+6LOm6Z0H1lzn3dWAOPqkxrrTxFT9GBmoI5MT5mCEbOlIJACcXBBPmB74tabprsr9IQd6pcz24YtJfTOgPq1MvLV0jkSRaJeG/J2Zlc7DlicbkEf6iBA6q6oNkpAHEEn/AGj2xb1e25kwtLqqEJyczipWSkk3AHqqPlD5OxRO/t9ohb5plLSkXzyOpvlFn8cO1ZDb/X/R1qJt2csP2hoLxlpO26lOU+alt0xY8nj3XZfR+llXlpxHeVFRzfe2fCDKijkM65ctuKUxuXEvrwlHSmtTcVU3vUT7YMldOa8f9QotvCD7Uxv9s1myEPjEpR3Sw5/8LCMTtDatDMJTS0Klq4uf/FOL2iLv6TDkekKvH51J5oT7hBUv0lVozEk80H3Kiv2f0IrZ6iepEpJL9sgeCQ5jUUHouDflZzk6JSzd7vFth6rk+lCoHrSZJ7lD/dE3/FNX1qVB19c+9Jg6r9GVOkFRnLAv9XckqOatwMZzaHRqilEj6UtRDhkgG4KhpoWT3LfSJ/U9Xcv0nSjnSDuWPZghTun9KpJwUpSs5eo3ec2bhGeoeiZmq/JSp6k71AJByzc2e+usXKPRbOYET0gtkpPvBMP6io2h0rnLfCEShulp95cxY7KmUy5STOKVTC+IrAJ9Ytcg6NDpno2qhkuWrvI9sWlH0dmy5aUTJKiUhiRgIzez3OcY5SfhqVm69VOhTGmlLBuCwFtMhFjs6mkzZYLmW7jAlarB9zj2RWdJKYomMRhswSQx8NIs9ibIWuSlbApL5B1Zn4GLZ54QbKpkJISJt9P5uz/CH1FIZj4lrAGV84EnbO6spLLBexWAASGtcDK27OAauegHtTO0To/z/KMdquCptKkgJM1XZ3/EB4UKiwM/bY5OfJhcd8KHanVntk1NPOWtEqVo4xlLnP6qW9pixk7Pkhy0sOSDcF2OTKxPyiDY+wE4geqEtA1a54Oe15xpqbYSCvE2HgPjvheW3xMUslKUulCTwwJIHgLQTKpJispR4k29ucaWTToSLJvwfzh0yclDOQMra5+cTauKiTsdZzcHS343g2Ts8JYFKSY5P2w3qh+dvc/lFRU7dV1gQVoQo5YiEpA3qUTlnlDLTZGhCRiCUoxLNwkAPz4DibQWNh1CyO0mQlwWSMai12JsAPGJthVlFKTarkLWfXWZqHJ4B7JGg97mLpG05BynSzyWn4xqTE0EnY7D+0V4D3QOrYqiLTSP3R7zF3LqEnJSTyI+MR1VciWUBRbGrADo5yc5CGIzi+iaznUKJObi3gC3lEB6FYkKSub6wIslmcEWvnGsqqtMvBitjUEJtqcn3RO0UeYzfRSn6s9XekREr0XP6tQC1i6co9SIiGXKSBhSMIB08ffF7Ux5FP8ARfU4jhmSyO/ztA8z0aVoyMo8cfxEe0rIA37hZzwiv2rtGXTI6yabmwA3tkPm8O1THjtV0DrJYxTBLwDM4x74hl9CapaccuXjTooHPiHuRHsNFT409dVAP6wQr1ZY0sbYt55DS9hSVcuZ6igW0D5Re1MeI/1Q2gn8wrub3GH7S2RtKYPyiJ62ycktyD2j3DAScw3yDECtngzRMxFwCG58d3CJ2XHg8jo9Vuxp5r53SdMzFtSq2pIS0tE5CeCUt5iPbcMLDF7Jjx1HSPbCdZvfKlkf6Hh6unm0pbYwn96U3saPX8ERzJAJuAeYyh2/Rjxyq6fzprCdIppoF2UhXvUY7R9NkSnKKGnB4OwtZgXbuj1w7NlHOXLPNIPugap2VSpSpa5MoJSCSShNgLnSGxWFk+lUnOlyF2mfFNoOoPSdJUQJkpabXU4Iy3C9/fGL23UCqmES5cuUgnspSlid2Js1eQ8zV1GyKhDJEolZFhiQ1me5ID3yzibDG82t6T2tJlciv+EfERjtqdMqucC80pSfqpOEeIue8mAqbo3WTD2sEob1Fz3BL+6LvZ/QinBefNVNO71U/HziduMXKodhzZc2YpC5uFSh2SGudwezxrabY02Wlgt0i90KfXdMbyiwpEyJNqeUkcQGfmczDKutV9ZYS9glLlRO4AOSYlt/0uBZ9MgtjVMURmkFh7H3axPJmS5X9nJvvADnmczDCoi5AQN81TH7gc+JECmfiNlFZ0YFKfAM/wC88ZvKEETK9Sj6wSc2CXPfYkd8dgCqElH9qc8kpYAdwAAhRN/S409Okq9W43uPdDp+0RLSXuBq490SpkqSGAt8vFPP2SZq8cxbyxcJZhzJ1iDsjac6e6n6qUNR6x8coiWoEnCDexUXKz35jkIcufjYAMkRSVnSMU0/BNlrCQl7BLl2Y+taz2eOkjOtPs3ZCUBy+Vg9oxnTyWr6V2QcIQkWBIzUc42uy1r2hJCqaZ1IU74h22BKS2YHONFR7MqJUsIT1CmOagsltzvu1fWLPKV4MqYrleHmovpuj3ubs1SnKqanKjriP8Hvjn9FAj/+OnPNX/5xrszjyBFISl8JAYZpMAKqilRDs1rGPYttbE62SEKpklAb8nLmqANxoEDLOKap9H9OlKlJpVPoBPU5y4c4Sq8zG0Zv2l2v6x+MSy9v1QNp87umr+MekK9Hsg5SZo/+ceFw8RK9HMn9HOB4Tke8Q2DDSulFYP8AqZ2f6RXxgmX0xrR/1MzPUv7RGqX6OUC6UTcWYBWgjvZrPuhsv0dOHWmak7pZllPPtl3hsFDJ6bVz/wBup8g6UHc/1YIn9LqxQ7a0LYuMcuWW4jsxZ/8ADkggpM7PUSvjnc+A7j6no7JZKOqUFDCVqBuRmWBWQ5IZwGDlsolGU2h0rnLSqWrq2IuyW9hgfYvSedTLxS8NgxBdlBtQDdt8aau6L0KEFQTUE2cO5NwLAF3u/IGG7O6KUU1GMCpDWV6pb4b++GwMl+lCoGcqTe+S/wCKJ5XpUmfWkS+5Sh7XiRfQOn0+lOMsSA3siNPo/p39eo75JPsh4GSfSUsTVLMkEKAGDrLBsiOza0ESfSY00rMlWEgJwdYCxD3Bwhn5QEjoRIUVYZs90lj+QO58xzjOno1U4i0hWIEOBmncC+rOYDcj0ooxXkKCMjcFXwghHpOptZU/wl/xx54vo3V3BkTPCGL6OVQcdQtuXzwhg9OT6S6PVM8c0p9yzGb6b9NEVCEy5BUJWa3DEl7DkLHnyjKno9VfoFt3fGGVvRyrEhcwSldi6k/WwsXUBqA14YKk7fMualSA+EuxLPYjPvjc7B22KpGIIUkhgXAwktcJLkkDkM4802VQKnzQhOtyrQDU/O8R6xQ0yZctKJbBAFmu/eMycyeMZ/kk+I1xv5S56eQ3xHPmS0MVa5AC5yyGsdrKgS0ubnJI3m/laA6eQ6sa1PMP2Q+EbtWHzvjPx4fJCVNmHEo9XL0SFMf3iPYIjmLAcS7MLqHz7TE85QJKU3Azcv5X9kVlTPew/nvsI51p3qnuQVHx7zE82aZaCQCTqWyiORLKWUbE3Yk2vldvOFVbPmT1uVAS0jN25ndDDVIrtKJW53ZmFGgk0tJLzOM5b/whQMWspJYp+kTCSzF09ltwKW8YqJ65qAoTZ6lFwbAqGHVsgD5RYoQj7LfPCHUUlOImz5DFeOkvrNNramUlCTLwuSLO5w62JiuqsKvyk1acg5UkWtkVG0FVdAha2KUhWigA9+PHLviGfs8s6XfPnGrcvqSLbYUxIElctSWStwU5NiIWLb0lQj0iWQQ7EeHjbSPO0EFKFAYQpI7LMyhmCN7N4GOSPSIqU8tUgLKFFOLGzgEtbCbsw7ofJXpOGFgjAq9JYAvTf+z/AOkdl+kcEXpznZl5X5Rcqa3uGFhjDTvSQhOchfcofCLBPT+jbtlaVfWTgUWOtwGMMGpwwlS4y030g0IFppfR5cxu9kwpPpAoiTinBtGlznyH+HvfyhlGjkyVYWWrEb3Zi2ne0SITncxman0gUKU4krUv9VKFg8+2EjziGX6QqVVwmcNPVTw3KhlNaxm1tyygetlmy0+uLMB6z6Hhx0iiHTqm3TPuj4w5HTml/wAT7v4wymr+SsLAI+d4MOEsEacbRlE9MqdM4kFXVKS5GEulYJuBqFAjc2GCk9OaJ/XX9xUMNaBMnC7qzbxYJ/GIKKTMSVJWcSM0qJc8uUVf9dKP9Ir7ivhCl9NKPIzS/wD25n8MMpq/6vlHAgPkHitpuktKt2nJDar7A7sbOYnO26b+8Sf8xHxiAzDHMGbQMnakg5TpX30/GHDaMnMTZZ5LSffFBABhpSTYgNz+WioV0ro9KhDvd379IkHSak/To8/hDBndt9C0IMydTISnG6piQm5OqktlvYakmKEBcuYgJT+RbDhSlRUlT52yTHoR6SUn94l96oottTaRSuslzpZWbFKVBz3PBdZDaKwuckWISL3tcl303RbSqlOHQb+BgGqkIRNICSxY5HDfccu4b4KRUJycPzEcuTcR1VQkCwKjxy+ECkKawSk8hE1WpJ1c7hfyiFKlnJBG4q7tI521rEVTRqsXsBlv4afLQPUUfWDsE4ssJuDBiqFSh2lltwgmTISGUlwSM33b4k5fZjMGnVliAIzBaOxop6Ur9dAJ3nOFGsppk2YlLqUWADk7hrHcCFFKnxJLKBBIezi4ItwhpfEM8j7oRWMILGzxufLNG7RRrkY673sygDnrkrTJwY4meJksLTcEbm4HOB+pK0+uUYCTZrgizvoC/iLx15exifI2apWFKUsohQUQM7A5e/hGP2pPpkzVhSZxViJJRMQlJd1WBlqItbPOL8zOpIUSuYpJcOGSLAMS1wznxvGcrtgrqCZ6FJlpmEqwqB7PBxnE4+fJUc/aNMR6tQG/xJR0/wC2N8SfT6QBv+atd8Ur+GKwbFdJwqUtgkqUhJKU4g4xAgKyIPjuLEbEournhakompGI9WtGJJcMLEEWcHI6RvtEwZ/SdErP6Vu/NQLV7SlqUpSQpnJuzt3GL/aWyvpcooRSIkl0qTMkSkhRYHskplp7JdyHLsIqZXQWsP1Fd8tY9ogKatqwSGe+/lzh1HP1OTt7PjF4r0dVyr4G5gjnm0EUHo9rFIdIBBJIJ7O5ORL5pMXUUU2oBBHznFhST5AAecoFg46p9L3x38ItlejCtOssPbPvu2UC0/o2rEulS0KU51GjAjPeR4xNDV1Ug3E5b5Xk68GXDguU7deeZlHj+sY5L6DVhLJQCN7p1AUNdxB74MoOg1SFjr0TOr+sJYTjO4AlTDneGgM9Ufz7At+aVkc2uNwtxiDq5Yv16cxmhYIF7kJBHgSY9NoJUiQjDL2fN5lKVKPNRJPdlE8vaEkk9ZSKlpA9ZcpOHc0TR5pMmSg3/MS/uTuH+HDEzpNj9IQ+romgeOE+wQf0t2dRzApdNjlzPsgHAf3T6r/q24Rl6LY01aclZtdJF+/O8a0xa1M+X1bGciYrEpXZCww0BxJGnsivMxO+94sKXoBWt2gpT/qN7VQYn0eVh+qQ754f44aYy4n4jbXLweCAgBL4kHgD2hxIZvMxpKX0Y1gIJKbP9nUEfagtPovqjnMljn+EO0MZzZcnFieZJQxsFrwk8RZv5iLCTTsX66m/z0e+LCr9GdQgFRnywySdXYBywOcCq6AT0kDrZZJUQA+oGL2RNMRmmJJ/KU/+fK+MPRRHECZkkJDkkTpRyB0CnOmUOl9AapTsxsDp9YOMzu0jk7oDVgjsk96P4oaq+lTgpOBdlDLjx4iBJlEBmNYj2dsOtRLCJstU4D1VApBHDFiLt7tYLWVyjhmhxvIuOY98Ys1qUpDCzNHKhIUIbNp9R2k8Dce4wpM0DlHDlwdJyclqVqw9vlEvXgZwpiH9sQTE2t+Ecvy0CTUYVKY4gSS6jcHdpHYJEreB3D3woamGqpN5Uf3j8YESkJACksOeZYkvuy84tTLYO1xnwO48IEqHdJSMjk3Ag57nj0979sZD6aamXZ+wfJ8ssoJQMloVv/kYEMwqdLZD2uPdAtRSrJlspsCnBF92/Id2sWcksGVqiqzlJd+yzPvYg7t+kMppU4LSoKJSPqMwIYi97nIuR4RZKQCxHO2YyhyJxGl+GR5bjw/lGr8eMz5ZvpJs2cV9bLmTKcHBLUlIASSpZ7Rye6zEHR6jCSVKWSqXMUSpYSThAL9prJd1P5xf1NQJhHbWgBwRcE882blFftKVMXhlBEyahnKwtCTd3GW5h6uR3xmcmsX1BtZVOUFKmQr6pfC9j+7z8Y2WyNuInACyVfZJu2/j3R5/IpesS01K0MeziwulkoSzpJcEhRc79IjRLVToc9piCliciwJG4xvysvV5MlKQyQ3z/LyiSPP9m9NcEsqmPMwhTMwXYEsrQuB62+Iz6WJP93mfeTExHoZDhjcGMZ0l6D9YFLppipayC6Co4DYi1+yb8orVelmUP+mmffT8IafS1L/uq/8AMH8MXKBKfaE+kmdWoFGf5NTtdicCuSRcOOEbLYfSaXPKUuy1McJsbhauRDBIcfaEYnafpPkTkFEyiKhxmhxxBCXEZeR0ikpUCJU1wQ35YWYMPq6QHvsRplWLl7k34l25DLujzjYvSuZUJKRiT1epU5IUGY2DthzL5xdydsTCAFEhy2IEsHf1k57rg90ATt3ofKnglClSV6Kl2T3py8Iyidhz6YYZq1TEkpKSS6e72twj0kU/FRG8LMNGz0kG6iDoVEiIMDS9IFU68GI4WBAPq5lwDmMuUa7ZfSOVNwgnCpWQOvI5GHTui1KrOX/5K+MdR0XpgGEtu8/GAtwoQ6ApezEJyxffV8YeuhSdVDkpUBLVUqJiSmYhK0nRQcRi9pej1AJXSkINvyarpsCBhOmZtGqp9mpSGEyYQLXWdIlNCner76/jAeeJ2tVUisE5KmDqGJ9JRS4XfuvujVbL6SyppwmxfJViwlhWeRJU+sW9Rs2WsYVjENxJI8zAaejlKCwkpcNv+dIosZSQwYMDdra3yERVVGiYGUARxHs1HdEStmoSCUOkkM+JVgNLksLm2UB1lTUBJ+jmVOUnNK3SpuabHwiCtrui2A4pCsN/VV6vcRlFJVUQSTjQZa97WPIixiGv9IlZJUUzaRCD+tj9rtAY6dzKl5SpctAIKnSVO4yzMM1ZTjTFBcjEONwfd4xL9LQWYPyaKCXt2pCiBOW254s9mrM1BMxZxYszlkLRnl/E1OYwyVHUDleOxyXTrTmAqwuLvvsco7HH/HW+0E1JWBZOJQzAs/J9e+B0gKGJAsbKBFweR1i3KgbHW3jaIJ9EFEEEpUNz30uMj3x0xlTLQcRzBCRfli9zQxYGeuW8bmEWlQm/aBG5WnfFZXJw3Ng6S+nrB4KkkzSku54eWY3/AAgtNQlVnAJ4xWy1kvudnO73xXz6dRnJUmcQhsJllLhRuHd7ZiLLiWa0U2TisfHX8R5+yA59OpNw3zuiv2hLUqWZYXYMQQHZt4NiOEGdG0zEyQictMxQJdQJuHJAIIDMLNwi8pL6ktg+j2goMlY7/nOO7YrEyZSppBUhLApSxPaUBYE/IhKpUDIs+d38jaIV0yVAjGW1DBozNi3FZUplqpVTpTgTJJOEtZ0vvseEec1Vbgxato8enKocauqIUZeF8bhiXugl384yXSP+jpE8y5kpZUAHS+FFxixBjfPl4R148mLFJT1GIPlweJgvLLxjQdHaSiqesTTpVLUEgEk4gxILB1EPbRi3MxdDodSgXQFW+2u9tO1FvOGVguu0Avn3b4kCyASUsO6NtO6LUUsGYpACUg4j1kxgAHc9t9IYNh0ZJTgQq5sJk1+yQkuCq/axZcId4znIzoMsFM08UjyMaXERbMRSUclEiWRTygklaQQ6lBRdIJuonIndlFtIqQVKFwUsC+XaAIY6liIm6qs230tqqJaUyVDCtOJlDEMyzB7RWj0m19+1LvuR+MAekGYevlj/AA/9yvhGcpZK5hZAfmQN2pI3xqSDZH0l1/6RP3BCPpJrz+cSP3B74y42VOYnBlmHD/jAKZjWNjujWRltP+JNeC5mp70Jjh9JFd+nH+Wj+GMY+IhIuebeZg6XsKcfqpD5EqDHg4tDINIn0i11wJwGr9Wh/wDTHT6Ra/8AvH/rl/wxj58lUtWGYkpO4+45HuiNUwQyK2Z9Ideb9e3KXL/hhv8AX+vd+vuzPglv/p+XMZyn2PPWAUgNl6ztwLO3KFU0EyU2NNvtC6fEZHgWMPBoz0+r/wC8H7kv+GIh0+rtJ7aWQgHN/s5xnw0QJlndEVdV+3KmqBSuYZmvawjztD9gSFdeQpJA6tV9MgzHJ9YD2Ps9c1ZQkIdnZfqntJDPobxv6vYsumBUUFCiCkFlXycJfxbhGbcGPQplF98a7owpBlKSWKsZJD3ZkjKM/MpUqdMtQWSbWV7GJix2DLKJfbQywT2sN2s12cRnnfGuLQmjb1F4eGkKBFLI1X3JPfkDHY59v21iRE9YO8QXLqX4REZcR4GuI48f5Ptu8Ri7i4cQGuj+ybapNx+ETonjIhucTpUI6y6ziqm04zFoEUEggEtYgeUaEoTwgafQpVoPCKKsBNnc+UR9UMWIWbKDlUeHIPDRTqYliOdoaFLnA+sUtZiH3XxfhCmyDoeRERy5Awh1pFgLFzlwhwUpJscQ5fLxqcvtm8QU1U1GSiPnlAa6qcr65MXomIXY2Pz4Q3CU2IdOQIsfHLxEb36ZxRIE8jslTD7Jt5Q0pqDqv70Ws6TNt1WFTOXUQmY9mZIGB2dyGDnKOVE+oWpKQhaQCAohKQTk5JfS/qkPuMXTFBtNc5EtalBSkgXSSWINr52jkyQpKVTCk4QS6m43uI16KFKUqEyYVBZLlRAz0YWbS0d/o5kBMhYlhIZki3Nt/wATGf8AIvVmdn7UUEgDEpCr4SFYSz34G2fCDpiJK5asCkp9Va0LWSpRSpBs/ZNkgDLMQDtzY9SiWMEvrSS5w6MGBuFbk2HG8TbOMmbMVKmAJnJYgEDGRhBukvcMbRO0MZvprVCZOlqteSgkAuxJWSH4PFRs1ZuxL8N7obmbGN/tro2mYgpBY5hTZHu9lorujvR/6MpfXFMxMwJA7DpDEviSdLjLJoveYdaCFWsoTimMxs78LC+sUm2pv5YOH7LktnY5nujT7V2ChKu3PmSwSopwI61Js6QT6wvzzipkSDLUF4i4LMEzCo3DeugpwhzY5sIbhgmgq0Cxlhw7KT2WZ/sji+kFGqxAsOr3tZJ4kZcYEqgJayqUkzHOQQtDO9mIbhZtIFmVk7BhVImhKs1JIxgAjLskeIhupiDb80iSi+IFQAPcTEuzKoJZKkApuCGvmQ+/vv3QWjZ1MoBRnVgNiypYLcmDPneCNoJlm8szVqAbtoLqzI7SAA+Qu+Q5xexiY1jqbCwyCtRwxZkc3iurFqwTSFYmd+YGTe7jE1PMqCFq6pQKR2Ulzi5YQW72zjuzthJmEdcmrQbk4lJwfuslz+ySOcTTFNsmrWgO2bWIzcqGuluEaMVoUgASrHMHK+ZAJ7J5NE9TsBKUhAmlTXHWFNs2ZNrM31sxpFVtCdPpxeWOrBfEmYljZ2YOrT5zh21cBVe0TST8UnMpulV0sc0+Qibo7USZk4FSlSzfs2CT+qFd+u4RabANaqeFrkq6laWIsQA1lDibRqp1GoF0vxETlyxZFPI2EEIUesXML2SRcX0a5Le2CJNVPR6yVM31ksq7Gys1QehS8lIUO4+RHvgfaFPMWqWgKBQScYUogkGzDDndi3CMTn9reP0JptogucSn1HZBDvm5D82jsV+0NmTB2ZchawGJUqYm9tCbjllwhRrxPV6kxxQiPq9xhX1EeN2NKRDcR0MSFjCIiy4EJ+/8InB74FJhAlOXhHTjz+2bxFCZzji5SSDq8MlqfLwiS+kdNZVn0AIPZRbg7eEcE47hFnNWftN4PAlVTO5QHVnc/PjAB4sT6l7FuA3cXh0kzRuIF7wHLTMSs4mbg7+O6J0rLm/x/CKC5c5CuB8oMBLfaHzr8YoZ051MASWBNi+sSCfMSHTnF7faYuJk4ag94hwrk7x4ERUbN2wtRaZhI4A/yiPalHOmzcUkoVKwthcesDdx9Z+NuWcMh6s07SuwXL3DPw/CKf8AoNH0kVImlMzGFKwl8Qw4Slilg+vxYghc4okvMlplkHIS1zEhrADAlTHu1HGGUdYtZ7XWpcA9lIwi2RUUu/dFzE3VxPrRbCQ99FcN0BzquaciPufF45Np1YgElZJSoglRwhijPCRm8KVSgjtpIU+XWKILHPP3RnI1EcilExX5SYUq/Zu29reUWB6N0g9aulpObFknmQS+/SK/alOZzKdlpGEbmcngXvGP29QVypjoQtaQkAEFOhO8v4xuSM3W0mbMpE4/+blKAugY09otqxcXh1FRbOUhK11ZQohylsjqLPHnA2LtA/mJn3kD/dD0dHNoH82RzmS/cqLnFNrb7Rp6QH8lVpmDIDCrF7GginnTEDtKVhH6oy4kmMNI6L1wUklCWBBIM0XANxYxtZOy0FlLF9QpRPdmzd0ZuRZpm0NqzAnEhZHEM1rZXBii/rXVCxUk80p9zRpquglLThSBL/ZAbm2+M1VdGl/UmS1c3HseIp9P0nqFzEJKgxUAQlIc3y3+EalVa1iGI/Wy8YwadgViVBSeqcEEdt8u6Nds+fUhP5UIKtOrCm73EW4iDbtWpsSVKSWZ0q94jMDb1SHHXLz1L+2NxWSBOHbQQWZxY94IaKCf0RBHZmkH9ZNvdGdigtk7cnqmoCpqiMQsSwz1bSNqjaCjkpHcYwh6OzpRxoqZIKb4iWZubiNDs7a0yWg/SJ0uaTcdULtriLtu0HfFuHq8NRN+17fhCirndK5CGxFTHUB+Vs73vw4iFE/4YthDimFCjyuqNdh5Q5MchRaE8RKEKFEDHgmRMORhQo3wSplIBvEep90KFHVg6okBQci++KlQF+EKFFgjCXUf2QfbEoXb54QoURTJ8tJ00gdPZumzBy2sdhRYgqj2ioWN3UYtpYCw5HzzhQo2zUFTTWJClA6bx+EVwmzArCVuBfLfeOwolD5c8nfHV1TaanWFCjDUNNS9ikecIk4WBIHz3xyFBTFTVb93nEa5Zf1iI5Cgokqw5Rw1Kt58oUKCGTK5QtfxiSWpaiO0R5++FCiKMTs9Rzmq7hDJ2xgQcUxZG5xChRUD0GzZS0lRS9ykglwWbTvgpOz5QylI8H98KFANmbOlaypZz+oIUKFEH//Z"/>
          <p:cNvSpPr>
            <a:spLocks noChangeAspect="1" noChangeArrowheads="1"/>
          </p:cNvSpPr>
          <p:nvPr/>
        </p:nvSpPr>
        <p:spPr bwMode="auto">
          <a:xfrm>
            <a:off x="1269206" y="720328"/>
            <a:ext cx="228600" cy="228601"/>
          </a:xfrm>
          <a:prstGeom prst="rect">
            <a:avLst/>
          </a:prstGeom>
          <a:noFill/>
          <a:ln w="9525">
            <a:noFill/>
            <a:miter lim="800000"/>
            <a:headEnd/>
            <a:tailEnd/>
          </a:ln>
        </p:spPr>
        <p:txBody>
          <a:bodyPr/>
          <a:lstStyle/>
          <a:p>
            <a:endParaRPr lang="en-US" sz="1800" dirty="0">
              <a:effectLst>
                <a:outerShdw blurRad="38100" dist="38100" dir="2700000" algn="tl">
                  <a:srgbClr val="000000">
                    <a:alpha val="43137"/>
                  </a:srgbClr>
                </a:outerShdw>
              </a:effectLst>
              <a:latin typeface="Calibri" panose="020F0502020204030204" pitchFamily="34" charset="0"/>
            </a:endParaRPr>
          </a:p>
        </p:txBody>
      </p:sp>
      <p:pic>
        <p:nvPicPr>
          <p:cNvPr id="86022" name="Picture 4" descr="http://www.zerohedge.com/sites/default/files/images/user5/imageroot/2013/10/Bluffdale%20Facility_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08545" y="4691122"/>
            <a:ext cx="2526911" cy="1645920"/>
          </a:xfrm>
          <a:prstGeom prst="rect">
            <a:avLst/>
          </a:prstGeom>
          <a:noFill/>
          <a:ln w="9525">
            <a:noFill/>
            <a:miter lim="800000"/>
            <a:headEnd/>
            <a:tailEnd/>
          </a:ln>
        </p:spPr>
      </p:pic>
      <p:sp>
        <p:nvSpPr>
          <p:cNvPr id="6" name="TextBox 5">
            <a:extLst>
              <a:ext uri="{FF2B5EF4-FFF2-40B4-BE49-F238E27FC236}">
                <a16:creationId xmlns:a16="http://schemas.microsoft.com/office/drawing/2014/main" id="{D6C9CD9B-01AA-4250-922D-B86D70E930CA}"/>
              </a:ext>
            </a:extLst>
          </p:cNvPr>
          <p:cNvSpPr txBox="1">
            <a:spLocks noChangeArrowheads="1"/>
          </p:cNvSpPr>
          <p:nvPr/>
        </p:nvSpPr>
        <p:spPr bwMode="auto">
          <a:xfrm>
            <a:off x="0" y="6474768"/>
            <a:ext cx="9144000" cy="307777"/>
          </a:xfrm>
          <a:prstGeom prst="rect">
            <a:avLst/>
          </a:prstGeom>
          <a:noFill/>
          <a:ln w="9525">
            <a:noFill/>
            <a:miter lim="800000"/>
            <a:headEnd/>
            <a:tailEnd/>
          </a:ln>
        </p:spPr>
        <p:txBody>
          <a:bodyPr wrap="square">
            <a:spAutoFit/>
          </a:bodyPr>
          <a:lstStyle/>
          <a:p>
            <a:pPr algn="ctr"/>
            <a:r>
              <a:rPr lang="en-US" sz="1400" i="1" u="sng" dirty="0">
                <a:effectLst>
                  <a:outerShdw blurRad="38100" dist="38100" dir="2700000" algn="tl">
                    <a:srgbClr val="000000">
                      <a:alpha val="43137"/>
                    </a:srgbClr>
                  </a:outerShdw>
                </a:effectLst>
                <a:latin typeface="Calibri" panose="020F0502020204030204" pitchFamily="34" charset="0"/>
              </a:rPr>
              <a:t>http://www.theguardian.com/world/2013/jun/14/nsa-utah-data-facility</a:t>
            </a:r>
            <a:r>
              <a:rPr lang="en-US" sz="1400" i="1" dirty="0">
                <a:effectLst>
                  <a:outerShdw blurRad="38100" dist="38100" dir="2700000" algn="tl">
                    <a:srgbClr val="000000">
                      <a:alpha val="43137"/>
                    </a:srgbClr>
                  </a:outerShdw>
                </a:effectLst>
                <a:latin typeface="Calibri" panose="020F0502020204030204" pitchFamily="34" charset="0"/>
              </a:rPr>
              <a:t>. June 4, 2014, accessed 15 November 2014</a:t>
            </a:r>
            <a:r>
              <a:rPr lang="en-US" sz="1400" dirty="0">
                <a:effectLst>
                  <a:outerShdw blurRad="38100" dist="38100" dir="2700000" algn="tl">
                    <a:srgbClr val="000000">
                      <a:alpha val="43137"/>
                    </a:srgbClr>
                  </a:outerShdw>
                </a:effectLst>
                <a:latin typeface="Calibri" panose="020F0502020204030204" pitchFamily="34" charset="0"/>
              </a:rPr>
              <a:t>.</a:t>
            </a:r>
          </a:p>
        </p:txBody>
      </p:sp>
      <p:sp>
        <p:nvSpPr>
          <p:cNvPr id="8" name="Rectangle 7">
            <a:extLst>
              <a:ext uri="{FF2B5EF4-FFF2-40B4-BE49-F238E27FC236}">
                <a16:creationId xmlns:a16="http://schemas.microsoft.com/office/drawing/2014/main" id="{4EE497A6-905A-4CD0-AAC6-EF9FFB1871F1}"/>
              </a:ext>
            </a:extLst>
          </p:cNvPr>
          <p:cNvSpPr/>
          <p:nvPr/>
        </p:nvSpPr>
        <p:spPr>
          <a:xfrm>
            <a:off x="1752600" y="228600"/>
            <a:ext cx="5638800" cy="1569660"/>
          </a:xfrm>
          <a:prstGeom prst="rect">
            <a:avLst/>
          </a:prstGeom>
        </p:spPr>
        <p:txBody>
          <a:bodyPr wrap="square">
            <a:spAutoFit/>
          </a:bodyPr>
          <a:lstStyle/>
          <a:p>
            <a:pPr algn="ct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“Welcome to Utah, the NSA's Desert Home for Eavesdropping on America” (cont’d) </a:t>
            </a:r>
            <a:r>
              <a:rPr 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rPr>
              <a:t>Rory Carroll</a:t>
            </a:r>
          </a:p>
        </p:txBody>
      </p:sp>
    </p:spTree>
    <p:extLst>
      <p:ext uri="{BB962C8B-B14F-4D97-AF65-F5344CB8AC3E}">
        <p14:creationId xmlns:p14="http://schemas.microsoft.com/office/powerpoint/2010/main" val="295335114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title"/>
          </p:nvPr>
        </p:nvSpPr>
        <p:spPr>
          <a:xfrm>
            <a:off x="2238375" y="228600"/>
            <a:ext cx="4667250" cy="857250"/>
          </a:xfrm>
        </p:spPr>
        <p:txBody>
          <a:bodyPr/>
          <a:lstStyle/>
          <a:p>
            <a:pPr algn="ctr" eaLnBrk="1" hangingPunct="1">
              <a:lnSpc>
                <a:spcPct val="100000"/>
              </a:lnSpc>
            </a:pPr>
            <a:r>
              <a:rPr lang="en-US" sz="3400" kern="1200" dirty="0">
                <a:effectLst>
                  <a:outerShdw blurRad="38100" dist="38100" dir="2700000" algn="tl">
                    <a:srgbClr val="000000">
                      <a:alpha val="43137"/>
                    </a:srgbClr>
                  </a:outerShdw>
                </a:effectLst>
                <a:cs typeface="Calibri" panose="020F0502020204030204" pitchFamily="34" charset="0"/>
              </a:rPr>
              <a:t>"Big Brother Is Watching" </a:t>
            </a:r>
          </a:p>
        </p:txBody>
      </p:sp>
      <p:sp>
        <p:nvSpPr>
          <p:cNvPr id="24579" name="Rectangle 7"/>
          <p:cNvSpPr>
            <a:spLocks noGrp="1" noChangeArrowheads="1"/>
          </p:cNvSpPr>
          <p:nvPr>
            <p:ph type="body" idx="1"/>
          </p:nvPr>
        </p:nvSpPr>
        <p:spPr>
          <a:xfrm>
            <a:off x="26233" y="1600200"/>
            <a:ext cx="8915399" cy="4219575"/>
          </a:xfrm>
        </p:spPr>
        <p:txBody>
          <a:bodyPr/>
          <a:lstStyle/>
          <a:p>
            <a:pPr marL="0" indent="0" algn="just">
              <a:buNone/>
            </a:pPr>
            <a:r>
              <a:rPr lang="en-US" dirty="0">
                <a:effectLst>
                  <a:outerShdw blurRad="38100" dist="38100" dir="2700000" algn="tl">
                    <a:srgbClr val="000000">
                      <a:alpha val="43137"/>
                    </a:srgbClr>
                  </a:outerShdw>
                </a:effectLst>
              </a:rPr>
              <a:t>“If you want to be a film star, come to Britain. We’re all on camera. All you have to do is walk through any town or drive down any road and you are watched, filmed, and monitored. When my wife, Pat, and I tour America, we feel neglected because the roadside cameras are no longer ever-present—not yet. As the world moves towards a ‘Big Brother’ society beyond the nightmares of author George Orwell, who predicted a world in which the state . . .</a:t>
            </a:r>
          </a:p>
        </p:txBody>
      </p:sp>
      <p:pic>
        <p:nvPicPr>
          <p:cNvPr id="5122" name="Picture 2" descr="Image result for alan franklin">
            <a:extLst>
              <a:ext uri="{FF2B5EF4-FFF2-40B4-BE49-F238E27FC236}">
                <a16:creationId xmlns:a16="http://schemas.microsoft.com/office/drawing/2014/main" id="{D3BCDC34-EF42-40F2-92FF-FE2521130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76200"/>
            <a:ext cx="1657350" cy="11838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4378DA0B-2BAA-43B6-86C9-CBE2ABFBEE2A}"/>
              </a:ext>
            </a:extLst>
          </p:cNvPr>
          <p:cNvSpPr txBox="1">
            <a:spLocks noChangeArrowheads="1"/>
          </p:cNvSpPr>
          <p:nvPr/>
        </p:nvSpPr>
        <p:spPr bwMode="auto">
          <a:xfrm>
            <a:off x="1085850" y="6172200"/>
            <a:ext cx="69723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1500" kern="0" dirty="0">
                <a:solidFill>
                  <a:schemeClr val="tx1"/>
                </a:solidFill>
                <a:effectLst>
                  <a:outerShdw blurRad="38100" dist="38100" dir="2700000" algn="tl">
                    <a:srgbClr val="000000">
                      <a:alpha val="43137"/>
                    </a:srgbClr>
                  </a:outerShdw>
                </a:effectLst>
              </a:rPr>
              <a:t>Alan Franklin, "Big Brother Is Watching," in The Departure: God's Next Catastrophic Intervention into Earth's History, ed. Terry James (Crane, MO: Defender, 2010), 341.</a:t>
            </a:r>
          </a:p>
        </p:txBody>
      </p:sp>
    </p:spTree>
    <p:extLst>
      <p:ext uri="{BB962C8B-B14F-4D97-AF65-F5344CB8AC3E}">
        <p14:creationId xmlns:p14="http://schemas.microsoft.com/office/powerpoint/2010/main" val="179612399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a:spLocks noGrp="1" noChangeArrowheads="1"/>
          </p:cNvSpPr>
          <p:nvPr>
            <p:ph type="body" idx="1"/>
          </p:nvPr>
        </p:nvSpPr>
        <p:spPr>
          <a:xfrm>
            <a:off x="26233" y="1600200"/>
            <a:ext cx="8915399" cy="4019550"/>
          </a:xfrm>
        </p:spPr>
        <p:txBody>
          <a:bodyPr/>
          <a:lstStyle/>
          <a:p>
            <a:pPr marL="0" indent="0" algn="just">
              <a:buNone/>
            </a:pPr>
            <a:r>
              <a:rPr lang="en-US" dirty="0">
                <a:effectLst>
                  <a:outerShdw blurRad="38100" dist="38100" dir="2700000" algn="tl">
                    <a:srgbClr val="000000">
                      <a:alpha val="43137"/>
                    </a:srgbClr>
                  </a:outerShdw>
                </a:effectLst>
              </a:rPr>
              <a:t>. . . watched everyone in his 1948 classic novel, 1984, it is like we are inmates of a high-tech prison. Big Brother really is watching us in Europe. The rest of the world is not far behind.</a:t>
            </a:r>
            <a:r>
              <a:rPr lang="en-US" i="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8" name="Picture 2" descr="Image result for alan franklin">
            <a:extLst>
              <a:ext uri="{FF2B5EF4-FFF2-40B4-BE49-F238E27FC236}">
                <a16:creationId xmlns:a16="http://schemas.microsoft.com/office/drawing/2014/main" id="{A14B27BE-7ADA-4AC7-B033-C5C8EB737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76200"/>
            <a:ext cx="1657350" cy="11838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4A1BE055-8B8B-4D75-904E-712B451113FC}"/>
              </a:ext>
            </a:extLst>
          </p:cNvPr>
          <p:cNvSpPr txBox="1">
            <a:spLocks noChangeArrowheads="1"/>
          </p:cNvSpPr>
          <p:nvPr/>
        </p:nvSpPr>
        <p:spPr bwMode="auto">
          <a:xfrm>
            <a:off x="1085850" y="6172200"/>
            <a:ext cx="69723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1500" kern="0" dirty="0">
                <a:solidFill>
                  <a:schemeClr val="tx1"/>
                </a:solidFill>
                <a:effectLst>
                  <a:outerShdw blurRad="38100" dist="38100" dir="2700000" algn="tl">
                    <a:srgbClr val="000000">
                      <a:alpha val="43137"/>
                    </a:srgbClr>
                  </a:outerShdw>
                </a:effectLst>
              </a:rPr>
              <a:t>Alan Franklin, "Big Brother Is Watching," in The Departure: God's Next Catastrophic Intervention into Earth's History, ed. Terry James (Crane, MO: Defender, 2010), 341.</a:t>
            </a:r>
          </a:p>
        </p:txBody>
      </p:sp>
      <p:sp>
        <p:nvSpPr>
          <p:cNvPr id="11" name="Rectangle 6">
            <a:extLst>
              <a:ext uri="{FF2B5EF4-FFF2-40B4-BE49-F238E27FC236}">
                <a16:creationId xmlns:a16="http://schemas.microsoft.com/office/drawing/2014/main" id="{099C2ECE-7AB9-4545-BC05-8E13FE5A558C}"/>
              </a:ext>
            </a:extLst>
          </p:cNvPr>
          <p:cNvSpPr>
            <a:spLocks noGrp="1" noChangeArrowheads="1"/>
          </p:cNvSpPr>
          <p:nvPr>
            <p:ph type="title"/>
          </p:nvPr>
        </p:nvSpPr>
        <p:spPr>
          <a:xfrm>
            <a:off x="2238375" y="228600"/>
            <a:ext cx="4667250" cy="857250"/>
          </a:xfrm>
        </p:spPr>
        <p:txBody>
          <a:bodyPr/>
          <a:lstStyle/>
          <a:p>
            <a:pPr algn="ctr" eaLnBrk="1" hangingPunct="1">
              <a:lnSpc>
                <a:spcPct val="100000"/>
              </a:lnSpc>
            </a:pPr>
            <a:r>
              <a:rPr lang="en-US" sz="3400" kern="1200" dirty="0">
                <a:effectLst>
                  <a:outerShdw blurRad="38100" dist="38100" dir="2700000" algn="tl">
                    <a:srgbClr val="000000">
                      <a:alpha val="43137"/>
                    </a:srgbClr>
                  </a:outerShdw>
                </a:effectLst>
                <a:cs typeface="Calibri" panose="020F0502020204030204" pitchFamily="34" charset="0"/>
              </a:rPr>
              <a:t>"Big Brother Is Watching" </a:t>
            </a:r>
          </a:p>
        </p:txBody>
      </p:sp>
    </p:spTree>
    <p:extLst>
      <p:ext uri="{BB962C8B-B14F-4D97-AF65-F5344CB8AC3E}">
        <p14:creationId xmlns:p14="http://schemas.microsoft.com/office/powerpoint/2010/main" val="117420285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219200" y="1602462"/>
            <a:ext cx="7124700" cy="2271323"/>
          </a:xfrm>
        </p:spPr>
        <p:txBody>
          <a:bodyPr/>
          <a:lstStyle/>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economy (16a)</a:t>
            </a:r>
          </a:p>
          <a:p>
            <a:pPr marL="514350"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Global numbering (16b-17)</a:t>
            </a:r>
          </a:p>
          <a:p>
            <a:pPr marL="514350"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Beast’s number (18)</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7. His Economic System</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rPr>
              <a:t>(Revelation 13:16-18)</a:t>
            </a: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4444" y="4191000"/>
            <a:ext cx="2215113" cy="2286000"/>
          </a:xfrm>
          <a:prstGeom prst="rect">
            <a:avLst/>
          </a:prstGeom>
        </p:spPr>
      </p:pic>
    </p:spTree>
    <p:extLst>
      <p:ext uri="{BB962C8B-B14F-4D97-AF65-F5344CB8AC3E}">
        <p14:creationId xmlns:p14="http://schemas.microsoft.com/office/powerpoint/2010/main" val="306533122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926F095-0386-4040-A84F-029221864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21" y="228600"/>
            <a:ext cx="8528959"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063C54B-BC36-4E2B-B787-B896532F9BE6}"/>
              </a:ext>
            </a:extLst>
          </p:cNvPr>
          <p:cNvPicPr>
            <a:picLocks noChangeAspect="1"/>
          </p:cNvPicPr>
          <p:nvPr/>
        </p:nvPicPr>
        <p:blipFill>
          <a:blip r:embed="rId3"/>
          <a:stretch>
            <a:fillRect/>
          </a:stretch>
        </p:blipFill>
        <p:spPr>
          <a:xfrm>
            <a:off x="3733800" y="2514600"/>
            <a:ext cx="1104138" cy="1828800"/>
          </a:xfrm>
          <a:prstGeom prst="rect">
            <a:avLst/>
          </a:prstGeom>
        </p:spPr>
      </p:pic>
    </p:spTree>
    <p:extLst>
      <p:ext uri="{BB962C8B-B14F-4D97-AF65-F5344CB8AC3E}">
        <p14:creationId xmlns:p14="http://schemas.microsoft.com/office/powerpoint/2010/main" val="74481611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ADEBD5-6EE1-4A6E-9E05-CE05C4E8EBF4}"/>
              </a:ext>
            </a:extLst>
          </p:cNvPr>
          <p:cNvPicPr>
            <a:picLocks noChangeAspect="1"/>
          </p:cNvPicPr>
          <p:nvPr/>
        </p:nvPicPr>
        <p:blipFill>
          <a:blip r:embed="rId2"/>
          <a:stretch>
            <a:fillRect/>
          </a:stretch>
        </p:blipFill>
        <p:spPr>
          <a:xfrm>
            <a:off x="1429239" y="115537"/>
            <a:ext cx="6285521" cy="6626926"/>
          </a:xfrm>
          <a:prstGeom prst="rect">
            <a:avLst/>
          </a:prstGeom>
        </p:spPr>
      </p:pic>
      <p:pic>
        <p:nvPicPr>
          <p:cNvPr id="9" name="Picture 8">
            <a:extLst>
              <a:ext uri="{FF2B5EF4-FFF2-40B4-BE49-F238E27FC236}">
                <a16:creationId xmlns:a16="http://schemas.microsoft.com/office/drawing/2014/main" id="{B41D02E1-2F15-4B83-BB30-E593005764B0}"/>
              </a:ext>
            </a:extLst>
          </p:cNvPr>
          <p:cNvPicPr>
            <a:picLocks noChangeAspect="1"/>
          </p:cNvPicPr>
          <p:nvPr/>
        </p:nvPicPr>
        <p:blipFill>
          <a:blip r:embed="rId3"/>
          <a:stretch>
            <a:fillRect/>
          </a:stretch>
        </p:blipFill>
        <p:spPr>
          <a:xfrm>
            <a:off x="115062" y="76200"/>
            <a:ext cx="1104138" cy="1828800"/>
          </a:xfrm>
          <a:prstGeom prst="rect">
            <a:avLst/>
          </a:prstGeom>
        </p:spPr>
      </p:pic>
    </p:spTree>
    <p:extLst>
      <p:ext uri="{BB962C8B-B14F-4D97-AF65-F5344CB8AC3E}">
        <p14:creationId xmlns:p14="http://schemas.microsoft.com/office/powerpoint/2010/main" val="2113822898"/>
      </p:ext>
    </p:extLst>
  </p:cSld>
  <p:clrMapOvr>
    <a:masterClrMapping/>
  </p:clrMapOvr>
  <p:transition advTm="1354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8352099-223B-4221-96F4-9F500609B942}"/>
              </a:ext>
            </a:extLst>
          </p:cNvPr>
          <p:cNvSpPr>
            <a:spLocks noGrp="1"/>
          </p:cNvSpPr>
          <p:nvPr>
            <p:ph type="title"/>
          </p:nvPr>
        </p:nvSpPr>
        <p:spPr>
          <a:xfrm>
            <a:off x="685800" y="228600"/>
            <a:ext cx="7772400" cy="926814"/>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Late Date (A.D. 95)</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Irenaeus </a:t>
            </a:r>
            <a:r>
              <a:rPr lang="en-US" sz="24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Against Heresies </a:t>
            </a: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5.30.3</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3" name="Content Placeholder 2">
            <a:extLst>
              <a:ext uri="{FF2B5EF4-FFF2-40B4-BE49-F238E27FC236}">
                <a16:creationId xmlns:a16="http://schemas.microsoft.com/office/drawing/2014/main" id="{F738D345-BF81-4B42-846C-AE978CADA1CC}"/>
              </a:ext>
            </a:extLst>
          </p:cNvPr>
          <p:cNvSpPr>
            <a:spLocks noGrp="1"/>
          </p:cNvSpPr>
          <p:nvPr>
            <p:ph idx="1"/>
          </p:nvPr>
        </p:nvSpPr>
        <p:spPr>
          <a:xfrm>
            <a:off x="2971800" y="1371600"/>
            <a:ext cx="6172200" cy="2743200"/>
          </a:xfrm>
        </p:spPr>
        <p:txBody>
          <a:bodyPr/>
          <a:lstStyle/>
          <a:p>
            <a:pPr marL="0" indent="0" algn="just" eaLnBrk="1" hangingPunct="1">
              <a:buNone/>
              <a:defRPr/>
            </a:pPr>
            <a:r>
              <a:rPr lang="en-US" dirty="0">
                <a:effectLst>
                  <a:outerShdw blurRad="38100" dist="38100" dir="2700000" algn="tl">
                    <a:srgbClr val="000000">
                      <a:alpha val="43137"/>
                    </a:srgbClr>
                  </a:outerShdw>
                </a:effectLst>
                <a:cs typeface="Calibri" panose="020F0502020204030204" pitchFamily="34" charset="0"/>
              </a:rPr>
              <a:t>“But if it had been necessary to announce his name plainly at the present time, it would have been spoken by him who saw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 apocalypse. For it was not seen long ago, but almost in our own time, at the end of the reign of Domitian</a:t>
            </a:r>
            <a:r>
              <a:rPr lang="en-US" b="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BC0B546D-E4DE-4E76-8B7E-58428F0CE7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1" y="1524000"/>
            <a:ext cx="2666999" cy="3657600"/>
          </a:xfrm>
          <a:prstGeom prst="rect">
            <a:avLst/>
          </a:prstGeom>
        </p:spPr>
      </p:pic>
    </p:spTree>
    <p:extLst>
      <p:ext uri="{BB962C8B-B14F-4D97-AF65-F5344CB8AC3E}">
        <p14:creationId xmlns:p14="http://schemas.microsoft.com/office/powerpoint/2010/main" val="100838221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DC9-E679-4432-9E8C-4C537D3DB949}"/>
              </a:ext>
            </a:extLst>
          </p:cNvPr>
          <p:cNvSpPr>
            <a:spLocks noGrp="1"/>
          </p:cNvSpPr>
          <p:nvPr>
            <p:ph type="title"/>
          </p:nvPr>
        </p:nvSpPr>
        <p:spPr>
          <a:xfrm>
            <a:off x="685800" y="228600"/>
            <a:ext cx="7772400" cy="1371600"/>
          </a:xfrm>
          <a:ln>
            <a:miter lim="800000"/>
            <a:headEnd/>
            <a:tailEnd/>
          </a:ln>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Problems With </a:t>
            </a:r>
            <a:br>
              <a:rPr lang="en-US" sz="3600" kern="1200" dirty="0">
                <a:effectLst>
                  <a:outerShdw blurRad="38100" dist="38100" dir="2700000" algn="tl">
                    <a:srgbClr val="000000">
                      <a:alpha val="43137"/>
                    </a:srgbClr>
                  </a:outerShdw>
                </a:effectLst>
                <a:cs typeface="Calibri" panose="020F0502020204030204" pitchFamily="34" charset="0"/>
              </a:rPr>
            </a:br>
            <a:r>
              <a:rPr lang="en-US" sz="3600" kern="1200" dirty="0">
                <a:effectLst>
                  <a:outerShdw blurRad="38100" dist="38100" dir="2700000" algn="tl">
                    <a:srgbClr val="000000">
                      <a:alpha val="43137"/>
                    </a:srgbClr>
                  </a:outerShdw>
                </a:effectLst>
                <a:cs typeface="Calibri" panose="020F0502020204030204" pitchFamily="34" charset="0"/>
              </a:rPr>
              <a:t>Neronian Calculation</a:t>
            </a:r>
          </a:p>
        </p:txBody>
      </p:sp>
      <p:sp>
        <p:nvSpPr>
          <p:cNvPr id="112643" name="Content Placeholder 2">
            <a:extLst>
              <a:ext uri="{FF2B5EF4-FFF2-40B4-BE49-F238E27FC236}">
                <a16:creationId xmlns:a16="http://schemas.microsoft.com/office/drawing/2014/main" id="{9D85967B-D362-4614-A83F-7EFAE076C02D}"/>
              </a:ext>
            </a:extLst>
          </p:cNvPr>
          <p:cNvSpPr>
            <a:spLocks noGrp="1"/>
          </p:cNvSpPr>
          <p:nvPr>
            <p:ph idx="1"/>
          </p:nvPr>
        </p:nvSpPr>
        <p:spPr>
          <a:xfrm>
            <a:off x="228600" y="2057399"/>
            <a:ext cx="8686800" cy="2895601"/>
          </a:xfrm>
        </p:spPr>
        <p:txBody>
          <a:bodyPr/>
          <a:lstStyle/>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Inconsistent use of numbers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rPr>
              <a:t>Transliteration from Greek to Hebrew</a:t>
            </a:r>
            <a:endParaRPr lang="en-US" dirty="0">
              <a:effectLst>
                <a:outerShdw blurRad="38100" dist="38100" dir="2700000" algn="tl">
                  <a:srgbClr val="000000">
                    <a:alpha val="43137"/>
                  </a:srgbClr>
                </a:outerShdw>
              </a:effectLst>
              <a:cs typeface="Times New Roman" pitchFamily="18" charset="0"/>
            </a:endParaRP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Not suggested by the ancient commentators</a:t>
            </a:r>
          </a:p>
          <a:p>
            <a:pPr marL="461963" indent="-461963" eaLnBrk="1" hangingPunct="1">
              <a:spcBef>
                <a:spcPts val="0"/>
              </a:spcBef>
              <a:spcAft>
                <a:spcPts val="3000"/>
              </a:spcAft>
              <a:defRPr/>
            </a:pPr>
            <a:r>
              <a:rPr lang="en-US" dirty="0">
                <a:effectLst>
                  <a:outerShdw blurRad="38100" dist="38100" dir="2700000" algn="tl">
                    <a:srgbClr val="000000">
                      <a:alpha val="43137"/>
                    </a:srgbClr>
                  </a:outerShdw>
                </a:effectLst>
                <a:cs typeface="Times New Roman" pitchFamily="18" charset="0"/>
              </a:rPr>
              <a:t>“Cherry picking” to fit an ordained outcome</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37EE4E0A-DE21-4F84-A24A-CADC95B78E8F}"/>
              </a:ext>
            </a:extLst>
          </p:cNvPr>
          <p:cNvPicPr>
            <a:picLocks noChangeAspect="1"/>
          </p:cNvPicPr>
          <p:nvPr/>
        </p:nvPicPr>
        <p:blipFill>
          <a:blip r:embed="rId2"/>
          <a:stretch>
            <a:fillRect/>
          </a:stretch>
        </p:blipFill>
        <p:spPr>
          <a:xfrm>
            <a:off x="115062" y="76200"/>
            <a:ext cx="1104138" cy="18288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125493"/>
            <a:ext cx="2461193" cy="1828800"/>
          </a:xfrm>
          <a:prstGeom prst="rect">
            <a:avLst/>
          </a:prstGeom>
        </p:spPr>
      </p:pic>
    </p:spTree>
    <p:extLst>
      <p:ext uri="{BB962C8B-B14F-4D97-AF65-F5344CB8AC3E}">
        <p14:creationId xmlns:p14="http://schemas.microsoft.com/office/powerpoint/2010/main" val="354062395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Content Placeholder 2">
            <a:extLst>
              <a:ext uri="{FF2B5EF4-FFF2-40B4-BE49-F238E27FC236}">
                <a16:creationId xmlns:a16="http://schemas.microsoft.com/office/drawing/2014/main" id="{C09BF691-DDA7-4DA4-91BE-0B70AE436648}"/>
              </a:ext>
            </a:extLst>
          </p:cNvPr>
          <p:cNvSpPr>
            <a:spLocks noGrp="1"/>
          </p:cNvSpPr>
          <p:nvPr>
            <p:ph idx="1"/>
          </p:nvPr>
        </p:nvSpPr>
        <p:spPr>
          <a:xfrm>
            <a:off x="228600" y="2057400"/>
            <a:ext cx="8686800" cy="4449763"/>
          </a:xfrm>
        </p:spPr>
        <p:txBody>
          <a:bodyPr/>
          <a:lstStyle/>
          <a:p>
            <a:pPr marL="461963" indent="-461963" algn="just" eaLnBrk="1" hangingPunct="1">
              <a:spcBef>
                <a:spcPts val="0"/>
              </a:spcBef>
              <a:spcAft>
                <a:spcPts val="2000"/>
              </a:spcAft>
              <a:defRPr/>
            </a:pPr>
            <a:r>
              <a:rPr lang="en-US" dirty="0">
                <a:effectLst>
                  <a:outerShdw blurRad="38100" dist="38100" dir="2700000" algn="tl">
                    <a:srgbClr val="000000">
                      <a:alpha val="43137"/>
                    </a:srgbClr>
                  </a:outerShdw>
                </a:effectLst>
              </a:rPr>
              <a:t>Nero did not:</a:t>
            </a:r>
          </a:p>
          <a:p>
            <a:pPr marL="914400" lvl="1" indent="-457200" algn="just" eaLnBrk="1" hangingPunct="1">
              <a:spcBef>
                <a:spcPts val="0"/>
              </a:spcBef>
              <a:spcAft>
                <a:spcPts val="2000"/>
              </a:spcAft>
              <a:defRPr/>
            </a:pPr>
            <a:r>
              <a:rPr lang="en-US" dirty="0">
                <a:effectLst>
                  <a:outerShdw blurRad="38100" dist="38100" dir="2700000" algn="tl">
                    <a:srgbClr val="000000">
                      <a:alpha val="43137"/>
                    </a:srgbClr>
                  </a:outerShdw>
                </a:effectLst>
              </a:rPr>
              <a:t>Usher in persecution for exactly 42 months (13:5)</a:t>
            </a:r>
          </a:p>
          <a:p>
            <a:pPr marL="914400" lvl="1" indent="-457200" algn="just" eaLnBrk="1" hangingPunct="1">
              <a:spcBef>
                <a:spcPts val="0"/>
              </a:spcBef>
              <a:spcAft>
                <a:spcPts val="2000"/>
              </a:spcAft>
              <a:defRPr/>
            </a:pPr>
            <a:r>
              <a:rPr lang="en-US" dirty="0">
                <a:effectLst>
                  <a:outerShdw blurRad="38100" dist="38100" dir="2700000" algn="tl">
                    <a:srgbClr val="000000">
                      <a:alpha val="43137"/>
                    </a:srgbClr>
                  </a:outerShdw>
                </a:effectLst>
              </a:rPr>
              <a:t>Control the entire planet (13:7; 5:9)</a:t>
            </a:r>
          </a:p>
          <a:p>
            <a:pPr marL="914400" lvl="1" indent="-457200" algn="just" eaLnBrk="1" hangingPunct="1">
              <a:spcBef>
                <a:spcPts val="0"/>
              </a:spcBef>
              <a:spcAft>
                <a:spcPts val="2000"/>
              </a:spcAft>
              <a:defRPr/>
            </a:pPr>
            <a:r>
              <a:rPr lang="en-US" dirty="0">
                <a:effectLst>
                  <a:outerShdw blurRad="38100" dist="38100" dir="2700000" algn="tl">
                    <a:srgbClr val="000000">
                      <a:alpha val="43137"/>
                    </a:srgbClr>
                  </a:outerShdw>
                </a:effectLst>
              </a:rPr>
              <a:t>Force people to receive a mark on their right hand or forehead in order to participate in the global economy (13:16-18)</a:t>
            </a:r>
          </a:p>
        </p:txBody>
      </p:sp>
      <p:sp>
        <p:nvSpPr>
          <p:cNvPr id="4" name="Title 1">
            <a:extLst>
              <a:ext uri="{FF2B5EF4-FFF2-40B4-BE49-F238E27FC236}">
                <a16:creationId xmlns:a16="http://schemas.microsoft.com/office/drawing/2014/main" id="{B57CDC50-EEDF-45FB-8C6B-285757BCA6F6}"/>
              </a:ext>
            </a:extLst>
          </p:cNvPr>
          <p:cNvSpPr txBox="1">
            <a:spLocks/>
          </p:cNvSpPr>
          <p:nvPr/>
        </p:nvSpPr>
        <p:spPr bwMode="auto">
          <a:xfrm>
            <a:off x="685800" y="228600"/>
            <a:ext cx="7772400" cy="13716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Nero Does Not Fit </a:t>
            </a:r>
            <a:br>
              <a:rPr lang="en-US" sz="3600" dirty="0">
                <a:effectLst>
                  <a:outerShdw blurRad="38100" dist="38100" dir="2700000" algn="tl">
                    <a:srgbClr val="000000">
                      <a:alpha val="43137"/>
                    </a:srgbClr>
                  </a:outerShdw>
                </a:effectLst>
                <a:cs typeface="Calibri" panose="020F0502020204030204" pitchFamily="34" charset="0"/>
              </a:rPr>
            </a:br>
            <a:r>
              <a:rPr lang="en-US" sz="3600" dirty="0">
                <a:effectLst>
                  <a:outerShdw blurRad="38100" dist="38100" dir="2700000" algn="tl">
                    <a:srgbClr val="000000">
                      <a:alpha val="43137"/>
                    </a:srgbClr>
                  </a:outerShdw>
                </a:effectLst>
                <a:cs typeface="Calibri" panose="020F0502020204030204" pitchFamily="34" charset="0"/>
              </a:rPr>
              <a:t>the Facts of Revelation 13</a:t>
            </a:r>
            <a:endParaRPr lang="en-US" sz="3600" kern="1200"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4F69FE0A-2CA2-47C4-A29C-9C5CD839F1C9}"/>
              </a:ext>
            </a:extLst>
          </p:cNvPr>
          <p:cNvPicPr>
            <a:picLocks noChangeAspect="1"/>
          </p:cNvPicPr>
          <p:nvPr/>
        </p:nvPicPr>
        <p:blipFill>
          <a:blip r:embed="rId2"/>
          <a:stretch>
            <a:fillRect/>
          </a:stretch>
        </p:blipFill>
        <p:spPr>
          <a:xfrm>
            <a:off x="115062" y="76200"/>
            <a:ext cx="1104138" cy="1828800"/>
          </a:xfrm>
          <a:prstGeom prst="rect">
            <a:avLst/>
          </a:prstGeo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Content Placeholder 2">
            <a:extLst>
              <a:ext uri="{FF2B5EF4-FFF2-40B4-BE49-F238E27FC236}">
                <a16:creationId xmlns:a16="http://schemas.microsoft.com/office/drawing/2014/main" id="{66E59100-8047-41C9-96EE-775C29F3E039}"/>
              </a:ext>
            </a:extLst>
          </p:cNvPr>
          <p:cNvSpPr>
            <a:spLocks noGrp="1"/>
          </p:cNvSpPr>
          <p:nvPr>
            <p:ph idx="1"/>
          </p:nvPr>
        </p:nvSpPr>
        <p:spPr>
          <a:xfrm>
            <a:off x="226337" y="2057400"/>
            <a:ext cx="8691327" cy="4449763"/>
          </a:xfrm>
        </p:spPr>
        <p:txBody>
          <a:bodyPr/>
          <a:lstStyle/>
          <a:p>
            <a:pPr marL="461963" indent="-461963" algn="just" eaLnBrk="1" hangingPunct="1">
              <a:spcBef>
                <a:spcPts val="0"/>
              </a:spcBef>
              <a:spcAft>
                <a:spcPts val="2000"/>
              </a:spcAft>
              <a:defRPr/>
            </a:pPr>
            <a:r>
              <a:rPr lang="en-US" dirty="0">
                <a:effectLst>
                  <a:outerShdw blurRad="38100" dist="38100" dir="2700000" algn="tl">
                    <a:srgbClr val="000000">
                      <a:alpha val="43137"/>
                    </a:srgbClr>
                  </a:outerShdw>
                </a:effectLst>
              </a:rPr>
              <a:t>Nero did not:</a:t>
            </a:r>
          </a:p>
          <a:p>
            <a:pPr marL="914400" lvl="1" indent="-457200" algn="just" eaLnBrk="1" hangingPunct="1">
              <a:spcBef>
                <a:spcPts val="0"/>
              </a:spcBef>
              <a:spcAft>
                <a:spcPts val="2000"/>
              </a:spcAft>
              <a:defRPr/>
            </a:pPr>
            <a:r>
              <a:rPr lang="en-US" dirty="0">
                <a:effectLst>
                  <a:outerShdw blurRad="38100" dist="38100" dir="2700000" algn="tl">
                    <a:srgbClr val="000000">
                      <a:alpha val="43137"/>
                    </a:srgbClr>
                  </a:outerShdw>
                </a:effectLst>
              </a:rPr>
              <a:t>Coerce the entire world to worship a singular image of him (13:15)</a:t>
            </a:r>
          </a:p>
          <a:p>
            <a:pPr marL="914400" lvl="1" indent="-457200" algn="just" eaLnBrk="1" hangingPunct="1">
              <a:spcBef>
                <a:spcPts val="0"/>
              </a:spcBef>
              <a:spcAft>
                <a:spcPts val="2000"/>
              </a:spcAft>
              <a:defRPr/>
            </a:pPr>
            <a:r>
              <a:rPr lang="en-US" dirty="0">
                <a:effectLst>
                  <a:outerShdw blurRad="38100" dist="38100" dir="2700000" algn="tl">
                    <a:srgbClr val="000000">
                      <a:alpha val="43137"/>
                    </a:srgbClr>
                  </a:outerShdw>
                </a:effectLst>
              </a:rPr>
              <a:t>Resurrect from the dead (13:14) </a:t>
            </a:r>
          </a:p>
          <a:p>
            <a:pPr marL="914400" lvl="1" indent="-457200" algn="just" eaLnBrk="1" hangingPunct="1">
              <a:spcBef>
                <a:spcPts val="0"/>
              </a:spcBef>
              <a:spcAft>
                <a:spcPts val="2000"/>
              </a:spcAft>
              <a:defRPr/>
            </a:pPr>
            <a:r>
              <a:rPr lang="en-US" dirty="0">
                <a:effectLst>
                  <a:outerShdw blurRad="38100" dist="38100" dir="2700000" algn="tl">
                    <a:srgbClr val="000000">
                      <a:alpha val="43137"/>
                    </a:srgbClr>
                  </a:outerShdw>
                </a:effectLst>
              </a:rPr>
              <a:t>Associate with a miracle working false prophet (13:13, 15)</a:t>
            </a:r>
          </a:p>
          <a:p>
            <a:pPr marL="914400" lvl="1" indent="-457200" algn="just" eaLnBrk="1" hangingPunct="1">
              <a:spcBef>
                <a:spcPts val="0"/>
              </a:spcBef>
              <a:spcAft>
                <a:spcPts val="2000"/>
              </a:spcAft>
              <a:defRPr/>
            </a:pPr>
            <a:r>
              <a:rPr lang="en-US" dirty="0">
                <a:effectLst>
                  <a:outerShdw blurRad="38100" dist="38100" dir="2700000" algn="tl">
                    <a:srgbClr val="000000">
                      <a:alpha val="43137"/>
                    </a:srgbClr>
                  </a:outerShdw>
                </a:effectLst>
              </a:rPr>
              <a:t>Receive global veneration (13:8)</a:t>
            </a:r>
          </a:p>
        </p:txBody>
      </p:sp>
      <p:sp>
        <p:nvSpPr>
          <p:cNvPr id="4" name="Title 1">
            <a:extLst>
              <a:ext uri="{FF2B5EF4-FFF2-40B4-BE49-F238E27FC236}">
                <a16:creationId xmlns:a16="http://schemas.microsoft.com/office/drawing/2014/main" id="{F5B409B9-F346-447D-8A57-ADEC922D3176}"/>
              </a:ext>
            </a:extLst>
          </p:cNvPr>
          <p:cNvSpPr txBox="1">
            <a:spLocks/>
          </p:cNvSpPr>
          <p:nvPr/>
        </p:nvSpPr>
        <p:spPr bwMode="auto">
          <a:xfrm>
            <a:off x="685800" y="228600"/>
            <a:ext cx="7772400" cy="13716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Nero Does Not Fit </a:t>
            </a:r>
            <a:br>
              <a:rPr lang="en-US" sz="3600" dirty="0">
                <a:effectLst>
                  <a:outerShdw blurRad="38100" dist="38100" dir="2700000" algn="tl">
                    <a:srgbClr val="000000">
                      <a:alpha val="43137"/>
                    </a:srgbClr>
                  </a:outerShdw>
                </a:effectLst>
                <a:cs typeface="Calibri" panose="020F0502020204030204" pitchFamily="34" charset="0"/>
              </a:rPr>
            </a:br>
            <a:r>
              <a:rPr lang="en-US" sz="3600" dirty="0">
                <a:effectLst>
                  <a:outerShdw blurRad="38100" dist="38100" dir="2700000" algn="tl">
                    <a:srgbClr val="000000">
                      <a:alpha val="43137"/>
                    </a:srgbClr>
                  </a:outerShdw>
                </a:effectLst>
                <a:cs typeface="Calibri" panose="020F0502020204030204" pitchFamily="34" charset="0"/>
              </a:rPr>
              <a:t>the Facts of Revelation 13</a:t>
            </a:r>
            <a:endParaRPr lang="en-US" sz="3600" kern="1200" dirty="0">
              <a:effectLst>
                <a:outerShdw blurRad="38100" dist="38100" dir="2700000" algn="tl">
                  <a:srgbClr val="000000">
                    <a:alpha val="43137"/>
                  </a:srgbClr>
                </a:outerShdw>
              </a:effectLst>
              <a:cs typeface="Calibri" panose="020F0502020204030204" pitchFamily="34" charset="0"/>
            </a:endParaRPr>
          </a:p>
        </p:txBody>
      </p:sp>
      <p:pic>
        <p:nvPicPr>
          <p:cNvPr id="6" name="Picture 5">
            <a:extLst>
              <a:ext uri="{FF2B5EF4-FFF2-40B4-BE49-F238E27FC236}">
                <a16:creationId xmlns:a16="http://schemas.microsoft.com/office/drawing/2014/main" id="{B8859433-2BD4-4A27-9BCD-6BF6FF357656}"/>
              </a:ext>
            </a:extLst>
          </p:cNvPr>
          <p:cNvPicPr>
            <a:picLocks noChangeAspect="1"/>
          </p:cNvPicPr>
          <p:nvPr/>
        </p:nvPicPr>
        <p:blipFill>
          <a:blip r:embed="rId2"/>
          <a:stretch>
            <a:fillRect/>
          </a:stretch>
        </p:blipFill>
        <p:spPr>
          <a:xfrm>
            <a:off x="115062" y="76200"/>
            <a:ext cx="1104138" cy="1828800"/>
          </a:xfrm>
          <a:prstGeom prst="rect">
            <a:avLst/>
          </a:prstGeom>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219200"/>
          </a:xfrm>
        </p:spPr>
        <p:txBody>
          <a:bodyPr anchor="t"/>
          <a:lstStyle/>
          <a:p>
            <a:pPr algn="ctr" eaLnBrk="1" hangingPunct="1"/>
            <a:r>
              <a:rPr lang="en-US" altLang="en-US" sz="3600" dirty="0">
                <a:effectLst>
                  <a:outerShdw blurRad="38100" dist="38100" dir="2700000" algn="tl">
                    <a:srgbClr val="000000">
                      <a:alpha val="43137"/>
                    </a:srgbClr>
                  </a:outerShdw>
                </a:effectLst>
              </a:rPr>
              <a:t>The Second Beast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13:11-18</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457200" y="1600200"/>
            <a:ext cx="82677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H</a:t>
            </a:r>
            <a:r>
              <a:rPr lang="en-US" dirty="0">
                <a:effectLst>
                  <a:outerShdw blurRad="38100" dist="38100" dir="2700000" algn="tl">
                    <a:srgbClr val="000000">
                      <a:alpha val="43137"/>
                    </a:srgbClr>
                  </a:outerShdw>
                </a:effectLst>
              </a:rPr>
              <a:t>is ethnic identity</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character</a:t>
            </a:r>
            <a:r>
              <a:rPr lang="en-US" dirty="0">
                <a:effectLst>
                  <a:outerShdw blurRad="38100" dist="38100" dir="2700000" algn="tl">
                    <a:srgbClr val="000000">
                      <a:alpha val="43137"/>
                    </a:srgbClr>
                  </a:outerShdw>
                </a:effectLst>
                <a:latin typeface="Calibri" panose="020F0502020204030204" pitchFamily="34" charset="0"/>
              </a:rPr>
              <a:t> (1</a:t>
            </a:r>
            <a:r>
              <a:rPr lang="en-US" dirty="0">
                <a:effectLst>
                  <a:outerShdw blurRad="38100" dist="38100" dir="2700000" algn="tl">
                    <a:srgbClr val="000000">
                      <a:alpha val="43137"/>
                    </a:srgbClr>
                  </a:outerShdw>
                </a:effectLst>
              </a:rPr>
              <a:t>1b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purpose</a:t>
            </a:r>
            <a:r>
              <a:rPr lang="en-US" dirty="0">
                <a:effectLst>
                  <a:outerShdw blurRad="38100" dist="38100" dir="2700000" algn="tl">
                    <a:srgbClr val="000000">
                      <a:alpha val="43137"/>
                    </a:srgbClr>
                  </a:outerShdw>
                </a:effectLst>
                <a:latin typeface="Calibri" panose="020F0502020204030204" pitchFamily="34" charset="0"/>
              </a:rPr>
              <a:t> (12)</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miracles</a:t>
            </a:r>
            <a:r>
              <a:rPr lang="en-US" dirty="0">
                <a:effectLst>
                  <a:outerShdw blurRad="38100" dist="38100" dir="2700000" algn="tl">
                    <a:srgbClr val="000000">
                      <a:alpha val="43137"/>
                    </a:srgbClr>
                  </a:outerShdw>
                </a:effectLst>
                <a:latin typeface="Calibri" panose="020F0502020204030204" pitchFamily="34" charset="0"/>
              </a:rPr>
              <a:t> (13)</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deception (14a)</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image-statue (14b-15)</a:t>
            </a:r>
          </a:p>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economic system (16-18)</a:t>
            </a:r>
          </a:p>
        </p:txBody>
      </p:sp>
      <p:pic>
        <p:nvPicPr>
          <p:cNvPr id="5" name="Picture 4">
            <a:extLst>
              <a:ext uri="{FF2B5EF4-FFF2-40B4-BE49-F238E27FC236}">
                <a16:creationId xmlns:a16="http://schemas.microsoft.com/office/drawing/2014/main" id="{906873BB-C2CF-4D1F-B4FF-1B204A92BC7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38222" y="121920"/>
            <a:ext cx="1004778" cy="1097280"/>
          </a:xfrm>
          <a:prstGeom prst="rect">
            <a:avLst/>
          </a:prstGeom>
        </p:spPr>
      </p:pic>
      <p:pic>
        <p:nvPicPr>
          <p:cNvPr id="1026" name="Picture 2" descr="Image result for revelation 13:11-18">
            <a:extLst>
              <a:ext uri="{FF2B5EF4-FFF2-40B4-BE49-F238E27FC236}">
                <a16:creationId xmlns:a16="http://schemas.microsoft.com/office/drawing/2014/main" id="{6EED92CA-821C-4CDF-8DC4-C3277477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438400"/>
            <a:ext cx="3894667"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93641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84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12 – Israel’s flight</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851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12 – Israel’s flight</a:t>
            </a:r>
          </a:p>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13 – 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58844"/>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23020</TotalTime>
  <Words>2810</Words>
  <Application>Microsoft Office PowerPoint</Application>
  <PresentationFormat>On-screen Show (4:3)</PresentationFormat>
  <Paragraphs>435</Paragraphs>
  <Slides>64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Arial Narrow</vt:lpstr>
      <vt:lpstr>Calibri</vt:lpstr>
      <vt:lpstr>Times New Roman</vt:lpstr>
      <vt:lpstr>Wingdings</vt:lpstr>
      <vt:lpstr>Azure</vt:lpstr>
      <vt:lpstr>PowerPoint Presentation</vt:lpstr>
      <vt:lpstr>PowerPoint Presentation</vt:lpstr>
      <vt:lpstr>Seven Trumpets  (Revelation 8‒11)</vt:lpstr>
      <vt:lpstr>PowerPoint Presentation</vt:lpstr>
      <vt:lpstr>5 Non-Chronological Parenthetical Insertions</vt:lpstr>
      <vt:lpstr>PowerPoint Presentation</vt:lpstr>
      <vt:lpstr>Revelation 12‒14</vt:lpstr>
      <vt:lpstr>Revelation 12‒14</vt:lpstr>
      <vt:lpstr>Revelation 12‒14</vt:lpstr>
      <vt:lpstr>Two Beasts  (Revelation 13)</vt:lpstr>
      <vt:lpstr>Two Beasts  (Revelation 13)</vt:lpstr>
      <vt:lpstr>The First Beast  Revelation 13:1-10</vt:lpstr>
      <vt:lpstr>PowerPoint Presentation</vt:lpstr>
      <vt:lpstr>Two Beasts  (Revelation 13)</vt:lpstr>
      <vt:lpstr>The Second Beast  Revelation 13:11-18</vt:lpstr>
      <vt:lpstr>The Second Beast  Revelation 13:11-18</vt:lpstr>
      <vt:lpstr>PowerPoint Presentation</vt:lpstr>
      <vt:lpstr>PowerPoint Presentation</vt:lpstr>
      <vt:lpstr>The Second Beast  Revelation 13:11-18</vt:lpstr>
      <vt:lpstr>CAST OF 3 CHARACTERS Revelation 12:1-5</vt:lpstr>
      <vt:lpstr>The Second Beast  Revelation 13:11-18</vt:lpstr>
      <vt:lpstr>PowerPoint Presentation</vt:lpstr>
      <vt:lpstr>PowerPoint Presentation</vt:lpstr>
      <vt:lpstr>PowerPoint Presentation</vt:lpstr>
      <vt:lpstr>PowerPoint Presentation</vt:lpstr>
      <vt:lpstr>The Second Beast  Revelation 13:11-18</vt:lpstr>
      <vt:lpstr>John 20:30-31</vt:lpstr>
      <vt:lpstr>PowerPoint Presentation</vt:lpstr>
      <vt:lpstr>PowerPoint Presentation</vt:lpstr>
      <vt:lpstr>PowerPoint Presentation</vt:lpstr>
      <vt:lpstr>Satanic/Demonic Miracles</vt:lpstr>
      <vt:lpstr>PowerPoint Presentation</vt:lpstr>
      <vt:lpstr>The Second Beast  Revelation 13:11-18</vt:lpstr>
      <vt:lpstr>Test the Spirits</vt:lpstr>
      <vt:lpstr>PowerPoint Presentation</vt:lpstr>
      <vt:lpstr>The Second Beast  Revelation 13:11-18</vt:lpstr>
      <vt:lpstr>PowerPoint Presentation</vt:lpstr>
      <vt:lpstr>PowerPoint Presentation</vt:lpstr>
      <vt:lpstr>PowerPoint Presentation</vt:lpstr>
      <vt:lpstr>PowerPoint Presentation</vt:lpstr>
      <vt:lpstr>PowerPoint Presentation</vt:lpstr>
      <vt:lpstr>Nebuchadnezzar’s Image  (Daniel 3:1)</vt:lpstr>
      <vt:lpstr>The Second Beast  Revelation 13:11-18</vt:lpstr>
      <vt:lpstr>7. His Economic System (Revelation 13:16-18)</vt:lpstr>
      <vt:lpstr>7. His Economic System (Revelation 13:16-18)</vt:lpstr>
      <vt:lpstr>7. His Economic System (Revelation 13:16-18)</vt:lpstr>
      <vt:lpstr>PowerPoint Presentation</vt:lpstr>
      <vt:lpstr>PowerPoint Presentation</vt:lpstr>
      <vt:lpstr>PowerPoint Presentation</vt:lpstr>
      <vt:lpstr>PowerPoint Presentation</vt:lpstr>
      <vt:lpstr>PowerPoint Presentation</vt:lpstr>
      <vt:lpstr>PowerPoint Presentation</vt:lpstr>
      <vt:lpstr>"Big Brother Is Watching" </vt:lpstr>
      <vt:lpstr>"Big Brother Is Watching" </vt:lpstr>
      <vt:lpstr>7. His Economic System (Revelation 13:16-18)</vt:lpstr>
      <vt:lpstr>PowerPoint Presentation</vt:lpstr>
      <vt:lpstr>PowerPoint Presentation</vt:lpstr>
      <vt:lpstr>Late Date (A.D. 95) Irenaeus Against Heresies 5.30.3</vt:lpstr>
      <vt:lpstr>Problems With  Neronian Calculation</vt:lpstr>
      <vt:lpstr>PowerPoint Presentation</vt:lpstr>
      <vt:lpstr>PowerPoint Presentation</vt:lpstr>
      <vt:lpstr>Conclusion</vt:lpstr>
      <vt:lpstr>The Second Beast  Revelation 13:11-18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Jim McGowan</cp:lastModifiedBy>
  <cp:revision>2533</cp:revision>
  <cp:lastPrinted>2019-01-24T17:00:53Z</cp:lastPrinted>
  <dcterms:created xsi:type="dcterms:W3CDTF">2009-03-17T12:21:13Z</dcterms:created>
  <dcterms:modified xsi:type="dcterms:W3CDTF">2019-06-02T12:12:12Z</dcterms:modified>
</cp:coreProperties>
</file>