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2781" r:id="rId2"/>
    <p:sldId id="4792" r:id="rId3"/>
    <p:sldId id="4207" r:id="rId4"/>
    <p:sldId id="5214" r:id="rId5"/>
    <p:sldId id="5272" r:id="rId6"/>
    <p:sldId id="5221" r:id="rId7"/>
    <p:sldId id="2331" r:id="rId8"/>
    <p:sldId id="2367" r:id="rId9"/>
    <p:sldId id="5247" r:id="rId10"/>
    <p:sldId id="5222" r:id="rId11"/>
    <p:sldId id="5294" r:id="rId12"/>
    <p:sldId id="5295" r:id="rId13"/>
    <p:sldId id="5227" r:id="rId14"/>
    <p:sldId id="5275" r:id="rId15"/>
    <p:sldId id="5276" r:id="rId16"/>
    <p:sldId id="5234" r:id="rId17"/>
    <p:sldId id="5254" r:id="rId18"/>
    <p:sldId id="5277" r:id="rId19"/>
    <p:sldId id="5255" r:id="rId20"/>
    <p:sldId id="274" r:id="rId21"/>
    <p:sldId id="5279" r:id="rId22"/>
    <p:sldId id="5278" r:id="rId23"/>
    <p:sldId id="5256" r:id="rId24"/>
    <p:sldId id="5261" r:id="rId25"/>
    <p:sldId id="5262" r:id="rId26"/>
    <p:sldId id="5280" r:id="rId27"/>
    <p:sldId id="5263" r:id="rId28"/>
    <p:sldId id="5264" r:id="rId29"/>
    <p:sldId id="5248" r:id="rId30"/>
    <p:sldId id="5281" r:id="rId31"/>
    <p:sldId id="5257" r:id="rId32"/>
    <p:sldId id="4439" r:id="rId33"/>
    <p:sldId id="4440" r:id="rId34"/>
    <p:sldId id="5282" r:id="rId35"/>
    <p:sldId id="5265" r:id="rId36"/>
    <p:sldId id="2595" r:id="rId37"/>
    <p:sldId id="5283" r:id="rId38"/>
    <p:sldId id="5241" r:id="rId39"/>
    <p:sldId id="5284" r:id="rId40"/>
    <p:sldId id="5266" r:id="rId41"/>
    <p:sldId id="5285" r:id="rId42"/>
    <p:sldId id="5267" r:id="rId43"/>
    <p:sldId id="1029" r:id="rId44"/>
    <p:sldId id="5286" r:id="rId45"/>
    <p:sldId id="5260" r:id="rId46"/>
    <p:sldId id="5287" r:id="rId47"/>
    <p:sldId id="5268" r:id="rId48"/>
    <p:sldId id="2416" r:id="rId49"/>
    <p:sldId id="2401" r:id="rId50"/>
    <p:sldId id="2423" r:id="rId51"/>
    <p:sldId id="5269" r:id="rId52"/>
    <p:sldId id="5288" r:id="rId53"/>
    <p:sldId id="5258" r:id="rId54"/>
    <p:sldId id="5259" r:id="rId55"/>
    <p:sldId id="276" r:id="rId56"/>
    <p:sldId id="277" r:id="rId57"/>
    <p:sldId id="5289" r:id="rId58"/>
    <p:sldId id="5249" r:id="rId59"/>
    <p:sldId id="5290" r:id="rId60"/>
    <p:sldId id="5291" r:id="rId61"/>
    <p:sldId id="5250" r:id="rId62"/>
    <p:sldId id="5233" r:id="rId63"/>
    <p:sldId id="5251" r:id="rId64"/>
    <p:sldId id="5252" r:id="rId65"/>
    <p:sldId id="5292" r:id="rId66"/>
    <p:sldId id="5226" r:id="rId67"/>
    <p:sldId id="5273" r:id="rId68"/>
    <p:sldId id="5298" r:id="rId69"/>
    <p:sldId id="2048" r:id="rId70"/>
    <p:sldId id="2076" r:id="rId71"/>
    <p:sldId id="3926" r:id="rId72"/>
    <p:sldId id="5300" r:id="rId73"/>
    <p:sldId id="5062" r:id="rId74"/>
    <p:sldId id="5296" r:id="rId75"/>
    <p:sldId id="5301" r:id="rId76"/>
    <p:sldId id="5299" r:id="rId77"/>
    <p:sldId id="3738" r:id="rId78"/>
    <p:sldId id="4741" r:id="rId79"/>
    <p:sldId id="2917" r:id="rId80"/>
    <p:sldId id="5156" r:id="rId81"/>
    <p:sldId id="5297" r:id="rId8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1" autoAdjust="0"/>
    <p:restoredTop sz="96349" autoAdjust="0"/>
  </p:normalViewPr>
  <p:slideViewPr>
    <p:cSldViewPr>
      <p:cViewPr varScale="1">
        <p:scale>
          <a:sx n="126" d="100"/>
          <a:sy n="126" d="100"/>
        </p:scale>
        <p:origin x="126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5/29/2019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5/29/2019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99B96AD9-BBC4-42A9-BDDA-A2BF2F2D008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44801D90-34BE-4035-AB2D-D9C35A1319F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9F543B7C-6DDD-4DB3-9095-E67DE9CF65B4}"/>
              </a:ext>
            </a:extLst>
          </p:cNvPr>
          <p:cNvSpPr>
            <a:spLocks noGrp="1" noChangeArrowheads="1"/>
          </p:cNvSpPr>
          <p:nvPr>
            <p:ph type="sldNum" sz="quarter" idx="12"/>
          </p:nvPr>
        </p:nvSpPr>
        <p:spPr/>
        <p:txBody>
          <a:bodyPr/>
          <a:lstStyle>
            <a:lvl1pPr>
              <a:defRPr/>
            </a:lvl1pPr>
          </a:lstStyle>
          <a:p>
            <a:fld id="{432B2E8A-9461-4F39-B8AD-7FAA6D25F18B}" type="slidenum">
              <a:rPr lang="en-US" altLang="en-US"/>
              <a:pPr/>
              <a:t>‹#›</a:t>
            </a:fld>
            <a:endParaRPr lang="en-US" altLang="en-US"/>
          </a:p>
        </p:txBody>
      </p:sp>
    </p:spTree>
    <p:extLst>
      <p:ext uri="{BB962C8B-B14F-4D97-AF65-F5344CB8AC3E}">
        <p14:creationId xmlns:p14="http://schemas.microsoft.com/office/powerpoint/2010/main" val="254971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8401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7" r:id="rId11"/>
    <p:sldLayoutId id="2147492648" r:id="rId12"/>
    <p:sldLayoutId id="2147492649"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61950" y="1540933"/>
            <a:ext cx="84201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the Church at large</a:t>
            </a:r>
          </a:p>
        </p:txBody>
      </p:sp>
      <p:pic>
        <p:nvPicPr>
          <p:cNvPr id="6" name="Picture 5">
            <a:extLst>
              <a:ext uri="{FF2B5EF4-FFF2-40B4-BE49-F238E27FC236}">
                <a16:creationId xmlns:a16="http://schemas.microsoft.com/office/drawing/2014/main" id="{ECBEA73E-9347-4949-A023-F375320F1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215629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61950" y="1540933"/>
            <a:ext cx="84201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the Church at large</a:t>
            </a:r>
          </a:p>
        </p:txBody>
      </p:sp>
      <p:pic>
        <p:nvPicPr>
          <p:cNvPr id="6" name="Picture 5">
            <a:extLst>
              <a:ext uri="{FF2B5EF4-FFF2-40B4-BE49-F238E27FC236}">
                <a16:creationId xmlns:a16="http://schemas.microsoft.com/office/drawing/2014/main" id="{ECBEA73E-9347-4949-A023-F375320F1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184991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61950" y="1540933"/>
            <a:ext cx="855345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1 Peter is not addressed to the Church at large</a:t>
            </a:r>
          </a:p>
        </p:txBody>
      </p:sp>
      <p:pic>
        <p:nvPicPr>
          <p:cNvPr id="6" name="Picture 5">
            <a:extLst>
              <a:ext uri="{FF2B5EF4-FFF2-40B4-BE49-F238E27FC236}">
                <a16:creationId xmlns:a16="http://schemas.microsoft.com/office/drawing/2014/main" id="{ECBEA73E-9347-4949-A023-F375320F1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spTree>
    <p:extLst>
      <p:ext uri="{BB962C8B-B14F-4D97-AF65-F5344CB8AC3E}">
        <p14:creationId xmlns:p14="http://schemas.microsoft.com/office/powerpoint/2010/main" val="415065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289233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304428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261323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478379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 name="Subtitle 3">
            <a:extLst>
              <a:ext uri="{FF2B5EF4-FFF2-40B4-BE49-F238E27FC236}">
                <a16:creationId xmlns:a16="http://schemas.microsoft.com/office/drawing/2014/main" id="{027EFB03-AAE5-4D7D-9A99-73FDAF734BB1}"/>
              </a:ext>
            </a:extLst>
          </p:cNvPr>
          <p:cNvSpPr txBox="1">
            <a:spLocks/>
          </p:cNvSpPr>
          <p:nvPr/>
        </p:nvSpPr>
        <p:spPr bwMode="auto">
          <a:xfrm>
            <a:off x="685800" y="1"/>
            <a:ext cx="7772400" cy="2971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1 Peter 1:1</a:t>
            </a:r>
          </a:p>
          <a:p>
            <a:pPr marL="0" indent="0" algn="just">
              <a:buNone/>
              <a:defRPr/>
            </a:pPr>
            <a:r>
              <a:rPr lang="en-US" sz="3600" kern="0" dirty="0">
                <a:effectLst>
                  <a:outerShdw blurRad="38100" dist="38100" dir="2700000" algn="tl">
                    <a:srgbClr val="000000">
                      <a:alpha val="43137"/>
                    </a:srgbClr>
                  </a:outerShdw>
                </a:effectLst>
              </a:rPr>
              <a:t>“Peter, an apostle of Jesus Christ, To those who reside as aliens, scattered throughout Pontus, Galatia, Cappadocia, Asia, and Bithynia, who are chosen.”</a:t>
            </a:r>
          </a:p>
        </p:txBody>
      </p:sp>
      <p:pic>
        <p:nvPicPr>
          <p:cNvPr id="5" name="Picture 4">
            <a:extLst>
              <a:ext uri="{FF2B5EF4-FFF2-40B4-BE49-F238E27FC236}">
                <a16:creationId xmlns:a16="http://schemas.microsoft.com/office/drawing/2014/main" id="{AE2E36FD-A467-4953-9A13-D420F08B6A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66719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b="1" dirty="0">
                <a:solidFill>
                  <a:srgbClr val="FFFFCC"/>
                </a:solidFill>
                <a:effectLst>
                  <a:outerShdw blurRad="38100" dist="38100" dir="2700000" algn="tl">
                    <a:srgbClr val="000000">
                      <a:alpha val="43137"/>
                    </a:srgbClr>
                  </a:outerShdw>
                </a:effectLst>
                <a:ea typeface="+mn-ea"/>
                <a:cs typeface="+mn-cs"/>
              </a:rPr>
              <a:t>“</a:t>
            </a:r>
            <a:r>
              <a:rPr lang="en-US" altLang="en-US" sz="3000" b="1" u="sng" dirty="0">
                <a:solidFill>
                  <a:srgbClr val="FFFFCC"/>
                </a:solidFill>
                <a:effectLst>
                  <a:outerShdw blurRad="38100" dist="38100" dir="2700000" algn="tl">
                    <a:srgbClr val="000000">
                      <a:alpha val="43137"/>
                    </a:srgbClr>
                  </a:outerShdw>
                </a:effectLst>
                <a:ea typeface="+mn-ea"/>
                <a:cs typeface="+mn-cs"/>
              </a:rPr>
              <a:t>Scattered” or </a:t>
            </a:r>
            <a:r>
              <a:rPr lang="en-US" altLang="en-US" sz="3000" b="1" i="1" u="sng" dirty="0">
                <a:solidFill>
                  <a:srgbClr val="FFFFCC"/>
                </a:solidFill>
                <a:effectLst>
                  <a:outerShdw blurRad="38100" dist="38100" dir="2700000" algn="tl">
                    <a:srgbClr val="000000">
                      <a:alpha val="43137"/>
                    </a:srgbClr>
                  </a:outerShdw>
                </a:effectLst>
                <a:ea typeface="+mn-ea"/>
                <a:cs typeface="+mn-cs"/>
              </a:rPr>
              <a:t>diaspora</a:t>
            </a:r>
            <a:r>
              <a:rPr lang="en-US" altLang="en-US" sz="3000" b="1" u="sng" dirty="0">
                <a:solidFill>
                  <a:srgbClr val="FFFFCC"/>
                </a:solidFill>
                <a:effectLst>
                  <a:outerShdw blurRad="38100" dist="38100" dir="2700000" algn="tl">
                    <a:srgbClr val="000000">
                      <a:alpha val="43137"/>
                    </a:srgbClr>
                  </a:outerShdw>
                </a:effectLst>
                <a:ea typeface="+mn-ea"/>
                <a:cs typeface="+mn-cs"/>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69812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95300" y="18473"/>
            <a:ext cx="81534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600" kern="0" dirty="0">
                <a:effectLst>
                  <a:outerShdw blurRad="38100" dist="38100" dir="2700000" algn="tl">
                    <a:srgbClr val="000000">
                      <a:alpha val="43137"/>
                    </a:srgbClr>
                  </a:outerShdw>
                </a:effectLst>
                <a:latin typeface="Calibri" panose="020F0502020204030204" pitchFamily="34" charset="0"/>
                <a:cs typeface="+mn-cs"/>
              </a:rPr>
              <a:t>“Peter, an apostle of Jesus Christ, To those who reside as aliens,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scattered [</a:t>
            </a:r>
            <a:r>
              <a:rPr lang="en-US" altLang="en-US" sz="36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diaspora</a:t>
            </a:r>
            <a:r>
              <a:rPr lang="en-US" alt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kern="0" dirty="0">
                <a:effectLst>
                  <a:outerShdw blurRad="38100" dist="38100" dir="2700000" algn="tl">
                    <a:srgbClr val="000000">
                      <a:alpha val="43137"/>
                    </a:srgbClr>
                  </a:outerShdw>
                </a:effectLst>
                <a:latin typeface="Calibri" panose="020F0502020204030204" pitchFamily="34" charset="0"/>
                <a:cs typeface="+mn-cs"/>
              </a:rPr>
              <a:t>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9446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20</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762000" y="228600"/>
            <a:ext cx="7772400" cy="914400"/>
          </a:xfrm>
        </p:spPr>
        <p:txBody>
          <a:bodyPr/>
          <a:lstStyle/>
          <a:p>
            <a:pPr algn="ctr" eaLnBrk="1" hangingPunct="1"/>
            <a:r>
              <a:rPr lang="en-US" dirty="0"/>
              <a:t>Diaspora of 1 Peter 1:1</a:t>
            </a:r>
          </a:p>
        </p:txBody>
      </p:sp>
      <p:sp>
        <p:nvSpPr>
          <p:cNvPr id="26627" name="Rectangle 3"/>
          <p:cNvSpPr>
            <a:spLocks noGrp="1" noChangeArrowheads="1"/>
          </p:cNvSpPr>
          <p:nvPr>
            <p:ph type="body" idx="1"/>
          </p:nvPr>
        </p:nvSpPr>
        <p:spPr>
          <a:xfrm>
            <a:off x="457200" y="1371600"/>
            <a:ext cx="8229600" cy="5257800"/>
          </a:xfrm>
        </p:spPr>
        <p:txBody>
          <a:bodyPr/>
          <a:lstStyle/>
          <a:p>
            <a:pPr marL="461963" indent="-461963" algn="just" eaLnBrk="1" hangingPunct="1">
              <a:spcBef>
                <a:spcPts val="0"/>
              </a:spcBef>
              <a:spcAft>
                <a:spcPts val="2400"/>
              </a:spcAft>
              <a:defRPr/>
            </a:pPr>
            <a:r>
              <a:rPr lang="en-US" dirty="0">
                <a:cs typeface="Times New Roman" charset="0"/>
              </a:rPr>
              <a:t>New Testament</a:t>
            </a:r>
          </a:p>
          <a:p>
            <a:pPr marL="862013" lvl="1" indent="-461963" algn="just" eaLnBrk="1" hangingPunct="1">
              <a:spcBef>
                <a:spcPts val="0"/>
              </a:spcBef>
              <a:spcAft>
                <a:spcPts val="2400"/>
              </a:spcAft>
              <a:defRPr/>
            </a:pPr>
            <a:r>
              <a:rPr lang="en-US" dirty="0">
                <a:cs typeface="Times New Roman" charset="0"/>
              </a:rPr>
              <a:t>John 7:35; James 1:1</a:t>
            </a:r>
          </a:p>
          <a:p>
            <a:pPr marL="461963" indent="-461963" algn="just" eaLnBrk="1" hangingPunct="1">
              <a:spcBef>
                <a:spcPts val="0"/>
              </a:spcBef>
              <a:spcAft>
                <a:spcPts val="2400"/>
              </a:spcAft>
              <a:defRPr/>
            </a:pPr>
            <a:r>
              <a:rPr lang="en-US" dirty="0">
                <a:cs typeface="Times New Roman" charset="0"/>
              </a:rPr>
              <a:t>LXX (Septuagint)</a:t>
            </a:r>
          </a:p>
          <a:p>
            <a:pPr marL="862013" lvl="1" indent="-461963" algn="just" eaLnBrk="1" hangingPunct="1">
              <a:spcBef>
                <a:spcPts val="0"/>
              </a:spcBef>
              <a:spcAft>
                <a:spcPts val="2400"/>
              </a:spcAft>
              <a:defRPr/>
            </a:pPr>
            <a:r>
              <a:rPr lang="en-US" dirty="0" err="1">
                <a:cs typeface="Times New Roman" charset="0"/>
              </a:rPr>
              <a:t>Deut</a:t>
            </a:r>
            <a:r>
              <a:rPr lang="en-US" dirty="0">
                <a:cs typeface="Times New Roman" charset="0"/>
              </a:rPr>
              <a:t> 28:25; 30:4; Isa 49:6; </a:t>
            </a:r>
            <a:r>
              <a:rPr lang="en-US" dirty="0" err="1">
                <a:cs typeface="Times New Roman" charset="0"/>
              </a:rPr>
              <a:t>Jer</a:t>
            </a:r>
            <a:r>
              <a:rPr lang="en-US" dirty="0">
                <a:cs typeface="Times New Roman" charset="0"/>
              </a:rPr>
              <a:t> 41:17; Ps 174:2; 2 </a:t>
            </a:r>
            <a:r>
              <a:rPr lang="en-US" dirty="0" err="1">
                <a:cs typeface="Times New Roman" charset="0"/>
              </a:rPr>
              <a:t>Macc</a:t>
            </a:r>
            <a:r>
              <a:rPr lang="en-US" dirty="0">
                <a:cs typeface="Times New Roman" charset="0"/>
              </a:rPr>
              <a:t> 1:27; </a:t>
            </a:r>
            <a:r>
              <a:rPr lang="en-US" dirty="0" err="1">
                <a:cs typeface="Times New Roman" charset="0"/>
              </a:rPr>
              <a:t>Jdt</a:t>
            </a:r>
            <a:r>
              <a:rPr lang="en-US" dirty="0">
                <a:cs typeface="Times New Roman" charset="0"/>
              </a:rPr>
              <a:t> 5:19</a:t>
            </a:r>
          </a:p>
          <a:p>
            <a:pPr marL="461963" indent="-461963" algn="just" eaLnBrk="1" hangingPunct="1">
              <a:spcBef>
                <a:spcPts val="0"/>
              </a:spcBef>
              <a:spcAft>
                <a:spcPts val="2400"/>
              </a:spcAft>
              <a:defRPr/>
            </a:pPr>
            <a:r>
              <a:rPr lang="en-US" dirty="0" err="1">
                <a:cs typeface="Times New Roman" charset="0"/>
              </a:rPr>
              <a:t>Pseudepigraphical</a:t>
            </a:r>
            <a:endParaRPr lang="en-US" dirty="0">
              <a:cs typeface="Times New Roman" charset="0"/>
            </a:endParaRPr>
          </a:p>
          <a:p>
            <a:pPr marL="862013" lvl="1" indent="-461963" algn="just" eaLnBrk="1" hangingPunct="1">
              <a:spcBef>
                <a:spcPts val="0"/>
              </a:spcBef>
              <a:spcAft>
                <a:spcPts val="2400"/>
              </a:spcAft>
              <a:defRPr/>
            </a:pPr>
            <a:r>
              <a:rPr lang="en-US" dirty="0" err="1">
                <a:cs typeface="Times New Roman" charset="0"/>
              </a:rPr>
              <a:t>Pss</a:t>
            </a:r>
            <a:r>
              <a:rPr lang="en-US" dirty="0">
                <a:cs typeface="Times New Roman" charset="0"/>
              </a:rPr>
              <a:t>. Sol. 8:28; T. Asher 7:2</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95300" y="18473"/>
            <a:ext cx="81534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600" kern="0" dirty="0">
                <a:effectLst>
                  <a:outerShdw blurRad="38100" dist="38100" dir="2700000" algn="tl">
                    <a:srgbClr val="000000">
                      <a:alpha val="43137"/>
                    </a:srgbClr>
                  </a:outerShdw>
                </a:effectLst>
                <a:latin typeface="Calibri" panose="020F0502020204030204" pitchFamily="34" charset="0"/>
                <a:cs typeface="+mn-cs"/>
              </a:rPr>
              <a:t>“Peter, an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apostle</a:t>
            </a:r>
            <a:r>
              <a:rPr lang="en-US" sz="3600" kern="0" dirty="0">
                <a:effectLst>
                  <a:outerShdw blurRad="38100" dist="38100" dir="2700000" algn="tl">
                    <a:srgbClr val="000000">
                      <a:alpha val="43137"/>
                    </a:srgbClr>
                  </a:outerShdw>
                </a:effectLst>
                <a:latin typeface="Calibri" panose="020F0502020204030204" pitchFamily="34" charset="0"/>
                <a:cs typeface="+mn-cs"/>
              </a:rPr>
              <a:t> of Jesus Christ, To those who reside as aliens,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44295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b="1" dirty="0">
                <a:solidFill>
                  <a:srgbClr val="FFFFCC"/>
                </a:solidFill>
                <a:effectLst>
                  <a:outerShdw blurRad="38100" dist="38100" dir="2700000" algn="tl">
                    <a:srgbClr val="000000">
                      <a:alpha val="43137"/>
                    </a:srgbClr>
                  </a:outerShdw>
                </a:effectLst>
                <a:ea typeface="+mn-ea"/>
                <a:cs typeface="+mn-cs"/>
              </a:rPr>
              <a:t>“</a:t>
            </a:r>
            <a:r>
              <a:rPr lang="en-US" altLang="en-US" sz="3000" b="1" u="sng" dirty="0">
                <a:solidFill>
                  <a:srgbClr val="FFFFCC"/>
                </a:solidFill>
                <a:effectLst>
                  <a:outerShdw blurRad="38100" dist="38100" dir="2700000" algn="tl">
                    <a:srgbClr val="000000">
                      <a:alpha val="43137"/>
                    </a:srgbClr>
                  </a:outerShdw>
                </a:effectLst>
                <a:ea typeface="+mn-ea"/>
                <a:cs typeface="+mn-cs"/>
              </a:rPr>
              <a:t>Aliens” or “sojourners” or </a:t>
            </a:r>
            <a:r>
              <a:rPr lang="en-US" altLang="en-US" sz="3000" b="1" i="1" u="sng" dirty="0">
                <a:solidFill>
                  <a:srgbClr val="FFFFCC"/>
                </a:solidFill>
                <a:effectLst>
                  <a:outerShdw blurRad="38100" dist="38100" dir="2700000" algn="tl">
                    <a:srgbClr val="000000">
                      <a:alpha val="43137"/>
                    </a:srgbClr>
                  </a:outerShdw>
                </a:effectLst>
                <a:ea typeface="+mn-ea"/>
                <a:cs typeface="+mn-cs"/>
              </a:rPr>
              <a:t>parepidēmois</a:t>
            </a:r>
            <a:r>
              <a:rPr lang="en-US" altLang="en-US" sz="3000" b="1" u="sng" dirty="0">
                <a:solidFill>
                  <a:srgbClr val="FFFFCC"/>
                </a:solidFill>
                <a:effectLst>
                  <a:outerShdw blurRad="38100" dist="38100" dir="2700000" algn="tl">
                    <a:srgbClr val="000000">
                      <a:alpha val="43137"/>
                    </a:srgbClr>
                  </a:outerShdw>
                </a:effectLst>
                <a:ea typeface="+mn-ea"/>
                <a:cs typeface="+mn-cs"/>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422229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590550" y="0"/>
            <a:ext cx="79629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“Peter, an apostle of Jesus Christ, To those who reside as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aliens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7B7E50-23B4-4E33-A758-7BD089BA2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9364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590550" y="0"/>
            <a:ext cx="79629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“Beloved, I urge you as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aliens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altLang="en-US" sz="3200" b="1"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kern="0" dirty="0">
                <a:effectLst>
                  <a:outerShdw blurRad="38100" dist="38100" dir="2700000" algn="tl">
                    <a:srgbClr val="000000">
                      <a:alpha val="43137"/>
                    </a:srgbClr>
                  </a:outerShdw>
                </a:effectLst>
                <a:latin typeface="Calibri" panose="020F0502020204030204" pitchFamily="34" charset="0"/>
                <a:cs typeface="+mn-cs"/>
              </a:rPr>
              <a:t>and strangers to abstain from fleshly lusts which wage war against the soul.</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6" name="Picture 5">
            <a:extLst>
              <a:ext uri="{FF2B5EF4-FFF2-40B4-BE49-F238E27FC236}">
                <a16:creationId xmlns:a16="http://schemas.microsoft.com/office/drawing/2014/main" id="{CBDBC72F-236C-4E7C-8C42-E2AF87F07E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88970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11:13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“All these died in faith, without receiving the promises, but having seen them and having welcomed them from a distance, and having confessed that they were strangers and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exiles</a:t>
            </a:r>
            <a:r>
              <a:rPr lang="en-US" sz="3200" kern="0" dirty="0">
                <a:effectLst>
                  <a:outerShdw blurRad="38100" dist="38100" dir="2700000" algn="tl">
                    <a:srgbClr val="000000">
                      <a:alpha val="43137"/>
                    </a:srgbClr>
                  </a:outerShdw>
                </a:effectLst>
                <a:latin typeface="Calibri" panose="020F0502020204030204" pitchFamily="34" charset="0"/>
                <a:cs typeface="+mn-cs"/>
              </a:rPr>
              <a:t> </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alt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parepidēmois</a:t>
            </a:r>
            <a:r>
              <a:rPr lang="en-US" alt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cs typeface="+mn-cs"/>
              </a:rPr>
              <a:t> on the earth.”</a:t>
            </a:r>
          </a:p>
        </p:txBody>
      </p:sp>
      <p:pic>
        <p:nvPicPr>
          <p:cNvPr id="5" name="Picture 4">
            <a:extLst>
              <a:ext uri="{FF2B5EF4-FFF2-40B4-BE49-F238E27FC236}">
                <a16:creationId xmlns:a16="http://schemas.microsoft.com/office/drawing/2014/main" id="{C7B50D5D-22B3-4528-8345-05F0FDD52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5" y="3230880"/>
            <a:ext cx="2457451" cy="1645920"/>
          </a:xfrm>
          <a:prstGeom prst="rect">
            <a:avLst/>
          </a:prstGeom>
        </p:spPr>
      </p:pic>
    </p:spTree>
    <p:extLst>
      <p:ext uri="{BB962C8B-B14F-4D97-AF65-F5344CB8AC3E}">
        <p14:creationId xmlns:p14="http://schemas.microsoft.com/office/powerpoint/2010/main" val="176817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1209220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2:12</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“Keep your behavior excellent among the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Gentiles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ethnos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so that in the thing in which they slander you as evildoers, they may because of your good deeds, as they observe them, glorify God in the day of visitation.</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B21E9049-425D-4E80-928A-F01DDECB3B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41075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4:3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“For the time already past is sufficient for you to have carried out the desire of the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Gentiles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rPr>
              <a:t>ethnos</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cs typeface="+mn-cs"/>
              </a:rPr>
              <a:t>, having pursued a course of sensuality, lusts, drunkenness, carousing, drinking parties and abominable idolatries.</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C2096411-F41F-435C-B49C-81A96CBC9F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6494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319.</a:t>
            </a:r>
          </a:p>
        </p:txBody>
      </p:sp>
      <p:sp>
        <p:nvSpPr>
          <p:cNvPr id="16387" name="Rectangle 3"/>
          <p:cNvSpPr>
            <a:spLocks noGrp="1" noChangeArrowheads="1"/>
          </p:cNvSpPr>
          <p:nvPr>
            <p:ph type="body" idx="1"/>
          </p:nvPr>
        </p:nvSpPr>
        <p:spPr>
          <a:xfrm>
            <a:off x="0" y="1999673"/>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However, there is no exegetical basis for such a conclusion. That meaning is not consistent with the normal usage found elsewhere in the New Testament (i.e., Rom 11:11–14). The word </a:t>
            </a:r>
            <a:r>
              <a:rPr lang="en-US" i="1" dirty="0">
                <a:effectLst>
                  <a:outerShdw blurRad="38100" dist="38100" dir="2700000" algn="tl">
                    <a:srgbClr val="000000">
                      <a:alpha val="43137"/>
                    </a:srgbClr>
                  </a:outerShdw>
                </a:effectLst>
              </a:rPr>
              <a:t>Gentile</a:t>
            </a:r>
            <a:r>
              <a:rPr lang="en-US" dirty="0">
                <a:effectLst>
                  <a:outerShdw blurRad="38100" dist="38100" dir="2700000" algn="tl">
                    <a:srgbClr val="000000">
                      <a:alpha val="43137"/>
                    </a:srgbClr>
                  </a:outerShdw>
                </a:effectLst>
              </a:rPr>
              <a:t> should be understood in its common, primary meaning as a reference to non-Jews</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1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3943355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royal priesthood, a holy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God’s own possession, so that you may proclaim the excellencies of Him who has called you out of darkness into His marvelous light.”</a:t>
            </a:r>
          </a:p>
        </p:txBody>
      </p:sp>
      <p:pic>
        <p:nvPicPr>
          <p:cNvPr id="6" name="Picture 5">
            <a:extLst>
              <a:ext uri="{FF2B5EF4-FFF2-40B4-BE49-F238E27FC236}">
                <a16:creationId xmlns:a16="http://schemas.microsoft.com/office/drawing/2014/main" id="{2BF27A26-DF5B-4AC2-B4BC-223F1A430A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97801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3:28</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6" name="Picture 5">
            <a:extLst>
              <a:ext uri="{FF2B5EF4-FFF2-40B4-BE49-F238E27FC236}">
                <a16:creationId xmlns:a16="http://schemas.microsoft.com/office/drawing/2014/main" id="{55FFAED2-4386-47A0-AC1F-4CF2CDE3C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57801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10:19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not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ethnos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pic>
        <p:nvPicPr>
          <p:cNvPr id="5" name="Picture 4">
            <a:extLst>
              <a:ext uri="{FF2B5EF4-FFF2-40B4-BE49-F238E27FC236}">
                <a16:creationId xmlns:a16="http://schemas.microsoft.com/office/drawing/2014/main" id="{6AA07AD5-0B09-4F63-8A7C-250DFC8C2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01172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marL="461963" indent="-461963" algn="ctr">
              <a:spcAft>
                <a:spcPts val="1800"/>
              </a:spcAft>
              <a:buClr>
                <a:srgbClr val="FF99FF"/>
              </a:buClr>
              <a:buSzPct val="100000"/>
              <a:buFont typeface="+mj-lt"/>
              <a:buAutoNum type="arabicPeriod"/>
              <a:defRPr/>
            </a:pPr>
            <a:r>
              <a:rPr lang="en-US" altLang="en-US" sz="3600" b="1" dirty="0">
                <a:solidFill>
                  <a:srgbClr val="FFFFCC"/>
                </a:solidFill>
                <a:effectLst>
                  <a:outerShdw blurRad="38100" dist="38100" dir="2700000" algn="tl">
                    <a:srgbClr val="000000">
                      <a:alpha val="43137"/>
                    </a:srgbClr>
                  </a:outerShdw>
                </a:effectLst>
                <a:ea typeface="+mn-ea"/>
                <a:cs typeface="+mn-cs"/>
              </a:rPr>
              <a:t>Evidence from 1 Peter</a:t>
            </a:r>
          </a:p>
        </p:txBody>
      </p:sp>
      <p:sp>
        <p:nvSpPr>
          <p:cNvPr id="14339" name="Content Placeholder 2"/>
          <p:cNvSpPr>
            <a:spLocks noGrp="1"/>
          </p:cNvSpPr>
          <p:nvPr>
            <p:ph idx="1"/>
          </p:nvPr>
        </p:nvSpPr>
        <p:spPr>
          <a:xfrm>
            <a:off x="1" y="1371600"/>
            <a:ext cx="9144000" cy="4876800"/>
          </a:xfrm>
        </p:spPr>
        <p:txBody>
          <a:bodyPr/>
          <a:lstStyle/>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Omission “to the Church/Churches of”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“Scattered” or </a:t>
            </a:r>
            <a:r>
              <a:rPr lang="en-US" altLang="en-US" sz="3000" i="1" dirty="0">
                <a:effectLst>
                  <a:outerShdw blurRad="38100" dist="38100" dir="2700000" algn="tl">
                    <a:srgbClr val="000000">
                      <a:alpha val="43137"/>
                    </a:srgbClr>
                  </a:outerShdw>
                </a:effectLst>
              </a:rPr>
              <a:t>diaspora</a:t>
            </a:r>
            <a:r>
              <a:rPr lang="en-US" altLang="en-US" sz="3000" dirty="0">
                <a:effectLst>
                  <a:outerShdw blurRad="38100" dist="38100" dir="2700000" algn="tl">
                    <a:srgbClr val="000000">
                      <a:alpha val="43137"/>
                    </a:srgbClr>
                  </a:outerShdw>
                </a:effectLst>
              </a:rPr>
              <a:t> (1 Pet. 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“Aliens” or “sojourners” or </a:t>
            </a:r>
            <a:r>
              <a:rPr lang="en-US" altLang="en-US" sz="3000" i="1" dirty="0">
                <a:effectLst>
                  <a:outerShdw blurRad="38100" dist="38100" dir="2700000" algn="tl">
                    <a:srgbClr val="000000">
                      <a:alpha val="43137"/>
                    </a:srgbClr>
                  </a:outerShdw>
                </a:effectLst>
              </a:rPr>
              <a:t>parepidēmois</a:t>
            </a:r>
            <a:r>
              <a:rPr lang="en-US" altLang="en-US" sz="3000" dirty="0">
                <a:effectLst>
                  <a:outerShdw blurRad="38100" dist="38100" dir="2700000" algn="tl">
                    <a:srgbClr val="000000">
                      <a:alpha val="43137"/>
                    </a:srgbClr>
                  </a:outerShdw>
                </a:effectLst>
              </a:rPr>
              <a:t> (1 Pet. 1:1; 2:11)</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Peter distinguishes his audience from the Gentiles (1 Pet. 2:12; 4:3)</a:t>
            </a:r>
          </a:p>
          <a:p>
            <a:pPr marL="452438" lvl="1" indent="-452438" algn="just">
              <a:spcBef>
                <a:spcPct val="0"/>
              </a:spcBef>
              <a:spcAft>
                <a:spcPts val="1800"/>
              </a:spcAft>
              <a:buClr>
                <a:srgbClr val="92D050"/>
              </a:buClr>
              <a:buSzPct val="100000"/>
              <a:buFont typeface="+mj-lt"/>
              <a:buAutoNum type="alphaLcPeriod"/>
            </a:pPr>
            <a:r>
              <a:rPr lang="en-US" altLang="en-US" sz="3000" dirty="0">
                <a:effectLst>
                  <a:outerShdw blurRad="38100" dist="38100" dir="2700000" algn="tl">
                    <a:srgbClr val="000000">
                      <a:alpha val="43137"/>
                    </a:srgbClr>
                  </a:outerShdw>
                </a:effectLst>
              </a:rPr>
              <a:t>Singular nouns (1 Pet. 2:9)</a:t>
            </a:r>
          </a:p>
          <a:p>
            <a:pPr marL="452438" lvl="1" indent="-452438" algn="just">
              <a:spcBef>
                <a:spcPct val="0"/>
              </a:spcBef>
              <a:spcAft>
                <a:spcPts val="1800"/>
              </a:spcAft>
              <a:buClr>
                <a:srgbClr val="92D050"/>
              </a:buClr>
              <a:buSzPct val="100000"/>
              <a:buFont typeface="+mj-lt"/>
              <a:buAutoNum type="alphaLcPeriod"/>
            </a:pPr>
            <a:r>
              <a:rPr lang="en-US" altLang="en-US" sz="3000" b="1" u="sng" dirty="0">
                <a:solidFill>
                  <a:srgbClr val="FFFFCC"/>
                </a:solidFill>
                <a:effectLst>
                  <a:outerShdw blurRad="38100" dist="38100" dir="2700000" algn="tl">
                    <a:srgbClr val="000000">
                      <a:alpha val="43137"/>
                    </a:srgbClr>
                  </a:outerShdw>
                </a:effectLst>
                <a:ea typeface="+mn-ea"/>
                <a:cs typeface="+mn-cs"/>
              </a:rPr>
              <a:t>Peter’s sphere of ministry (Gal. 2:7-8)</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4648200"/>
            <a:ext cx="2047876" cy="1371600"/>
          </a:xfrm>
          <a:prstGeom prst="rect">
            <a:avLst/>
          </a:prstGeom>
        </p:spPr>
      </p:pic>
    </p:spTree>
    <p:extLst>
      <p:ext uri="{BB962C8B-B14F-4D97-AF65-F5344CB8AC3E}">
        <p14:creationId xmlns:p14="http://schemas.microsoft.com/office/powerpoint/2010/main" val="266398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2:7-8</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just as Peter had been to the circumcised </a:t>
            </a:r>
            <a:r>
              <a:rPr lang="en-US" sz="3200" baseline="30000" dirty="0">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in his apostleship to the circumcised effectually worked for me also to the Gentiles).”</a:t>
            </a:r>
          </a:p>
        </p:txBody>
      </p:sp>
      <p:pic>
        <p:nvPicPr>
          <p:cNvPr id="4" name="Picture 3">
            <a:extLst>
              <a:ext uri="{FF2B5EF4-FFF2-40B4-BE49-F238E27FC236}">
                <a16:creationId xmlns:a16="http://schemas.microsoft.com/office/drawing/2014/main" id="{90D9A2BA-49C4-4EEE-9A7E-2BFD8634C7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275" y="3230880"/>
            <a:ext cx="2457451" cy="1645920"/>
          </a:xfrm>
          <a:prstGeom prst="rect">
            <a:avLst/>
          </a:prstGeom>
        </p:spPr>
      </p:pic>
    </p:spTree>
    <p:extLst>
      <p:ext uri="{BB962C8B-B14F-4D97-AF65-F5344CB8AC3E}">
        <p14:creationId xmlns:p14="http://schemas.microsoft.com/office/powerpoint/2010/main" val="1536905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72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3693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4245577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005410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b="1" dirty="0">
                <a:solidFill>
                  <a:srgbClr val="FFFFCC"/>
                </a:solidFill>
                <a:effectLst>
                  <a:outerShdw blurRad="38100" dist="38100" dir="2700000" algn="tl">
                    <a:srgbClr val="000000">
                      <a:alpha val="43137"/>
                    </a:srgbClr>
                  </a:outerShdw>
                </a:effectLst>
                <a:ea typeface="+mn-ea"/>
                <a:cs typeface="+mn-cs"/>
              </a:rPr>
              <a:t>“</a:t>
            </a:r>
            <a:r>
              <a:rPr lang="en-US" altLang="en-US" b="1" u="sng" dirty="0">
                <a:solidFill>
                  <a:srgbClr val="FFFFCC"/>
                </a:solidFill>
                <a:effectLst>
                  <a:outerShdw blurRad="38100" dist="38100" dir="2700000" algn="tl">
                    <a:srgbClr val="000000">
                      <a:alpha val="43137"/>
                    </a:srgbClr>
                  </a:outerShdw>
                </a:effectLst>
                <a:ea typeface="+mn-ea"/>
                <a:cs typeface="+mn-cs"/>
              </a:rPr>
              <a:t>former ignorance” (1 Pet. 1:14)</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322535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144466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obedient children, do not be conformed to the former lusts which were yours in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ignorance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38887137-D466-43E2-873B-F2644B835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623621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b="1" dirty="0">
                <a:solidFill>
                  <a:srgbClr val="FFFFCC"/>
                </a:solidFill>
                <a:effectLst>
                  <a:outerShdw blurRad="38100" dist="38100" dir="2700000" algn="tl">
                    <a:srgbClr val="000000">
                      <a:alpha val="43137"/>
                    </a:srgbClr>
                  </a:outerShdw>
                </a:effectLst>
                <a:ea typeface="+mn-ea"/>
                <a:cs typeface="+mn-cs"/>
              </a:rPr>
              <a:t>“</a:t>
            </a:r>
            <a:r>
              <a:rPr lang="en-US" altLang="en-US" b="1" u="sng" dirty="0">
                <a:solidFill>
                  <a:srgbClr val="FFFFCC"/>
                </a:solidFill>
                <a:effectLst>
                  <a:outerShdw blurRad="38100" dist="38100" dir="2700000" algn="tl">
                    <a:srgbClr val="000000">
                      <a:alpha val="43137"/>
                    </a:srgbClr>
                  </a:outerShdw>
                </a:effectLst>
                <a:ea typeface="+mn-ea"/>
                <a:cs typeface="+mn-cs"/>
              </a:rPr>
              <a:t>empty tradition handed down by your fathers”  (1 Pet. 1:18)</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627404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“knowing that you were not redeemed with perishable things like silver or gold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futile way of life inherited from your forefathers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898964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28A1E5-F1D5-4B3C-B447-D82DB80A42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Mark 7:13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i="1" dirty="0">
                <a:effectLst>
                  <a:outerShdw blurRad="38100" dist="38100" dir="2700000" algn="tl">
                    <a:srgbClr val="000000">
                      <a:alpha val="43137"/>
                    </a:srgbClr>
                  </a:outerShdw>
                </a:effectLst>
                <a:latin typeface="Calibri" panose="020F0502020204030204" pitchFamily="34" charset="0"/>
              </a:rPr>
              <a:t>thus</a:t>
            </a:r>
            <a:r>
              <a:rPr lang="en-US" sz="3200" dirty="0">
                <a:effectLst>
                  <a:outerShdw blurRad="38100" dist="38100" dir="2700000" algn="tl">
                    <a:srgbClr val="000000">
                      <a:alpha val="43137"/>
                    </a:srgbClr>
                  </a:outerShdw>
                </a:effectLst>
                <a:latin typeface="Calibri" panose="020F0502020204030204" pitchFamily="34" charset="0"/>
              </a:rPr>
              <a:t> invalidating the word of God by your tradition which you have handed down; and you do many things such as that.”</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37B2FD9B-45D2-46BD-BFD2-2D705A2C76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338131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Transition “from darkness to light” (1 Pet. 2:9)</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381706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race, a royal priesthood, a holy nation, a people for God’s own possession, so that you may proclaim the excellencies of Him who has called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darkness into His marvelous light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624940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b="1" dirty="0">
                <a:solidFill>
                  <a:srgbClr val="FFFFCC"/>
                </a:solidFill>
                <a:effectLst>
                  <a:outerShdw blurRad="38100" dist="38100" dir="2700000" algn="tl">
                    <a:srgbClr val="000000">
                      <a:alpha val="43137"/>
                    </a:srgbClr>
                  </a:outerShdw>
                </a:effectLst>
                <a:ea typeface="+mn-ea"/>
                <a:cs typeface="+mn-cs"/>
              </a:rPr>
              <a:t>“</a:t>
            </a:r>
            <a:r>
              <a:rPr lang="en-US" altLang="en-US" b="1" u="sng" dirty="0">
                <a:solidFill>
                  <a:srgbClr val="FFFFCC"/>
                </a:solidFill>
                <a:effectLst>
                  <a:outerShdw blurRad="38100" dist="38100" dir="2700000" algn="tl">
                    <a:srgbClr val="000000">
                      <a:alpha val="43137"/>
                    </a:srgbClr>
                  </a:outerShdw>
                </a:effectLst>
                <a:ea typeface="+mn-ea"/>
                <a:cs typeface="+mn-cs"/>
              </a:rPr>
              <a:t>Idolatry” (1 Pet. 4:3)</a:t>
            </a:r>
            <a:r>
              <a:rPr lang="en-US" altLang="en-US" b="1" dirty="0">
                <a:solidFill>
                  <a:srgbClr val="FFFFCC"/>
                </a:solidFill>
                <a:effectLst>
                  <a:outerShdw blurRad="38100" dist="38100" dir="2700000" algn="tl">
                    <a:srgbClr val="000000">
                      <a:alpha val="43137"/>
                    </a:srgbClr>
                  </a:outerShdw>
                </a:effectLst>
                <a:ea typeface="+mn-ea"/>
                <a:cs typeface="+mn-cs"/>
              </a:rPr>
              <a:t>?</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1152818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4:3</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“For the time already past is sufficient for you to have carried out the desire of the Gentiles, having pursued a course of sensuality, lusts, drunkenness, carousing, drinking parties and abominable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idolatries</a:t>
            </a:r>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kern="0"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0FA22471-A5DE-4C67-96A9-B4F157A9B3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710452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 y="152400"/>
            <a:ext cx="877824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5204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194559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1234869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a:p>
        </p:txBody>
      </p:sp>
    </p:spTree>
    <p:extLst>
      <p:ext uri="{BB962C8B-B14F-4D97-AF65-F5344CB8AC3E}">
        <p14:creationId xmlns:p14="http://schemas.microsoft.com/office/powerpoint/2010/main" val="2206199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5:20</a:t>
            </a:r>
          </a:p>
          <a:p>
            <a:pPr algn="just"/>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deeds of the flesh are evident, which are: immorality, impurity, sensuality,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idolatry</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sorcery, enmities, strife, jealousy, outbursts of anger, disputes, dissensions, factions,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envying, drunkenness, carousing, and things like these, of which I forewarn you, just as I have forewarned you, that those who practice such things will not inherit the kingdom of God.”</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6975" y="3733800"/>
            <a:ext cx="1670050" cy="1118545"/>
          </a:xfrm>
          <a:prstGeom prst="rect">
            <a:avLst/>
          </a:prstGeom>
        </p:spPr>
      </p:pic>
    </p:spTree>
    <p:extLst>
      <p:ext uri="{BB962C8B-B14F-4D97-AF65-F5344CB8AC3E}">
        <p14:creationId xmlns:p14="http://schemas.microsoft.com/office/powerpoint/2010/main" val="1051022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2327" y="228600"/>
            <a:ext cx="9111673" cy="914400"/>
          </a:xfrm>
        </p:spPr>
        <p:txBody>
          <a:bodyPr/>
          <a:lstStyle/>
          <a:p>
            <a:pPr marL="461963" indent="-461963" algn="ctr" eaLnBrk="1" hangingPunct="1">
              <a:buClr>
                <a:srgbClr val="FF99FF"/>
              </a:buClr>
              <a:buFont typeface="+mj-lt"/>
              <a:buAutoNum type="arabicPeriod" startAt="2"/>
              <a:defRPr/>
            </a:pPr>
            <a:r>
              <a:rPr lang="en-US" altLang="en-US" sz="3400" b="1" dirty="0">
                <a:solidFill>
                  <a:srgbClr val="FFFFCC"/>
                </a:solidFill>
                <a:effectLst>
                  <a:outerShdw blurRad="38100" dist="38100" dir="2700000" algn="tl">
                    <a:srgbClr val="000000">
                      <a:alpha val="43137"/>
                    </a:srgbClr>
                  </a:outerShdw>
                </a:effectLst>
                <a:ea typeface="+mn-ea"/>
                <a:cs typeface="+mn-cs"/>
              </a:rPr>
              <a:t>Answering Arguments for a Gentile Audience</a:t>
            </a:r>
            <a:endParaRPr lang="en-US" altLang="en-US" sz="34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09" y="1371600"/>
            <a:ext cx="9030891" cy="4191000"/>
          </a:xfrm>
        </p:spPr>
        <p:txBody>
          <a:bodyPr/>
          <a:lstStyle/>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“former ignorance” (1 Pet. 1:14)?</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“empty tradition handed down by your fathers”  (1 Pet. 1:18)?</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Transition “from darkness to light” (1 Pet. 2:9)?</a:t>
            </a:r>
          </a:p>
          <a:p>
            <a:pPr marL="461963"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“Idolatry” (1 Pet. 4:3)?</a:t>
            </a:r>
          </a:p>
          <a:p>
            <a:pPr marL="461963"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Peter’s Greek name (1 Pet. 1:1)</a:t>
            </a:r>
          </a:p>
        </p:txBody>
      </p:sp>
      <p:pic>
        <p:nvPicPr>
          <p:cNvPr id="6" name="Picture 5">
            <a:extLst>
              <a:ext uri="{FF2B5EF4-FFF2-40B4-BE49-F238E27FC236}">
                <a16:creationId xmlns:a16="http://schemas.microsoft.com/office/drawing/2014/main" id="{B2475A26-DC75-4F93-A7DD-726719B75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5334000"/>
            <a:ext cx="2047876" cy="1371600"/>
          </a:xfrm>
          <a:prstGeom prst="rect">
            <a:avLst/>
          </a:prstGeom>
        </p:spPr>
      </p:pic>
    </p:spTree>
    <p:extLst>
      <p:ext uri="{BB962C8B-B14F-4D97-AF65-F5344CB8AC3E}">
        <p14:creationId xmlns:p14="http://schemas.microsoft.com/office/powerpoint/2010/main" val="65388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23900" y="18473"/>
            <a:ext cx="76962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Peter [</a:t>
            </a:r>
            <a:r>
              <a:rPr 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mn-cs"/>
              </a:rPr>
              <a:t>petros</a:t>
            </a:r>
            <a:r>
              <a:rPr lang="en-US" sz="3200"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an apostle of Jesus Christ, To those who reside as aliens, scattered throughout Pontus, Galatia, Cappadocia, Asia and Bithynia,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373117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933450" y="18473"/>
            <a:ext cx="72771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a:t>
            </a:r>
          </a:p>
          <a:p>
            <a:pPr algn="just"/>
            <a:r>
              <a:rPr lang="en-US" sz="3200" kern="0" dirty="0">
                <a:effectLst>
                  <a:outerShdw blurRad="38100" dist="38100" dir="2700000" algn="tl">
                    <a:srgbClr val="000000">
                      <a:alpha val="43137"/>
                    </a:srgbClr>
                  </a:outerShdw>
                </a:effectLst>
                <a:latin typeface="Calibri" panose="020F0502020204030204" pitchFamily="34" charset="0"/>
                <a:cs typeface="+mn-cs"/>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Peter [</a:t>
            </a:r>
            <a:r>
              <a:rPr lang="en-US" sz="32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mn-cs"/>
              </a:rPr>
              <a:t>petros</a:t>
            </a:r>
            <a:r>
              <a:rPr lang="en-US" sz="3200"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kern="0" dirty="0">
                <a:effectLst>
                  <a:outerShdw blurRad="38100" dist="38100" dir="2700000" algn="tl">
                    <a:srgbClr val="000000">
                      <a:alpha val="43137"/>
                    </a:srgbClr>
                  </a:outerShdw>
                </a:effectLst>
                <a:latin typeface="Calibri" panose="020F0502020204030204" pitchFamily="34" charset="0"/>
                <a:cs typeface="+mn-cs"/>
              </a:rPr>
              <a:t>, an apostle of Jesus Christ, To those who reside as aliens, scattered throughout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Pontus, Galatia, Cappadocia, Asia, and Bithynia</a:t>
            </a:r>
            <a:r>
              <a:rPr lang="en-US" sz="3200" kern="0" dirty="0">
                <a:effectLst>
                  <a:outerShdw blurRad="38100" dist="38100" dir="2700000" algn="tl">
                    <a:srgbClr val="000000">
                      <a:alpha val="43137"/>
                    </a:srgbClr>
                  </a:outerShdw>
                </a:effectLst>
                <a:latin typeface="Calibri" panose="020F0502020204030204" pitchFamily="34" charset="0"/>
                <a:cs typeface="+mn-cs"/>
              </a:rPr>
              <a:t>, who are chosen.”</a:t>
            </a:r>
          </a:p>
          <a:p>
            <a:pPr algn="just"/>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129147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EF8E7F1-3781-4C9F-A26A-28D1C29E7D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7">
            <a:extLst>
              <a:ext uri="{FF2B5EF4-FFF2-40B4-BE49-F238E27FC236}">
                <a16:creationId xmlns:a16="http://schemas.microsoft.com/office/drawing/2014/main" id="{196083B7-C7E3-4EF2-BC2A-31B2FC85F0C4}"/>
              </a:ext>
            </a:extLst>
          </p:cNvPr>
          <p:cNvSpPr>
            <a:spLocks noChangeArrowheads="1"/>
          </p:cNvSpPr>
          <p:nvPr/>
        </p:nvSpPr>
        <p:spPr bwMode="auto">
          <a:xfrm>
            <a:off x="6096000" y="762000"/>
            <a:ext cx="2705100" cy="2133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777824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F6208F-69B4-4E3A-9BB0-427ADD73A4CD}"/>
              </a:ext>
            </a:extLst>
          </p:cNvPr>
          <p:cNvSpPr>
            <a:spLocks noGrp="1" noChangeArrowheads="1"/>
          </p:cNvSpPr>
          <p:nvPr>
            <p:ph type="title"/>
          </p:nvPr>
        </p:nvSpPr>
        <p:spPr/>
        <p:txBody>
          <a:bodyPr/>
          <a:lstStyle/>
          <a:p>
            <a:pPr eaLnBrk="1" hangingPunct="1"/>
            <a:endParaRPr lang="en-US" altLang="en-US"/>
          </a:p>
        </p:txBody>
      </p:sp>
      <p:pic>
        <p:nvPicPr>
          <p:cNvPr id="39939" name="Picture 3">
            <a:extLst>
              <a:ext uri="{FF2B5EF4-FFF2-40B4-BE49-F238E27FC236}">
                <a16:creationId xmlns:a16="http://schemas.microsoft.com/office/drawing/2014/main" id="{F47D70FB-435C-4347-A462-43D4F55F37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7">
            <a:extLst>
              <a:ext uri="{FF2B5EF4-FFF2-40B4-BE49-F238E27FC236}">
                <a16:creationId xmlns:a16="http://schemas.microsoft.com/office/drawing/2014/main" id="{B938786E-2F17-4C48-B660-B560C1D6E035}"/>
              </a:ext>
            </a:extLst>
          </p:cNvPr>
          <p:cNvSpPr>
            <a:spLocks noChangeArrowheads="1"/>
          </p:cNvSpPr>
          <p:nvPr/>
        </p:nvSpPr>
        <p:spPr bwMode="auto">
          <a:xfrm>
            <a:off x="6019800" y="1066800"/>
            <a:ext cx="2286000" cy="1752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940329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3834306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4958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“With few exceptions, the Fathers believed that this letter was written by the apostle Peter and sent to Jewish Christians in the </a:t>
            </a:r>
            <a:r>
              <a:rPr lang="en-US" i="1" dirty="0">
                <a:effectLst>
                  <a:outerShdw blurRad="38100" dist="38100" dir="2700000" algn="tl">
                    <a:srgbClr val="000000">
                      <a:alpha val="43137"/>
                    </a:srgbClr>
                  </a:outerShdw>
                </a:effectLst>
                <a:cs typeface="Calibri" panose="020F0502020204030204" pitchFamily="34" charset="0"/>
              </a:rPr>
              <a:t>Diaspora</a:t>
            </a:r>
            <a:r>
              <a:rPr lang="en-US" dirty="0">
                <a:effectLst>
                  <a:outerShdw blurRad="38100" dist="38100" dir="2700000" algn="tl">
                    <a:srgbClr val="000000">
                      <a:alpha val="43137"/>
                    </a:srgbClr>
                  </a:outerShdw>
                </a:effectLst>
                <a:cs typeface="Calibri" panose="020F0502020204030204" pitchFamily="34" charset="0"/>
              </a:rPr>
              <a:t> (Eusebius of Caesarea, Didymus, Andreas, </a:t>
            </a:r>
            <a:r>
              <a:rPr lang="en-US" dirty="0" err="1">
                <a:effectLst>
                  <a:outerShdw blurRad="38100" dist="38100" dir="2700000" algn="tl">
                    <a:srgbClr val="000000">
                      <a:alpha val="43137"/>
                    </a:srgbClr>
                  </a:outerShdw>
                </a:effectLst>
                <a:cs typeface="Calibri" panose="020F0502020204030204" pitchFamily="34" charset="0"/>
              </a:rPr>
              <a:t>Oecumenius</a:t>
            </a:r>
            <a:r>
              <a:rPr lang="en-US" dirty="0">
                <a:effectLst>
                  <a:outerShdw blurRad="38100" dist="38100" dir="2700000" algn="tl">
                    <a:srgbClr val="000000">
                      <a:alpha val="43137"/>
                    </a:srgbClr>
                  </a:outerShdw>
                </a:effectLst>
                <a:cs typeface="Calibri" panose="020F0502020204030204" pitchFamily="34" charset="0"/>
              </a:rPr>
              <a:t>). They recognized that the letter has close resemblances to James, and they accounted for this by saying that both men were apostles to the Jews, though Peter seems to have concentrated more on those who lived outside Palestine (Andreas).”</a:t>
            </a:r>
          </a:p>
        </p:txBody>
      </p:sp>
      <p:sp>
        <p:nvSpPr>
          <p:cNvPr id="2" name="Rectangle 1">
            <a:extLst>
              <a:ext uri="{FF2B5EF4-FFF2-40B4-BE49-F238E27FC236}">
                <a16:creationId xmlns:a16="http://schemas.microsoft.com/office/drawing/2014/main" id="{68474A76-857A-4323-8AA8-6985B1657BF9}"/>
              </a:ext>
            </a:extLst>
          </p:cNvPr>
          <p:cNvSpPr/>
          <p:nvPr/>
        </p:nvSpPr>
        <p:spPr>
          <a:xfrm>
            <a:off x="1143000" y="228600"/>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Gerald Bray</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Gerald Bray, “James, 1‒2 Peter, 1‒3 John, Jude,”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Ancient Christian Commentary on Scripture: New Testament</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(Downers Grove, IL: InterVarsity, 2000), 65.</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9B0CA0A-4919-49FC-BAAB-0D1554AB3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88" y="121920"/>
            <a:ext cx="996612" cy="1097280"/>
          </a:xfrm>
          <a:prstGeom prst="rect">
            <a:avLst/>
          </a:prstGeom>
        </p:spPr>
      </p:pic>
    </p:spTree>
    <p:extLst>
      <p:ext uri="{BB962C8B-B14F-4D97-AF65-F5344CB8AC3E}">
        <p14:creationId xmlns:p14="http://schemas.microsoft.com/office/powerpoint/2010/main" val="93572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172707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2:9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are a chosen race, a royal priesthood, a holy nation, a people for God’s own possession, so that you may proclaim the excellencies of Him who has called you out of darkness into His marvelous light.”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835128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B. 1</a:t>
            </a:r>
            <a:r>
              <a:rPr lang="en-US" altLang="en-US" sz="3600" baseline="30000" dirty="0">
                <a:effectLst>
                  <a:outerShdw blurRad="38100" dist="38100" dir="2700000" algn="tl">
                    <a:srgbClr val="000000">
                      <a:alpha val="43137"/>
                    </a:srgbClr>
                  </a:outerShdw>
                </a:effectLst>
              </a:rPr>
              <a:t>st</a:t>
            </a:r>
            <a:r>
              <a:rPr lang="en-US" altLang="en-US" sz="3600" dirty="0">
                <a:effectLst>
                  <a:outerShdw blurRad="38100" dist="38100" dir="2700000" algn="tl">
                    <a:srgbClr val="000000">
                      <a:alpha val="43137"/>
                    </a:srgbClr>
                  </a:outerShdw>
                </a:effectLst>
              </a:rPr>
              <a:t> Peter not Addressed to Church at Large </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371600"/>
            <a:ext cx="8153400" cy="5105400"/>
          </a:xfrm>
        </p:spPr>
        <p:txBody>
          <a:bodyPr/>
          <a:lstStyle/>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461963" indent="-461963" algn="just">
              <a:spcBef>
                <a:spcPct val="0"/>
              </a:spcBef>
              <a:spcAft>
                <a:spcPts val="1800"/>
              </a:spcAft>
              <a:buClr>
                <a:srgbClr val="FF99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461963" indent="-461963" algn="just">
              <a:spcBef>
                <a:spcPct val="0"/>
              </a:spcBef>
              <a:spcAft>
                <a:spcPts val="1800"/>
              </a:spcAft>
              <a:buClr>
                <a:srgbClr val="FF99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Conclusion</a:t>
            </a:r>
          </a:p>
          <a:p>
            <a:pPr marL="914400" lvl="1" indent="-452438" algn="just">
              <a:spcBef>
                <a:spcPct val="0"/>
              </a:spcBef>
              <a:spcAft>
                <a:spcPts val="1800"/>
              </a:spcAft>
              <a:buClr>
                <a:srgbClr val="92D050"/>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Limited application of 1 Peter</a:t>
            </a:r>
          </a:p>
          <a:p>
            <a:pPr marL="914400" lvl="1" indent="-452438" algn="just">
              <a:spcBef>
                <a:spcPct val="0"/>
              </a:spcBef>
              <a:spcAft>
                <a:spcPts val="1800"/>
              </a:spcAft>
              <a:buClr>
                <a:srgbClr val="92D050"/>
              </a:buClr>
              <a:buSzPct val="100000"/>
              <a:buFont typeface="+mj-lt"/>
              <a:buAutoNum type="alphaLcPeriod"/>
            </a:pPr>
            <a:r>
              <a:rPr lang="en-US" altLang="en-US" dirty="0">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2819400"/>
            <a:ext cx="2047877" cy="1371600"/>
          </a:xfrm>
          <a:prstGeom prst="rect">
            <a:avLst/>
          </a:prstGeom>
        </p:spPr>
      </p:pic>
    </p:spTree>
    <p:extLst>
      <p:ext uri="{BB962C8B-B14F-4D97-AF65-F5344CB8AC3E}">
        <p14:creationId xmlns:p14="http://schemas.microsoft.com/office/powerpoint/2010/main" val="937237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xvii.</a:t>
            </a:r>
          </a:p>
        </p:txBody>
      </p:sp>
      <p:sp>
        <p:nvSpPr>
          <p:cNvPr id="16387" name="Rectangle 3"/>
          <p:cNvSpPr>
            <a:spLocks noGrp="1" noChangeArrowheads="1"/>
          </p:cNvSpPr>
          <p:nvPr>
            <p:ph type="body" idx="1"/>
          </p:nvPr>
        </p:nvSpPr>
        <p:spPr>
          <a:xfrm>
            <a:off x="0" y="1999673"/>
            <a:ext cx="91440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rPr>
              <a:t>Of the twenty-one epistles in the New Testament, five were written to Jewish believers dealing with the needs of Jewish believers and specific issues that Jewish believers faced. There are things in these epistles applicable to all believers, but some are true only of Jewish believers. These five epistles are Hebrews, James, I &amp; II Peter, and Jude</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1066657"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570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1 Peter not Addressed to Church at Large </a:t>
            </a:r>
            <a:br>
              <a:rPr lang="en-US" altLang="en-US" sz="3600" dirty="0">
                <a:effectLst>
                  <a:outerShdw blurRad="38100" dist="38100" dir="2700000" algn="tl">
                    <a:srgbClr val="000000">
                      <a:alpha val="43137"/>
                    </a:srgbClr>
                  </a:outerShdw>
                </a:effectLst>
              </a:rPr>
            </a:b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69900" y="1066800"/>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Evidence from 1 Peter</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Answering arguments for a Gentile audience</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Church Fathers</a:t>
            </a:r>
          </a:p>
          <a:p>
            <a:pPr marL="514350" indent="-514350" algn="just">
              <a:spcBef>
                <a:spcPct val="0"/>
              </a:spcBef>
              <a:spcAft>
                <a:spcPts val="30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Conclusion</a:t>
            </a:r>
          </a:p>
          <a:p>
            <a:pPr marL="914400" lvl="1" indent="-514350" algn="just">
              <a:spcBef>
                <a:spcPct val="0"/>
              </a:spcBef>
              <a:spcAft>
                <a:spcPts val="30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Limited application of 1 Peter</a:t>
            </a:r>
          </a:p>
          <a:p>
            <a:pPr marL="914400" lvl="1" indent="-514350" algn="just">
              <a:spcBef>
                <a:spcPct val="0"/>
              </a:spcBef>
              <a:spcAft>
                <a:spcPts val="30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1 Peter 2:9 aimed at the Jewish remnant within the Church only</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057" y="2679315"/>
            <a:ext cx="2411025" cy="1614825"/>
          </a:xfrm>
          <a:prstGeom prst="rect">
            <a:avLst/>
          </a:prstGeom>
        </p:spPr>
      </p:pic>
    </p:spTree>
    <p:extLst>
      <p:ext uri="{BB962C8B-B14F-4D97-AF65-F5344CB8AC3E}">
        <p14:creationId xmlns:p14="http://schemas.microsoft.com/office/powerpoint/2010/main" val="2678227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676400"/>
            <a:ext cx="9144000" cy="5047673"/>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should be kept in mind that Peter is writing to Jewish believers. Throughout Scripture, there are always two </a:t>
            </a:r>
            <a:r>
              <a:rPr lang="en-US" dirty="0" err="1">
                <a:effectLst>
                  <a:outerShdw blurRad="38100" dist="38100" dir="2700000" algn="tl">
                    <a:srgbClr val="000000">
                      <a:alpha val="43137"/>
                    </a:srgbClr>
                  </a:outerShdw>
                </a:effectLst>
              </a:rPr>
              <a:t>Israels</a:t>
            </a:r>
            <a:r>
              <a:rPr lang="en-US" dirty="0">
                <a:effectLst>
                  <a:outerShdw blurRad="38100" dist="38100" dir="2700000" algn="tl">
                    <a:srgbClr val="000000">
                      <a:alpha val="43137"/>
                    </a:srgbClr>
                  </a:outerShdw>
                </a:effectLst>
              </a:rPr>
              <a:t>: Israel the whole that comprises all Jews; and, Israel the Remnant that comprises only believing Jews. Here, Peter distinguishes between the Remnant and the non-Remnant. Replacement Theology, however, relies on this passage as proof that the true Israel is the church. . . .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t>
            </a:r>
          </a:p>
        </p:txBody>
      </p:sp>
      <p:pic>
        <p:nvPicPr>
          <p:cNvPr id="5" name="Picture 2" descr="Image result for arnold fruchtenbaum">
            <a:extLst>
              <a:ext uri="{FF2B5EF4-FFF2-40B4-BE49-F238E27FC236}">
                <a16:creationId xmlns:a16="http://schemas.microsoft.com/office/drawing/2014/main" id="{EDE2ED1E-5228-4CED-BDC3-E49A16177F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82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600200"/>
            <a:ext cx="9144000" cy="47244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This is a favorite passage for those who teach Replacement Theology. They teach that what the Old Testament stated to be true of Israel, Peter now applies and states to be true of the church. Thus, they conclude that the church has replaced Israel. However, there is no hint in the epistle that Peter is addressing the church as a whole. On the contrary, in the epistle’s introduction (1:1–2), he stated that he was addressing Jewish believers who specifically comprised what was the then Remnant of Israel— . . .</a:t>
            </a:r>
            <a:endParaRPr lang="en-US" i="1" dirty="0">
              <a:effectLst>
                <a:outerShdw blurRad="38100" dist="38100" dir="2700000" algn="tl">
                  <a:srgbClr val="000000">
                    <a:alpha val="43137"/>
                  </a:srgbClr>
                </a:outerShdw>
              </a:effectLst>
            </a:endParaRPr>
          </a:p>
        </p:txBody>
      </p:sp>
      <p:pic>
        <p:nvPicPr>
          <p:cNvPr id="5" name="Picture 2" descr="Image result for arnold fruchtenbaum">
            <a:extLst>
              <a:ext uri="{FF2B5EF4-FFF2-40B4-BE49-F238E27FC236}">
                <a16:creationId xmlns:a16="http://schemas.microsoft.com/office/drawing/2014/main" id="{219AAE52-7DAE-40E7-8833-BB7FD777D3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51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3048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20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 Messianic Jewish Epistles</a:t>
            </a:r>
            <a:r>
              <a:rPr lang="en-US" sz="2000" dirty="0">
                <a:solidFill>
                  <a:schemeClr val="tx1"/>
                </a:solidFill>
                <a:effectLst>
                  <a:outerShdw blurRad="38100" dist="38100" dir="2700000" algn="tl">
                    <a:srgbClr val="000000">
                      <a:alpha val="43137"/>
                    </a:srgbClr>
                  </a:outerShdw>
                </a:effectLst>
              </a:rPr>
              <a:t>, Ariel’s Bible Commentary (Tustin, CA: Ariel, 2005), 336, 344.</a:t>
            </a:r>
          </a:p>
        </p:txBody>
      </p:sp>
      <p:sp>
        <p:nvSpPr>
          <p:cNvPr id="16387" name="Rectangle 3"/>
          <p:cNvSpPr>
            <a:spLocks noGrp="1" noChangeArrowheads="1"/>
          </p:cNvSpPr>
          <p:nvPr>
            <p:ph type="body" idx="1"/>
          </p:nvPr>
        </p:nvSpPr>
        <p:spPr>
          <a:xfrm>
            <a:off x="0" y="1600200"/>
            <a:ext cx="9144000" cy="4724400"/>
          </a:xfrm>
        </p:spPr>
        <p:txBody>
          <a:bodyPr/>
          <a:lstStyle/>
          <a:p>
            <a:pPr marL="0" indent="0" algn="just">
              <a:buFontTx/>
              <a:buNone/>
              <a:defRPr/>
            </a:pPr>
            <a:r>
              <a:rPr lang="en-US" i="1"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Israel of God</a:t>
            </a:r>
            <a:r>
              <a:rPr lang="en-US" dirty="0">
                <a:effectLst>
                  <a:outerShdw blurRad="38100" dist="38100" dir="2700000" algn="tl">
                    <a:srgbClr val="000000">
                      <a:alpha val="43137"/>
                    </a:srgbClr>
                  </a:outerShdw>
                </a:effectLst>
              </a:rPr>
              <a:t>. It is important to recognize that the contrast Peter makes here is not between the church and Israel, or between believers and non-believers, or between unbelieving Jews and believing Gentiles. Rather, the contrast here is between the Remnant and the Non-Remnant of Israel. Peter’s point is that while Israel the whole failed to fulfill its calling, the Remnant of Israel has not failed to fulfill its calling.</a:t>
            </a:r>
            <a:r>
              <a:rPr lang="en-US" i="1" dirty="0">
                <a:effectLst>
                  <a:outerShdw blurRad="38100" dist="38100" dir="2700000" algn="tl">
                    <a:srgbClr val="000000">
                      <a:alpha val="43137"/>
                    </a:srgbClr>
                  </a:outerShdw>
                </a:effectLst>
              </a:rPr>
              <a:t>”</a:t>
            </a:r>
          </a:p>
        </p:txBody>
      </p:sp>
      <p:pic>
        <p:nvPicPr>
          <p:cNvPr id="5" name="Picture 2" descr="Image result for arnold fruchtenbaum">
            <a:extLst>
              <a:ext uri="{FF2B5EF4-FFF2-40B4-BE49-F238E27FC236}">
                <a16:creationId xmlns:a16="http://schemas.microsoft.com/office/drawing/2014/main" id="{219AAE52-7DAE-40E7-8833-BB7FD777D3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96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Peter 2:9)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Similarity is not equality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1 Peter is not addressed to Church at large</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1523603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1890761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20060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3" y="2971800"/>
            <a:ext cx="2461194" cy="1828800"/>
          </a:xfrm>
          <a:prstGeom prst="rect">
            <a:avLst/>
          </a:prstGeom>
        </p:spPr>
      </p:pic>
    </p:spTree>
    <p:extLst>
      <p:ext uri="{BB962C8B-B14F-4D97-AF65-F5344CB8AC3E}">
        <p14:creationId xmlns:p14="http://schemas.microsoft.com/office/powerpoint/2010/main" val="301547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276600" y="1600200"/>
            <a:ext cx="57150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sz="3200" dirty="0" err="1">
                <a:effectLst>
                  <a:outerShdw blurRad="38100" dist="38100" dir="2700000" algn="tl">
                    <a:srgbClr val="000000">
                      <a:alpha val="43137"/>
                    </a:srgbClr>
                  </a:outerShdw>
                </a:effectLst>
              </a:rPr>
              <a:t>Walvoord</a:t>
            </a:r>
            <a:r>
              <a:rPr lang="en-US" sz="3200"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269875"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3048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2228633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924084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dirty="0">
                <a:effectLst/>
              </a:rPr>
              <a:t>The explanation of this verse is found in 5:10 (NASB), which anticipates the future reign of believers with Christ</a:t>
            </a:r>
            <a:r>
              <a:rPr lang="en-US"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248.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96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940603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75460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John, your brother and fellow partaker in the tribulation and kingdom and perseverance which are in Jesus, was on the island called Patmos because of the word of God and the testimony of Jesus.”</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536263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1F31663-19EF-4DD2-B334-AC9225A75D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804965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3798679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971800" y="1600200"/>
            <a:ext cx="6019800" cy="3276600"/>
          </a:xfrm>
        </p:spPr>
        <p:txBody>
          <a:bodyPr lIns="91440" tIns="91440" bIns="91440"/>
          <a:lstStyle/>
          <a:p>
            <a:pPr marL="0" indent="0" algn="just" eaLnBrk="1" hangingPunct="1">
              <a:buFontTx/>
              <a:buNone/>
            </a:pPr>
            <a:r>
              <a:rPr lang="en-US" altLang="en-US" dirty="0"/>
              <a:t>Dr. Robert</a:t>
            </a:r>
            <a:r>
              <a:rPr lang="en-US" altLang="en-US" i="1" dirty="0"/>
              <a:t> </a:t>
            </a:r>
            <a:r>
              <a:rPr lang="en-US" dirty="0"/>
              <a:t>Thomas observes that, "Little difference of opinion exists over the meaning of </a:t>
            </a:r>
            <a:r>
              <a:rPr lang="en-US" i="1" dirty="0" err="1"/>
              <a:t>basileia</a:t>
            </a:r>
            <a:r>
              <a:rPr lang="en-US" i="1" dirty="0"/>
              <a:t> </a:t>
            </a:r>
            <a:r>
              <a:rPr lang="en-US" dirty="0"/>
              <a:t>[kingdom] in 1:9. It is the millennial kingdom described more fully in Revelation 20</a:t>
            </a:r>
            <a:r>
              <a:rPr lang="en-US" altLang="en-US" dirty="0"/>
              <a:t>.”</a:t>
            </a: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Thomas</a:t>
            </a:r>
          </a:p>
          <a:p>
            <a:pPr algn="ctr"/>
            <a:r>
              <a:rPr lang="en-US" sz="1800" i="1" dirty="0">
                <a:effectLst>
                  <a:outerShdw blurRad="38100" dist="38100" dir="2700000" algn="tl">
                    <a:srgbClr val="000000"/>
                  </a:outerShdw>
                </a:effectLst>
                <a:latin typeface="Calibri" panose="020F0502020204030204" pitchFamily="34" charset="0"/>
                <a:cs typeface="+mn-cs"/>
              </a:rPr>
              <a:t>Revelation 1 to 7: An Exegetical Commentary (Chicago: Moody Press, 1992), 87.</a:t>
            </a:r>
          </a:p>
          <a:p>
            <a:pPr algn="ctr"/>
            <a:endParaRPr lang="en-US" altLang="en-US" sz="1800" i="1" dirty="0">
              <a:effectLst>
                <a:outerShdw blurRad="38100" dist="38100" dir="2700000" algn="tl">
                  <a:srgbClr val="000000"/>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35F8DF-E6D8-4C5B-A8E2-9A8DCC959F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if you will indeed obey My voice and keep My covenant, then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3707271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828800"/>
            <a:ext cx="7772399" cy="44977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5:6)</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5943600"/>
            <a:ext cx="1228725" cy="822960"/>
          </a:xfrm>
          <a:prstGeom prst="rect">
            <a:avLst/>
          </a:prstGeom>
          <a:noFill/>
          <a:ln w="9525">
            <a:noFill/>
            <a:miter lim="800000"/>
            <a:headEnd/>
            <a:tailEnd/>
          </a:ln>
        </p:spPr>
      </p:pic>
    </p:spTree>
    <p:extLst>
      <p:ext uri="{BB962C8B-B14F-4D97-AF65-F5344CB8AC3E}">
        <p14:creationId xmlns:p14="http://schemas.microsoft.com/office/powerpoint/2010/main" val="1514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2057400"/>
            <a:ext cx="9144000" cy="22860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“The twofold description of the new community (2:5; 2:9–10) shows by its language that the church has now taken over the role of Israel.”</a:t>
            </a:r>
          </a:p>
        </p:txBody>
      </p:sp>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J.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Achtemeier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J.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Achtemeier</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A Commentary on First Peter</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(Minneapolis: Augsburg Fortress, 1996), 152.</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64744A8-F8EF-4449-8AE8-9333B625D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591" y="4234301"/>
            <a:ext cx="3570818" cy="2391616"/>
          </a:xfrm>
          <a:prstGeom prst="rect">
            <a:avLst/>
          </a:prstGeom>
        </p:spPr>
      </p:pic>
      <p:pic>
        <p:nvPicPr>
          <p:cNvPr id="3" name="Picture 2">
            <a:extLst>
              <a:ext uri="{FF2B5EF4-FFF2-40B4-BE49-F238E27FC236}">
                <a16:creationId xmlns:a16="http://schemas.microsoft.com/office/drawing/2014/main" id="{135F9D05-9972-4457-96CD-D3DB07FCBA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 y="76200"/>
            <a:ext cx="891906"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778548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25308</TotalTime>
  <Words>2863</Words>
  <Application>Microsoft Office PowerPoint</Application>
  <PresentationFormat>On-screen Show (4:3)</PresentationFormat>
  <Paragraphs>300</Paragraphs>
  <Slides>81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Arial Narrow</vt:lpstr>
      <vt:lpstr>Calibri</vt:lpstr>
      <vt:lpstr>Times New Roman</vt:lpstr>
      <vt:lpstr>Wingdings</vt:lpstr>
      <vt:lpstr>Azure</vt:lpstr>
      <vt:lpstr>PowerPoint Presentation</vt:lpstr>
      <vt:lpstr>The Coming Kingdom Chapter 20</vt:lpstr>
      <vt:lpstr>Kingdom Study Outline</vt:lpstr>
      <vt:lpstr>Response to Kingdom Now Problem Passages</vt:lpstr>
      <vt:lpstr>4-5 Passages from: The General Letters &amp; Revelation</vt:lpstr>
      <vt:lpstr>PowerPoint Presentation</vt:lpstr>
      <vt:lpstr>PowerPoint Presentation</vt:lpstr>
      <vt:lpstr>PowerPoint Presentation</vt:lpstr>
      <vt:lpstr>PowerPoint Presentation</vt:lpstr>
      <vt:lpstr>Two Issues  (1 Peter 2:9)</vt:lpstr>
      <vt:lpstr>Two Issues  (1 Peter 2:9)</vt:lpstr>
      <vt:lpstr>Two Issues  (1 Peter 2:9)</vt:lpstr>
      <vt:lpstr>B. 1st Peter not Addressed to Church at Large </vt:lpstr>
      <vt:lpstr>B. 1st Peter not Addressed to Church at Large </vt:lpstr>
      <vt:lpstr>Evidence from 1 Peter</vt:lpstr>
      <vt:lpstr>Evidence from 1 Peter</vt:lpstr>
      <vt:lpstr>PowerPoint Presentation</vt:lpstr>
      <vt:lpstr>Evidence from 1 Peter</vt:lpstr>
      <vt:lpstr>PowerPoint Presentation</vt:lpstr>
      <vt:lpstr>Diaspora of 1 Peter 1:1</vt:lpstr>
      <vt:lpstr>PowerPoint Presentation</vt:lpstr>
      <vt:lpstr>Evidence from 1 Peter</vt:lpstr>
      <vt:lpstr>PowerPoint Presentation</vt:lpstr>
      <vt:lpstr>PowerPoint Presentation</vt:lpstr>
      <vt:lpstr>PowerPoint Presentation</vt:lpstr>
      <vt:lpstr>Evidence from 1 Peter</vt:lpstr>
      <vt:lpstr>PowerPoint Presentation</vt:lpstr>
      <vt:lpstr>PowerPoint Presentation</vt:lpstr>
      <vt:lpstr>Arnold Fruchtenbaum The Messianic Jewish Epistles, Ariel’s Bible Commentary (Tustin, CA: Ariel, 2005), 319.</vt:lpstr>
      <vt:lpstr>Evidence from 1 Peter</vt:lpstr>
      <vt:lpstr>PowerPoint Presentation</vt:lpstr>
      <vt:lpstr>PowerPoint Presentation</vt:lpstr>
      <vt:lpstr>PowerPoint Presentation</vt:lpstr>
      <vt:lpstr>Evidence from 1 Peter</vt:lpstr>
      <vt:lpstr>PowerPoint Presentation</vt:lpstr>
      <vt:lpstr>Order of Paul’s Letters</vt:lpstr>
      <vt:lpstr>B. 1st Peter not Addressed to Church at Large </vt:lpstr>
      <vt:lpstr>Answering Arguments for a Gentile Audience</vt:lpstr>
      <vt:lpstr>Answering Arguments for a Gentile Audience</vt:lpstr>
      <vt:lpstr>PowerPoint Presentation</vt:lpstr>
      <vt:lpstr>Answering Arguments for a Gentile Audience</vt:lpstr>
      <vt:lpstr>PowerPoint Presentation</vt:lpstr>
      <vt:lpstr>PowerPoint Presentation</vt:lpstr>
      <vt:lpstr>Answering Arguments for a Gentile Audience</vt:lpstr>
      <vt:lpstr>PowerPoint Presentation</vt:lpstr>
      <vt:lpstr>Answering Arguments for a Gentile Audience</vt:lpstr>
      <vt:lpstr>PowerPoint Presentation</vt:lpstr>
      <vt:lpstr>PowerPoint Presentation</vt:lpstr>
      <vt:lpstr>PowerPoint Presentation</vt:lpstr>
      <vt:lpstr>PowerPoint Presentation</vt:lpstr>
      <vt:lpstr>PowerPoint Presentation</vt:lpstr>
      <vt:lpstr>Answering Arguments for a Gentile Audience</vt:lpstr>
      <vt:lpstr>PowerPoint Presentation</vt:lpstr>
      <vt:lpstr>PowerPoint Presentation</vt:lpstr>
      <vt:lpstr>PowerPoint Presentation</vt:lpstr>
      <vt:lpstr>PowerPoint Presentation</vt:lpstr>
      <vt:lpstr>B. 1st Peter not Addressed to Church at Large </vt:lpstr>
      <vt:lpstr>PowerPoint Presentation</vt:lpstr>
      <vt:lpstr>B. 1st Peter not Addressed to Church at Large </vt:lpstr>
      <vt:lpstr>B. 1st Peter not Addressed to Church at Large </vt:lpstr>
      <vt:lpstr>Arnold Fruchtenbaum The Messianic Jewish Epistles, Ariel’s Bible Commentary (Tustin, CA: Ariel, 2005), xvii.</vt:lpstr>
      <vt:lpstr>B. 1 Peter not Addressed to Church at Large  </vt:lpstr>
      <vt:lpstr>Arnold Fruchtenbaum The Messianic Jewish Epistles, Ariel’s Bible Commentary (Tustin, CA: Ariel, 2005), 336, 344.</vt:lpstr>
      <vt:lpstr>Arnold Fruchtenbaum The Messianic Jewish Epistles, Ariel’s Bible Commentary (Tustin, CA: Ariel, 2005), 336, 344.</vt:lpstr>
      <vt:lpstr>Arnold Fruchtenbaum The Messianic Jewish Epistles, Ariel’s Bible Commentary (Tustin, CA: Ariel, 2005), 336, 344.</vt:lpstr>
      <vt:lpstr>Two Issues  (1 Peter 2:9)</vt:lpstr>
      <vt:lpstr>4-5 Passages from: The General Letters &amp; Revelation</vt:lpstr>
      <vt:lpstr>PowerPoint Presentation</vt:lpstr>
      <vt:lpstr>Two Rules of Interpretation</vt:lpstr>
      <vt:lpstr>CAST OF 3 CHARACTERS Revelation 12:1-5</vt:lpstr>
      <vt:lpstr>PowerPoint Presentation</vt:lpstr>
      <vt:lpstr>PowerPoint Presentation</vt:lpstr>
      <vt:lpstr>PowerPoint Presentation</vt:lpstr>
      <vt:lpstr>4-5 Passages from: The General Letters &amp; Revelation</vt:lpstr>
      <vt:lpstr>PowerPoint Presentation</vt:lpstr>
      <vt:lpstr>PowerPoint Presentation</vt:lpstr>
      <vt:lpstr>PowerPoint Presentation</vt:lpstr>
      <vt:lpstr>PowerPoint Presentation</vt:lpstr>
      <vt:lpstr>PowerPoint Presentation</vt:lpstr>
      <vt:lpstr>PowerPoint Presentation</vt:lpstr>
      <vt:lpstr>4-5 Passages from: The General Letters &amp; 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3017</cp:revision>
  <cp:lastPrinted>2019-05-28T12:54:41Z</cp:lastPrinted>
  <dcterms:created xsi:type="dcterms:W3CDTF">2009-03-17T12:21:13Z</dcterms:created>
  <dcterms:modified xsi:type="dcterms:W3CDTF">2019-05-28T12:55:08Z</dcterms:modified>
</cp:coreProperties>
</file>