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2067" r:id="rId2"/>
    <p:sldId id="322" r:id="rId3"/>
    <p:sldId id="5185" r:id="rId4"/>
    <p:sldId id="682" r:id="rId5"/>
    <p:sldId id="4990" r:id="rId6"/>
    <p:sldId id="3738" r:id="rId7"/>
    <p:sldId id="5180" r:id="rId8"/>
    <p:sldId id="5264" r:id="rId9"/>
    <p:sldId id="5265" r:id="rId10"/>
    <p:sldId id="5266" r:id="rId11"/>
    <p:sldId id="5240" r:id="rId12"/>
    <p:sldId id="5280" r:id="rId13"/>
    <p:sldId id="4171" r:id="rId14"/>
    <p:sldId id="5301" r:id="rId15"/>
    <p:sldId id="5302" r:id="rId16"/>
    <p:sldId id="5303" r:id="rId17"/>
    <p:sldId id="5304" r:id="rId18"/>
    <p:sldId id="5305" r:id="rId19"/>
    <p:sldId id="5306" r:id="rId20"/>
    <p:sldId id="5307" r:id="rId21"/>
    <p:sldId id="5289" r:id="rId22"/>
    <p:sldId id="492" r:id="rId23"/>
    <p:sldId id="4161" r:id="rId24"/>
    <p:sldId id="3850" r:id="rId25"/>
    <p:sldId id="3851" r:id="rId26"/>
    <p:sldId id="3872" r:id="rId27"/>
    <p:sldId id="5281" r:id="rId28"/>
    <p:sldId id="4907" r:id="rId29"/>
    <p:sldId id="3860" r:id="rId30"/>
    <p:sldId id="3871" r:id="rId31"/>
    <p:sldId id="5308" r:id="rId32"/>
    <p:sldId id="5309" r:id="rId33"/>
    <p:sldId id="891" r:id="rId34"/>
    <p:sldId id="5282" r:id="rId35"/>
    <p:sldId id="5258" r:id="rId36"/>
    <p:sldId id="5223" r:id="rId37"/>
    <p:sldId id="5218" r:id="rId38"/>
    <p:sldId id="5271" r:id="rId39"/>
    <p:sldId id="5219" r:id="rId40"/>
    <p:sldId id="5220" r:id="rId41"/>
    <p:sldId id="5221" r:id="rId42"/>
    <p:sldId id="5222" r:id="rId43"/>
    <p:sldId id="5283" r:id="rId44"/>
    <p:sldId id="1299" r:id="rId45"/>
    <p:sldId id="5284" r:id="rId46"/>
    <p:sldId id="5259" r:id="rId47"/>
    <p:sldId id="5260" r:id="rId48"/>
    <p:sldId id="5261" r:id="rId49"/>
    <p:sldId id="5262" r:id="rId50"/>
    <p:sldId id="5310" r:id="rId51"/>
    <p:sldId id="889" r:id="rId52"/>
    <p:sldId id="763" r:id="rId53"/>
    <p:sldId id="765" r:id="rId54"/>
    <p:sldId id="746" r:id="rId55"/>
    <p:sldId id="761" r:id="rId56"/>
    <p:sldId id="456" r:id="rId57"/>
    <p:sldId id="764" r:id="rId58"/>
    <p:sldId id="1323" r:id="rId59"/>
    <p:sldId id="5290" r:id="rId60"/>
    <p:sldId id="5311" r:id="rId61"/>
    <p:sldId id="5312" r:id="rId62"/>
    <p:sldId id="5263" r:id="rId63"/>
    <p:sldId id="2248" r:id="rId64"/>
    <p:sldId id="5285" r:id="rId65"/>
    <p:sldId id="5286" r:id="rId66"/>
    <p:sldId id="3488" r:id="rId6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000099"/>
    <a:srgbClr val="000066"/>
    <a:srgbClr val="0000CC"/>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349" autoAdjust="0"/>
  </p:normalViewPr>
  <p:slideViewPr>
    <p:cSldViewPr>
      <p:cViewPr varScale="1">
        <p:scale>
          <a:sx n="106" d="100"/>
          <a:sy n="106" d="100"/>
        </p:scale>
        <p:origin x="151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56</a:t>
            </a:fld>
            <a:endParaRPr lang="en-US"/>
          </a:p>
        </p:txBody>
      </p:sp>
    </p:spTree>
    <p:extLst>
      <p:ext uri="{BB962C8B-B14F-4D97-AF65-F5344CB8AC3E}">
        <p14:creationId xmlns:p14="http://schemas.microsoft.com/office/powerpoint/2010/main" val="401418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1177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411158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6" r:id="rId14"/>
    <p:sldLayoutId id="214748391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Second beast (13:11-18)</a:t>
            </a:r>
          </a:p>
        </p:txBody>
      </p:sp>
      <p:pic>
        <p:nvPicPr>
          <p:cNvPr id="5" name="Picture 4">
            <a:extLst>
              <a:ext uri="{FF2B5EF4-FFF2-40B4-BE49-F238E27FC236}">
                <a16:creationId xmlns:a16="http://schemas.microsoft.com/office/drawing/2014/main" id="{90B51BD7-BC8F-4E64-BECF-D9792D06E53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6468110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sudden appearance in John’s vision</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a:t>
            </a:r>
            <a:r>
              <a:rPr lang="en-US" dirty="0">
                <a:effectLst>
                  <a:outerShdw blurRad="38100" dist="38100" dir="2700000" algn="tl">
                    <a:srgbClr val="000000">
                      <a:alpha val="43137"/>
                    </a:srgbClr>
                  </a:outerShdw>
                </a:effectLst>
                <a:latin typeface="Calibri" panose="020F0502020204030204" pitchFamily="34" charset="0"/>
              </a:rPr>
              <a:t>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6248499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rPr>
              <a:t>The First Beast </a:t>
            </a:r>
            <a:br>
              <a:rPr lang="en-US" altLang="en-US" sz="3600" kern="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13:1-10</a:t>
            </a: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4047400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rPr>
              <a:t>(Rev. 13:6)</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153605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rPr>
              <a:t>(Rev. 13:6)</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4206956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rPr>
              <a:t>(Rev. 13:6)</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131039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rPr>
              <a:t>(Rev. 13:6)</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3365140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rPr>
              <a:t>(Rev. 13:6)</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2240252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rPr>
              <a:t>(Rev. 13:6)</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4134657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rPr>
              <a:t>(Rev. 13:6)</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1113360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(or Who) Does the Beast Blaspheme?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rPr>
              <a:t>(Rev. 13:6)</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 (Rev. 4:9; 5:6-7)</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Name (Isa. 29:23; Ezek. 36:23)</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Tabernacle (Rev. 11:19; 15:5)</a:t>
            </a:r>
          </a:p>
          <a:p>
            <a:pPr marL="457200" indent="-457200" eaLnBrk="1" hangingPunct="1">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Heaven Dwellers (Rev. 5:11; 7:11)</a:t>
            </a:r>
          </a:p>
          <a:p>
            <a:pPr marL="914400" lvl="1" indent="-457200" eaLnBrk="1" hangingPunct="1">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Myriads of Angels</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Four Living Creatures</a:t>
            </a:r>
          </a:p>
          <a:p>
            <a:pPr marL="914400" lvl="1" indent="-457200" eaLnBrk="1" hangingPunct="1">
              <a:spcBef>
                <a:spcPts val="0"/>
              </a:spcBef>
              <a:spcAft>
                <a:spcPts val="12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Church (Rev. 1:20; 4:5) </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1057" y="4075785"/>
            <a:ext cx="2438400" cy="2516430"/>
          </a:xfrm>
          <a:prstGeom prst="rect">
            <a:avLst/>
          </a:prstGeom>
        </p:spPr>
      </p:pic>
    </p:spTree>
    <p:extLst>
      <p:ext uri="{BB962C8B-B14F-4D97-AF65-F5344CB8AC3E}">
        <p14:creationId xmlns:p14="http://schemas.microsoft.com/office/powerpoint/2010/main" val="2452635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17">
            <a:extLst>
              <a:ext uri="{FF2B5EF4-FFF2-40B4-BE49-F238E27FC236}">
                <a16:creationId xmlns:a16="http://schemas.microsoft.com/office/drawing/2014/main" id="{55FEB2BC-75AB-46E7-8717-2A3929C9FB2F}"/>
              </a:ext>
            </a:extLst>
          </p:cNvPr>
          <p:cNvGraphicFramePr>
            <a:graphicFrameLocks/>
          </p:cNvGraphicFramePr>
          <p:nvPr>
            <p:extLst/>
          </p:nvPr>
        </p:nvGraphicFramePr>
        <p:xfrm>
          <a:off x="457200" y="76200"/>
          <a:ext cx="8229600" cy="6598636"/>
        </p:xfrm>
        <a:graphic>
          <a:graphicData uri="http://schemas.openxmlformats.org/drawingml/2006/table">
            <a:tbl>
              <a:tblPr>
                <a:tableStyleId>{D7AC3CCA-C797-4891-BE02-D94E43425B78}</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4276">
                <a:tc gridSpan="2">
                  <a:txBody>
                    <a:bodyPr/>
                    <a:lstStyle/>
                    <a:p>
                      <a:pPr marL="0" marR="0" lvl="0" indent="0" algn="ctr" defTabSz="914400" rtl="0" eaLnBrk="0" fontAlgn="base" latinLnBrk="0" hangingPunct="0">
                        <a:lnSpc>
                          <a:spcPct val="100000"/>
                        </a:lnSpc>
                        <a:spcBef>
                          <a:spcPts val="0"/>
                        </a:spcBef>
                        <a:spcAft>
                          <a:spcPct val="0"/>
                        </a:spcAft>
                        <a:buClr>
                          <a:schemeClr val="tx2"/>
                        </a:buClr>
                        <a:buSzTx/>
                        <a:buFontTx/>
                        <a:buNone/>
                        <a:tabLst/>
                      </a:pPr>
                      <a:r>
                        <a:rPr lang="en-US" alt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Twenty-Four Elders (Church)</a:t>
                      </a:r>
                    </a:p>
                    <a:p>
                      <a:pPr marL="0" marR="0" lvl="0" indent="0" algn="ctr" defTabSz="914400" rtl="0" eaLnBrk="0" fontAlgn="base" latinLnBrk="0" hangingPunct="0">
                        <a:lnSpc>
                          <a:spcPct val="100000"/>
                        </a:lnSpc>
                        <a:spcBef>
                          <a:spcPts val="0"/>
                        </a:spcBef>
                        <a:spcAft>
                          <a:spcPct val="0"/>
                        </a:spcAft>
                        <a:buClr>
                          <a:schemeClr val="tx2"/>
                        </a:buClr>
                        <a:buSzTx/>
                        <a:buFontTx/>
                        <a:buNone/>
                        <a:tabLst/>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(Rev. 4:4; 5:8-10)</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DESCRIPTION</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extLst>
                  <a:ext uri="{0D108BD9-81ED-4DB2-BD59-A6C34878D82A}">
                    <a16:rowId xmlns:a16="http://schemas.microsoft.com/office/drawing/2014/main" val="10000"/>
                  </a:ext>
                </a:extLst>
              </a:tr>
              <a:tr h="556233">
                <a:tc>
                  <a:txBody>
                    <a:bodyPr/>
                    <a:lstStyle/>
                    <a:p>
                      <a:pPr marL="685800" lvl="2" indent="-457200" eaLnBrk="1" hangingPunct="1">
                        <a:spcBef>
                          <a:spcPts val="0"/>
                        </a:spcBef>
                        <a:spcAft>
                          <a:spcPts val="600"/>
                        </a:spcAft>
                        <a:buSzPct val="100000"/>
                        <a:buFont typeface="+mj-lt"/>
                        <a:buNone/>
                        <a:defRPr/>
                      </a:pPr>
                      <a:r>
                        <a:rPr lang="en-US" sz="2800" b="1" dirty="0">
                          <a:effectLst/>
                          <a:latin typeface="Calibri" panose="020F0502020204030204" pitchFamily="34" charset="0"/>
                          <a:cs typeface="Calibri" panose="020F0502020204030204" pitchFamily="34" charset="0"/>
                        </a:rPr>
                        <a:t>1.	Crowned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(2:10)</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1"/>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2.	Resurrected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(4:4)</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2"/>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3. 	Clothed in White</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(3:5)</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3"/>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4. 	Redeemed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(5:8-10)</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4"/>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5. 	Global</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(5:9; Matt. 28:19)</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5"/>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6. 	Enthroned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(3:21)</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6"/>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7. 	Elders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(1 Tim. 3:1-7)</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7"/>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8. 	Kingdom of Priests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(Rev. 1:6)</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770241734"/>
                  </a:ext>
                </a:extLst>
              </a:tr>
              <a:tr h="556233">
                <a:tc>
                  <a:txBody>
                    <a:bodyPr/>
                    <a:lstStyle/>
                    <a:p>
                      <a:pPr marL="685800" marR="0" lvl="2" indent="-457200" algn="l" defTabSz="914400" rtl="0" eaLnBrk="1" fontAlgn="auto" latinLnBrk="0" hangingPunct="1">
                        <a:lnSpc>
                          <a:spcPct val="100000"/>
                        </a:lnSpc>
                        <a:spcBef>
                          <a:spcPts val="0"/>
                        </a:spcBef>
                        <a:spcAft>
                          <a:spcPts val="600"/>
                        </a:spcAft>
                        <a:buClrTx/>
                        <a:buSzPct val="100000"/>
                        <a:buFont typeface="+mj-lt"/>
                        <a:buNone/>
                        <a:tabLst/>
                        <a:defRPr/>
                      </a:pPr>
                      <a:r>
                        <a:rPr lang="en-US" sz="2800" b="1" kern="1200" dirty="0">
                          <a:solidFill>
                            <a:schemeClr val="dk1"/>
                          </a:solidFill>
                          <a:effectLst/>
                          <a:latin typeface="Calibri" panose="020F0502020204030204" pitchFamily="34" charset="0"/>
                          <a:ea typeface="+mn-ea"/>
                          <a:cs typeface="Calibri" panose="020F0502020204030204" pitchFamily="34" charset="0"/>
                        </a:rPr>
                        <a:t>9. 	Twenty-four</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(Rev. 1:6)</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710766738"/>
                  </a:ext>
                </a:extLst>
              </a:tr>
            </a:tbl>
          </a:graphicData>
        </a:graphic>
      </p:graphicFrame>
      <p:pic>
        <p:nvPicPr>
          <p:cNvPr id="7" name="Picture 6">
            <a:extLst>
              <a:ext uri="{FF2B5EF4-FFF2-40B4-BE49-F238E27FC236}">
                <a16:creationId xmlns:a16="http://schemas.microsoft.com/office/drawing/2014/main" id="{3F4D3122-1A82-4B4A-88A1-F50BD5266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57150"/>
            <a:ext cx="990600" cy="1022299"/>
          </a:xfrm>
          <a:prstGeom prst="rect">
            <a:avLst/>
          </a:prstGeom>
        </p:spPr>
      </p:pic>
    </p:spTree>
    <p:extLst>
      <p:ext uri="{BB962C8B-B14F-4D97-AF65-F5344CB8AC3E}">
        <p14:creationId xmlns:p14="http://schemas.microsoft.com/office/powerpoint/2010/main" val="301858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24E3E441-9436-4D27-888C-8C07CDF78A77}"/>
              </a:ext>
            </a:extLst>
          </p:cNvPr>
          <p:cNvSpPr>
            <a:spLocks noChangeArrowheads="1"/>
          </p:cNvSpPr>
          <p:nvPr/>
        </p:nvSpPr>
        <p:spPr bwMode="auto">
          <a:xfrm>
            <a:off x="990600" y="4648200"/>
            <a:ext cx="18288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6371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59809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600200"/>
            <a:ext cx="9144000" cy="5181600"/>
          </a:xfrm>
        </p:spPr>
        <p:txBody>
          <a:bodyPr/>
          <a:lstStyle/>
          <a:p>
            <a:pPr marL="0" indent="0" algn="just">
              <a:buNone/>
            </a:pPr>
            <a:r>
              <a:rPr lang="en-US" sz="2600" dirty="0">
                <a:effectLst>
                  <a:outerShdw blurRad="38100" dist="38100" dir="2700000" algn="tl">
                    <a:srgbClr val="000000">
                      <a:alpha val="43137"/>
                    </a:srgbClr>
                  </a:outerShdw>
                </a:effectLst>
                <a:cs typeface="Calibri" panose="020F0502020204030204" pitchFamily="34" charset="0"/>
              </a:rPr>
              <a:t>“The coming of the Aquarian age also stimulates in man a spirit of universality and a tendency towards fusion. This can be seen working out in the present trend towards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synthesis in business, in religion and in politics</a:t>
            </a:r>
            <a:r>
              <a:rPr lang="en-US" sz="2600" dirty="0">
                <a:effectLst>
                  <a:outerShdw blurRad="38100" dist="38100" dir="2700000" algn="tl">
                    <a:srgbClr val="000000">
                      <a:alpha val="43137"/>
                    </a:srgbClr>
                  </a:outerShdw>
                </a:effectLst>
                <a:cs typeface="Calibri" panose="020F0502020204030204" pitchFamily="34" charset="0"/>
              </a:rPr>
              <a:t>. It produces an urge towards union, and among other unions, towards religious understanding and tolerance...False and true standards will emerge in man’s consciousness, and those choices will be made which will lay the foundation of the new order, which will inaugurate the new race, with its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new laws</a:t>
            </a:r>
            <a:r>
              <a:rPr lang="en-US" sz="2600" dirty="0">
                <a:effectLst>
                  <a:outerShdw blurRad="38100" dist="38100" dir="2700000" algn="tl">
                    <a:srgbClr val="000000">
                      <a:alpha val="43137"/>
                    </a:srgbClr>
                  </a:outerShdw>
                </a:effectLst>
                <a:cs typeface="Calibri" panose="020F0502020204030204" pitchFamily="34" charset="0"/>
              </a:rPr>
              <a:t> and novel approaches, and so usher in the new religion of love and brotherhood, and that period wherein the group and the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group-good will be the dominant</a:t>
            </a:r>
            <a:r>
              <a:rPr lang="en-US" sz="2600" dirty="0">
                <a:effectLst>
                  <a:outerShdw blurRad="38100" dist="38100" dir="2700000" algn="tl">
                    <a:srgbClr val="000000">
                      <a:alpha val="43137"/>
                    </a:srgbClr>
                  </a:outerShdw>
                </a:effectLst>
                <a:cs typeface="Calibri" panose="020F0502020204030204" pitchFamily="34" charset="0"/>
              </a:rPr>
              <a:t> note. Then </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separateness and hatreds will fade out</a:t>
            </a:r>
            <a:r>
              <a:rPr lang="en-US" sz="2600" dirty="0">
                <a:effectLst>
                  <a:outerShdw blurRad="38100" dist="38100" dir="2700000" algn="tl">
                    <a:srgbClr val="000000">
                      <a:alpha val="43137"/>
                    </a:srgbClr>
                  </a:outerShdw>
                </a:effectLst>
                <a:cs typeface="Calibri" panose="020F0502020204030204" pitchFamily="34" charset="0"/>
              </a:rPr>
              <a:t> and men will be merged in a true unity."</a:t>
            </a:r>
          </a:p>
        </p:txBody>
      </p:sp>
      <p:pic>
        <p:nvPicPr>
          <p:cNvPr id="2" name="Picture 1">
            <a:extLst>
              <a:ext uri="{FF2B5EF4-FFF2-40B4-BE49-F238E27FC236}">
                <a16:creationId xmlns:a16="http://schemas.microsoft.com/office/drawing/2014/main" id="{208E14DA-0276-40E2-8E8F-9DFB96F6AC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200371" cy="914400"/>
          </a:xfrm>
          <a:prstGeom prst="rect">
            <a:avLst/>
          </a:prstGeom>
        </p:spPr>
      </p:pic>
      <p:sp>
        <p:nvSpPr>
          <p:cNvPr id="3" name="Rectangle 2">
            <a:extLst>
              <a:ext uri="{FF2B5EF4-FFF2-40B4-BE49-F238E27FC236}">
                <a16:creationId xmlns:a16="http://schemas.microsoft.com/office/drawing/2014/main" id="{768B09F4-2469-4FFE-B8E4-A933CAD0FA77}"/>
              </a:ext>
            </a:extLst>
          </p:cNvPr>
          <p:cNvSpPr/>
          <p:nvPr/>
        </p:nvSpPr>
        <p:spPr>
          <a:xfrm>
            <a:off x="2019300" y="228600"/>
            <a:ext cx="5105400" cy="1200329"/>
          </a:xfrm>
          <a:prstGeom prst="rect">
            <a:avLst/>
          </a:prstGeom>
        </p:spPr>
        <p:txBody>
          <a:bodyPr wrap="square">
            <a:spAutoFit/>
          </a:bodyPr>
          <a:lstStyle/>
          <a:p>
            <a:pPr algn="ct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Coming Synthesis</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Alice A.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Bailiey</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Dijwhal</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Khul</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Seventh Ray: Revealer of the New Age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 Lucius Press, 1995), 198-99.</a:t>
            </a:r>
          </a:p>
        </p:txBody>
      </p:sp>
    </p:spTree>
    <p:extLst>
      <p:ext uri="{BB962C8B-B14F-4D97-AF65-F5344CB8AC3E}">
        <p14:creationId xmlns:p14="http://schemas.microsoft.com/office/powerpoint/2010/main" val="354454435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600200"/>
            <a:ext cx="9144000" cy="4724400"/>
          </a:xfrm>
        </p:spPr>
        <p:txBody>
          <a:bodyPr/>
          <a:lstStyle/>
          <a:p>
            <a:pPr marL="0" indent="0" algn="just">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Your unfinished species is ready to evolve. The time has come on Earth for this quantum change to occur in many of you." Her "Christ" further informed her "I cannot 'return' until enough of you are attracted and linked." Hubbard's "Christ" explained, "I did not intend for you to deify me, but to deify yourselves as being at the same stage of evolution as I am." "Suffice it to say, that if you do not choose to evolve into a wholesome, co-creative human, then you shall not." "...the fundamental regression is self-centeredness, or the illusion that you are separate from God. I 'make war' on self-centeredness.”……Furthermore, "At the co-creative stage of…</a:t>
            </a: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1371600" y="228600"/>
            <a:ext cx="64008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200" kern="0" dirty="0">
                <a:effectLst>
                  <a:outerShdw blurRad="38100" dist="38100" dir="2700000" algn="tl">
                    <a:srgbClr val="000000">
                      <a:alpha val="43137"/>
                    </a:srgbClr>
                  </a:outerShdw>
                </a:effectLst>
              </a:rPr>
              <a:t>Explanation of the missing</a:t>
            </a:r>
          </a:p>
          <a:p>
            <a:pPr lvl="0" algn="ctr"/>
            <a:r>
              <a:rPr lang="en-US" sz="1600" dirty="0">
                <a:solidFill>
                  <a:srgbClr val="FFFFFF"/>
                </a:solidFill>
                <a:effectLst>
                  <a:outerShdw blurRad="38100" dist="38100" dir="2700000" algn="tl">
                    <a:srgbClr val="000000">
                      <a:alpha val="43137"/>
                    </a:srgbClr>
                  </a:outerShdw>
                </a:effectLst>
                <a:ea typeface="+mn-ea"/>
                <a:cs typeface="Calibri" panose="020F0502020204030204" pitchFamily="34" charset="0"/>
              </a:rPr>
              <a:t>Barbara Marx Hubbard, </a:t>
            </a:r>
            <a:r>
              <a:rPr lang="en-US" sz="1600" i="1" dirty="0">
                <a:solidFill>
                  <a:srgbClr val="FFFFFF"/>
                </a:solidFill>
                <a:effectLst>
                  <a:outerShdw blurRad="38100" dist="38100" dir="2700000" algn="tl">
                    <a:srgbClr val="000000">
                      <a:alpha val="43137"/>
                    </a:srgbClr>
                  </a:outerShdw>
                </a:effectLst>
                <a:ea typeface="+mn-ea"/>
                <a:cs typeface="Calibri" panose="020F0502020204030204" pitchFamily="34" charset="0"/>
              </a:rPr>
              <a:t>The Revelation: A Message of Hope for the New Millennium</a:t>
            </a:r>
            <a:r>
              <a:rPr lang="en-US" sz="1600" dirty="0">
                <a:solidFill>
                  <a:srgbClr val="FFFFFF"/>
                </a:solidFill>
                <a:effectLst>
                  <a:outerShdw blurRad="38100" dist="38100" dir="2700000" algn="tl">
                    <a:srgbClr val="000000">
                      <a:alpha val="43137"/>
                    </a:srgbClr>
                  </a:outerShdw>
                </a:effectLst>
                <a:ea typeface="+mn-ea"/>
                <a:cs typeface="Calibri" panose="020F0502020204030204" pitchFamily="34" charset="0"/>
              </a:rPr>
              <a:t>, 2nd ed. (Novato, CA: </a:t>
            </a:r>
            <a:r>
              <a:rPr lang="en-US" sz="1600" dirty="0" err="1">
                <a:solidFill>
                  <a:srgbClr val="FFFFFF"/>
                </a:solidFill>
                <a:effectLst>
                  <a:outerShdw blurRad="38100" dist="38100" dir="2700000" algn="tl">
                    <a:srgbClr val="000000">
                      <a:alpha val="43137"/>
                    </a:srgbClr>
                  </a:outerShdw>
                </a:effectLst>
                <a:ea typeface="+mn-ea"/>
                <a:cs typeface="Calibri" panose="020F0502020204030204" pitchFamily="34" charset="0"/>
              </a:rPr>
              <a:t>Nataraj</a:t>
            </a:r>
            <a:r>
              <a:rPr lang="en-US" sz="1600" dirty="0">
                <a:solidFill>
                  <a:srgbClr val="FFFFFF"/>
                </a:solidFill>
                <a:effectLst>
                  <a:outerShdw blurRad="38100" dist="38100" dir="2700000" algn="tl">
                    <a:srgbClr val="000000">
                      <a:alpha val="43137"/>
                    </a:srgbClr>
                  </a:outerShdw>
                </a:effectLst>
                <a:ea typeface="+mn-ea"/>
                <a:cs typeface="Calibri" panose="020F0502020204030204" pitchFamily="34" charset="0"/>
              </a:rPr>
              <a:t>, 1995), 65, 66, 195, 233, 240, 255. </a:t>
            </a:r>
            <a:endParaRPr lang="en-US" sz="1600" kern="0" dirty="0">
              <a:effectLst>
                <a:outerShdw blurRad="38100" dist="38100" dir="2700000" algn="tl">
                  <a:srgbClr val="000000">
                    <a:alpha val="43137"/>
                  </a:srgbClr>
                </a:outerShdw>
              </a:effectLst>
            </a:endParaRPr>
          </a:p>
        </p:txBody>
      </p:sp>
      <p:pic>
        <p:nvPicPr>
          <p:cNvPr id="1026" name="Picture 2" descr="Image result for barbara marx hubbard revelation">
            <a:extLst>
              <a:ext uri="{FF2B5EF4-FFF2-40B4-BE49-F238E27FC236}">
                <a16:creationId xmlns:a16="http://schemas.microsoft.com/office/drawing/2014/main" id="{25CB6FBD-27EF-4EEA-9D4C-282A84DC80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16205"/>
            <a:ext cx="829314"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263246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600200"/>
            <a:ext cx="9144000" cy="2827826"/>
          </a:xfrm>
        </p:spPr>
        <p:txBody>
          <a:bodyPr/>
          <a:lstStyle/>
          <a:p>
            <a:pPr marL="0" indent="0" algn="just">
              <a:buNone/>
            </a:pP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evolution, </a:t>
            </a:r>
            <a:r>
              <a:rPr lang="en-US" sz="2800" b="1" u="sng" dirty="0">
                <a:solidFill>
                  <a:srgbClr val="FFFFCC"/>
                </a:solidFill>
                <a:effectLst>
                  <a:outerShdw blurRad="38100" dist="38100" dir="2700000" algn="tl">
                    <a:srgbClr val="000000">
                      <a:alpha val="43137"/>
                    </a:srgbClr>
                  </a:outerShdw>
                </a:effectLst>
              </a:rPr>
              <a:t>one self-centered soul is like a lethal cancer cell in a body; deadly to itself and to the whole." Thus, "The surgeon dare leave no cancer in the body when he closes up the wound after a delicate operation</a:t>
            </a:r>
            <a:r>
              <a:rPr lang="en-US" sz="2800" dirty="0">
                <a:effectLst>
                  <a:outerShdw blurRad="38100" dist="38100" dir="2700000" algn="tl">
                    <a:srgbClr val="000000">
                      <a:alpha val="43137"/>
                    </a:srgbClr>
                  </a:outerShdw>
                </a:effectLst>
              </a:rPr>
              <a:t>. We dare leave no self-centered person on Earth after the selection process.” </a:t>
            </a:r>
          </a:p>
          <a:p>
            <a:pPr marL="0" indent="0" algn="just">
              <a:buNone/>
            </a:pPr>
            <a:endParaRPr lang="en-US" sz="1950" dirty="0">
              <a:effectLst>
                <a:outerShdw blurRad="38100" dist="38100" dir="2700000" algn="tl">
                  <a:srgbClr val="000000">
                    <a:alpha val="43137"/>
                  </a:srgbClr>
                </a:outerShdw>
              </a:effectLst>
              <a:cs typeface="Calibri" panose="020F0502020204030204" pitchFamily="34" charset="0"/>
            </a:endParaRPr>
          </a:p>
        </p:txBody>
      </p:sp>
      <p:sp>
        <p:nvSpPr>
          <p:cNvPr id="7" name="Rectangle 2">
            <a:extLst>
              <a:ext uri="{FF2B5EF4-FFF2-40B4-BE49-F238E27FC236}">
                <a16:creationId xmlns:a16="http://schemas.microsoft.com/office/drawing/2014/main" id="{53FE92A3-051A-49E2-B9B3-02E6B973E408}"/>
              </a:ext>
            </a:extLst>
          </p:cNvPr>
          <p:cNvSpPr txBox="1">
            <a:spLocks noChangeArrowheads="1"/>
          </p:cNvSpPr>
          <p:nvPr/>
        </p:nvSpPr>
        <p:spPr bwMode="auto">
          <a:xfrm>
            <a:off x="1371600" y="228600"/>
            <a:ext cx="64008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200" kern="0" dirty="0">
                <a:effectLst>
                  <a:outerShdw blurRad="38100" dist="38100" dir="2700000" algn="tl">
                    <a:srgbClr val="000000">
                      <a:alpha val="43137"/>
                    </a:srgbClr>
                  </a:outerShdw>
                </a:effectLst>
              </a:rPr>
              <a:t>Explanation of the missing (cont’d)</a:t>
            </a:r>
          </a:p>
          <a:p>
            <a:pPr lvl="0" algn="ctr"/>
            <a:r>
              <a:rPr lang="en-US" sz="1600" dirty="0">
                <a:solidFill>
                  <a:srgbClr val="FFFFFF"/>
                </a:solidFill>
                <a:effectLst>
                  <a:outerShdw blurRad="38100" dist="38100" dir="2700000" algn="tl">
                    <a:srgbClr val="000000">
                      <a:alpha val="43137"/>
                    </a:srgbClr>
                  </a:outerShdw>
                </a:effectLst>
                <a:ea typeface="+mn-ea"/>
                <a:cs typeface="Calibri" panose="020F0502020204030204" pitchFamily="34" charset="0"/>
              </a:rPr>
              <a:t>Barbara Marx Hubbard, </a:t>
            </a:r>
            <a:r>
              <a:rPr lang="en-US" sz="1600" i="1" dirty="0">
                <a:solidFill>
                  <a:srgbClr val="FFFFFF"/>
                </a:solidFill>
                <a:effectLst>
                  <a:outerShdw blurRad="38100" dist="38100" dir="2700000" algn="tl">
                    <a:srgbClr val="000000">
                      <a:alpha val="43137"/>
                    </a:srgbClr>
                  </a:outerShdw>
                </a:effectLst>
                <a:ea typeface="+mn-ea"/>
                <a:cs typeface="Calibri" panose="020F0502020204030204" pitchFamily="34" charset="0"/>
              </a:rPr>
              <a:t>The Revelation: A Message of Hope for the New Millennium</a:t>
            </a:r>
            <a:r>
              <a:rPr lang="en-US" sz="1600" dirty="0">
                <a:solidFill>
                  <a:srgbClr val="FFFFFF"/>
                </a:solidFill>
                <a:effectLst>
                  <a:outerShdw blurRad="38100" dist="38100" dir="2700000" algn="tl">
                    <a:srgbClr val="000000">
                      <a:alpha val="43137"/>
                    </a:srgbClr>
                  </a:outerShdw>
                </a:effectLst>
                <a:ea typeface="+mn-ea"/>
                <a:cs typeface="Calibri" panose="020F0502020204030204" pitchFamily="34" charset="0"/>
              </a:rPr>
              <a:t>, 2nd ed. (Novato, CA: </a:t>
            </a:r>
            <a:r>
              <a:rPr lang="en-US" sz="1600" dirty="0" err="1">
                <a:solidFill>
                  <a:srgbClr val="FFFFFF"/>
                </a:solidFill>
                <a:effectLst>
                  <a:outerShdw blurRad="38100" dist="38100" dir="2700000" algn="tl">
                    <a:srgbClr val="000000">
                      <a:alpha val="43137"/>
                    </a:srgbClr>
                  </a:outerShdw>
                </a:effectLst>
                <a:ea typeface="+mn-ea"/>
                <a:cs typeface="Calibri" panose="020F0502020204030204" pitchFamily="34" charset="0"/>
              </a:rPr>
              <a:t>Nataraj</a:t>
            </a:r>
            <a:r>
              <a:rPr lang="en-US" sz="1600" dirty="0">
                <a:solidFill>
                  <a:srgbClr val="FFFFFF"/>
                </a:solidFill>
                <a:effectLst>
                  <a:outerShdw blurRad="38100" dist="38100" dir="2700000" algn="tl">
                    <a:srgbClr val="000000">
                      <a:alpha val="43137"/>
                    </a:srgbClr>
                  </a:outerShdw>
                </a:effectLst>
                <a:ea typeface="+mn-ea"/>
                <a:cs typeface="Calibri" panose="020F0502020204030204" pitchFamily="34" charset="0"/>
              </a:rPr>
              <a:t>, 1995), 65, 66, 195, 233, 240, 255. </a:t>
            </a:r>
            <a:endParaRPr lang="en-US" sz="1600" kern="0" dirty="0">
              <a:effectLst>
                <a:outerShdw blurRad="38100" dist="38100" dir="2700000" algn="tl">
                  <a:srgbClr val="000000">
                    <a:alpha val="43137"/>
                  </a:srgbClr>
                </a:outerShdw>
              </a:effectLst>
            </a:endParaRPr>
          </a:p>
        </p:txBody>
      </p:sp>
      <p:pic>
        <p:nvPicPr>
          <p:cNvPr id="8" name="Picture 2" descr="Image result for barbara marx hubbard revelation">
            <a:extLst>
              <a:ext uri="{FF2B5EF4-FFF2-40B4-BE49-F238E27FC236}">
                <a16:creationId xmlns:a16="http://schemas.microsoft.com/office/drawing/2014/main" id="{A7557D85-144C-466F-A19F-41C38D299D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16205"/>
            <a:ext cx="829314"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446339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rPr>
              <a:t>The First Beast </a:t>
            </a:r>
            <a:br>
              <a:rPr lang="en-US" altLang="en-US" sz="3600" kern="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13:1-10</a:t>
            </a: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9233674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extLst/>
          </p:nvPr>
        </p:nvGraphicFramePr>
        <p:xfrm>
          <a:off x="76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40546001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907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10574701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50:5 (NKJV)</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Me,</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made a covenant with Me by sacrifice.”</a:t>
            </a:r>
          </a:p>
        </p:txBody>
      </p:sp>
      <p:pic>
        <p:nvPicPr>
          <p:cNvPr id="2054" name="Picture 6" descr="Image result for saints bible">
            <a:extLst>
              <a:ext uri="{FF2B5EF4-FFF2-40B4-BE49-F238E27FC236}">
                <a16:creationId xmlns:a16="http://schemas.microsoft.com/office/drawing/2014/main" id="{E0A77303-9CCF-4FC0-9194-993A103115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4384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185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149:1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Image result for saints bible">
            <a:extLst>
              <a:ext uri="{FF2B5EF4-FFF2-40B4-BE49-F238E27FC236}">
                <a16:creationId xmlns:a16="http://schemas.microsoft.com/office/drawing/2014/main" id="{D658C7BC-C7BB-4773-AA6C-3FF13F8FEB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4384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231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church;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gates of Hades will not overpower 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2" descr="Image result for evangelism">
            <a:extLst>
              <a:ext uri="{FF2B5EF4-FFF2-40B4-BE49-F238E27FC236}">
                <a16:creationId xmlns:a16="http://schemas.microsoft.com/office/drawing/2014/main" id="{600F2214-F371-4487-A8FE-6AFB26A428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7523" y="2971800"/>
            <a:ext cx="430895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5139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rPr>
              <a:t>The First Beast </a:t>
            </a:r>
            <a:br>
              <a:rPr lang="en-US" altLang="en-US" sz="3600" kern="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13:1-10</a:t>
            </a: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9653962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7:23</a:t>
            </a:r>
          </a:p>
          <a:p>
            <a:pPr algn="just"/>
            <a:r>
              <a:rPr lang="en-US" sz="3600" dirty="0">
                <a:effectLst>
                  <a:outerShdw blurRad="38100" dist="38100" dir="2700000" algn="tl">
                    <a:srgbClr val="000000">
                      <a:alpha val="43137"/>
                    </a:srgbClr>
                  </a:outerShdw>
                </a:effectLst>
                <a:latin typeface="Calibri" panose="020F0502020204030204" pitchFamily="34" charset="0"/>
              </a:rPr>
              <a:t>“Thus he said: ‘The fourth beast will be a fourth kingdom on the earth, which will be different from all the other kingdoms and will devour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whole earth</a:t>
            </a:r>
            <a:r>
              <a:rPr lang="en-US" sz="3600" dirty="0">
                <a:effectLst>
                  <a:outerShdw blurRad="38100" dist="38100" dir="2700000" algn="tl">
                    <a:srgbClr val="000000">
                      <a:alpha val="43137"/>
                    </a:srgbClr>
                  </a:outerShdw>
                </a:effectLst>
                <a:latin typeface="Calibri" panose="020F0502020204030204" pitchFamily="34" charset="0"/>
              </a:rPr>
              <a:t> and tread it down and crush it.”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73645180-884B-4EB0-99B6-AA6176F3BB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230517812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ChangeArrowheads="1"/>
          </p:cNvSpPr>
          <p:nvPr/>
        </p:nvSpPr>
        <p:spPr bwMode="auto">
          <a:xfrm>
            <a:off x="3048000" y="1600200"/>
            <a:ext cx="577514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GB"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sovereign nations of the past can no longer solve the problems of the present; they cannot ensure their own progress or control their own future… And the European community itself is only a stage on the way to the organized world of tomorrow.”</a:t>
            </a:r>
          </a:p>
        </p:txBody>
      </p:sp>
      <p:sp>
        <p:nvSpPr>
          <p:cNvPr id="63494" name="Rectangle 1026"/>
          <p:cNvSpPr>
            <a:spLocks noGrp="1" noChangeArrowheads="1"/>
          </p:cNvSpPr>
          <p:nvPr>
            <p:ph type="title"/>
          </p:nvPr>
        </p:nvSpPr>
        <p:spPr>
          <a:xfrm>
            <a:off x="1295400" y="186927"/>
            <a:ext cx="6553200" cy="1009017"/>
          </a:xfrm>
        </p:spPr>
        <p:txBody>
          <a:bodyPr/>
          <a:lstStyle/>
          <a:p>
            <a:pPr lvl="0" algn="ctr" eaLnBrk="1" hangingPunct="1"/>
            <a:r>
              <a:rPr lang="en-US" altLang="en-US" sz="3600" dirty="0">
                <a:effectLst>
                  <a:outerShdw blurRad="38100" dist="38100" dir="2700000" algn="tl">
                    <a:srgbClr val="000000">
                      <a:alpha val="43137"/>
                    </a:srgbClr>
                  </a:outerShdw>
                </a:effectLst>
              </a:rPr>
              <a:t>Jean Monnet (1888</a:t>
            </a:r>
            <a:r>
              <a:rPr lang="en-US" altLang="en-US" sz="3600" dirty="0">
                <a:effectLst>
                  <a:outerShdw blurRad="38100" dist="38100" dir="2700000" algn="tl">
                    <a:srgbClr val="000000">
                      <a:alpha val="43137"/>
                    </a:srgbClr>
                  </a:outerShdw>
                </a:effectLst>
                <a:cs typeface="Calibri" panose="020F0502020204030204" pitchFamily="34" charset="0"/>
              </a:rPr>
              <a:t>‒1979)</a:t>
            </a:r>
            <a:br>
              <a:rPr lang="en-US" altLang="en-US" dirty="0">
                <a:effectLst>
                  <a:outerShdw blurRad="38100" dist="38100" dir="2700000" algn="tl">
                    <a:srgbClr val="000000">
                      <a:alpha val="43137"/>
                    </a:srgbClr>
                  </a:outerShdw>
                </a:effectLst>
                <a:cs typeface="Calibri" panose="020F0502020204030204" pitchFamily="34" charset="0"/>
              </a:rPr>
            </a:br>
            <a:r>
              <a:rPr lang="en-US" sz="16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Jean Monet, </a:t>
            </a:r>
            <a:r>
              <a:rPr lang="en-US" sz="1600" i="1"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Memoirs</a:t>
            </a:r>
            <a:r>
              <a:rPr lang="en-US" sz="16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(New York: Doubleday, 1978), 524.</a:t>
            </a:r>
            <a:endParaRPr lang="en-US" altLang="en-US" dirty="0">
              <a:effectLst>
                <a:outerShdw blurRad="38100" dist="38100" dir="2700000" algn="tl">
                  <a:srgbClr val="000000">
                    <a:alpha val="43137"/>
                  </a:srgbClr>
                </a:outerShdw>
              </a:effectLst>
              <a:cs typeface="Calibri" panose="020F0502020204030204" pitchFamily="34" charset="0"/>
            </a:endParaRPr>
          </a:p>
        </p:txBody>
      </p:sp>
      <p:pic>
        <p:nvPicPr>
          <p:cNvPr id="10242" name="Picture 2" descr="Image result for john monet">
            <a:extLst>
              <a:ext uri="{FF2B5EF4-FFF2-40B4-BE49-F238E27FC236}">
                <a16:creationId xmlns:a16="http://schemas.microsoft.com/office/drawing/2014/main" id="{FBDDFE6C-AEED-4093-AF39-A64DC06AF0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856" y="1600200"/>
            <a:ext cx="2474020" cy="219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6645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1143000"/>
          </a:xfrm>
        </p:spPr>
        <p:txBody>
          <a:bodyPr/>
          <a:lstStyle/>
          <a:p>
            <a:pPr algn="ctr" eaLnBrk="1" hangingPunct="1"/>
            <a:r>
              <a:rPr lang="en-US" sz="3200" dirty="0">
                <a:effectLst>
                  <a:outerShdw blurRad="38100" dist="38100" dir="2700000" algn="tl">
                    <a:srgbClr val="000000">
                      <a:alpha val="43137"/>
                    </a:srgbClr>
                  </a:outerShdw>
                </a:effectLst>
              </a:rPr>
              <a:t>Place of Hebrew Refuge: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Petra in Mt. Seir in S. Jordan</a:t>
            </a:r>
          </a:p>
        </p:txBody>
      </p:sp>
      <p:sp>
        <p:nvSpPr>
          <p:cNvPr id="32771" name="Rectangle 3"/>
          <p:cNvSpPr>
            <a:spLocks noGrp="1" noChangeArrowheads="1"/>
          </p:cNvSpPr>
          <p:nvPr>
            <p:ph type="body" idx="1"/>
          </p:nvPr>
        </p:nvSpPr>
        <p:spPr>
          <a:xfrm>
            <a:off x="228600" y="1752600"/>
            <a:ext cx="8686800" cy="3733800"/>
          </a:xfrm>
        </p:spPr>
        <p:txBody>
          <a:bodyPr/>
          <a:lstStyle/>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Prepared by God (Rev. 12:6)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Divine provision of food &amp; water (Isa. 33:16; Rev. 12:6)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Wilderness (Rev. 12:6, 14)</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Mountains (Isa. 33:16; Matt. 24:16)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Defensible (Isa.  33:16)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Jordan (Dan. 11:41)</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Bozrah (Micah 2:12)</a:t>
            </a:r>
          </a:p>
        </p:txBody>
      </p:sp>
      <p:sp>
        <p:nvSpPr>
          <p:cNvPr id="2" name="TextBox 1">
            <a:extLst>
              <a:ext uri="{FF2B5EF4-FFF2-40B4-BE49-F238E27FC236}">
                <a16:creationId xmlns:a16="http://schemas.microsoft.com/office/drawing/2014/main" id="{CCE1AE74-9B27-4E0C-8D89-AD863A199C1F}"/>
              </a:ext>
            </a:extLst>
          </p:cNvPr>
          <p:cNvSpPr txBox="1"/>
          <p:nvPr/>
        </p:nvSpPr>
        <p:spPr>
          <a:xfrm>
            <a:off x="1371600" y="6324600"/>
            <a:ext cx="640080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Footsteps of the Messiah</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294-97</a:t>
            </a:r>
          </a:p>
        </p:txBody>
      </p:sp>
      <p:pic>
        <p:nvPicPr>
          <p:cNvPr id="4" name="Picture 3">
            <a:extLst>
              <a:ext uri="{FF2B5EF4-FFF2-40B4-BE49-F238E27FC236}">
                <a16:creationId xmlns:a16="http://schemas.microsoft.com/office/drawing/2014/main" id="{F478A814-8BFE-48F0-ACE2-09CFC206FE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2282" y="3505200"/>
            <a:ext cx="1723118" cy="2743200"/>
          </a:xfrm>
          <a:prstGeom prst="rect">
            <a:avLst/>
          </a:prstGeom>
        </p:spPr>
      </p:pic>
    </p:spTree>
    <p:extLst>
      <p:ext uri="{BB962C8B-B14F-4D97-AF65-F5344CB8AC3E}">
        <p14:creationId xmlns:p14="http://schemas.microsoft.com/office/powerpoint/2010/main" val="44284082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11:41</a:t>
            </a:r>
          </a:p>
          <a:p>
            <a:pPr algn="just"/>
            <a:r>
              <a:rPr lang="en-US" sz="3600" dirty="0">
                <a:effectLst>
                  <a:outerShdw blurRad="38100" dist="38100" dir="2700000" algn="tl">
                    <a:srgbClr val="000000">
                      <a:alpha val="43137"/>
                    </a:srgbClr>
                  </a:outerShdw>
                </a:effectLst>
                <a:latin typeface="Calibri" panose="020F0502020204030204" pitchFamily="34" charset="0"/>
              </a:rPr>
              <a:t>“He will also enter the Beautiful Land, and many countries will fall; but these will be rescued out of his hand: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Edom, Moab</a:t>
            </a:r>
            <a:r>
              <a:rPr lang="en-US" sz="3600" dirty="0">
                <a:effectLst>
                  <a:outerShdw blurRad="38100" dist="38100" dir="2700000" algn="tl">
                    <a:srgbClr val="000000">
                      <a:alpha val="43137"/>
                    </a:srgbClr>
                  </a:outerShdw>
                </a:effectLst>
                <a:latin typeface="Calibri" panose="020F0502020204030204" pitchFamily="34" charset="0"/>
              </a:rPr>
              <a:t> and the foremost of the sons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Ammon</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92D71FC5-AD03-448D-A965-43E3D582F7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7474618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6700F5-EEE0-460B-AC43-9FDF988E9C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1" cy="6400800"/>
          </a:xfrm>
          <a:prstGeom prst="rect">
            <a:avLst/>
          </a:prstGeom>
        </p:spPr>
      </p:pic>
    </p:spTree>
    <p:extLst>
      <p:ext uri="{BB962C8B-B14F-4D97-AF65-F5344CB8AC3E}">
        <p14:creationId xmlns:p14="http://schemas.microsoft.com/office/powerpoint/2010/main" val="33332959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304324"/>
            <a:ext cx="8864352" cy="5486876"/>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C23484-4B53-4413-85CB-871116CB9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258" y="545342"/>
            <a:ext cx="8809484" cy="5767316"/>
          </a:xfrm>
          <a:prstGeom prst="rect">
            <a:avLst/>
          </a:prstGeom>
        </p:spPr>
      </p:pic>
    </p:spTree>
    <p:extLst>
      <p:ext uri="{BB962C8B-B14F-4D97-AF65-F5344CB8AC3E}">
        <p14:creationId xmlns:p14="http://schemas.microsoft.com/office/powerpoint/2010/main" val="345611764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200" dirty="0">
                <a:effectLst>
                  <a:outerShdw blurRad="38100" dist="38100" dir="2700000" algn="tl">
                    <a:srgbClr val="000000">
                      <a:alpha val="43137"/>
                    </a:srgbClr>
                  </a:outerShdw>
                </a:effectLst>
              </a:rPr>
              <a:t>Arnold Fruchtenbaum</a:t>
            </a:r>
            <a:br>
              <a:rPr lang="en-US" sz="3600" dirty="0">
                <a:effectLst>
                  <a:outerShdw blurRad="38100" dist="38100" dir="2700000" algn="tl">
                    <a:srgbClr val="000000">
                      <a:alpha val="43137"/>
                    </a:srgbClr>
                  </a:outerShdw>
                </a:effectLst>
              </a:rPr>
            </a:br>
            <a:r>
              <a:rPr lang="en-US" sz="2000" i="1" dirty="0" err="1">
                <a:solidFill>
                  <a:schemeClr val="tx1"/>
                </a:solidFill>
                <a:effectLst>
                  <a:outerShdw blurRad="38100" dist="38100" dir="2700000" algn="tl">
                    <a:srgbClr val="000000">
                      <a:alpha val="43137"/>
                    </a:srgbClr>
                  </a:outerShdw>
                </a:effectLst>
              </a:rPr>
              <a:t>Footseps</a:t>
            </a:r>
            <a:r>
              <a:rPr lang="en-US" sz="2000" i="1" dirty="0">
                <a:solidFill>
                  <a:schemeClr val="tx1"/>
                </a:solidFill>
                <a:effectLst>
                  <a:outerShdw blurRad="38100" dist="38100" dir="2700000" algn="tl">
                    <a:srgbClr val="000000">
                      <a:alpha val="43137"/>
                    </a:srgbClr>
                  </a:outerShdw>
                </a:effectLst>
              </a:rPr>
              <a:t> of the Messiah, </a:t>
            </a:r>
            <a:r>
              <a:rPr lang="en-US" sz="2000" dirty="0">
                <a:solidFill>
                  <a:schemeClr val="tx1"/>
                </a:solidFill>
                <a:effectLst>
                  <a:outerShdw blurRad="38100" dist="38100" dir="2700000" algn="tl">
                    <a:srgbClr val="000000">
                      <a:alpha val="43137"/>
                    </a:srgbClr>
                  </a:outerShdw>
                </a:effectLst>
              </a:rPr>
              <a:t>Page 296-97</a:t>
            </a:r>
          </a:p>
        </p:txBody>
      </p:sp>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Another suggestion is the city now known as </a:t>
            </a:r>
            <a:r>
              <a:rPr lang="en-US" sz="2800" b="1" i="1" u="sng" dirty="0">
                <a:solidFill>
                  <a:srgbClr val="FFFFCC"/>
                </a:solidFill>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…this author prefers the identification with </a:t>
            </a:r>
            <a:r>
              <a:rPr lang="en-US" sz="2800" b="1" i="1" u="sng" dirty="0">
                <a:solidFill>
                  <a:srgbClr val="FFFFCC"/>
                </a:solidFill>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a:t>
            </a:r>
            <a:r>
              <a:rPr lang="en-US" sz="2800" b="1" i="1" u="sng" dirty="0">
                <a:solidFill>
                  <a:srgbClr val="FFFFCC"/>
                </a:solidFill>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is located in a basin within Mount Seir, and is totally surrounded by mountains and cliffs. The only way in and out of the city is through a narrow passageway that extends for about a mile and can only be negotiated by foot or by horseback. This makes the city easy to defend, and its surrounding high cliffs give added meaning and confirmation to Isaiah 33:16. Only a few abreast can enter through this passage at any one time, giving this city even greater defensibility.</a:t>
            </a:r>
            <a:r>
              <a:rPr lang="en-US" sz="28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46895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200" dirty="0">
                <a:effectLst>
                  <a:outerShdw blurRad="38100" dist="38100" dir="2700000" algn="tl">
                    <a:srgbClr val="000000">
                      <a:alpha val="43137"/>
                    </a:srgbClr>
                  </a:outerShdw>
                </a:effectLst>
              </a:rPr>
              <a:t>Arnold Fruchtenbaum</a:t>
            </a:r>
            <a:br>
              <a:rPr lang="en-US" sz="3600" dirty="0">
                <a:effectLst>
                  <a:outerShdw blurRad="38100" dist="38100" dir="2700000" algn="tl">
                    <a:srgbClr val="000000">
                      <a:alpha val="43137"/>
                    </a:srgbClr>
                  </a:outerShdw>
                </a:effectLst>
              </a:rPr>
            </a:br>
            <a:r>
              <a:rPr lang="en-US" sz="2000" i="1" dirty="0" err="1">
                <a:solidFill>
                  <a:schemeClr val="tx1"/>
                </a:solidFill>
                <a:effectLst>
                  <a:outerShdw blurRad="38100" dist="38100" dir="2700000" algn="tl">
                    <a:srgbClr val="000000">
                      <a:alpha val="43137"/>
                    </a:srgbClr>
                  </a:outerShdw>
                </a:effectLst>
              </a:rPr>
              <a:t>Footseps</a:t>
            </a:r>
            <a:r>
              <a:rPr lang="en-US" sz="2000" i="1" dirty="0">
                <a:solidFill>
                  <a:schemeClr val="tx1"/>
                </a:solidFill>
                <a:effectLst>
                  <a:outerShdw blurRad="38100" dist="38100" dir="2700000" algn="tl">
                    <a:srgbClr val="000000">
                      <a:alpha val="43137"/>
                    </a:srgbClr>
                  </a:outerShdw>
                </a:effectLst>
              </a:rPr>
              <a:t> of the Messiah, </a:t>
            </a:r>
            <a:r>
              <a:rPr lang="en-US" sz="2000" dirty="0">
                <a:solidFill>
                  <a:schemeClr val="tx1"/>
                </a:solidFill>
                <a:effectLst>
                  <a:outerShdw blurRad="38100" dist="38100" dir="2700000" algn="tl">
                    <a:srgbClr val="000000">
                      <a:alpha val="43137"/>
                    </a:srgbClr>
                  </a:outerShdw>
                </a:effectLst>
              </a:rPr>
              <a:t>Page 296-97</a:t>
            </a:r>
          </a:p>
        </p:txBody>
      </p:sp>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 name </a:t>
            </a:r>
            <a:r>
              <a:rPr lang="en-US" sz="2800" i="1" dirty="0">
                <a:effectLst>
                  <a:outerShdw blurRad="38100" dist="38100" dir="2700000" algn="tl">
                    <a:srgbClr val="000000">
                      <a:alpha val="43137"/>
                    </a:srgbClr>
                  </a:outerShdw>
                </a:effectLst>
              </a:rPr>
              <a:t>Bozrah</a:t>
            </a:r>
            <a:r>
              <a:rPr lang="en-US" sz="2800" dirty="0">
                <a:effectLst>
                  <a:outerShdw blurRad="38100" dist="38100" dir="2700000" algn="tl">
                    <a:srgbClr val="000000">
                      <a:alpha val="43137"/>
                    </a:srgbClr>
                  </a:outerShdw>
                </a:effectLst>
              </a:rPr>
              <a:t> means ‘sheepfold.’ An ancient sheepfold had a narrow entrance so that the shepherd could count his sheep. Once inside the fold, the sheep had more room to move around. </a:t>
            </a:r>
            <a:r>
              <a:rPr lang="en-US" sz="2800" i="1" dirty="0">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is shaped like a giant sheepfold, with its narrow passage opening up to a spacious circle surrounded by cliffs. This is not true of the town of </a:t>
            </a:r>
            <a:r>
              <a:rPr lang="en-US" sz="2800" i="1" dirty="0" err="1">
                <a:effectLst>
                  <a:outerShdw blurRad="38100" dist="38100" dir="2700000" algn="tl">
                    <a:srgbClr val="000000">
                      <a:alpha val="43137"/>
                    </a:srgbClr>
                  </a:outerShdw>
                </a:effectLst>
              </a:rPr>
              <a:t>Buseira</a:t>
            </a:r>
            <a:r>
              <a:rPr lang="en-US" sz="2800" dirty="0">
                <a:effectLst>
                  <a:outerShdw blurRad="38100" dist="38100" dir="2700000" algn="tl">
                    <a:srgbClr val="000000">
                      <a:alpha val="43137"/>
                    </a:srgbClr>
                  </a:outerShdw>
                </a:effectLst>
              </a:rPr>
              <a:t>. Furthermore, </a:t>
            </a:r>
            <a:r>
              <a:rPr lang="en-US" sz="2800" b="1" u="sng" dirty="0">
                <a:solidFill>
                  <a:srgbClr val="FFFFCC"/>
                </a:solidFill>
                <a:effectLst>
                  <a:outerShdw blurRad="38100" dist="38100" dir="2700000" algn="tl">
                    <a:srgbClr val="000000">
                      <a:alpha val="43137"/>
                    </a:srgbClr>
                  </a:outerShdw>
                </a:effectLst>
              </a:rPr>
              <a:t>by modern </a:t>
            </a:r>
            <a:r>
              <a:rPr lang="en-US" sz="2800" b="1" i="1" u="sng" dirty="0">
                <a:solidFill>
                  <a:srgbClr val="FFFFCC"/>
                </a:solidFill>
                <a:effectLst>
                  <a:outerShdw blurRad="38100" dist="38100" dir="2700000" algn="tl">
                    <a:srgbClr val="000000">
                      <a:alpha val="43137"/>
                    </a:srgbClr>
                  </a:outerShdw>
                </a:effectLst>
              </a:rPr>
              <a:t>Petra</a:t>
            </a:r>
            <a:r>
              <a:rPr lang="en-US" sz="2800" b="1" u="sng" dirty="0">
                <a:solidFill>
                  <a:srgbClr val="FFFFCC"/>
                </a:solidFill>
                <a:effectLst>
                  <a:outerShdw blurRad="38100" dist="38100" dir="2700000" algn="tl">
                    <a:srgbClr val="000000">
                      <a:alpha val="43137"/>
                    </a:srgbClr>
                  </a:outerShdw>
                </a:effectLst>
              </a:rPr>
              <a:t> is a site known as </a:t>
            </a:r>
            <a:r>
              <a:rPr lang="en-US" sz="2800" b="1" i="1" u="sng" dirty="0">
                <a:solidFill>
                  <a:srgbClr val="FFFFCC"/>
                </a:solidFill>
                <a:effectLst>
                  <a:outerShdw blurRad="38100" dist="38100" dir="2700000" algn="tl">
                    <a:srgbClr val="000000">
                      <a:alpha val="43137"/>
                    </a:srgbClr>
                  </a:outerShdw>
                </a:effectLst>
              </a:rPr>
              <a:t>Butzeira</a:t>
            </a:r>
            <a:r>
              <a:rPr lang="en-US" sz="2800" b="1" u="sng" dirty="0">
                <a:solidFill>
                  <a:srgbClr val="FFFFCC"/>
                </a:solidFill>
                <a:effectLst>
                  <a:outerShdw blurRad="38100" dist="38100" dir="2700000" algn="tl">
                    <a:srgbClr val="000000">
                      <a:alpha val="43137"/>
                    </a:srgbClr>
                  </a:outerShdw>
                </a:effectLst>
              </a:rPr>
              <a:t>, which retains the Hebrew </a:t>
            </a:r>
            <a:r>
              <a:rPr lang="en-US" sz="2800" b="1" i="1" u="sng" dirty="0" err="1">
                <a:solidFill>
                  <a:srgbClr val="FFFFCC"/>
                </a:solidFill>
                <a:effectLst>
                  <a:outerShdw blurRad="38100" dist="38100" dir="2700000" algn="tl">
                    <a:srgbClr val="000000">
                      <a:alpha val="43137"/>
                    </a:srgbClr>
                  </a:outerShdw>
                </a:effectLst>
              </a:rPr>
              <a:t>Botzrah</a:t>
            </a:r>
            <a:r>
              <a:rPr lang="en-US" sz="2800" dirty="0">
                <a:effectLst>
                  <a:outerShdw blurRad="38100" dist="38100" dir="2700000" algn="tl">
                    <a:srgbClr val="000000">
                      <a:alpha val="43137"/>
                    </a:srgbClr>
                  </a:outerShdw>
                </a:effectLst>
              </a:rPr>
              <a:t>...It will be a very defensible city located in Mount Seir...Furthermore, as they flee and while they are living there, food and water will be miraculously provided.</a:t>
            </a:r>
            <a:r>
              <a:rPr lang="en-US" sz="28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64620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rPr>
              <a:t>The First Beast </a:t>
            </a:r>
            <a:br>
              <a:rPr lang="en-US" altLang="en-US" sz="3600" kern="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13:1-10</a:t>
            </a: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258731934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0" y="1647885"/>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b="1" dirty="0">
                <a:effectLst>
                  <a:outerShdw blurRad="38100" dist="38100" dir="2700000" algn="tl">
                    <a:srgbClr val="000000">
                      <a:alpha val="43137"/>
                    </a:srgbClr>
                  </a:outerShdw>
                </a:effectLst>
                <a:latin typeface="Calibri" panose="020F0502020204030204" pitchFamily="34" charset="0"/>
              </a:rPr>
              <a:t>“</a:t>
            </a:r>
            <a:r>
              <a:rPr lang="en-US" altLang="en-US" sz="3200" dirty="0">
                <a:effectLst>
                  <a:outerShdw blurRad="38100" dist="38100" dir="2700000" algn="tl">
                    <a:srgbClr val="000000">
                      <a:alpha val="43137"/>
                    </a:srgbClr>
                  </a:outerShdw>
                </a:effectLst>
                <a:latin typeface="Calibri" panose="020F0502020204030204" pitchFamily="34" charset="0"/>
              </a:rPr>
              <a:t>…</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one of the mistakes that human beings make is believing that there is only one way</a:t>
            </a:r>
            <a:r>
              <a:rPr lang="en-US" altLang="en-US" sz="3200" dirty="0">
                <a:effectLst>
                  <a:outerShdw blurRad="38100" dist="38100" dir="2700000" algn="tl">
                    <a:srgbClr val="000000">
                      <a:alpha val="43137"/>
                    </a:srgbClr>
                  </a:outerShdw>
                </a:effectLst>
                <a:latin typeface="Calibri" panose="020F0502020204030204" pitchFamily="34" charset="0"/>
              </a:rPr>
              <a:t>…We</a:t>
            </a:r>
            <a:r>
              <a:rPr lang="en-US" altLang="en-US" sz="3200" b="1" u="sng" dirty="0">
                <a:effectLst>
                  <a:outerShdw blurRad="38100" dist="38100" dir="2700000" algn="tl">
                    <a:srgbClr val="000000">
                      <a:alpha val="43137"/>
                    </a:srgbClr>
                  </a:outerShdw>
                </a:effectLst>
                <a:latin typeface="Calibri" panose="020F0502020204030204" pitchFamily="34" charset="0"/>
              </a:rPr>
              <a:t> </a:t>
            </a:r>
            <a:r>
              <a:rPr lang="en-US" altLang="en-US" sz="3200" dirty="0">
                <a:effectLst>
                  <a:outerShdw blurRad="38100" dist="38100" dir="2700000" algn="tl">
                    <a:srgbClr val="000000">
                      <a:alpha val="43137"/>
                    </a:srgbClr>
                  </a:outerShdw>
                </a:effectLst>
                <a:latin typeface="Calibri" panose="020F0502020204030204" pitchFamily="34" charset="0"/>
              </a:rPr>
              <a:t>don’t accept that there are diverse ways of being in the world; that there are millions of ways to be a human being. And </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many ways…many paths to what you call God</a:t>
            </a:r>
            <a:r>
              <a:rPr lang="en-US" altLang="en-US" sz="3200" dirty="0">
                <a:effectLst>
                  <a:outerShdw blurRad="38100" dist="38100" dir="2700000" algn="tl">
                    <a:srgbClr val="000000">
                      <a:alpha val="43137"/>
                    </a:srgbClr>
                  </a:outerShdw>
                </a:effectLst>
                <a:latin typeface="Calibri" panose="020F0502020204030204" pitchFamily="34" charset="0"/>
              </a:rPr>
              <a:t>. That her path might be something else and when she gets there she might call it the light. But her loving, and her kindness, and her generosity brings her to the…same point that it brings you…”</a:t>
            </a:r>
          </a:p>
        </p:txBody>
      </p:sp>
      <p:sp>
        <p:nvSpPr>
          <p:cNvPr id="84995" name="TextBox 5"/>
          <p:cNvSpPr txBox="1">
            <a:spLocks noChangeArrowheads="1"/>
          </p:cNvSpPr>
          <p:nvPr/>
        </p:nvSpPr>
        <p:spPr bwMode="auto">
          <a:xfrm>
            <a:off x="1943100" y="6248400"/>
            <a:ext cx="525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dirty="0">
                <a:effectLst>
                  <a:outerShdw blurRad="38100" dist="38100" dir="2700000" algn="tl">
                    <a:srgbClr val="000000">
                      <a:alpha val="43137"/>
                    </a:srgbClr>
                  </a:outerShdw>
                </a:effectLst>
                <a:latin typeface="Calibri" panose="020F0502020204030204" pitchFamily="34" charset="0"/>
              </a:rPr>
              <a:t>www.youtube.com/watch?v=Lb2RUpMDk34</a:t>
            </a:r>
          </a:p>
        </p:txBody>
      </p:sp>
      <p:pic>
        <p:nvPicPr>
          <p:cNvPr id="8499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1" y="228600"/>
            <a:ext cx="1676400" cy="1187450"/>
          </a:xfrm>
          <a:prstGeom prst="rect">
            <a:avLst/>
          </a:prstGeom>
          <a:noFill/>
          <a:ln w="28575">
            <a:solidFill>
              <a:srgbClr val="FFFF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220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rPr>
              <a:t>The First Beast </a:t>
            </a:r>
            <a:br>
              <a:rPr lang="en-US" altLang="en-US" sz="3600" kern="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13:1-10</a:t>
            </a: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64444016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330380413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274429035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24E3E441-9436-4D27-888C-8C07CDF78A77}"/>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7345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3074812730"/>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46197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304800"/>
            <a:ext cx="9144000" cy="1143000"/>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A4394-25AB-4CCC-BECA-CD22EF9A1D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538883"/>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13:9</a:t>
            </a:r>
          </a:p>
          <a:p>
            <a:pPr algn="ctr">
              <a:spcBef>
                <a:spcPts val="0"/>
              </a:spcBef>
              <a:spcAft>
                <a:spcPts val="0"/>
              </a:spcAft>
            </a:pPr>
            <a:r>
              <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has ears, let him hear.”</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074" name="Picture 2" descr="Image result for to him who has an ear">
            <a:extLst>
              <a:ext uri="{FF2B5EF4-FFF2-40B4-BE49-F238E27FC236}">
                <a16:creationId xmlns:a16="http://schemas.microsoft.com/office/drawing/2014/main" id="{CAE41BC9-81C4-4400-AB5C-16EC62A75F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4700" y="1665163"/>
            <a:ext cx="25146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9627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A4394-25AB-4CCC-BECA-CD22EF9A1D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31380"/>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24:13</a:t>
            </a:r>
          </a:p>
          <a:p>
            <a:pPr algn="just">
              <a:spcBef>
                <a:spcPts val="0"/>
              </a:spcBef>
              <a:spcAft>
                <a:spcPts val="0"/>
              </a:spcAft>
            </a:pPr>
            <a:r>
              <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will be saved.”</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2854" y="2433637"/>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8862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crucial test of true faith is endurance to the end, abiding in Christ, and continuance in the Word…He cannot abandon himself to sin; he cannot come under the domination of sin; he cannot be guilty of certain kinds of unfaithfulness…Let us appreciate the doctrine of the perseverance of the saints and recognize that we may entertain the faith of our security in Christ only as we persevere in faith and holiness to the end.”</a:t>
            </a:r>
            <a:endPar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827110" y="228600"/>
            <a:ext cx="5489780" cy="939718"/>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Murray</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Accomplished and Applied, pp. 152, 154-55.</a:t>
            </a:r>
          </a:p>
        </p:txBody>
      </p:sp>
      <p:pic>
        <p:nvPicPr>
          <p:cNvPr id="1032" name="Picture 8" descr="https://www.monergism.com/sites/default/files/legacy/term_images/John%20Murr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62217" cy="109211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383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219200" y="5121257"/>
            <a:ext cx="7002152" cy="1050943"/>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“Readers, if there is a reserve in your obedience, you are on your way to hell.”</a:t>
            </a:r>
          </a:p>
        </p:txBody>
      </p:sp>
      <p:sp>
        <p:nvSpPr>
          <p:cNvPr id="6" name="Rectangle 2"/>
          <p:cNvSpPr>
            <a:spLocks noChangeArrowheads="1"/>
          </p:cNvSpPr>
          <p:nvPr/>
        </p:nvSpPr>
        <p:spPr bwMode="auto">
          <a:xfrm>
            <a:off x="1968760" y="228600"/>
            <a:ext cx="5206481"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W. Pink </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Practical Christianity</a:t>
            </a: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16</a:t>
            </a:r>
            <a:r>
              <a:rPr lang="en-US" sz="18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6400" y="1357146"/>
            <a:ext cx="4871201" cy="3519654"/>
          </a:xfrm>
          <a:prstGeom prst="rect">
            <a:avLst/>
          </a:prstGeom>
          <a:ln w="3175">
            <a:solidFill>
              <a:schemeClr val="tx1"/>
            </a:solidFill>
          </a:ln>
        </p:spPr>
      </p:pic>
    </p:spTree>
    <p:extLst>
      <p:ext uri="{BB962C8B-B14F-4D97-AF65-F5344CB8AC3E}">
        <p14:creationId xmlns:p14="http://schemas.microsoft.com/office/powerpoint/2010/main" val="1591811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783072" y="2235467"/>
            <a:ext cx="5993597" cy="2554545"/>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 Hence, there is an ongoing need to be dedicated to the Lord and to deny ourselves so that we might make it.”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35467"/>
            <a:ext cx="2060566" cy="2799737"/>
          </a:xfrm>
          <a:prstGeom prst="rect">
            <a:avLst/>
          </a:prstGeom>
          <a:noFill/>
          <a:ln w="38100">
            <a:solidFill>
              <a:schemeClr val="tx1"/>
            </a:solidFill>
            <a:miter lim="800000"/>
            <a:headEnd/>
            <a:tailEnd/>
          </a:ln>
        </p:spPr>
      </p:pic>
      <p:sp>
        <p:nvSpPr>
          <p:cNvPr id="2" name="Rectangle 1"/>
          <p:cNvSpPr/>
          <p:nvPr/>
        </p:nvSpPr>
        <p:spPr>
          <a:xfrm>
            <a:off x="914400" y="239216"/>
            <a:ext cx="7535825" cy="1531188"/>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Piper</a:t>
            </a:r>
          </a:p>
          <a:p>
            <a:pPr algn="ctr">
              <a:defRPr/>
            </a:pPr>
            <a:r>
              <a:rPr 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371601"/>
            <a:ext cx="914400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 person fails to love and obey the Lord through the trials of life, then there is no evidence that he possesses saving faith. How many people do you know who came to church for a while, had a little trouble in their lives, and left? Although they may have made a profession of faith in Christ, they cannot be identified as those who love Him because their lives are not characterized by enduring obedience.”</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905000" y="228600"/>
            <a:ext cx="5334001"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Saved Without A Doubt</a:t>
            </a: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177</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1"/>
            <a:ext cx="1879804" cy="1097280"/>
          </a:xfrm>
          <a:prstGeom prst="rect">
            <a:avLst/>
          </a:prstGeom>
        </p:spPr>
      </p:pic>
    </p:spTree>
    <p:extLst>
      <p:ext uri="{BB962C8B-B14F-4D97-AF65-F5344CB8AC3E}">
        <p14:creationId xmlns:p14="http://schemas.microsoft.com/office/powerpoint/2010/main" val="352588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240" y="1524000"/>
            <a:ext cx="912876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“During the first message presented at Ligonier’s Conference in Orlando last June, Dr. R. C. Sproul indicated that Dr. James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Boice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scheduled speaker at the conference, was dying in faith that very night.  Then at the end of the message he asked all 5,000 of us present to pray that Jim dies in faith.  This struck me as sad.  Here was a great pastor, theologian, teacher, and author.  Yet Sproul was not sure that he was regenerate.  (In Reformed thought, if a person fails to die in faith, he proved he was never saved in the first place.)  I was reminded of R.T. Kendall’s remark that nearly to a man the Puritan divines died doubting whether they were saved and fearing they were going to hell.  Dr.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Boice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died that very night, June 15th.”</a:t>
            </a:r>
          </a:p>
        </p:txBody>
      </p:sp>
      <p:sp>
        <p:nvSpPr>
          <p:cNvPr id="6" name="Rectangle 2"/>
          <p:cNvSpPr>
            <a:spLocks noChangeArrowheads="1"/>
          </p:cNvSpPr>
          <p:nvPr/>
        </p:nvSpPr>
        <p:spPr bwMode="auto">
          <a:xfrm>
            <a:off x="1282142" y="228599"/>
            <a:ext cx="6594955" cy="923925"/>
          </a:xfrm>
          <a:prstGeom prst="rect">
            <a:avLst/>
          </a:prstGeom>
          <a:noFill/>
          <a:ln w="9525">
            <a:noFill/>
            <a:miter lim="800000"/>
            <a:headEnd/>
            <a:tailEnd/>
          </a:ln>
          <a:effectLst/>
        </p:spPr>
        <p:txBody>
          <a:bodyPr anchor="ctr"/>
          <a:lstStyle/>
          <a:p>
            <a:pPr algn="ctr">
              <a:spcAft>
                <a:spcPts val="600"/>
              </a:spcAft>
              <a:defRPr/>
            </a:pPr>
            <a:r>
              <a:rPr lang="en-US" sz="3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 – Bob Wilkin as quoted in:</a:t>
            </a:r>
          </a:p>
          <a:p>
            <a:pPr algn="ctr">
              <a:spcAft>
                <a:spcPts val="900"/>
              </a:spcAft>
              <a:defRPr/>
            </a:pPr>
            <a:r>
              <a:rPr lang="en-US" sz="1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http://www.gracebiblestudies.org/Resources/Web/www.duluthbible.org/g_f_j/EternalSecurity12.htm</a:t>
            </a:r>
          </a:p>
        </p:txBody>
      </p:sp>
      <p:pic>
        <p:nvPicPr>
          <p:cNvPr id="1026" name="Picture 2" descr="Image result for rc sproul">
            <a:extLst>
              <a:ext uri="{FF2B5EF4-FFF2-40B4-BE49-F238E27FC236}">
                <a16:creationId xmlns:a16="http://schemas.microsoft.com/office/drawing/2014/main" id="{16F9CFC6-027D-4925-8E33-AB2A2DB7D1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941" y="76200"/>
            <a:ext cx="120845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715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209800" y="1905000"/>
            <a:ext cx="6609548"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teaching is that I don't know, at any given moment, what my eternal future will be… I can hope, pray, do my very best – but I still don't know. Pope John II doesn't absolutely know that he will go to heaven, nor does mother Theresa of Calcutta, unless either has had a special divine revelation.”</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885154" y="228600"/>
            <a:ext cx="7344446" cy="11430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Cardinal John O’Connor of NY</a:t>
            </a:r>
          </a:p>
          <a:p>
            <a:pPr algn="ctr">
              <a:defRPr/>
            </a:pP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quoted in Samuel Howe </a:t>
            </a:r>
            <a:r>
              <a:rPr lang="en-US" sz="16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Verhovek</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Cardinal Defends a Jailed Bishop Who Warned Cuomo on Abortion, </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York Times, February 1, 1990.</a:t>
            </a:r>
            <a:endPar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7346" name="Picture 2" descr="http://www.catholic-pages.com/images/cardinals/o%27connor.jpg"/>
          <p:cNvPicPr>
            <a:picLocks noChangeAspect="1" noChangeArrowheads="1"/>
          </p:cNvPicPr>
          <p:nvPr/>
        </p:nvPicPr>
        <p:blipFill>
          <a:blip r:embed="rId2" cstate="print"/>
          <a:srcRect/>
          <a:stretch>
            <a:fillRect/>
          </a:stretch>
        </p:blipFill>
        <p:spPr bwMode="auto">
          <a:xfrm>
            <a:off x="228600" y="2057400"/>
            <a:ext cx="1811548" cy="24003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12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A6F94-F102-40D2-B1D9-55A69B60FA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5:24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passed out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death into life.”</a:t>
            </a:r>
          </a:p>
        </p:txBody>
      </p:sp>
      <p:pic>
        <p:nvPicPr>
          <p:cNvPr id="3" name="Picture 2">
            <a:extLst>
              <a:ext uri="{FF2B5EF4-FFF2-40B4-BE49-F238E27FC236}">
                <a16:creationId xmlns:a16="http://schemas.microsoft.com/office/drawing/2014/main" id="{2E791A4D-CC0D-4C79-9488-508523BB7A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234" y="3048000"/>
            <a:ext cx="2587533" cy="1828800"/>
          </a:xfrm>
          <a:prstGeom prst="rect">
            <a:avLst/>
          </a:prstGeom>
        </p:spPr>
      </p:pic>
    </p:spTree>
    <p:extLst>
      <p:ext uri="{BB962C8B-B14F-4D97-AF65-F5344CB8AC3E}">
        <p14:creationId xmlns:p14="http://schemas.microsoft.com/office/powerpoint/2010/main" val="60404493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4B351-DACC-4EBE-9A27-D3DCDB2AFE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5:13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things I have written to you who believe in the name of the Son of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may know that you have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A31836-5034-4433-A954-7F8446471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234" y="3048000"/>
            <a:ext cx="2587533" cy="1828800"/>
          </a:xfrm>
          <a:prstGeom prst="rect">
            <a:avLst/>
          </a:prstGeom>
        </p:spPr>
      </p:pic>
    </p:spTree>
    <p:extLst>
      <p:ext uri="{BB962C8B-B14F-4D97-AF65-F5344CB8AC3E}">
        <p14:creationId xmlns:p14="http://schemas.microsoft.com/office/powerpoint/2010/main" val="91271917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125493"/>
            <a:ext cx="2461193" cy="1828800"/>
          </a:xfrm>
          <a:prstGeom prst="rect">
            <a:avLst/>
          </a:prstGeom>
        </p:spPr>
      </p:pic>
    </p:spTree>
    <p:extLst>
      <p:ext uri="{BB962C8B-B14F-4D97-AF65-F5344CB8AC3E}">
        <p14:creationId xmlns:p14="http://schemas.microsoft.com/office/powerpoint/2010/main" val="354062395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50:5 (NKJV)</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Me,</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made a covenant with Me by sacrifice.”</a:t>
            </a:r>
          </a:p>
        </p:txBody>
      </p:sp>
      <p:pic>
        <p:nvPicPr>
          <p:cNvPr id="6" name="Picture 6" descr="Image result for saints bible">
            <a:extLst>
              <a:ext uri="{FF2B5EF4-FFF2-40B4-BE49-F238E27FC236}">
                <a16:creationId xmlns:a16="http://schemas.microsoft.com/office/drawing/2014/main" id="{6FFD5A7F-554E-42A0-9F50-AEDA5275C3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4384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31796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149:1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Image result for saints bible">
            <a:extLst>
              <a:ext uri="{FF2B5EF4-FFF2-40B4-BE49-F238E27FC236}">
                <a16:creationId xmlns:a16="http://schemas.microsoft.com/office/drawing/2014/main" id="{EFAD32A5-4EC3-440C-AF06-3235F7299F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4384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90081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72074367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Revelation 13:1-10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sudden appearance in John’s vision</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a:t>
            </a:r>
            <a:r>
              <a:rPr lang="en-US" dirty="0">
                <a:effectLst>
                  <a:outerShdw blurRad="38100" dist="38100" dir="2700000" algn="tl">
                    <a:srgbClr val="000000">
                      <a:alpha val="43137"/>
                    </a:srgbClr>
                  </a:outerShdw>
                </a:effectLst>
                <a:latin typeface="Calibri" panose="020F0502020204030204" pitchFamily="34" charset="0"/>
              </a:rPr>
              <a:t>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110749836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rPr>
              <a:t>The First Beast </a:t>
            </a:r>
            <a:br>
              <a:rPr lang="en-US" altLang="en-US" sz="3600" kern="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13:1-10</a:t>
            </a: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195867950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12 – Israel’s flight</a:t>
            </a:r>
            <a:endParaRPr lang="en-US" b="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851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13 – 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588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Second beast (13:11-18)</a:t>
            </a:r>
          </a:p>
        </p:txBody>
      </p:sp>
      <p:pic>
        <p:nvPicPr>
          <p:cNvPr id="6" name="Picture 5">
            <a:extLst>
              <a:ext uri="{FF2B5EF4-FFF2-40B4-BE49-F238E27FC236}">
                <a16:creationId xmlns:a16="http://schemas.microsoft.com/office/drawing/2014/main" id="{24426DC0-DE89-482F-BECD-D164AF75893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3137078261"/>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22654</TotalTime>
  <Words>2969</Words>
  <Application>Microsoft Office PowerPoint</Application>
  <PresentationFormat>On-screen Show (4:3)</PresentationFormat>
  <Paragraphs>328</Paragraphs>
  <Slides>66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Calibri</vt:lpstr>
      <vt:lpstr>Times New Roman</vt:lpstr>
      <vt:lpstr>Wingdings</vt:lpstr>
      <vt:lpstr>Azure</vt:lpstr>
      <vt:lpstr>PowerPoint Presentation</vt:lpstr>
      <vt:lpstr>PowerPoint Presentation</vt:lpstr>
      <vt:lpstr>Seven Trumpets  (Revelation 8‒11)</vt:lpstr>
      <vt:lpstr>PowerPoint Presentation</vt:lpstr>
      <vt:lpstr>5 Non-Chronological Parenthetical Insertions</vt:lpstr>
      <vt:lpstr>PowerPoint Presentation</vt:lpstr>
      <vt:lpstr>Revelation 12‒14</vt:lpstr>
      <vt:lpstr>Revelation 12‒14</vt:lpstr>
      <vt:lpstr>Two Beasts  (Revelation 13)</vt:lpstr>
      <vt:lpstr>Two Beasts  (Revelation 13)</vt:lpstr>
      <vt:lpstr>The First Beast  Revelation 13:1-10</vt:lpstr>
      <vt:lpstr>PowerPoint Presentation</vt:lpstr>
      <vt:lpstr>What (or Who) Does the Beast Blaspheme?  (Rev. 13:6)</vt:lpstr>
      <vt:lpstr>What (or Who) Does the Beast Blaspheme?  (Rev. 13:6)</vt:lpstr>
      <vt:lpstr>What (or Who) Does the Beast Blaspheme?  (Rev. 13:6)</vt:lpstr>
      <vt:lpstr>What (or Who) Does the Beast Blaspheme?  (Rev. 13:6)</vt:lpstr>
      <vt:lpstr>What (or Who) Does the Beast Blaspheme?  (Rev. 13:6)</vt:lpstr>
      <vt:lpstr>What (or Who) Does the Beast Blaspheme?  (Rev. 13:6)</vt:lpstr>
      <vt:lpstr>What (or Who) Does the Beast Blaspheme?  (Rev. 13:6)</vt:lpstr>
      <vt:lpstr>What (or Who) Does the Beast Blaspheme?  (Rev. 13:6)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 1:19</vt:lpstr>
      <vt:lpstr>PowerPoint Presentation</vt:lpstr>
      <vt:lpstr>PowerPoint Presentation</vt:lpstr>
      <vt:lpstr>PowerPoint Presentation</vt:lpstr>
      <vt:lpstr>PowerPoint Presentation</vt:lpstr>
      <vt:lpstr>PowerPoint Presentation</vt:lpstr>
      <vt:lpstr>Jean Monnet (1888‒1979) Jean Monet, Memoirs (New York: Doubleday, 1978), 524.</vt:lpstr>
      <vt:lpstr>Place of Hebrew Refuge:  Petra in Mt. Seir in S. Jordan</vt:lpstr>
      <vt:lpstr>PowerPoint Presentation</vt:lpstr>
      <vt:lpstr>PowerPoint Presentation</vt:lpstr>
      <vt:lpstr>PowerPoint Presentation</vt:lpstr>
      <vt:lpstr>Arnold Fruchtenbaum Footseps of the Messiah, Page 296-97</vt:lpstr>
      <vt:lpstr>Arnold Fruchtenbaum Footseps of the Messiah, Page 296-97</vt:lpstr>
      <vt:lpstr>PowerPoint Presentation</vt:lpstr>
      <vt:lpstr>PowerPoint Presentation</vt:lpstr>
      <vt:lpstr>PowerPoint Presentation</vt:lpstr>
      <vt:lpstr>PowerPoint Presentation</vt:lpstr>
      <vt:lpstr>Revelation 1:19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 1:19</vt:lpstr>
      <vt:lpstr>Conclusion</vt:lpstr>
      <vt:lpstr>The First Beast  Revelation 13:1-10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Jim McGowan</cp:lastModifiedBy>
  <cp:revision>2476</cp:revision>
  <cp:lastPrinted>2019-01-24T17:00:53Z</cp:lastPrinted>
  <dcterms:created xsi:type="dcterms:W3CDTF">2009-03-17T12:21:13Z</dcterms:created>
  <dcterms:modified xsi:type="dcterms:W3CDTF">2019-05-26T00:27:27Z</dcterms:modified>
</cp:coreProperties>
</file>