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60"/>
  </p:notesMasterIdLst>
  <p:sldIdLst>
    <p:sldId id="278" r:id="rId5"/>
    <p:sldId id="5222" r:id="rId6"/>
    <p:sldId id="268" r:id="rId7"/>
    <p:sldId id="5022" r:id="rId8"/>
    <p:sldId id="5029" r:id="rId9"/>
    <p:sldId id="5041" r:id="rId10"/>
    <p:sldId id="5056" r:id="rId11"/>
    <p:sldId id="5059" r:id="rId12"/>
    <p:sldId id="5077" r:id="rId13"/>
    <p:sldId id="5081" r:id="rId14"/>
    <p:sldId id="5223" r:id="rId15"/>
    <p:sldId id="5219" r:id="rId16"/>
    <p:sldId id="5224" r:id="rId17"/>
    <p:sldId id="5101" r:id="rId18"/>
    <p:sldId id="5083" r:id="rId19"/>
    <p:sldId id="5084" r:id="rId20"/>
    <p:sldId id="2653" r:id="rId21"/>
    <p:sldId id="2682" r:id="rId22"/>
    <p:sldId id="5220" r:id="rId23"/>
    <p:sldId id="5218" r:id="rId24"/>
    <p:sldId id="5095" r:id="rId25"/>
    <p:sldId id="5096" r:id="rId26"/>
    <p:sldId id="3822" r:id="rId27"/>
    <p:sldId id="5221" r:id="rId28"/>
    <p:sldId id="2604" r:id="rId29"/>
    <p:sldId id="5097" r:id="rId30"/>
    <p:sldId id="5098" r:id="rId31"/>
    <p:sldId id="2605" r:id="rId32"/>
    <p:sldId id="2654" r:id="rId33"/>
    <p:sldId id="2606" r:id="rId34"/>
    <p:sldId id="5099" r:id="rId35"/>
    <p:sldId id="5100" r:id="rId36"/>
    <p:sldId id="2652" r:id="rId37"/>
    <p:sldId id="5102" r:id="rId38"/>
    <p:sldId id="943" r:id="rId39"/>
    <p:sldId id="5087" r:id="rId40"/>
    <p:sldId id="5088" r:id="rId41"/>
    <p:sldId id="5103" r:id="rId42"/>
    <p:sldId id="2036" r:id="rId43"/>
    <p:sldId id="2037" r:id="rId44"/>
    <p:sldId id="2038" r:id="rId45"/>
    <p:sldId id="2039" r:id="rId46"/>
    <p:sldId id="2040" r:id="rId47"/>
    <p:sldId id="1090" r:id="rId48"/>
    <p:sldId id="1091" r:id="rId49"/>
    <p:sldId id="1098" r:id="rId50"/>
    <p:sldId id="1073" r:id="rId51"/>
    <p:sldId id="1058" r:id="rId52"/>
    <p:sldId id="5104" r:id="rId53"/>
    <p:sldId id="5089" r:id="rId54"/>
    <p:sldId id="819" r:id="rId55"/>
    <p:sldId id="5211" r:id="rId56"/>
    <p:sldId id="5217" r:id="rId57"/>
    <p:sldId id="2076" r:id="rId58"/>
    <p:sldId id="206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CCFF"/>
    <a:srgbClr val="333333"/>
    <a:srgbClr val="0D1D51"/>
    <a:srgbClr val="0297DC"/>
    <a:srgbClr val="679CC8"/>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5" autoAdjust="0"/>
    <p:restoredTop sz="87949" autoAdjust="0"/>
  </p:normalViewPr>
  <p:slideViewPr>
    <p:cSldViewPr snapToGrid="0" showGuides="1">
      <p:cViewPr varScale="1">
        <p:scale>
          <a:sx n="110" d="100"/>
          <a:sy n="110" d="100"/>
        </p:scale>
        <p:origin x="1542" y="108"/>
      </p:cViewPr>
      <p:guideLst>
        <p:guide orient="horz" pos="2160"/>
        <p:guide pos="2880"/>
      </p:guideLst>
    </p:cSldViewPr>
  </p:slideViewPr>
  <p:notesTextViewPr>
    <p:cViewPr>
      <p:scale>
        <a:sx n="1" d="1"/>
        <a:sy n="1" d="1"/>
      </p:scale>
      <p:origin x="0" y="0"/>
    </p:cViewPr>
  </p:notesTextViewPr>
  <p:sorterViewPr>
    <p:cViewPr>
      <p:scale>
        <a:sx n="100" d="100"/>
        <a:sy n="100" d="100"/>
      </p:scale>
      <p:origin x="0" y="-1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IN" smtClean="0"/>
              <a:t>25-05-2019</a:t>
            </a:fld>
            <a:endParaRPr lang="en-IN"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IN" smtClean="0"/>
              <a:t>‹#›</a:t>
            </a:fld>
            <a:endParaRPr lang="en-IN"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a:t>
            </a:fld>
            <a:endParaRPr lang="en-IN" dirty="0"/>
          </a:p>
        </p:txBody>
      </p:sp>
    </p:spTree>
    <p:extLst>
      <p:ext uri="{BB962C8B-B14F-4D97-AF65-F5344CB8AC3E}">
        <p14:creationId xmlns:p14="http://schemas.microsoft.com/office/powerpoint/2010/main" val="358536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11</a:t>
            </a:fld>
            <a:endParaRPr lang="en-IN" dirty="0"/>
          </a:p>
        </p:txBody>
      </p:sp>
    </p:spTree>
    <p:extLst>
      <p:ext uri="{BB962C8B-B14F-4D97-AF65-F5344CB8AC3E}">
        <p14:creationId xmlns:p14="http://schemas.microsoft.com/office/powerpoint/2010/main" val="314728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4</a:t>
            </a:fld>
            <a:endParaRPr lang="en-IN" dirty="0"/>
          </a:p>
        </p:txBody>
      </p:sp>
    </p:spTree>
    <p:extLst>
      <p:ext uri="{BB962C8B-B14F-4D97-AF65-F5344CB8AC3E}">
        <p14:creationId xmlns:p14="http://schemas.microsoft.com/office/powerpoint/2010/main" val="16348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322994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6</a:t>
            </a:fld>
            <a:endParaRPr lang="en-IN" dirty="0"/>
          </a:p>
        </p:txBody>
      </p:sp>
    </p:spTree>
    <p:extLst>
      <p:ext uri="{BB962C8B-B14F-4D97-AF65-F5344CB8AC3E}">
        <p14:creationId xmlns:p14="http://schemas.microsoft.com/office/powerpoint/2010/main" val="18363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7</a:t>
            </a:fld>
            <a:endParaRPr lang="en-IN" dirty="0"/>
          </a:p>
        </p:txBody>
      </p:sp>
    </p:spTree>
    <p:extLst>
      <p:ext uri="{BB962C8B-B14F-4D97-AF65-F5344CB8AC3E}">
        <p14:creationId xmlns:p14="http://schemas.microsoft.com/office/powerpoint/2010/main" val="349799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8</a:t>
            </a:fld>
            <a:endParaRPr lang="en-IN" dirty="0"/>
          </a:p>
        </p:txBody>
      </p:sp>
    </p:spTree>
    <p:extLst>
      <p:ext uri="{BB962C8B-B14F-4D97-AF65-F5344CB8AC3E}">
        <p14:creationId xmlns:p14="http://schemas.microsoft.com/office/powerpoint/2010/main" val="233057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9</a:t>
            </a:fld>
            <a:endParaRPr lang="en-IN" dirty="0"/>
          </a:p>
        </p:txBody>
      </p:sp>
    </p:spTree>
    <p:extLst>
      <p:ext uri="{BB962C8B-B14F-4D97-AF65-F5344CB8AC3E}">
        <p14:creationId xmlns:p14="http://schemas.microsoft.com/office/powerpoint/2010/main" val="131685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10</a:t>
            </a:fld>
            <a:endParaRPr lang="en-IN" dirty="0"/>
          </a:p>
        </p:txBody>
      </p:sp>
    </p:spTree>
    <p:extLst>
      <p:ext uri="{BB962C8B-B14F-4D97-AF65-F5344CB8AC3E}">
        <p14:creationId xmlns:p14="http://schemas.microsoft.com/office/powerpoint/2010/main" val="234013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accent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9750" y="1844882"/>
            <a:ext cx="130893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6107" y="4452338"/>
            <a:ext cx="290846"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91564" y="4925641"/>
            <a:ext cx="319931"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4852333" y="3429000"/>
            <a:ext cx="3758558"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6107" y="4452338"/>
            <a:ext cx="290846"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1564" y="4925641"/>
            <a:ext cx="319931"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dirty="0"/>
              <a:t>Website </a:t>
            </a:r>
            <a:r>
              <a:rPr lang="en-US" dirty="0" err="1"/>
              <a:t>url</a:t>
            </a:r>
            <a:r>
              <a:rPr lang="en-US"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4852333" y="3158641"/>
            <a:ext cx="3758558"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81010702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708294"/>
            <a:ext cx="4000522"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52229" y="6260508"/>
            <a:ext cx="806570"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13386" y="2819338"/>
            <a:ext cx="8917229"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1153349"/>
            <a:ext cx="78867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54412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825625"/>
            <a:ext cx="41278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681163"/>
            <a:ext cx="3887391"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768485"/>
            <a:ext cx="3979247"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2003509"/>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2057400"/>
            <a:ext cx="2949178"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457201"/>
            <a:ext cx="462915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993637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69056" tIns="34529" rIns="69056" bIns="34529" anchor="ctr"/>
          <a:lstStyle/>
          <a:p>
            <a:pPr eaLnBrk="0" hangingPunct="0">
              <a:defRPr/>
            </a:pPr>
            <a:endParaRPr 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257175" indent="-257175" eaLnBrk="0" hangingPunct="0">
              <a:spcBef>
                <a:spcPct val="20000"/>
              </a:spcBef>
              <a:buClr>
                <a:schemeClr val="tx2"/>
              </a:buClr>
              <a:buSzPct val="75000"/>
              <a:buFont typeface="Wingdings" pitchFamily="2" charset="2"/>
              <a:buChar char="n"/>
              <a:defRP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470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9BA107C8-E7EA-41B0-8F9F-A4E1625AC04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D6048B9-A945-4E72-9014-A860B47942E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BD7A843B-4588-4BF8-8D20-D97BCF940860}"/>
              </a:ext>
            </a:extLst>
          </p:cNvPr>
          <p:cNvSpPr>
            <a:spLocks noGrp="1" noChangeArrowheads="1"/>
          </p:cNvSpPr>
          <p:nvPr>
            <p:ph type="sldNum" sz="quarter" idx="12"/>
          </p:nvPr>
        </p:nvSpPr>
        <p:spPr/>
        <p:txBody>
          <a:bodyPr/>
          <a:lstStyle>
            <a:lvl1pPr>
              <a:defRPr/>
            </a:lvl1pPr>
          </a:lstStyle>
          <a:p>
            <a:fld id="{D95DF768-090C-4FCD-9AEB-62BD5D10539B}" type="slidenum">
              <a:rPr lang="en-US" altLang="en-US"/>
              <a:pPr/>
              <a:t>‹#›</a:t>
            </a:fld>
            <a:endParaRPr lang="en-US" altLang="en-US"/>
          </a:p>
        </p:txBody>
      </p:sp>
    </p:spTree>
    <p:extLst>
      <p:ext uri="{BB962C8B-B14F-4D97-AF65-F5344CB8AC3E}">
        <p14:creationId xmlns:p14="http://schemas.microsoft.com/office/powerpoint/2010/main" val="375627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207361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87410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1154832"/>
            <a:ext cx="5925394"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2270377"/>
            <a:ext cx="46548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a:t>Click icon to add picture</a:t>
            </a:r>
            <a:endParaRPr lang="en-IN" dirty="0"/>
          </a:p>
        </p:txBody>
      </p:sp>
    </p:spTree>
    <p:extLst>
      <p:ext uri="{BB962C8B-B14F-4D97-AF65-F5344CB8AC3E}">
        <p14:creationId xmlns:p14="http://schemas.microsoft.com/office/powerpoint/2010/main" val="27504955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988537"/>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633613"/>
            <a:ext cx="4178931"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988536"/>
            <a:ext cx="3663636" cy="4884848"/>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6231136"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6" y="1823757"/>
            <a:ext cx="624078"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39"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1"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508" y="1823757"/>
            <a:ext cx="624078"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164344" y="3207025"/>
            <a:ext cx="2584175"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2912864" y="1630019"/>
            <a:ext cx="3318272" cy="4373217"/>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6395618" y="3207025"/>
            <a:ext cx="25839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164344"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6395343"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7970"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4707909"/>
            <a:ext cx="4194572"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648187"/>
            <a:ext cx="4281854"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0700" y="2863158"/>
            <a:ext cx="30555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903729"/>
            <a:ext cx="2584175"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5495938" y="1648186"/>
            <a:ext cx="30555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4963451"/>
            <a:ext cx="2584175"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652763"/>
            <a:ext cx="751424"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850969"/>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4707908"/>
            <a:ext cx="751424"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4906114"/>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IN" smtClean="0"/>
              <a:t>25-05-2019</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5" r:id="rId19"/>
    <p:sldLayoutId id="2147483676" r:id="rId20"/>
    <p:sldLayoutId id="2147483677" r:id="rId21"/>
    <p:sldLayoutId id="2147483678" r:id="rId22"/>
    <p:sldLayoutId id="214748367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44" userDrawn="1">
          <p15:clr>
            <a:srgbClr val="F26B43"/>
          </p15:clr>
        </p15:guide>
        <p15:guide id="4" pos="5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www.nytimes.com/2018/04/12/us/holocaust-education.html" TargetMode="External"/><Relationship Id="rId2" Type="http://schemas.openxmlformats.org/officeDocument/2006/relationships/hyperlink" Target="http://www.claimscon.org/wp-content/uploads/2018/04/Holocaust-Knowledge-Awareness-Study_Executive-Summary-2018.pdf" TargetMode="External"/><Relationship Id="rId1" Type="http://schemas.openxmlformats.org/officeDocument/2006/relationships/slideLayout" Target="../slideLayouts/slideLayout19.xml"/><Relationship Id="rId4" Type="http://schemas.openxmlformats.org/officeDocument/2006/relationships/hyperlink" Target="http://edition.cnn.com/interactive/2018/11/europe/antisemitism-poll-2018-int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47" y="2120534"/>
            <a:ext cx="3366354" cy="2090808"/>
          </a:xfrm>
        </p:spPr>
        <p:txBody>
          <a:bodyPr/>
          <a:lstStyle/>
          <a:p>
            <a:r>
              <a:rPr lang="en-US" dirty="0"/>
              <a:t>ISRAEL </a:t>
            </a:r>
            <a:br>
              <a:rPr lang="en-US" dirty="0"/>
            </a:br>
            <a:r>
              <a:rPr lang="en-US" dirty="0"/>
              <a:t>2019</a:t>
            </a:r>
          </a:p>
        </p:txBody>
      </p:sp>
      <p:sp>
        <p:nvSpPr>
          <p:cNvPr id="3" name="Subtitle 2"/>
          <p:cNvSpPr>
            <a:spLocks noGrp="1"/>
          </p:cNvSpPr>
          <p:nvPr>
            <p:ph type="subTitle" idx="1"/>
          </p:nvPr>
        </p:nvSpPr>
        <p:spPr>
          <a:xfrm>
            <a:off x="5777647" y="4227218"/>
            <a:ext cx="1598513" cy="503167"/>
          </a:xfrm>
        </p:spPr>
        <p:txBody>
          <a:bodyPr/>
          <a:lstStyle/>
          <a:p>
            <a:r>
              <a:rPr lang="en-US" dirty="0"/>
              <a:t>ANDY WOODS</a:t>
            </a:r>
          </a:p>
        </p:txBody>
      </p:sp>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11116" y="766525"/>
            <a:ext cx="5305661" cy="530566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5839559" y="4746259"/>
            <a:ext cx="2337790"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10</a:t>
            </a:r>
          </a:p>
        </p:txBody>
      </p:sp>
    </p:spTree>
    <p:extLst>
      <p:ext uri="{BB962C8B-B14F-4D97-AF65-F5344CB8AC3E}">
        <p14:creationId xmlns:p14="http://schemas.microsoft.com/office/powerpoint/2010/main" val="116474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City of David, Valley of </a:t>
            </a:r>
            <a:r>
              <a:rPr lang="en-IN" sz="3200" dirty="0" err="1">
                <a:latin typeface="Papyrus" panose="03070502060502030205" pitchFamily="66" charset="0"/>
              </a:rPr>
              <a:t>Elah</a:t>
            </a:r>
            <a:r>
              <a:rPr lang="en-IN" sz="3200" dirty="0">
                <a:latin typeface="Papyrus" panose="03070502060502030205" pitchFamily="66" charset="0"/>
              </a:rPr>
              <a:t>, Shiloh</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9</a:t>
            </a:r>
          </a:p>
        </p:txBody>
      </p:sp>
    </p:spTree>
    <p:extLst>
      <p:ext uri="{BB962C8B-B14F-4D97-AF65-F5344CB8AC3E}">
        <p14:creationId xmlns:p14="http://schemas.microsoft.com/office/powerpoint/2010/main" val="289123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Gideon’s Spring, Bethlehem, </a:t>
            </a:r>
            <a:r>
              <a:rPr lang="en-IN" sz="3200" dirty="0" err="1">
                <a:latin typeface="Papyrus" panose="03070502060502030205" pitchFamily="66" charset="0"/>
              </a:rPr>
              <a:t>Yad</a:t>
            </a:r>
            <a:r>
              <a:rPr lang="en-IN" sz="3200" dirty="0">
                <a:latin typeface="Papyrus" panose="03070502060502030205" pitchFamily="66" charset="0"/>
              </a:rPr>
              <a:t> Vashem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503897" y="2045860"/>
            <a:ext cx="2388863"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10</a:t>
            </a:r>
          </a:p>
        </p:txBody>
      </p:sp>
    </p:spTree>
    <p:extLst>
      <p:ext uri="{BB962C8B-B14F-4D97-AF65-F5344CB8AC3E}">
        <p14:creationId xmlns:p14="http://schemas.microsoft.com/office/powerpoint/2010/main" val="36078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of the Kingdom of Saul">
            <a:extLst>
              <a:ext uri="{FF2B5EF4-FFF2-40B4-BE49-F238E27FC236}">
                <a16:creationId xmlns:a16="http://schemas.microsoft.com/office/drawing/2014/main" id="{E0173841-B53D-4D71-BB6A-42CF08EBB29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2884" y="137160"/>
            <a:ext cx="877823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Oval 5">
            <a:extLst>
              <a:ext uri="{FF2B5EF4-FFF2-40B4-BE49-F238E27FC236}">
                <a16:creationId xmlns:a16="http://schemas.microsoft.com/office/drawing/2014/main" id="{50AEDBF6-3DA0-41DD-A78D-FC7EF634D8BE}"/>
              </a:ext>
            </a:extLst>
          </p:cNvPr>
          <p:cNvSpPr/>
          <p:nvPr/>
        </p:nvSpPr>
        <p:spPr>
          <a:xfrm>
            <a:off x="4030133" y="1544841"/>
            <a:ext cx="1443687" cy="57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116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Judges 6:15</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He said to Him, ‘O Lord, how shall I deliver Israel? Behold, my family is the least in Manasseh, and I am the youngest in my father’s house.’</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1026" name="Picture 2" descr="Image result for gideon">
            <a:extLst>
              <a:ext uri="{FF2B5EF4-FFF2-40B4-BE49-F238E27FC236}">
                <a16:creationId xmlns:a16="http://schemas.microsoft.com/office/drawing/2014/main" id="{985C3EA1-EDEE-4887-AD25-E96BA1DFC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45633"/>
            <a:ext cx="2319338"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7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Too</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little to be among the clans of Judah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From you One will go forth for Me to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31799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46285"/>
            <a:ext cx="9144000" cy="1435378"/>
          </a:xfrm>
          <a:prstGeom prst="rect">
            <a:avLst/>
          </a:prstGeom>
        </p:spPr>
      </p:pic>
      <p:sp>
        <p:nvSpPr>
          <p:cNvPr id="5" name="Rectangle 4"/>
          <p:cNvSpPr/>
          <p:nvPr/>
        </p:nvSpPr>
        <p:spPr>
          <a:xfrm>
            <a:off x="243845" y="215343"/>
            <a:ext cx="464704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Gideon’s Spring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72" y="2915665"/>
            <a:ext cx="4513386" cy="338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4958861" y="2754023"/>
            <a:ext cx="4017352" cy="370832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48635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5" y="215343"/>
            <a:ext cx="46470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Gideon’s Spring</a:t>
            </a:r>
          </a:p>
        </p:txBody>
      </p:sp>
      <p:pic>
        <p:nvPicPr>
          <p:cNvPr id="2" name="Picture 1"/>
          <p:cNvPicPr>
            <a:picLocks noChangeAspect="1"/>
          </p:cNvPicPr>
          <p:nvPr/>
        </p:nvPicPr>
        <p:blipFill>
          <a:blip r:embed="rId2"/>
          <a:stretch>
            <a:fillRect/>
          </a:stretch>
        </p:blipFill>
        <p:spPr>
          <a:xfrm>
            <a:off x="0" y="1138673"/>
            <a:ext cx="9144000" cy="5143500"/>
          </a:xfrm>
          <a:prstGeom prst="rect">
            <a:avLst/>
          </a:prstGeom>
        </p:spPr>
      </p:pic>
    </p:spTree>
    <p:extLst>
      <p:ext uri="{BB962C8B-B14F-4D97-AF65-F5344CB8AC3E}">
        <p14:creationId xmlns:p14="http://schemas.microsoft.com/office/powerpoint/2010/main" val="13381277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two bethlehem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972" y="137160"/>
            <a:ext cx="446405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Oval 7"/>
          <p:cNvSpPr>
            <a:spLocks noChangeArrowheads="1"/>
          </p:cNvSpPr>
          <p:nvPr/>
        </p:nvSpPr>
        <p:spPr bwMode="auto">
          <a:xfrm>
            <a:off x="3202940" y="3438174"/>
            <a:ext cx="1905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726064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sus was a palestini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066800"/>
            <a:ext cx="83439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061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736A6-FD31-4B57-8C3D-7AFE50850973}"/>
              </a:ext>
            </a:extLst>
          </p:cNvPr>
          <p:cNvPicPr>
            <a:picLocks noChangeAspect="1"/>
          </p:cNvPicPr>
          <p:nvPr/>
        </p:nvPicPr>
        <p:blipFill>
          <a:blip r:embed="rId2"/>
          <a:stretch>
            <a:fillRect/>
          </a:stretch>
        </p:blipFill>
        <p:spPr>
          <a:xfrm>
            <a:off x="182499" y="136874"/>
            <a:ext cx="8779001" cy="658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34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112175"/>
            <a:ext cx="9144000" cy="1980941"/>
          </a:xfrm>
        </p:spPr>
        <p:txBody>
          <a:bodyPr anchor="ctr"/>
          <a:lstStyle/>
          <a:p>
            <a:r>
              <a:rPr lang="en-IN" sz="3200" dirty="0">
                <a:latin typeface="Papyrus" panose="03070502060502030205" pitchFamily="66" charset="0"/>
              </a:rPr>
              <a:t>Tel Aviv, Joppa, Caesarea </a:t>
            </a:r>
            <a:r>
              <a:rPr lang="en-IN" sz="3200" dirty="0" err="1">
                <a:latin typeface="Papyrus" panose="03070502060502030205" pitchFamily="66" charset="0"/>
              </a:rPr>
              <a:t>Maritma</a:t>
            </a:r>
            <a:r>
              <a:rPr lang="en-IN" sz="3200" dirty="0">
                <a:latin typeface="Papyrus" panose="03070502060502030205" pitchFamily="66" charset="0"/>
              </a:rPr>
              <a:t>, </a:t>
            </a:r>
          </a:p>
          <a:p>
            <a:r>
              <a:rPr lang="en-IN" sz="3200" dirty="0">
                <a:latin typeface="Papyrus" panose="03070502060502030205" pitchFamily="66" charset="0"/>
              </a:rPr>
              <a:t>Mt. Carmel, Megiddo</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5" name="Rectangle 4">
            <a:extLst>
              <a:ext uri="{FF2B5EF4-FFF2-40B4-BE49-F238E27FC236}">
                <a16:creationId xmlns:a16="http://schemas.microsoft.com/office/drawing/2014/main" id="{BC407928-E586-4A96-9559-E79BE6C57952}"/>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a:t>
            </a:r>
          </a:p>
        </p:txBody>
      </p:sp>
    </p:spTree>
    <p:extLst>
      <p:ext uri="{BB962C8B-B14F-4D97-AF65-F5344CB8AC3E}">
        <p14:creationId xmlns:p14="http://schemas.microsoft.com/office/powerpoint/2010/main" val="169529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srael moab map">
            <a:extLst>
              <a:ext uri="{FF2B5EF4-FFF2-40B4-BE49-F238E27FC236}">
                <a16:creationId xmlns:a16="http://schemas.microsoft.com/office/drawing/2014/main" id="{82E81906-CCAC-42F1-A3FB-32D973FDB2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5273" y="137160"/>
            <a:ext cx="443345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Oval 3">
            <a:extLst>
              <a:ext uri="{FF2B5EF4-FFF2-40B4-BE49-F238E27FC236}">
                <a16:creationId xmlns:a16="http://schemas.microsoft.com/office/drawing/2014/main" id="{D7E80C85-774D-4D60-9CD8-08110E64961E}"/>
              </a:ext>
            </a:extLst>
          </p:cNvPr>
          <p:cNvSpPr/>
          <p:nvPr/>
        </p:nvSpPr>
        <p:spPr>
          <a:xfrm>
            <a:off x="4682067" y="4084841"/>
            <a:ext cx="1236133" cy="57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62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61145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in Israel. His goings forth are from long ago, From the days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eternity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20603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0"/>
            <a:ext cx="9143999"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everlasting</a:t>
            </a: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2" name="Picture 1">
            <a:extLst>
              <a:ext uri="{FF2B5EF4-FFF2-40B4-BE49-F238E27FC236}">
                <a16:creationId xmlns:a16="http://schemas.microsoft.com/office/drawing/2014/main" id="{36C9D95A-EFA3-43F1-AFBA-BE3C6D3065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2819" y="2514600"/>
            <a:ext cx="3658362" cy="2286000"/>
          </a:xfrm>
          <a:prstGeom prst="rect">
            <a:avLst/>
          </a:prstGeom>
        </p:spPr>
      </p:pic>
    </p:spTree>
    <p:extLst>
      <p:ext uri="{BB962C8B-B14F-4D97-AF65-F5344CB8AC3E}">
        <p14:creationId xmlns:p14="http://schemas.microsoft.com/office/powerpoint/2010/main" val="407165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images.homedepot-static.com/productImages/009c945b-fff6-4030-b442-0ae2ddc04958/svn/lumax-car-diagnostic-kits-lx-1604-64_1000.jpg">
            <a:extLst>
              <a:ext uri="{FF2B5EF4-FFF2-40B4-BE49-F238E27FC236}">
                <a16:creationId xmlns:a16="http://schemas.microsoft.com/office/drawing/2014/main" id="{B21E359B-C5E8-4E6E-BCBE-78A21EF3C9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6" b="2172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4774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85800" y="228600"/>
            <a:ext cx="7772400" cy="762000"/>
          </a:xfrm>
        </p:spPr>
        <p:txBody>
          <a:bodyPr>
            <a:normAutofit/>
          </a:bodyPr>
          <a:lstStyle/>
          <a:p>
            <a:pPr algn="ctr" eaLnBrk="1" hangingPunct="1">
              <a:buFontTx/>
              <a:buNone/>
              <a:defRPr/>
            </a:pP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rPr>
              <a:t>Modern Example</a:t>
            </a:r>
          </a:p>
        </p:txBody>
      </p:sp>
      <p:sp>
        <p:nvSpPr>
          <p:cNvPr id="72707" name="Rectangle 3"/>
          <p:cNvSpPr>
            <a:spLocks noGrp="1" noChangeArrowheads="1"/>
          </p:cNvSpPr>
          <p:nvPr>
            <p:ph type="body" idx="4294967295"/>
          </p:nvPr>
        </p:nvSpPr>
        <p:spPr>
          <a:xfrm>
            <a:off x="411601" y="1116874"/>
            <a:ext cx="3630264" cy="5410200"/>
          </a:xfrm>
        </p:spPr>
        <p:txBody>
          <a:bodyPr>
            <a:normAutofit fontScale="92500" lnSpcReduction="10000"/>
          </a:bodyPr>
          <a:lstStyle/>
          <a:p>
            <a:pPr marL="461963" indent="-461963" eaLnBrk="1" hangingPunct="1">
              <a:lnSpc>
                <a:spcPct val="90000"/>
              </a:lnSpc>
              <a:defRPr/>
            </a:pPr>
            <a:r>
              <a:rPr lang="en-US" sz="3600" dirty="0"/>
              <a:t>Hemisphere</a:t>
            </a:r>
          </a:p>
          <a:p>
            <a:pPr marL="461963" indent="-461963" eaLnBrk="1" hangingPunct="1">
              <a:lnSpc>
                <a:spcPct val="90000"/>
              </a:lnSpc>
              <a:defRPr/>
            </a:pPr>
            <a:r>
              <a:rPr lang="en-US" sz="3600" dirty="0"/>
              <a:t>Country</a:t>
            </a:r>
          </a:p>
          <a:p>
            <a:pPr marL="461963" indent="-461963" eaLnBrk="1" hangingPunct="1">
              <a:lnSpc>
                <a:spcPct val="90000"/>
              </a:lnSpc>
              <a:defRPr/>
            </a:pPr>
            <a:r>
              <a:rPr lang="en-US" sz="3600" dirty="0"/>
              <a:t>State</a:t>
            </a:r>
          </a:p>
          <a:p>
            <a:pPr marL="461963" indent="-461963" eaLnBrk="1" hangingPunct="1">
              <a:lnSpc>
                <a:spcPct val="90000"/>
              </a:lnSpc>
              <a:defRPr/>
            </a:pPr>
            <a:r>
              <a:rPr lang="en-US" sz="3600" dirty="0"/>
              <a:t>County</a:t>
            </a:r>
          </a:p>
          <a:p>
            <a:pPr marL="461963" indent="-461963" eaLnBrk="1" hangingPunct="1">
              <a:lnSpc>
                <a:spcPct val="90000"/>
              </a:lnSpc>
              <a:defRPr/>
            </a:pPr>
            <a:r>
              <a:rPr lang="en-US" sz="3600" dirty="0"/>
              <a:t>City</a:t>
            </a:r>
          </a:p>
          <a:p>
            <a:pPr marL="461963" indent="-461963" eaLnBrk="1" hangingPunct="1">
              <a:lnSpc>
                <a:spcPct val="90000"/>
              </a:lnSpc>
              <a:defRPr/>
            </a:pPr>
            <a:r>
              <a:rPr lang="en-US" sz="3600" dirty="0"/>
              <a:t>Zip code</a:t>
            </a:r>
          </a:p>
          <a:p>
            <a:pPr marL="461963" indent="-461963" eaLnBrk="1" hangingPunct="1">
              <a:lnSpc>
                <a:spcPct val="90000"/>
              </a:lnSpc>
              <a:defRPr/>
            </a:pPr>
            <a:r>
              <a:rPr lang="en-US" sz="3600" dirty="0"/>
              <a:t>Street name</a:t>
            </a:r>
          </a:p>
          <a:p>
            <a:pPr marL="461963" indent="-461963" eaLnBrk="1" hangingPunct="1">
              <a:lnSpc>
                <a:spcPct val="90000"/>
              </a:lnSpc>
              <a:defRPr/>
            </a:pPr>
            <a:r>
              <a:rPr lang="en-US" sz="3600" dirty="0"/>
              <a:t>Street address</a:t>
            </a:r>
          </a:p>
          <a:p>
            <a:pPr marL="461963" indent="-461963" eaLnBrk="1" hangingPunct="1">
              <a:lnSpc>
                <a:spcPct val="90000"/>
              </a:lnSpc>
              <a:defRPr/>
            </a:pPr>
            <a:r>
              <a:rPr lang="en-US" sz="3600" dirty="0"/>
              <a:t>Room</a:t>
            </a:r>
          </a:p>
          <a:p>
            <a:pPr marL="461963" indent="-461963" eaLnBrk="1" hangingPunct="1">
              <a:lnSpc>
                <a:spcPct val="90000"/>
              </a:lnSpc>
              <a:defRPr/>
            </a:pPr>
            <a:r>
              <a:rPr lang="en-US" sz="3600" dirty="0"/>
              <a:t>Person</a:t>
            </a:r>
          </a:p>
        </p:txBody>
      </p:sp>
      <p:pic>
        <p:nvPicPr>
          <p:cNvPr id="4" name="Picture 4"/>
          <p:cNvPicPr>
            <a:picLocks noChangeAspect="1" noChangeArrowheads="1"/>
          </p:cNvPicPr>
          <p:nvPr/>
        </p:nvPicPr>
        <p:blipFill>
          <a:blip r:embed="rId2" cstate="print"/>
          <a:srcRect/>
          <a:stretch>
            <a:fillRect/>
          </a:stretch>
        </p:blipFill>
        <p:spPr bwMode="auto">
          <a:xfrm>
            <a:off x="4343400" y="1295400"/>
            <a:ext cx="4293203" cy="41148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94391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282157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567395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4203" y="137160"/>
            <a:ext cx="4335595"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796119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9771" y="21041"/>
            <a:ext cx="4524459" cy="6815918"/>
          </a:xfrm>
          <a:prstGeom prst="rect">
            <a:avLst/>
          </a:prstGeom>
        </p:spPr>
      </p:pic>
    </p:spTree>
    <p:extLst>
      <p:ext uri="{BB962C8B-B14F-4D97-AF65-F5344CB8AC3E}">
        <p14:creationId xmlns:p14="http://schemas.microsoft.com/office/powerpoint/2010/main" val="4704276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err="1">
                <a:latin typeface="Papyrus" panose="03070502060502030205" pitchFamily="66" charset="0"/>
              </a:rPr>
              <a:t>Sepphoris</a:t>
            </a:r>
            <a:r>
              <a:rPr lang="en-IN" sz="3200" dirty="0">
                <a:latin typeface="Papyrus" panose="03070502060502030205" pitchFamily="66" charset="0"/>
              </a:rPr>
              <a:t>, Upper Galilee/Caesarea-Philippi </a:t>
            </a:r>
            <a:r>
              <a:rPr lang="en-IN" sz="3200" dirty="0" err="1">
                <a:latin typeface="Papyrus" panose="03070502060502030205" pitchFamily="66" charset="0"/>
              </a:rPr>
              <a:t>andTel</a:t>
            </a:r>
            <a:r>
              <a:rPr lang="en-IN" sz="3200" dirty="0">
                <a:latin typeface="Papyrus" panose="03070502060502030205" pitchFamily="66" charset="0"/>
              </a:rPr>
              <a:t> Dan, Sea of Galilee, Mt.  of Beatitudes </a:t>
            </a:r>
          </a:p>
        </p:txBody>
      </p:sp>
      <p:pic>
        <p:nvPicPr>
          <p:cNvPr id="7" name="Picture Placeholder 10">
            <a:extLst>
              <a:ext uri="{FF2B5EF4-FFF2-40B4-BE49-F238E27FC236}">
                <a16:creationId xmlns:a16="http://schemas.microsoft.com/office/drawing/2014/main" id="{D620DAA1-D3DD-45F3-8C18-8605DB8A05E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8" name="Rectangle 7">
            <a:extLst>
              <a:ext uri="{FF2B5EF4-FFF2-40B4-BE49-F238E27FC236}">
                <a16:creationId xmlns:a16="http://schemas.microsoft.com/office/drawing/2014/main" id="{0BD69A36-9287-4C3C-AC05-05B78D55687D}"/>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2</a:t>
            </a:r>
          </a:p>
        </p:txBody>
      </p:sp>
    </p:spTree>
    <p:extLst>
      <p:ext uri="{BB962C8B-B14F-4D97-AF65-F5344CB8AC3E}">
        <p14:creationId xmlns:p14="http://schemas.microsoft.com/office/powerpoint/2010/main" val="318753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190500" y="169068"/>
            <a:ext cx="8763000" cy="1143000"/>
          </a:xfrm>
        </p:spPr>
        <p:txBody>
          <a:bodyPr>
            <a:normAutofit/>
          </a:bodyPr>
          <a:lstStyle/>
          <a:p>
            <a:pPr eaLnBrk="1" hangingPunct="1">
              <a:defRPr/>
            </a:pP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rPr>
              <a:t>Messiah must be from the tribe of Judah</a:t>
            </a:r>
          </a:p>
        </p:txBody>
      </p:sp>
      <p:sp>
        <p:nvSpPr>
          <p:cNvPr id="59395" name="Rectangle 3"/>
          <p:cNvSpPr>
            <a:spLocks noGrp="1" noChangeArrowheads="1"/>
          </p:cNvSpPr>
          <p:nvPr>
            <p:ph type="body" idx="4294967295"/>
          </p:nvPr>
        </p:nvSpPr>
        <p:spPr>
          <a:xfrm>
            <a:off x="331787" y="2400300"/>
            <a:ext cx="3886200" cy="2057400"/>
          </a:xfrm>
        </p:spPr>
        <p:txBody>
          <a:bodyPr/>
          <a:lstStyle/>
          <a:p>
            <a:pPr marL="457200" indent="-457200" eaLnBrk="1" hangingPunct="1">
              <a:spcBef>
                <a:spcPts val="0"/>
              </a:spcBef>
              <a:spcAft>
                <a:spcPts val="3600"/>
              </a:spcAft>
              <a:buSzPct val="75000"/>
              <a:buFont typeface="Wingdings" panose="05000000000000000000" pitchFamily="2" charset="2"/>
              <a:buChar char="n"/>
              <a:defRPr/>
            </a:pPr>
            <a:r>
              <a:rPr lang="en-US" sz="3600" dirty="0"/>
              <a:t>Genesis 49:10</a:t>
            </a:r>
          </a:p>
          <a:p>
            <a:pPr marL="457200" indent="-457200" eaLnBrk="1" hangingPunct="1">
              <a:spcBef>
                <a:spcPts val="0"/>
              </a:spcBef>
              <a:spcAft>
                <a:spcPts val="3600"/>
              </a:spcAft>
              <a:buSzPct val="75000"/>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1312069"/>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2319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Bethlehem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122872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Bethlehem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i="1" dirty="0">
                <a:solidFill>
                  <a:schemeClr val="bg1"/>
                </a:solidFill>
                <a:effectLst>
                  <a:outerShdw blurRad="38100" dist="38100" dir="2700000" algn="tl">
                    <a:srgbClr val="000000">
                      <a:alpha val="43137"/>
                    </a:srgbClr>
                  </a:outerShdw>
                </a:effectLst>
                <a:latin typeface="Calibri" panose="020F0502020204030204" pitchFamily="34" charset="0"/>
              </a:rPr>
              <a:t>Too</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636708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574" y="112488"/>
            <a:ext cx="4474852" cy="663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51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But as for you, Bethlehem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rPr>
              <a:t>Ephrathah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Too</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little to be among the clans of Judah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73075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D56ED805-717B-4D8B-88F1-F6A9FDD0645A}"/>
              </a:ext>
            </a:extLst>
          </p:cNvPr>
          <p:cNvSpPr>
            <a:spLocks noGrp="1" noChangeArrowheads="1"/>
          </p:cNvSpPr>
          <p:nvPr>
            <p:ph type="title"/>
          </p:nvPr>
        </p:nvSpPr>
        <p:spPr>
          <a:xfrm>
            <a:off x="1638300" y="228600"/>
            <a:ext cx="5867400" cy="609600"/>
          </a:xfrm>
        </p:spPr>
        <p:txBody>
          <a:bodyPr/>
          <a:lstStyle/>
          <a:p>
            <a:pPr>
              <a:defRPr/>
            </a:pPr>
            <a:r>
              <a:rPr lang="en-US" sz="3600" dirty="0">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576FD2DA-20DC-45D9-BC76-B21E8ABF6C95}"/>
              </a:ext>
            </a:extLst>
          </p:cNvPr>
          <p:cNvGraphicFramePr>
            <a:graphicFrameLocks noGrp="1"/>
          </p:cNvGraphicFramePr>
          <p:nvPr>
            <p:extLst/>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ACFAE9DD-3E4D-45C1-A45A-067EA5CF7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561" y="1013137"/>
            <a:ext cx="8598877" cy="5718253"/>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spTree>
    <p:extLst>
      <p:ext uri="{BB962C8B-B14F-4D97-AF65-F5344CB8AC3E}">
        <p14:creationId xmlns:p14="http://schemas.microsoft.com/office/powerpoint/2010/main" val="12001652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63" y="1094287"/>
            <a:ext cx="2164789" cy="31300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268" y="215343"/>
            <a:ext cx="3438525" cy="31368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243242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154C57-D69E-46AE-9C86-99F8C170598C}"/>
              </a:ext>
            </a:extLst>
          </p:cNvPr>
          <p:cNvSpPr>
            <a:spLocks noGrp="1"/>
          </p:cNvSpPr>
          <p:nvPr>
            <p:ph type="sldNum" sz="quarter" idx="12"/>
          </p:nvPr>
        </p:nvSpPr>
        <p:spPr/>
        <p:txBody>
          <a:bodyPr/>
          <a:lstStyle/>
          <a:p>
            <a:fld id="{D95DF768-090C-4FCD-9AEB-62BD5D10539B}" type="slidenum">
              <a:rPr lang="en-US" altLang="en-US" smtClean="0"/>
              <a:pPr/>
              <a:t>38</a:t>
            </a:fld>
            <a:endParaRPr lang="en-US" altLang="en-US"/>
          </a:p>
        </p:txBody>
      </p:sp>
      <p:sp>
        <p:nvSpPr>
          <p:cNvPr id="6" name="Title 5">
            <a:extLst>
              <a:ext uri="{FF2B5EF4-FFF2-40B4-BE49-F238E27FC236}">
                <a16:creationId xmlns:a16="http://schemas.microsoft.com/office/drawing/2014/main" id="{6ACE5C73-190C-4269-AA1F-4DA5F27F17F4}"/>
              </a:ext>
            </a:extLst>
          </p:cNvPr>
          <p:cNvSpPr>
            <a:spLocks noGrp="1"/>
          </p:cNvSpPr>
          <p:nvPr>
            <p:ph type="title" idx="4294967295"/>
          </p:nvPr>
        </p:nvSpPr>
        <p:spPr>
          <a:xfrm>
            <a:off x="0" y="246063"/>
            <a:ext cx="8362950" cy="920750"/>
          </a:xfrm>
        </p:spPr>
        <p:txBody>
          <a:bodyPr>
            <a:normAutofit fontScale="90000"/>
          </a:bodyPr>
          <a:lstStyle/>
          <a:p>
            <a:br>
              <a:rPr lang="en-US" b="0" dirty="0"/>
            </a:br>
            <a:br>
              <a:rPr lang="en-US" b="0" dirty="0"/>
            </a:br>
            <a:endParaRPr lang="en-US" dirty="0"/>
          </a:p>
        </p:txBody>
      </p:sp>
      <p:sp>
        <p:nvSpPr>
          <p:cNvPr id="8" name="Rectangle 7">
            <a:extLst>
              <a:ext uri="{FF2B5EF4-FFF2-40B4-BE49-F238E27FC236}">
                <a16:creationId xmlns:a16="http://schemas.microsoft.com/office/drawing/2014/main" id="{550E983D-B791-47AB-8D6A-74EEC0519151}"/>
              </a:ext>
            </a:extLst>
          </p:cNvPr>
          <p:cNvSpPr/>
          <p:nvPr/>
        </p:nvSpPr>
        <p:spPr>
          <a:xfrm>
            <a:off x="0" y="181878"/>
            <a:ext cx="9144000" cy="1200329"/>
          </a:xfrm>
          <a:prstGeom prst="rect">
            <a:avLst/>
          </a:prstGeom>
        </p:spPr>
        <p:txBody>
          <a:bodyPr wrap="square">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Ignorance about the Holocaust is growing</a:t>
            </a:r>
            <a:br>
              <a:rPr lang="en-US" sz="2000" dirty="0"/>
            </a:br>
            <a:r>
              <a:rPr lang="en-US" sz="2000" dirty="0"/>
              <a:t>By Harry D. Wall</a:t>
            </a:r>
            <a:br>
              <a:rPr lang="en-US" sz="2000" dirty="0"/>
            </a:br>
            <a:r>
              <a:rPr lang="en-US" sz="2000" dirty="0"/>
              <a:t>Updated 6:11 PM ET, Sun January 27, 2019</a:t>
            </a:r>
          </a:p>
        </p:txBody>
      </p:sp>
      <p:sp>
        <p:nvSpPr>
          <p:cNvPr id="9" name="Rectangle 8">
            <a:extLst>
              <a:ext uri="{FF2B5EF4-FFF2-40B4-BE49-F238E27FC236}">
                <a16:creationId xmlns:a16="http://schemas.microsoft.com/office/drawing/2014/main" id="{552B7847-FABA-4106-BC44-1B842F38B0B4}"/>
              </a:ext>
            </a:extLst>
          </p:cNvPr>
          <p:cNvSpPr/>
          <p:nvPr/>
        </p:nvSpPr>
        <p:spPr>
          <a:xfrm>
            <a:off x="0" y="1368158"/>
            <a:ext cx="9144000" cy="3970318"/>
          </a:xfrm>
          <a:prstGeom prst="rect">
            <a:avLst/>
          </a:prstGeom>
        </p:spPr>
        <p:txBody>
          <a:bodyPr wrap="square">
            <a:spAutoFit/>
          </a:bodyPr>
          <a:lstStyle/>
          <a:p>
            <a:pPr algn="just"/>
            <a:r>
              <a:rPr lang="en-US" sz="2800" dirty="0">
                <a:solidFill>
                  <a:srgbClr val="262626"/>
                </a:solidFill>
                <a:latin typeface="CNN"/>
              </a:rPr>
              <a:t>“Ignorance about the Holocaust is growing, particularly among young people. In the United States, a </a:t>
            </a:r>
            <a:r>
              <a:rPr lang="en-US" sz="2800" dirty="0">
                <a:latin typeface="CNN"/>
                <a:hlinkClick r:id="rId2">
                  <a:extLst>
                    <a:ext uri="{A12FA001-AC4F-418D-AE19-62706E023703}">
                      <ahyp:hlinkClr xmlns:ahyp="http://schemas.microsoft.com/office/drawing/2018/hyperlinkcolor" val="tx"/>
                    </a:ext>
                  </a:extLst>
                </a:hlinkClick>
              </a:rPr>
              <a:t>2018 survey</a:t>
            </a:r>
            <a:r>
              <a:rPr lang="en-US" sz="2800" dirty="0">
                <a:solidFill>
                  <a:srgbClr val="006598"/>
                </a:solidFill>
                <a:latin typeface="CNN"/>
                <a:hlinkClick r:id="rId2">
                  <a:extLst>
                    <a:ext uri="{A12FA001-AC4F-418D-AE19-62706E023703}">
                      <ahyp:hlinkClr xmlns:ahyp="http://schemas.microsoft.com/office/drawing/2018/hyperlinkcolor" val="tx"/>
                    </a:ext>
                  </a:extLst>
                </a:hlinkClick>
              </a:rPr>
              <a:t> </a:t>
            </a:r>
            <a:r>
              <a:rPr lang="en-US" sz="2800" dirty="0">
                <a:solidFill>
                  <a:srgbClr val="262626"/>
                </a:solidFill>
                <a:latin typeface="CNN"/>
              </a:rPr>
              <a:t>showed that</a:t>
            </a:r>
            <a:r>
              <a:rPr lang="en-US" sz="2800" dirty="0">
                <a:solidFill>
                  <a:srgbClr val="006598"/>
                </a:solidFill>
                <a:latin typeface="CNN"/>
                <a:hlinkClick r:id="rId3"/>
              </a:rPr>
              <a:t> </a:t>
            </a:r>
            <a:r>
              <a:rPr lang="en-US" sz="2800" dirty="0">
                <a:latin typeface="CNN"/>
                <a:hlinkClick r:id="rId3">
                  <a:extLst>
                    <a:ext uri="{A12FA001-AC4F-418D-AE19-62706E023703}">
                      <ahyp:hlinkClr xmlns:ahyp="http://schemas.microsoft.com/office/drawing/2018/hyperlinkcolor" val="tx"/>
                    </a:ext>
                  </a:extLst>
                </a:hlinkClick>
              </a:rPr>
              <a:t>66%</a:t>
            </a:r>
            <a:r>
              <a:rPr lang="en-US" sz="2800" dirty="0">
                <a:latin typeface="CNN"/>
              </a:rPr>
              <a:t> </a:t>
            </a:r>
            <a:r>
              <a:rPr lang="en-US" sz="2800" dirty="0">
                <a:solidFill>
                  <a:srgbClr val="262626"/>
                </a:solidFill>
                <a:latin typeface="CNN"/>
              </a:rPr>
              <a:t>of millennials could not identify what the Auschwitz concentration and death camp was. A recent </a:t>
            </a:r>
            <a:r>
              <a:rPr lang="en-US" sz="2800" dirty="0">
                <a:latin typeface="CNN"/>
                <a:hlinkClick r:id="rId4">
                  <a:extLst>
                    <a:ext uri="{A12FA001-AC4F-418D-AE19-62706E023703}">
                      <ahyp:hlinkClr xmlns:ahyp="http://schemas.microsoft.com/office/drawing/2018/hyperlinkcolor" val="tx"/>
                    </a:ext>
                  </a:extLst>
                </a:hlinkClick>
              </a:rPr>
              <a:t>CNN poll</a:t>
            </a:r>
            <a:r>
              <a:rPr lang="en-US" sz="2800" dirty="0">
                <a:solidFill>
                  <a:srgbClr val="262626"/>
                </a:solidFill>
                <a:latin typeface="CNN"/>
              </a:rPr>
              <a:t> in Europe revealed that about a third of the 7,000 European respondents across seven countries knew "just a little or nothing at all" about the Holocaust. In France, nearly 20% of young adults between the ages of 18 and 34 said they had never heard of the Holocaust.”</a:t>
            </a:r>
            <a:endParaRPr lang="en-US" sz="2800" b="0" i="0" dirty="0">
              <a:solidFill>
                <a:srgbClr val="262626"/>
              </a:solidFill>
              <a:effectLst/>
              <a:latin typeface="CNN"/>
            </a:endParaRPr>
          </a:p>
        </p:txBody>
      </p:sp>
      <p:sp>
        <p:nvSpPr>
          <p:cNvPr id="10" name="TextBox 9">
            <a:extLst>
              <a:ext uri="{FF2B5EF4-FFF2-40B4-BE49-F238E27FC236}">
                <a16:creationId xmlns:a16="http://schemas.microsoft.com/office/drawing/2014/main" id="{BEBFB535-A97B-4478-8EAF-CB78D64B94CA}"/>
              </a:ext>
            </a:extLst>
          </p:cNvPr>
          <p:cNvSpPr txBox="1"/>
          <p:nvPr/>
        </p:nvSpPr>
        <p:spPr>
          <a:xfrm>
            <a:off x="42203" y="6404848"/>
            <a:ext cx="9059594" cy="338554"/>
          </a:xfrm>
          <a:prstGeom prst="rect">
            <a:avLst/>
          </a:prstGeom>
          <a:noFill/>
        </p:spPr>
        <p:txBody>
          <a:bodyPr wrap="square" rtlCol="0">
            <a:spAutoFit/>
          </a:bodyPr>
          <a:lstStyle/>
          <a:p>
            <a:pPr algn="ctr"/>
            <a:r>
              <a:rPr lang="en-US" sz="1600" dirty="0">
                <a:latin typeface="CNN"/>
              </a:rPr>
              <a:t>https://www.cnn.com/2019/01/27/opinions/holocaust-education-importance-wall/index.html</a:t>
            </a:r>
          </a:p>
        </p:txBody>
      </p:sp>
    </p:spTree>
    <p:extLst>
      <p:ext uri="{BB962C8B-B14F-4D97-AF65-F5344CB8AC3E}">
        <p14:creationId xmlns:p14="http://schemas.microsoft.com/office/powerpoint/2010/main" val="6371241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2900" y="190500"/>
            <a:ext cx="8458200" cy="1295400"/>
          </a:xfrm>
        </p:spPr>
        <p:txBody>
          <a:bodyPr>
            <a:normAutofit fontScale="90000"/>
          </a:bodyPr>
          <a:lstStyle/>
          <a:p>
            <a:pPr lvl="0" algn="ctr" eaLnBrk="1" hangingPunct="1">
              <a:spcBef>
                <a:spcPct val="20000"/>
              </a:spcBef>
              <a:buClr>
                <a:srgbClr val="00FFFF"/>
              </a:buClr>
              <a:buSzPct val="75000"/>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MODERN TRENDS IN ANTISEMITISM</a:t>
            </a:r>
            <a:br>
              <a:rPr lang="en-US" sz="3600" dirty="0">
                <a:effectLst>
                  <a:outerShdw blurRad="38100" dist="38100" dir="2700000" algn="tl">
                    <a:srgbClr val="000000">
                      <a:alpha val="43137"/>
                    </a:srgbClr>
                  </a:outerShdw>
                </a:effectLst>
              </a:rPr>
            </a:br>
            <a:r>
              <a:rPr lang="en-US" sz="3200" dirty="0">
                <a:solidFill>
                  <a:schemeClr val="tx1"/>
                </a:solidFill>
                <a:ea typeface="+mn-ea"/>
                <a:cs typeface="+mn-cs"/>
              </a:rPr>
              <a:t>Revelation</a:t>
            </a:r>
            <a:r>
              <a:rPr lang="en-US" sz="2800" dirty="0">
                <a:solidFill>
                  <a:schemeClr val="tx1"/>
                </a:solidFill>
                <a:ea typeface="+mn-ea"/>
                <a:cs typeface="+mn-cs"/>
              </a:rPr>
              <a:t> </a:t>
            </a:r>
            <a:r>
              <a:rPr lang="en-US" sz="3200" dirty="0">
                <a:solidFill>
                  <a:schemeClr val="tx1"/>
                </a:solidFill>
                <a:ea typeface="+mn-ea"/>
                <a:cs typeface="+mn-cs"/>
              </a:rPr>
              <a:t>12</a:t>
            </a:r>
            <a:endParaRPr lang="en-US" sz="3600" dirty="0">
              <a:solidFill>
                <a:schemeClr val="tx1"/>
              </a:solidFill>
            </a:endParaRPr>
          </a:p>
        </p:txBody>
      </p:sp>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076" y="3886200"/>
            <a:ext cx="2150166" cy="2514600"/>
          </a:xfrm>
          <a:prstGeom prst="rect">
            <a:avLst/>
          </a:prstGeom>
        </p:spPr>
      </p:pic>
      <p:pic>
        <p:nvPicPr>
          <p:cNvPr id="1026" name="Picture 2" descr="C:\Users\Jim\AppData\Local\Temp\SNAGHTMLafd90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9211" y="2057400"/>
            <a:ext cx="355143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AppData\Local\Temp\SNAGHTMLafed37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43199"/>
            <a:ext cx="2047875"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9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Capernaum, </a:t>
            </a:r>
            <a:r>
              <a:rPr lang="en-IN" sz="3200" dirty="0" err="1">
                <a:latin typeface="Papyrus" panose="03070502060502030205" pitchFamily="66" charset="0"/>
              </a:rPr>
              <a:t>Tabgha</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3</a:t>
            </a:r>
          </a:p>
        </p:txBody>
      </p:sp>
    </p:spTree>
    <p:extLst>
      <p:ext uri="{BB962C8B-B14F-4D97-AF65-F5344CB8AC3E}">
        <p14:creationId xmlns:p14="http://schemas.microsoft.com/office/powerpoint/2010/main" val="288484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756410" y="190500"/>
            <a:ext cx="5631180" cy="914400"/>
          </a:xfrm>
        </p:spPr>
        <p:txBody>
          <a:bodyPr>
            <a:normAutofit/>
          </a:body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
        <p:nvSpPr>
          <p:cNvPr id="4099" name="Rectangle 3"/>
          <p:cNvSpPr>
            <a:spLocks noGrp="1" noChangeArrowheads="1"/>
          </p:cNvSpPr>
          <p:nvPr>
            <p:ph type="body" idx="4294967295"/>
          </p:nvPr>
        </p:nvSpPr>
        <p:spPr>
          <a:xfrm>
            <a:off x="0" y="1600200"/>
            <a:ext cx="9144000" cy="2971800"/>
          </a:xfrm>
        </p:spPr>
        <p:txBody>
          <a:bodyPr/>
          <a:lstStyle/>
          <a:p>
            <a:pPr marL="0" lvl="1" indent="0" algn="just" eaLnBrk="1" hangingPunct="1">
              <a:buFontTx/>
              <a:buNone/>
            </a:pPr>
            <a:r>
              <a:rPr lang="en-US" sz="3600" dirty="0"/>
              <a:t>“First, their synagogues should be set on fire…Secondly, their homes should likewise be broken down and destroyed…Thirdly, they should be deprived of their prayer books and </a:t>
            </a:r>
            <a:r>
              <a:rPr lang="en-US" sz="3600" dirty="0" err="1"/>
              <a:t>Talmuds</a:t>
            </a:r>
            <a:r>
              <a:rPr lang="en-US" sz="3600" dirty="0"/>
              <a:t>…”</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74F624FC-CC33-4DBC-8E09-0C759D407D22}"/>
              </a:ext>
            </a:extLst>
          </p:cNvPr>
          <p:cNvSpPr/>
          <p:nvPr/>
        </p:nvSpPr>
        <p:spPr>
          <a:xfrm>
            <a:off x="1028700" y="6019800"/>
            <a:ext cx="7086600" cy="707886"/>
          </a:xfrm>
          <a:prstGeom prst="rect">
            <a:avLst/>
          </a:prstGeom>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Tree>
    <p:extLst>
      <p:ext uri="{BB962C8B-B14F-4D97-AF65-F5344CB8AC3E}">
        <p14:creationId xmlns:p14="http://schemas.microsoft.com/office/powerpoint/2010/main" val="26138662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1600200"/>
            <a:ext cx="9144000" cy="3657600"/>
          </a:xfrm>
        </p:spPr>
        <p:txBody>
          <a:bodyPr/>
          <a:lstStyle/>
          <a:p>
            <a:pPr marL="0" lvl="1" indent="0" algn="just" eaLnBrk="1" hangingPunct="1">
              <a:buFontTx/>
              <a:buNone/>
            </a:pPr>
            <a:r>
              <a:rPr lang="en-US" sz="3600" dirty="0"/>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247CBF66-D323-47DC-A5F8-DB578B0E2AA6}"/>
              </a:ext>
            </a:extLst>
          </p:cNvPr>
          <p:cNvSpPr/>
          <p:nvPr/>
        </p:nvSpPr>
        <p:spPr>
          <a:xfrm>
            <a:off x="1028700" y="5997714"/>
            <a:ext cx="7086600" cy="707886"/>
          </a:xfrm>
          <a:prstGeom prst="rect">
            <a:avLst/>
          </a:prstGeom>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
        <p:nvSpPr>
          <p:cNvPr id="6" name="Rectangle 2">
            <a:extLst>
              <a:ext uri="{FF2B5EF4-FFF2-40B4-BE49-F238E27FC236}">
                <a16:creationId xmlns:a16="http://schemas.microsoft.com/office/drawing/2014/main" id="{EF30CDF0-03F7-41D6-9AF6-2D859B904B21}"/>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39694766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0" y="1600200"/>
            <a:ext cx="9144000" cy="3962400"/>
          </a:xfrm>
        </p:spPr>
        <p:txBody>
          <a:bodyPr/>
          <a:lstStyle/>
          <a:p>
            <a:pPr marL="0" indent="0" algn="just" eaLnBrk="1" hangingPunct="1">
              <a:buFontTx/>
              <a:buNone/>
            </a:pPr>
            <a:r>
              <a:rPr lang="en-US" sz="3600" dirty="0"/>
              <a:t>“Seventhly, let the young and strong Jews and Jewesses be given the flail, the ax, the hoe, the spade, the distaff, and spindle, and let the earn their bread by the sweat of their noses…We ought to drive the rascally lazy bones out of our system..</a:t>
            </a:r>
            <a:r>
              <a:rPr lang="en-US" sz="3600" dirty="0">
                <a:cs typeface="Arial" charset="0"/>
              </a:rPr>
              <a:t>.”</a:t>
            </a:r>
            <a:endParaRPr lang="en-US" sz="3600" dirty="0"/>
          </a:p>
        </p:txBody>
      </p:sp>
      <p:sp>
        <p:nvSpPr>
          <p:cNvPr id="6148" name="Text Box 4"/>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Rectangle 2">
            <a:extLst>
              <a:ext uri="{FF2B5EF4-FFF2-40B4-BE49-F238E27FC236}">
                <a16:creationId xmlns:a16="http://schemas.microsoft.com/office/drawing/2014/main" id="{CBC2D76E-9D1E-476C-8FC7-B83470F46DE7}"/>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14735268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0" y="1600200"/>
            <a:ext cx="9144000" cy="4038600"/>
          </a:xfrm>
        </p:spPr>
        <p:txBody>
          <a:bodyPr/>
          <a:lstStyle/>
          <a:p>
            <a:pPr marL="0" indent="0" algn="just" eaLnBrk="1" hangingPunct="1">
              <a:buFontTx/>
              <a:buNone/>
            </a:pPr>
            <a:r>
              <a:rPr lang="en-US" sz="3600" dirty="0"/>
              <a:t>“…Therefore away with them… To sum up, dear princes and nobles who have Jews in your domains, if this advice of mine does not suit you, then find a better one so that you and we may all be free of this insufferable devilish burden</a:t>
            </a:r>
            <a:r>
              <a:rPr lang="en-US" sz="3600" dirty="0">
                <a:cs typeface="Arial" charset="0"/>
              </a:rPr>
              <a:t>–the Jews.”</a:t>
            </a:r>
            <a:endParaRPr lang="en-US" sz="3600" dirty="0"/>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Text Box 4">
            <a:extLst>
              <a:ext uri="{FF2B5EF4-FFF2-40B4-BE49-F238E27FC236}">
                <a16:creationId xmlns:a16="http://schemas.microsoft.com/office/drawing/2014/main" id="{D8495ED7-C55B-4DFB-B408-4B55E63C156A}"/>
              </a:ext>
            </a:extLst>
          </p:cNvPr>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
        <p:nvSpPr>
          <p:cNvPr id="8" name="Rectangle 2">
            <a:extLst>
              <a:ext uri="{FF2B5EF4-FFF2-40B4-BE49-F238E27FC236}">
                <a16:creationId xmlns:a16="http://schemas.microsoft.com/office/drawing/2014/main" id="{689A04E0-D1F5-4DA6-B404-8F99E06695CB}"/>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3941971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255520" y="1752600"/>
            <a:ext cx="6629400" cy="2895600"/>
          </a:xfrm>
        </p:spPr>
        <p:txBody>
          <a:bodyPr anchor="t">
            <a:normAutofit/>
          </a:bodyPr>
          <a:lstStyle/>
          <a:p>
            <a:pPr algn="just" eaLnBrk="1" hangingPunct="1">
              <a:lnSpc>
                <a:spcPct val="100000"/>
              </a:lnSpc>
            </a:pPr>
            <a:r>
              <a:rPr lang="en-US" sz="3200" b="0" dirty="0">
                <a:solidFill>
                  <a:schemeClr val="tx1"/>
                </a:solidFill>
              </a:rPr>
              <a:t>The Encyclopaedia Judaica says </a:t>
            </a:r>
            <a:r>
              <a:rPr lang="en-US" sz="3200" b="0" i="1" dirty="0">
                <a:solidFill>
                  <a:schemeClr val="tx1"/>
                </a:solidFill>
              </a:rPr>
              <a:t>“Short of the Auschwitz oven and the extermination, </a:t>
            </a:r>
            <a:r>
              <a:rPr lang="en-US" sz="3200" b="1" i="1" u="sng" dirty="0">
                <a:solidFill>
                  <a:srgbClr val="FFFFCC"/>
                </a:solidFill>
              </a:rPr>
              <a:t>the whole Nazi holocaust is pre-outlined here</a:t>
            </a:r>
            <a:r>
              <a:rPr lang="en-US" sz="3200" b="0" i="1" dirty="0">
                <a:solidFill>
                  <a:schemeClr val="tx1"/>
                </a:solidFill>
              </a:rPr>
              <a:t>.”</a:t>
            </a:r>
            <a:endParaRPr lang="en-US" altLang="en-US" sz="3200" b="0" i="1" dirty="0">
              <a:solidFill>
                <a:schemeClr val="tx1"/>
              </a:solidFill>
            </a:endParaRPr>
          </a:p>
        </p:txBody>
      </p:sp>
      <p:sp>
        <p:nvSpPr>
          <p:cNvPr id="15363" name="Rectangle 3"/>
          <p:cNvSpPr>
            <a:spLocks noGrp="1" noChangeArrowheads="1"/>
          </p:cNvSpPr>
          <p:nvPr>
            <p:ph type="subTitle" sz="quarter" idx="4294967295"/>
          </p:nvPr>
        </p:nvSpPr>
        <p:spPr>
          <a:xfrm>
            <a:off x="1600200" y="190500"/>
            <a:ext cx="5943600" cy="1143000"/>
          </a:xfrm>
        </p:spPr>
        <p:txBody>
          <a:bodyPr>
            <a:normAutofit fontScale="92500" lnSpcReduction="10000"/>
          </a:bodyPr>
          <a:lstStyle/>
          <a:p>
            <a:pPr marL="0" indent="0" algn="ctr">
              <a:lnSpc>
                <a:spcPct val="120000"/>
              </a:lnSpc>
              <a:spcBef>
                <a:spcPct val="0"/>
              </a:spcBef>
              <a:spcAft>
                <a:spcPts val="600"/>
              </a:spcAft>
              <a:buNone/>
              <a:defRPr/>
            </a:pPr>
            <a:r>
              <a:rPr lang="en-US" sz="4300" b="1" dirty="0">
                <a:ln w="10160">
                  <a:solidFill>
                    <a:schemeClr val="accent5"/>
                  </a:solidFill>
                  <a:prstDash val="solid"/>
                </a:ln>
                <a:solidFill>
                  <a:srgbClr val="FFFFFF"/>
                </a:solidFill>
                <a:effectLst>
                  <a:outerShdw blurRad="38100" dist="38100" dir="2700000" algn="tl">
                    <a:srgbClr val="000000">
                      <a:alpha val="43137"/>
                    </a:srgbClr>
                  </a:outerShdw>
                </a:effectLst>
              </a:rPr>
              <a:t>Martin Luther</a:t>
            </a:r>
          </a:p>
          <a:p>
            <a:pPr marL="0" indent="0" algn="ctr" eaLnBrk="1" hangingPunct="1">
              <a:lnSpc>
                <a:spcPct val="120000"/>
              </a:lnSpc>
              <a:spcBef>
                <a:spcPts val="0"/>
              </a:spcBef>
              <a:buNone/>
              <a:defRPr/>
            </a:pPr>
            <a:r>
              <a:rPr lang="en-US" sz="2100" dirty="0"/>
              <a:t>“Luther, Martin,” in Encyclopaedia Judaica, Vol. 8, 693. </a:t>
            </a:r>
          </a:p>
        </p:txBody>
      </p:sp>
      <p:pic>
        <p:nvPicPr>
          <p:cNvPr id="5" name="Picture 4">
            <a:extLst>
              <a:ext uri="{FF2B5EF4-FFF2-40B4-BE49-F238E27FC236}">
                <a16:creationId xmlns:a16="http://schemas.microsoft.com/office/drawing/2014/main" id="{589ACD00-458A-444F-AFFB-7851B0B5014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904999"/>
            <a:ext cx="1981200" cy="2316999"/>
          </a:xfrm>
          <a:prstGeom prst="rect">
            <a:avLst/>
          </a:prstGeom>
        </p:spPr>
      </p:pic>
    </p:spTree>
    <p:extLst>
      <p:ext uri="{BB962C8B-B14F-4D97-AF65-F5344CB8AC3E}">
        <p14:creationId xmlns:p14="http://schemas.microsoft.com/office/powerpoint/2010/main" val="5472923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514600" y="1752600"/>
            <a:ext cx="6324600" cy="1828800"/>
          </a:xfrm>
        </p:spPr>
        <p:txBody>
          <a:bodyPr anchor="t"/>
          <a:lstStyle/>
          <a:p>
            <a:pPr algn="just" eaLnBrk="1" hangingPunct="1">
              <a:lnSpc>
                <a:spcPct val="100000"/>
              </a:lnSpc>
            </a:pPr>
            <a:r>
              <a:rPr lang="en-US" sz="3200" b="0" i="1" dirty="0">
                <a:solidFill>
                  <a:schemeClr val="tx1"/>
                </a:solidFill>
              </a:rPr>
              <a:t>“…both Luther and Hitler were obsessed  by the ‘</a:t>
            </a:r>
            <a:r>
              <a:rPr lang="en-US" sz="3200" b="0" i="1" dirty="0" err="1">
                <a:solidFill>
                  <a:schemeClr val="tx1"/>
                </a:solidFill>
              </a:rPr>
              <a:t>demonologized</a:t>
            </a:r>
            <a:r>
              <a:rPr lang="en-US" sz="3200" b="0" i="1" dirty="0">
                <a:solidFill>
                  <a:schemeClr val="tx1"/>
                </a:solidFill>
              </a:rPr>
              <a:t> universe’ inhabited by the Jews.”</a:t>
            </a:r>
            <a:endParaRPr lang="en-US" altLang="en-US" sz="3200" b="0" i="1" dirty="0">
              <a:solidFill>
                <a:schemeClr val="tx1"/>
              </a:solidFill>
            </a:endParaRPr>
          </a:p>
        </p:txBody>
      </p:sp>
      <p:pic>
        <p:nvPicPr>
          <p:cNvPr id="3" name="Picture 2">
            <a:extLst>
              <a:ext uri="{FF2B5EF4-FFF2-40B4-BE49-F238E27FC236}">
                <a16:creationId xmlns:a16="http://schemas.microsoft.com/office/drawing/2014/main" id="{71D06DBD-D7EE-4365-BACA-C1D55139C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828800"/>
            <a:ext cx="2187526" cy="2989619"/>
          </a:xfrm>
          <a:prstGeom prst="rect">
            <a:avLst/>
          </a:prstGeom>
        </p:spPr>
      </p:pic>
      <p:sp>
        <p:nvSpPr>
          <p:cNvPr id="2" name="Rectangle 1">
            <a:extLst>
              <a:ext uri="{FF2B5EF4-FFF2-40B4-BE49-F238E27FC236}">
                <a16:creationId xmlns:a16="http://schemas.microsoft.com/office/drawing/2014/main" id="{14250EC2-3B9E-4CA1-91A1-E2B458FDD9DF}"/>
              </a:ext>
            </a:extLst>
          </p:cNvPr>
          <p:cNvSpPr/>
          <p:nvPr/>
        </p:nvSpPr>
        <p:spPr>
          <a:xfrm>
            <a:off x="1813267" y="193655"/>
            <a:ext cx="5517466" cy="1061829"/>
          </a:xfrm>
          <a:prstGeom prst="rect">
            <a:avLst/>
          </a:prstGeom>
        </p:spPr>
        <p:txBody>
          <a:bodyPr wrap="square">
            <a:spAutoFit/>
          </a:bodyPr>
          <a:lstStyle/>
          <a:p>
            <a:pPr algn="ctr">
              <a:spcBef>
                <a:spcPct val="0"/>
              </a:spcBef>
              <a:spcAft>
                <a:spcPts val="600"/>
              </a:spcAft>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rPr>
              <a:t>Lucy </a:t>
            </a:r>
            <a:r>
              <a:rPr lang="en-US" sz="4000" b="1" dirty="0" err="1">
                <a:ln w="10160">
                  <a:solidFill>
                    <a:schemeClr val="accent5"/>
                  </a:solidFill>
                  <a:prstDash val="solid"/>
                </a:ln>
                <a:solidFill>
                  <a:srgbClr val="FFFFFF"/>
                </a:solidFill>
                <a:effectLst>
                  <a:outerShdw blurRad="38100" dist="38100" dir="2700000" algn="tl">
                    <a:srgbClr val="000000">
                      <a:alpha val="43137"/>
                    </a:srgbClr>
                  </a:outerShdw>
                </a:effectLst>
              </a:rPr>
              <a:t>Dawidowicz</a:t>
            </a:r>
            <a:endPar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endParaRPr>
          </a:p>
          <a:p>
            <a:pPr algn="ctr"/>
            <a:r>
              <a:rPr lang="en-US" sz="1600" dirty="0"/>
              <a:t>“Luther, Martin,” in </a:t>
            </a:r>
            <a:r>
              <a:rPr lang="en-US" sz="1600" dirty="0" err="1"/>
              <a:t>Encyclopaedia</a:t>
            </a:r>
            <a:r>
              <a:rPr lang="en-US" sz="1600" dirty="0"/>
              <a:t> Judaica, Vol. 8, 693. </a:t>
            </a:r>
          </a:p>
        </p:txBody>
      </p:sp>
    </p:spTree>
    <p:extLst>
      <p:ext uri="{BB962C8B-B14F-4D97-AF65-F5344CB8AC3E}">
        <p14:creationId xmlns:p14="http://schemas.microsoft.com/office/powerpoint/2010/main" val="39982548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485900" y="190500"/>
            <a:ext cx="6172200" cy="1143000"/>
          </a:xfrm>
        </p:spPr>
        <p:txBody>
          <a:bodyPr>
            <a:normAutofit fontScale="90000"/>
          </a:bodyPr>
          <a:lstStyle/>
          <a:p>
            <a:pPr lvl="0" algn="ctr">
              <a:lnSpc>
                <a:spcPct val="100000"/>
              </a:lnSpc>
              <a:spcBef>
                <a:spcPct val="50000"/>
              </a:spcBef>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Lutheran Statement</a:t>
            </a:r>
            <a:br>
              <a:rPr lang="en-US" sz="4000" b="0" dirty="0">
                <a:solidFill>
                  <a:srgbClr val="00FFFF"/>
                </a:solidFill>
                <a:effectLst>
                  <a:outerShdw blurRad="38100" dist="38100" dir="2700000" algn="tl">
                    <a:srgbClr val="000000">
                      <a:alpha val="43137"/>
                    </a:srgbClr>
                  </a:outerShdw>
                </a:effectLst>
                <a:cs typeface="Calibri" panose="020F0502020204030204" pitchFamily="34" charset="0"/>
              </a:rPr>
            </a:br>
            <a:r>
              <a:rPr lang="en-US" sz="1600" b="0" kern="1200" dirty="0">
                <a:ea typeface="+mn-ea"/>
                <a:cs typeface="Calibri" panose="020F0502020204030204" pitchFamily="34" charset="0"/>
              </a:rPr>
              <a:t>https://www.ccjr.us/dialogika-resources/documents-and-statements/interreligious/759-lwfijcic1983</a:t>
            </a:r>
          </a:p>
        </p:txBody>
      </p:sp>
      <p:sp>
        <p:nvSpPr>
          <p:cNvPr id="4099" name="Rectangle 3"/>
          <p:cNvSpPr>
            <a:spLocks noGrp="1" noChangeArrowheads="1"/>
          </p:cNvSpPr>
          <p:nvPr>
            <p:ph type="body" idx="4294967295"/>
          </p:nvPr>
        </p:nvSpPr>
        <p:spPr>
          <a:xfrm>
            <a:off x="0" y="1600200"/>
            <a:ext cx="9144000" cy="3505200"/>
          </a:xfrm>
        </p:spPr>
        <p:txBody>
          <a:bodyPr>
            <a:normAutofit fontScale="92500" lnSpcReduction="10000"/>
          </a:bodyPr>
          <a:lstStyle/>
          <a:p>
            <a:pPr marL="0" lvl="1" indent="0" algn="just" eaLnBrk="1" hangingPunct="1">
              <a:buNone/>
            </a:pPr>
            <a:r>
              <a:rPr lang="en-US" sz="3100" i="1" dirty="0">
                <a:cs typeface="Calibri" panose="020F0502020204030204" pitchFamily="34" charset="0"/>
              </a:rPr>
              <a:t>“We Lutherans take our name and much of our understanding of Christianity from Martin Luther. </a:t>
            </a:r>
            <a:r>
              <a:rPr lang="en-US" sz="3100" b="1" i="1" dirty="0">
                <a:solidFill>
                  <a:srgbClr val="FFFFCC"/>
                </a:solidFill>
                <a:cs typeface="Calibri" panose="020F0502020204030204" pitchFamily="34" charset="0"/>
              </a:rPr>
              <a:t>But we cannot accept or condone the violent verbal attacks that the Reformer made against the Jews…The sins of Luther’s anti-Jewish remarks, the violence of his attacks on the Jews, must be acknowledged with deep distress. And all occasions for similar sin in the present or the future must be removed from our churches</a:t>
            </a:r>
            <a:r>
              <a:rPr lang="en-US" sz="3100" i="1" dirty="0">
                <a:cs typeface="Calibri" panose="020F0502020204030204" pitchFamily="34" charset="0"/>
              </a:rPr>
              <a:t>…Lutherans of today refuse to be bound by all of Luther’s utterances on the Jews.”</a:t>
            </a:r>
          </a:p>
        </p:txBody>
      </p:sp>
      <p:pic>
        <p:nvPicPr>
          <p:cNvPr id="5" name="Picture 4">
            <a:extLst>
              <a:ext uri="{FF2B5EF4-FFF2-40B4-BE49-F238E27FC236}">
                <a16:creationId xmlns:a16="http://schemas.microsoft.com/office/drawing/2014/main" id="{E21F61A4-FF0A-4421-AB0D-F3E60EBF575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extLst>
      <p:ext uri="{BB962C8B-B14F-4D97-AF65-F5344CB8AC3E}">
        <p14:creationId xmlns:p14="http://schemas.microsoft.com/office/powerpoint/2010/main" val="30888479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C55D601-F1B7-4E14-88BA-F8383CB30F6B}"/>
              </a:ext>
            </a:extLst>
          </p:cNvPr>
          <p:cNvSpPr txBox="1">
            <a:spLocks noChangeArrowheads="1"/>
          </p:cNvSpPr>
          <p:nvPr/>
        </p:nvSpPr>
        <p:spPr bwMode="auto">
          <a:xfrm>
            <a:off x="0" y="1600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lvl="1" algn="just" eaLnBrk="1" hangingPunct="1">
              <a:lnSpc>
                <a:spcPct val="100000"/>
              </a:lnSpc>
              <a:spcBef>
                <a:spcPct val="20000"/>
              </a:spcBef>
              <a:buClr>
                <a:schemeClr val="tx1"/>
              </a:buClr>
            </a:pPr>
            <a:r>
              <a:rPr lang="en-US" sz="3200" b="0" i="1" kern="0" dirty="0">
                <a:solidFill>
                  <a:schemeClr val="tx1"/>
                </a:solidFill>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b="0" i="1" kern="0" dirty="0">
              <a:solidFill>
                <a:schemeClr val="tx1"/>
              </a:solidFill>
              <a:latin typeface="Calibri" panose="020F0502020204030204" pitchFamily="34" charset="0"/>
            </a:endParaRPr>
          </a:p>
        </p:txBody>
      </p:sp>
      <p:sp>
        <p:nvSpPr>
          <p:cNvPr id="11" name="Rectangle 3">
            <a:extLst>
              <a:ext uri="{FF2B5EF4-FFF2-40B4-BE49-F238E27FC236}">
                <a16:creationId xmlns:a16="http://schemas.microsoft.com/office/drawing/2014/main" id="{526D8101-05F6-49D0-B8A4-2D7D5187BD01}"/>
              </a:ext>
            </a:extLst>
          </p:cNvPr>
          <p:cNvSpPr txBox="1">
            <a:spLocks noChangeArrowheads="1"/>
          </p:cNvSpPr>
          <p:nvPr/>
        </p:nvSpPr>
        <p:spPr bwMode="auto">
          <a:xfrm>
            <a:off x="1676400" y="19812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eaLnBrk="1" hangingPunct="1">
              <a:spcBef>
                <a:spcPct val="0"/>
              </a:spcBef>
              <a:spcAft>
                <a:spcPts val="600"/>
              </a:spcAft>
              <a:buNone/>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rPr>
              <a:t>John Calvin</a:t>
            </a:r>
          </a:p>
          <a:p>
            <a:pPr marL="0" indent="0" algn="ctr" eaLnBrk="1" hangingPunct="1">
              <a:buNone/>
              <a:defRPr/>
            </a:pPr>
            <a:r>
              <a:rPr lang="en-US" sz="1600" i="1" kern="0" dirty="0"/>
              <a:t>Commentary on the Prophet Daniel </a:t>
            </a:r>
            <a:r>
              <a:rPr lang="en-US" sz="1600" kern="0" dirty="0"/>
              <a:t>(Vol 1, p. 185). Bellingham, WA: Logos Bible Software. Commentary on Daniel 2:44-45. (2010).</a:t>
            </a:r>
          </a:p>
        </p:txBody>
      </p:sp>
      <p:pic>
        <p:nvPicPr>
          <p:cNvPr id="12" name="Picture 11">
            <a:extLst>
              <a:ext uri="{FF2B5EF4-FFF2-40B4-BE49-F238E27FC236}">
                <a16:creationId xmlns:a16="http://schemas.microsoft.com/office/drawing/2014/main" id="{73A22865-157C-4766-AE62-210570B58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spTree>
    <p:extLst>
      <p:ext uri="{BB962C8B-B14F-4D97-AF65-F5344CB8AC3E}">
        <p14:creationId xmlns:p14="http://schemas.microsoft.com/office/powerpoint/2010/main" val="27957613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0" y="2286000"/>
            <a:ext cx="9144000" cy="2362200"/>
          </a:xfrm>
        </p:spPr>
        <p:txBody>
          <a:bodyPr anchor="t"/>
          <a:lstStyle/>
          <a:p>
            <a:pPr lvl="1" algn="just" eaLnBrk="1" hangingPunct="1">
              <a:lnSpc>
                <a:spcPct val="100000"/>
              </a:lnSpc>
              <a:spcBef>
                <a:spcPct val="20000"/>
              </a:spcBef>
              <a:buClr>
                <a:schemeClr val="tx1"/>
              </a:buClr>
            </a:pPr>
            <a:r>
              <a:rPr lang="en-US" sz="3200" b="0" dirty="0">
                <a:solidFill>
                  <a:schemeClr val="tx1"/>
                </a:solidFill>
                <a:latin typeface="Calibri" panose="020F0502020204030204" pitchFamily="34" charset="0"/>
              </a:rPr>
              <a:t>Calvin repeatedly refers to the Jews as “profane unholy sacrilegious dogs,” describing them as “a barbarous nation” and “the people of Israel rejected by God.”</a:t>
            </a:r>
            <a:endParaRPr lang="en-US" altLang="en-US" sz="3200" b="0" dirty="0">
              <a:solidFill>
                <a:schemeClr val="tx1"/>
              </a:solidFill>
              <a:latin typeface="Calibri" panose="020F0502020204030204" pitchFamily="34" charset="0"/>
            </a:endParaRPr>
          </a:p>
        </p:txBody>
      </p:sp>
      <p:sp>
        <p:nvSpPr>
          <p:cNvPr id="15363" name="Rectangle 3"/>
          <p:cNvSpPr>
            <a:spLocks noGrp="1" noChangeArrowheads="1"/>
          </p:cNvSpPr>
          <p:nvPr>
            <p:ph type="subTitle" sz="quarter" idx="4294967295"/>
          </p:nvPr>
        </p:nvSpPr>
        <p:spPr>
          <a:xfrm>
            <a:off x="990600" y="198120"/>
            <a:ext cx="7162800" cy="1981200"/>
          </a:xfrm>
        </p:spPr>
        <p:txBody>
          <a:bodyPr>
            <a:normAutofit fontScale="92500" lnSpcReduction="10000"/>
          </a:bodyPr>
          <a:lstStyle/>
          <a:p>
            <a:pPr marL="0" indent="0" algn="ctr" fontAlgn="base">
              <a:lnSpc>
                <a:spcPct val="110000"/>
              </a:lnSpc>
              <a:spcBef>
                <a:spcPct val="0"/>
              </a:spcBef>
              <a:spcAft>
                <a:spcPts val="600"/>
              </a:spcAft>
              <a:buClr>
                <a:schemeClr val="tx1"/>
              </a:buClr>
              <a:buNone/>
              <a:defRPr/>
            </a:pPr>
            <a:r>
              <a:rPr lang="en-US" sz="4300" b="1" dirty="0">
                <a:ln w="10160">
                  <a:solidFill>
                    <a:schemeClr val="accent5"/>
                  </a:solidFill>
                  <a:prstDash val="solid"/>
                </a:ln>
                <a:solidFill>
                  <a:srgbClr val="FFFFFF"/>
                </a:solidFill>
                <a:effectLst>
                  <a:outerShdw blurRad="38100" dist="38100" dir="2700000" algn="tl">
                    <a:srgbClr val="000000">
                      <a:alpha val="43137"/>
                    </a:srgbClr>
                  </a:outerShdw>
                </a:effectLst>
              </a:rPr>
              <a:t>John Calvin</a:t>
            </a:r>
          </a:p>
          <a:p>
            <a:pPr marL="0" indent="0" algn="ctr" eaLnBrk="1" hangingPunct="1">
              <a:lnSpc>
                <a:spcPct val="110000"/>
              </a:lnSpc>
              <a:spcBef>
                <a:spcPts val="0"/>
              </a:spcBef>
              <a:buNone/>
              <a:defRPr/>
            </a:pPr>
            <a:r>
              <a:rPr lang="en-US" sz="1600" dirty="0"/>
              <a:t>1.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50, 307; Sermon on Gal. 1:6–8; quoted in </a:t>
            </a:r>
            <a:r>
              <a:rPr lang="en-US" sz="1600" dirty="0" err="1"/>
              <a:t>Selderhuis</a:t>
            </a:r>
            <a:r>
              <a:rPr lang="en-US" sz="1600" dirty="0"/>
              <a:t>, Calvin Handbook, 145; 2.  John Calvin, </a:t>
            </a:r>
            <a:r>
              <a:rPr lang="en-US" sz="1600" dirty="0" err="1"/>
              <a:t>Supplementa</a:t>
            </a:r>
            <a:r>
              <a:rPr lang="en-US" sz="1600" dirty="0"/>
              <a:t> </a:t>
            </a:r>
            <a:r>
              <a:rPr lang="en-US" sz="1600" dirty="0" err="1"/>
              <a:t>Calviniana</a:t>
            </a:r>
            <a:r>
              <a:rPr lang="en-US" sz="1600" dirty="0"/>
              <a:t>, V, 145, 10; Sermon on Mic. 40b–11; quoted in </a:t>
            </a:r>
            <a:r>
              <a:rPr lang="en-US" sz="1600" dirty="0" err="1"/>
              <a:t>Selderhuis</a:t>
            </a:r>
            <a:r>
              <a:rPr lang="en-US" sz="1600" dirty="0"/>
              <a:t>, Calvin Handbook, 145; 3.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27, 6; Sermon on Deut. 10:1–8; quoted in </a:t>
            </a:r>
            <a:r>
              <a:rPr lang="en-US" sz="1600" dirty="0" err="1"/>
              <a:t>Selderhuis</a:t>
            </a:r>
            <a:r>
              <a:rPr lang="en-US" sz="1600" dirty="0"/>
              <a:t>, Calvin Handbook, 145.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pic>
        <p:nvPicPr>
          <p:cNvPr id="7" name="Picture 6">
            <a:extLst>
              <a:ext uri="{FF2B5EF4-FFF2-40B4-BE49-F238E27FC236}">
                <a16:creationId xmlns:a16="http://schemas.microsoft.com/office/drawing/2014/main" id="{847C1567-2DD6-4288-9FC0-2C2CE9E17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246" y="4267200"/>
            <a:ext cx="1873509" cy="2286000"/>
          </a:xfrm>
          <a:prstGeom prst="rect">
            <a:avLst/>
          </a:prstGeom>
          <a:ln w="38100">
            <a:solidFill>
              <a:srgbClr val="C00000"/>
            </a:solidFill>
          </a:ln>
        </p:spPr>
      </p:pic>
    </p:spTree>
    <p:extLst>
      <p:ext uri="{BB962C8B-B14F-4D97-AF65-F5344CB8AC3E}">
        <p14:creationId xmlns:p14="http://schemas.microsoft.com/office/powerpoint/2010/main" val="13574220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63" y="1094287"/>
            <a:ext cx="2164789" cy="31300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268" y="215343"/>
            <a:ext cx="3438525" cy="31368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7641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Jordan River, Bet She 'An, Jericho, Dead Sea, Masada</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4</a:t>
            </a:r>
          </a:p>
        </p:txBody>
      </p:sp>
    </p:spTree>
    <p:extLst>
      <p:ext uri="{BB962C8B-B14F-4D97-AF65-F5344CB8AC3E}">
        <p14:creationId xmlns:p14="http://schemas.microsoft.com/office/powerpoint/2010/main" val="1984688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26" name="Picture 2" descr="Related image">
            <a:extLst>
              <a:ext uri="{FF2B5EF4-FFF2-40B4-BE49-F238E27FC236}">
                <a16:creationId xmlns:a16="http://schemas.microsoft.com/office/drawing/2014/main" id="{D1266C82-BD37-400E-A2C2-1B46406935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151" y="1138673"/>
            <a:ext cx="8649591" cy="556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279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67BF4-3540-49AB-90AB-B623FC1BED2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270400"/>
          </a:xfrm>
          <a:prstGeom prst="rect">
            <a:avLst/>
          </a:prstGeom>
          <a:noFill/>
          <a:ln w="28575">
            <a:noFill/>
            <a:miter lim="800000"/>
            <a:headEnd/>
            <a:tailEnd/>
          </a:ln>
        </p:spPr>
        <p:txBody>
          <a:bodyPr wrap="square">
            <a:spAutoFit/>
          </a:bodyPr>
          <a:lstStyle/>
          <a:p>
            <a:pPr algn="ctr">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13:8-9</a:t>
            </a:r>
          </a:p>
          <a:p>
            <a:pPr algn="just">
              <a:spcAft>
                <a:spcPts val="750"/>
              </a:spcAft>
            </a:pP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2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through the fire, Refine them as silver is refined, And test them as gold is tested. They will call on My name, And I will answer them; I will say, ‘They are My people,’ And they will say, ‘The </a:t>
            </a:r>
            <a:r>
              <a:rPr lang="en-US" sz="32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4019547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099B0-57CC-4367-8481-36F6CF142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8C193E9-CC6C-4ED9-A369-7119184BA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2286000" cy="2286000"/>
          </a:xfrm>
          <a:prstGeom prst="rect">
            <a:avLst/>
          </a:prstGeom>
        </p:spPr>
      </p:pic>
    </p:spTree>
    <p:extLst>
      <p:ext uri="{BB962C8B-B14F-4D97-AF65-F5344CB8AC3E}">
        <p14:creationId xmlns:p14="http://schemas.microsoft.com/office/powerpoint/2010/main" val="1371865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4144" y="304800"/>
            <a:ext cx="8875712" cy="1295400"/>
          </a:xfrm>
        </p:spPr>
        <p:txBody>
          <a:bodyPr lIns="92075" tIns="46038" rIns="92075" bIns="46038">
            <a:normAutofit/>
          </a:bodyPr>
          <a:lstStyle/>
          <a:p>
            <a:pPr algn="ctr">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Israel’s Three Blessings to the World</a:t>
            </a:r>
            <a:br>
              <a:rPr lang="en-US" sz="4000" dirty="0">
                <a:effectLst>
                  <a:outerShdw blurRad="38100" dist="38100" dir="2700000" algn="tl">
                    <a:srgbClr val="000000">
                      <a:alpha val="43137"/>
                    </a:srgbClr>
                  </a:outerShdw>
                </a:effectLst>
              </a:rPr>
            </a:br>
            <a:r>
              <a:rPr lang="en-US" sz="3200" kern="1200" dirty="0">
                <a:ea typeface="+mn-ea"/>
                <a:cs typeface="+mn-cs"/>
              </a:rPr>
              <a:t>(Gen 12:3b)</a:t>
            </a:r>
          </a:p>
        </p:txBody>
      </p:sp>
      <p:sp>
        <p:nvSpPr>
          <p:cNvPr id="25603" name="Rectangle 3"/>
          <p:cNvSpPr>
            <a:spLocks noGrp="1" noChangeArrowheads="1"/>
          </p:cNvSpPr>
          <p:nvPr>
            <p:ph type="body" idx="4294967295"/>
          </p:nvPr>
        </p:nvSpPr>
        <p:spPr>
          <a:xfrm>
            <a:off x="228600" y="2057400"/>
            <a:ext cx="4191000" cy="2362200"/>
          </a:xfrm>
          <a:extLst/>
        </p:spPr>
        <p:txBody>
          <a:bodyPr/>
          <a:lstStyle/>
          <a:p>
            <a:pPr marL="457200" indent="-457200">
              <a:spcBef>
                <a:spcPts val="0"/>
              </a:spcBef>
              <a:spcAft>
                <a:spcPts val="3600"/>
              </a:spcAft>
              <a:buSzPct val="100000"/>
              <a:buFontTx/>
              <a:buAutoNum type="arabicPeriod"/>
              <a:defRPr/>
            </a:pPr>
            <a:r>
              <a:rPr lang="en-US" kern="1200" dirty="0"/>
              <a:t>Scripture (Rom 3:2)</a:t>
            </a:r>
          </a:p>
          <a:p>
            <a:pPr marL="457200" indent="-457200">
              <a:spcBef>
                <a:spcPts val="0"/>
              </a:spcBef>
              <a:spcAft>
                <a:spcPts val="3600"/>
              </a:spcAft>
              <a:buSzPct val="100000"/>
              <a:buFontTx/>
              <a:buAutoNum type="arabicPeriod"/>
              <a:defRPr/>
            </a:pPr>
            <a:r>
              <a:rPr lang="en-US" kern="1200" dirty="0"/>
              <a:t>Savior (John 4:22)</a:t>
            </a:r>
          </a:p>
          <a:p>
            <a:pPr marL="457200" indent="-457200">
              <a:spcBef>
                <a:spcPts val="0"/>
              </a:spcBef>
              <a:spcAft>
                <a:spcPts val="3600"/>
              </a:spcAft>
              <a:buSzPct val="100000"/>
              <a:buFontTx/>
              <a:buAutoNum type="arabicPeriod"/>
              <a:defRPr/>
            </a:pPr>
            <a:r>
              <a:rPr lang="en-US" b="1" u="sng" kern="1200" dirty="0">
                <a:solidFill>
                  <a:srgbClr val="FFFFCC"/>
                </a:solidFill>
              </a:rPr>
              <a:t>Kingdom (Isa 2:2-3)</a:t>
            </a:r>
          </a:p>
        </p:txBody>
      </p:sp>
      <p:pic>
        <p:nvPicPr>
          <p:cNvPr id="2" name="Picture 1">
            <a:extLst>
              <a:ext uri="{FF2B5EF4-FFF2-40B4-BE49-F238E27FC236}">
                <a16:creationId xmlns:a16="http://schemas.microsoft.com/office/drawing/2014/main" id="{1A361001-7A58-4C21-80C5-6D774F01DC7A}"/>
              </a:ext>
            </a:extLst>
          </p:cNvPr>
          <p:cNvPicPr>
            <a:picLocks noChangeAspect="1"/>
          </p:cNvPicPr>
          <p:nvPr/>
        </p:nvPicPr>
        <p:blipFill>
          <a:blip r:embed="rId2"/>
          <a:stretch>
            <a:fillRect/>
          </a:stretch>
        </p:blipFill>
        <p:spPr>
          <a:xfrm>
            <a:off x="4572000" y="2184021"/>
            <a:ext cx="4267200" cy="3200400"/>
          </a:xfrm>
          <a:prstGeom prst="rect">
            <a:avLst/>
          </a:prstGeom>
        </p:spPr>
      </p:pic>
    </p:spTree>
    <p:extLst>
      <p:ext uri="{BB962C8B-B14F-4D97-AF65-F5344CB8AC3E}">
        <p14:creationId xmlns:p14="http://schemas.microsoft.com/office/powerpoint/2010/main" val="397428996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304800"/>
            <a:ext cx="5715000" cy="1371600"/>
          </a:xfrm>
          <a:effectLst/>
        </p:spPr>
        <p:txBody>
          <a:bodyPr>
            <a:normAutofit/>
          </a:bodyPr>
          <a:lstStyle/>
          <a:p>
            <a:pPr algn="ctr" eaLnBrk="1" hangingPunct="1">
              <a:defRPr/>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CAST OF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SON = </a:t>
            </a:r>
            <a:r>
              <a:rPr lang="en-US" sz="3200" b="1" dirty="0">
                <a:solidFill>
                  <a:srgbClr val="FFFFCC"/>
                </a:solidFill>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DRAGON = </a:t>
            </a:r>
            <a:r>
              <a:rPr lang="en-US" sz="3200" b="1" dirty="0">
                <a:solidFill>
                  <a:srgbClr val="FFFFCC"/>
                </a:solidFill>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WOMAN = </a:t>
            </a:r>
            <a:r>
              <a:rPr lang="en-US" sz="3200" b="1" dirty="0">
                <a:solidFill>
                  <a:srgbClr val="FFFFCC"/>
                </a:solidFill>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t>“</a:t>
            </a:r>
            <a:r>
              <a:rPr lang="en-US" i="1" dirty="0"/>
              <a:t>Pursues the woman” = </a:t>
            </a:r>
            <a:r>
              <a:rPr lang="en-US" dirty="0"/>
              <a:t>persecution of Israel 12:13-14</a:t>
            </a:r>
          </a:p>
          <a:p>
            <a:pPr marL="461963" indent="-461963" eaLnBrk="1" hangingPunct="1">
              <a:buSzPct val="100000"/>
              <a:buFont typeface="+mj-lt"/>
              <a:buAutoNum type="arabicPeriod"/>
            </a:pPr>
            <a:endParaRPr lang="en-US" sz="2800" dirty="0"/>
          </a:p>
          <a:p>
            <a:pPr marL="461963" indent="-461963" eaLnBrk="1" hangingPunct="1">
              <a:buSzPct val="100000"/>
              <a:buFont typeface="+mj-lt"/>
              <a:buAutoNum type="arabicPeriod"/>
            </a:pPr>
            <a:r>
              <a:rPr lang="en-US" dirty="0"/>
              <a:t>“</a:t>
            </a:r>
            <a:r>
              <a:rPr lang="en-US" i="1" dirty="0"/>
              <a:t>Flood from his mouth” = </a:t>
            </a:r>
            <a:r>
              <a:rPr lang="en-US" dirty="0"/>
              <a:t>tries to destroy Israel 12:15-16</a:t>
            </a:r>
            <a:endParaRPr lang="en-US" i="1" dirty="0"/>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
        <p:nvSpPr>
          <p:cNvPr id="2" name="Rectangle 1">
            <a:extLst>
              <a:ext uri="{FF2B5EF4-FFF2-40B4-BE49-F238E27FC236}">
                <a16:creationId xmlns:a16="http://schemas.microsoft.com/office/drawing/2014/main" id="{3D9B67AA-45D4-4495-BCAE-E2D5672E9B8A}"/>
              </a:ext>
            </a:extLst>
          </p:cNvPr>
          <p:cNvSpPr/>
          <p:nvPr/>
        </p:nvSpPr>
        <p:spPr>
          <a:xfrm>
            <a:off x="326511" y="181094"/>
            <a:ext cx="8490979" cy="769441"/>
          </a:xfrm>
          <a:prstGeom prst="rect">
            <a:avLst/>
          </a:prstGeom>
        </p:spPr>
        <p:txBody>
          <a:bodyPr wrap="none">
            <a:spAutoFit/>
          </a:bodyPr>
          <a:lstStyle/>
          <a:p>
            <a:r>
              <a:rPr lang="en-US" sz="4400" b="1" dirty="0">
                <a:ln w="10160">
                  <a:solidFill>
                    <a:schemeClr val="accent5"/>
                  </a:solidFill>
                  <a:prstDash val="solid"/>
                </a:ln>
                <a:solidFill>
                  <a:srgbClr val="FFFFFF"/>
                </a:solidFill>
                <a:effectLst>
                  <a:outerShdw blurRad="38100" dist="38100" dir="2700000" algn="tl">
                    <a:srgbClr val="000000">
                      <a:alpha val="43137"/>
                    </a:srgbClr>
                  </a:outerShdw>
                </a:effectLst>
              </a:rPr>
              <a:t>2 CYCLES OF SATANIC PERSECUTION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Qumran, </a:t>
            </a:r>
            <a:r>
              <a:rPr lang="en-IN" sz="3200" dirty="0" err="1">
                <a:latin typeface="Papyrus" panose="03070502060502030205" pitchFamily="66" charset="0"/>
              </a:rPr>
              <a:t>En</a:t>
            </a:r>
            <a:r>
              <a:rPr lang="en-IN" sz="3200" dirty="0">
                <a:latin typeface="Papyrus" panose="03070502060502030205" pitchFamily="66" charset="0"/>
              </a:rPr>
              <a:t> </a:t>
            </a:r>
            <a:r>
              <a:rPr lang="en-IN" sz="3200" dirty="0" err="1">
                <a:latin typeface="Papyrus" panose="03070502060502030205" pitchFamily="66" charset="0"/>
              </a:rPr>
              <a:t>Gedi</a:t>
            </a:r>
            <a:r>
              <a:rPr lang="en-IN" sz="3200" dirty="0">
                <a:latin typeface="Papyrus" panose="03070502060502030205" pitchFamily="66" charset="0"/>
              </a:rPr>
              <a:t>, Jerusalem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5</a:t>
            </a:r>
          </a:p>
        </p:txBody>
      </p:sp>
    </p:spTree>
    <p:extLst>
      <p:ext uri="{BB962C8B-B14F-4D97-AF65-F5344CB8AC3E}">
        <p14:creationId xmlns:p14="http://schemas.microsoft.com/office/powerpoint/2010/main" val="324588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Jerusalem –Mt. of Olives, Garden of Gethsemane, Southern Steps, Western Wall, Temple Institute</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6</a:t>
            </a:r>
          </a:p>
        </p:txBody>
      </p:sp>
    </p:spTree>
    <p:extLst>
      <p:ext uri="{BB962C8B-B14F-4D97-AF65-F5344CB8AC3E}">
        <p14:creationId xmlns:p14="http://schemas.microsoft.com/office/powerpoint/2010/main" val="410686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Garden Tomb, Golgotha, Upper Room, Pool </a:t>
            </a:r>
            <a:r>
              <a:rPr lang="en-IN" sz="3200">
                <a:latin typeface="Papyrus" panose="03070502060502030205" pitchFamily="66" charset="0"/>
              </a:rPr>
              <a:t>of Siloam</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7</a:t>
            </a:r>
          </a:p>
        </p:txBody>
      </p:sp>
    </p:spTree>
    <p:extLst>
      <p:ext uri="{BB962C8B-B14F-4D97-AF65-F5344CB8AC3E}">
        <p14:creationId xmlns:p14="http://schemas.microsoft.com/office/powerpoint/2010/main" val="5604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Pool of Bethesda, Western Wall Tunnel, Hezekiah’s Tunnel, , US Embassy</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8</a:t>
            </a:r>
          </a:p>
        </p:txBody>
      </p:sp>
    </p:spTree>
    <p:extLst>
      <p:ext uri="{BB962C8B-B14F-4D97-AF65-F5344CB8AC3E}">
        <p14:creationId xmlns:p14="http://schemas.microsoft.com/office/powerpoint/2010/main" val="1861515126"/>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BG Presentation Template - v4" id="{D2E7B854-57A4-4C49-92B6-079BF15553DA}" vid="{DDFBD5F9-7DC6-43CD-820E-691F3CC0D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2.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19797F-2510-4681-A59B-FCD8F3733FE0}">
  <ds:schemaRefs>
    <ds:schemaRef ds:uri="http://purl.org/dc/elements/1.1/"/>
    <ds:schemaRef ds:uri="http://schemas.openxmlformats.org/package/2006/metadata/core-properties"/>
    <ds:schemaRef ds:uri="16c05727-aa75-4e4a-9b5f-8a80a1165891"/>
    <ds:schemaRef ds:uri="http://purl.org/dc/terms/"/>
    <ds:schemaRef ds:uri="http://schemas.microsoft.com/office/2006/documentManagement/types"/>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1659</Words>
  <Application>Microsoft Office PowerPoint</Application>
  <PresentationFormat>On-screen Show (4:3)</PresentationFormat>
  <Paragraphs>140</Paragraphs>
  <Slides>55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Abadi MT Condensed Light</vt:lpstr>
      <vt:lpstr>Arial</vt:lpstr>
      <vt:lpstr>Arial Narrow</vt:lpstr>
      <vt:lpstr>Calibri</vt:lpstr>
      <vt:lpstr>CNN</vt:lpstr>
      <vt:lpstr>Corbel</vt:lpstr>
      <vt:lpstr>Papyrus</vt:lpstr>
      <vt:lpstr>Wingdings</vt:lpstr>
      <vt:lpstr>Office Theme</vt:lpstr>
      <vt:lpstr>ISRAEL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Example</vt:lpstr>
      <vt:lpstr>PowerPoint Presentation</vt:lpstr>
      <vt:lpstr>PowerPoint Presentation</vt:lpstr>
      <vt:lpstr>PowerPoint Presentation</vt:lpstr>
      <vt:lpstr>PowerPoint Presentation</vt:lpstr>
      <vt:lpstr>Messiah must be from the tribe of Judah</vt:lpstr>
      <vt:lpstr>PowerPoint Presentation</vt:lpstr>
      <vt:lpstr>PowerPoint Presentation</vt:lpstr>
      <vt:lpstr>PowerPoint Presentation</vt:lpstr>
      <vt:lpstr>PowerPoint Presentation</vt:lpstr>
      <vt:lpstr>7 “I AM” statements in John</vt:lpstr>
      <vt:lpstr>PowerPoint Presentation</vt:lpstr>
      <vt:lpstr>PowerPoint Presentation</vt:lpstr>
      <vt:lpstr>  </vt:lpstr>
      <vt:lpstr>MODERN TRENDS IN ANTISEMITISM Revelation 12</vt:lpstr>
      <vt:lpstr>Christian Anti-Semitism</vt:lpstr>
      <vt:lpstr>PowerPoint Presentation</vt:lpstr>
      <vt:lpstr>PowerPoint Presentation</vt:lpstr>
      <vt:lpstr>PowerPoint Presentation</vt:lpstr>
      <vt:lpstr>The Encyclopaedia Judaica says “Short of the Auschwitz oven and the extermination, the whole Nazi holocaust is pre-outlined here.”</vt:lpstr>
      <vt:lpstr>“…both Luther and Hitler were obsessed  by the ‘demonologized universe’ inhabited by the Jews.”</vt:lpstr>
      <vt:lpstr>Lutheran Statement https://www.ccjr.us/dialogika-resources/documents-and-statements/interreligious/759-lwfijcic1983</vt:lpstr>
      <vt:lpstr>PowerPoint Presentation</vt:lpstr>
      <vt:lpstr>Calvin repeatedly refers to the Jews as “profane unholy sacrilegious dogs,” describing them as “a barbarous nation” and “the people of Israel rejected by God.”</vt:lpstr>
      <vt:lpstr>PowerPoint Presentation</vt:lpstr>
      <vt:lpstr>PowerPoint Presentation</vt:lpstr>
      <vt:lpstr>PowerPoint Presentation</vt:lpstr>
      <vt:lpstr>PowerPoint Presentation</vt:lpstr>
      <vt:lpstr>Israel’s Three Blessings to the World (Gen 12:3b)</vt:lpstr>
      <vt:lpstr>CAST OF CHARACTERS Revelation 12:1-5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2019-03-08T02:32:45Z</dcterms:created>
  <dcterms:modified xsi:type="dcterms:W3CDTF">2019-05-26T00:32:48Z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