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6"/>
  </p:notesMasterIdLst>
  <p:handoutMasterIdLst>
    <p:handoutMasterId r:id="rId107"/>
  </p:handoutMasterIdLst>
  <p:sldIdLst>
    <p:sldId id="2067" r:id="rId2"/>
    <p:sldId id="322" r:id="rId3"/>
    <p:sldId id="5185" r:id="rId4"/>
    <p:sldId id="682" r:id="rId5"/>
    <p:sldId id="4990" r:id="rId6"/>
    <p:sldId id="3738" r:id="rId7"/>
    <p:sldId id="5180" r:id="rId8"/>
    <p:sldId id="5264" r:id="rId9"/>
    <p:sldId id="5265" r:id="rId10"/>
    <p:sldId id="5266" r:id="rId11"/>
    <p:sldId id="5240" r:id="rId12"/>
    <p:sldId id="5241" r:id="rId13"/>
    <p:sldId id="5272" r:id="rId14"/>
    <p:sldId id="5223" r:id="rId15"/>
    <p:sldId id="5273" r:id="rId16"/>
    <p:sldId id="5274" r:id="rId17"/>
    <p:sldId id="5201" r:id="rId18"/>
    <p:sldId id="5287" r:id="rId19"/>
    <p:sldId id="5269" r:id="rId20"/>
    <p:sldId id="4457" r:id="rId21"/>
    <p:sldId id="5300" r:id="rId22"/>
    <p:sldId id="5294" r:id="rId23"/>
    <p:sldId id="5288" r:id="rId24"/>
    <p:sldId id="3091" r:id="rId25"/>
    <p:sldId id="5270" r:id="rId26"/>
    <p:sldId id="5275" r:id="rId27"/>
    <p:sldId id="5276" r:id="rId28"/>
    <p:sldId id="5249" r:id="rId29"/>
    <p:sldId id="5250" r:id="rId30"/>
    <p:sldId id="5299" r:id="rId31"/>
    <p:sldId id="5297" r:id="rId32"/>
    <p:sldId id="5252" r:id="rId33"/>
    <p:sldId id="5251" r:id="rId34"/>
    <p:sldId id="3740" r:id="rId35"/>
    <p:sldId id="2060" r:id="rId36"/>
    <p:sldId id="5253" r:id="rId37"/>
    <p:sldId id="5254" r:id="rId38"/>
    <p:sldId id="3494" r:id="rId39"/>
    <p:sldId id="5255" r:id="rId40"/>
    <p:sldId id="5277" r:id="rId41"/>
    <p:sldId id="5256" r:id="rId42"/>
    <p:sldId id="4846" r:id="rId43"/>
    <p:sldId id="5314" r:id="rId44"/>
    <p:sldId id="5257" r:id="rId45"/>
    <p:sldId id="5278" r:id="rId46"/>
    <p:sldId id="5313" r:id="rId47"/>
    <p:sldId id="5279" r:id="rId48"/>
    <p:sldId id="1110" r:id="rId49"/>
    <p:sldId id="4854" r:id="rId50"/>
    <p:sldId id="1263" r:id="rId51"/>
    <p:sldId id="5280" r:id="rId52"/>
    <p:sldId id="4171" r:id="rId53"/>
    <p:sldId id="5301" r:id="rId54"/>
    <p:sldId id="5302" r:id="rId55"/>
    <p:sldId id="5303" r:id="rId56"/>
    <p:sldId id="5304" r:id="rId57"/>
    <p:sldId id="5305" r:id="rId58"/>
    <p:sldId id="5306" r:id="rId59"/>
    <p:sldId id="5307" r:id="rId60"/>
    <p:sldId id="5289" r:id="rId61"/>
    <p:sldId id="492" r:id="rId62"/>
    <p:sldId id="4161" r:id="rId63"/>
    <p:sldId id="3850" r:id="rId64"/>
    <p:sldId id="3851" r:id="rId65"/>
    <p:sldId id="3872" r:id="rId66"/>
    <p:sldId id="5281" r:id="rId67"/>
    <p:sldId id="4907" r:id="rId68"/>
    <p:sldId id="3860" r:id="rId69"/>
    <p:sldId id="3871" r:id="rId70"/>
    <p:sldId id="5308" r:id="rId71"/>
    <p:sldId id="5309" r:id="rId72"/>
    <p:sldId id="891" r:id="rId73"/>
    <p:sldId id="5282" r:id="rId74"/>
    <p:sldId id="5258" r:id="rId75"/>
    <p:sldId id="5218" r:id="rId76"/>
    <p:sldId id="5271" r:id="rId77"/>
    <p:sldId id="5219" r:id="rId78"/>
    <p:sldId id="5220" r:id="rId79"/>
    <p:sldId id="5221" r:id="rId80"/>
    <p:sldId id="5222" r:id="rId81"/>
    <p:sldId id="5283" r:id="rId82"/>
    <p:sldId id="1299" r:id="rId83"/>
    <p:sldId id="5284" r:id="rId84"/>
    <p:sldId id="5259" r:id="rId85"/>
    <p:sldId id="5260" r:id="rId86"/>
    <p:sldId id="5261" r:id="rId87"/>
    <p:sldId id="5262" r:id="rId88"/>
    <p:sldId id="5310" r:id="rId89"/>
    <p:sldId id="889" r:id="rId90"/>
    <p:sldId id="763" r:id="rId91"/>
    <p:sldId id="765" r:id="rId92"/>
    <p:sldId id="746" r:id="rId93"/>
    <p:sldId id="761" r:id="rId94"/>
    <p:sldId id="456" r:id="rId95"/>
    <p:sldId id="764" r:id="rId96"/>
    <p:sldId id="1323" r:id="rId97"/>
    <p:sldId id="5290" r:id="rId98"/>
    <p:sldId id="5311" r:id="rId99"/>
    <p:sldId id="5312" r:id="rId100"/>
    <p:sldId id="5263" r:id="rId101"/>
    <p:sldId id="2248" r:id="rId102"/>
    <p:sldId id="5285" r:id="rId103"/>
    <p:sldId id="5286" r:id="rId104"/>
    <p:sldId id="3488" r:id="rId10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0099"/>
    <a:srgbClr val="000066"/>
    <a:srgbClr val="0000CC"/>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3383" autoAdjust="0"/>
  </p:normalViewPr>
  <p:slideViewPr>
    <p:cSldViewPr>
      <p:cViewPr varScale="1">
        <p:scale>
          <a:sx n="159" d="100"/>
          <a:sy n="159" d="100"/>
        </p:scale>
        <p:origin x="1907" y="61"/>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691504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extLst>
      <p:ext uri="{BB962C8B-B14F-4D97-AF65-F5344CB8AC3E}">
        <p14:creationId xmlns:p14="http://schemas.microsoft.com/office/powerpoint/2010/main" val="155448590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94</a:t>
            </a:fld>
            <a:endParaRPr lang="en-US"/>
          </a:p>
        </p:txBody>
      </p:sp>
    </p:spTree>
    <p:extLst>
      <p:ext uri="{BB962C8B-B14F-4D97-AF65-F5344CB8AC3E}">
        <p14:creationId xmlns:p14="http://schemas.microsoft.com/office/powerpoint/2010/main" val="401418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177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5/19/2019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7430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xmlns=""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xmlns=""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xmlns=""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411158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xmlns=""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xmlns=""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5" name="Picture 4">
            <a:extLst>
              <a:ext uri="{FF2B5EF4-FFF2-40B4-BE49-F238E27FC236}">
                <a16:creationId xmlns:a16="http://schemas.microsoft.com/office/drawing/2014/main" xmlns="" id="{90B51BD7-BC8F-4E64-BECF-D9792D06E53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64681109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xmlns=""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xmlns=""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72074367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sudden appearance in John’s vision</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110749836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195867950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xmlns=""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sudden appearance in John’s vision</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624849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9265763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6965926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3 WARS</a:t>
            </a:r>
            <a:r>
              <a:rPr lang="en-US" dirty="0">
                <a:solidFill>
                  <a:srgbClr val="FFFFCC"/>
                </a:solidFill>
                <a:effectLst>
                  <a:outerShdw blurRad="38100" dist="38100" dir="2700000" algn="tl">
                    <a:srgbClr val="000000">
                      <a:alpha val="43137"/>
                    </a:srgbClr>
                  </a:outerShdw>
                </a:effectLst>
                <a:latin typeface="Arial Narrow" pitchFamily="34" charset="0"/>
              </a:rPr>
              <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WAR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PAST</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12:1-5</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WAR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HEAVEN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12:6-12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WAR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EARTH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12:13-17</a:t>
            </a:r>
          </a:p>
        </p:txBody>
      </p:sp>
    </p:spTree>
    <p:extLst>
      <p:ext uri="{BB962C8B-B14F-4D97-AF65-F5344CB8AC3E}">
        <p14:creationId xmlns:p14="http://schemas.microsoft.com/office/powerpoint/2010/main" val="232573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2877593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9264961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13:1c-2a)</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Ten Horns and Seven Heads (1c)</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Four Animals (2a)</a:t>
            </a:r>
          </a:p>
        </p:txBody>
      </p:sp>
      <p:pic>
        <p:nvPicPr>
          <p:cNvPr id="6" name="Picture 5">
            <a:extLst>
              <a:ext uri="{FF2B5EF4-FFF2-40B4-BE49-F238E27FC236}">
                <a16:creationId xmlns:a16="http://schemas.microsoft.com/office/drawing/2014/main" xmlns=""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8" y="3384972"/>
            <a:ext cx="2930605" cy="3200400"/>
          </a:xfrm>
          <a:prstGeom prst="rect">
            <a:avLst/>
          </a:prstGeom>
        </p:spPr>
      </p:pic>
    </p:spTree>
    <p:extLst>
      <p:ext uri="{BB962C8B-B14F-4D97-AF65-F5344CB8AC3E}">
        <p14:creationId xmlns:p14="http://schemas.microsoft.com/office/powerpoint/2010/main" val="34864050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13:1c-2a)</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Ten Horns and Seven Heads (1c)</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Four Animals (2a)</a:t>
            </a:r>
          </a:p>
        </p:txBody>
      </p:sp>
      <p:pic>
        <p:nvPicPr>
          <p:cNvPr id="5" name="Picture 4">
            <a:extLst>
              <a:ext uri="{FF2B5EF4-FFF2-40B4-BE49-F238E27FC236}">
                <a16:creationId xmlns:a16="http://schemas.microsoft.com/office/drawing/2014/main" xmlns="" id="{3B30AE6C-C906-4F79-B280-9A0BF5A5E47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26547465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7:24</a:t>
            </a:r>
          </a:p>
          <a:p>
            <a:pPr algn="just"/>
            <a:r>
              <a:rPr lang="en-US" sz="3600" dirty="0">
                <a:effectLst>
                  <a:outerShdw blurRad="38100" dist="38100" dir="2700000" algn="tl">
                    <a:srgbClr val="000000">
                      <a:alpha val="43137"/>
                    </a:srgbClr>
                  </a:outerShdw>
                </a:effectLst>
                <a:latin typeface="Calibri" panose="020F0502020204030204" pitchFamily="34" charset="0"/>
              </a:rPr>
              <a:t>“As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ten horns, out of this kingdom ten kings will arise</a:t>
            </a:r>
            <a:r>
              <a:rPr lang="en-US" sz="3600" dirty="0">
                <a:effectLst>
                  <a:outerShdw blurRad="38100" dist="38100" dir="2700000" algn="tl">
                    <a:srgbClr val="000000">
                      <a:alpha val="43137"/>
                    </a:srgbClr>
                  </a:outerShdw>
                </a:effectLst>
                <a:latin typeface="Calibri" panose="020F0502020204030204" pitchFamily="34" charset="0"/>
              </a:rPr>
              <a:t>; and another will arise after them, and he will be different from the previous ones and will subdue three kings.”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xmlns="" id="{D7DCDF83-925E-4241-A7A1-5BA817876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34470395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2:44</a:t>
            </a:r>
          </a:p>
          <a:p>
            <a:pPr algn="just"/>
            <a:r>
              <a:rPr lang="en-US" sz="3400" dirty="0">
                <a:effectLst>
                  <a:outerShdw blurRad="38100" dist="38100" dir="2700000" algn="tl">
                    <a:srgbClr val="000000">
                      <a:alpha val="43137"/>
                    </a:srgbClr>
                  </a:outerShdw>
                </a:effectLst>
                <a:latin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In the days of those kings</a:t>
            </a:r>
            <a:r>
              <a:rPr lang="en-US" sz="3400" dirty="0">
                <a:effectLst>
                  <a:outerShdw blurRad="38100" dist="38100" dir="2700000" algn="tl">
                    <a:srgbClr val="000000">
                      <a:alpha val="43137"/>
                    </a:srgbClr>
                  </a:outerShdw>
                </a:effectLst>
                <a:latin typeface="Calibri" panose="020F0502020204030204" pitchFamily="34" charset="0"/>
              </a:rPr>
              <a:t> the God of heaven will set up a kingdom which will never be destroyed, and that kingdom will not be left for another people; it will crush and put an end to all these kingdoms, but it will itself endure forever.”</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xmlns="" id="{3332C70C-5802-43D9-8CB2-1B86BEF33A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1528" y="3383280"/>
            <a:ext cx="2360944" cy="1463040"/>
          </a:xfrm>
          <a:prstGeom prst="rect">
            <a:avLst/>
          </a:prstGeom>
        </p:spPr>
      </p:pic>
    </p:spTree>
    <p:extLst>
      <p:ext uri="{BB962C8B-B14F-4D97-AF65-F5344CB8AC3E}">
        <p14:creationId xmlns:p14="http://schemas.microsoft.com/office/powerpoint/2010/main" val="535046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17:9-10</a:t>
            </a:r>
          </a:p>
          <a:p>
            <a:pPr algn="just"/>
            <a:r>
              <a:rPr lang="en-US" sz="3600" dirty="0">
                <a:effectLst>
                  <a:outerShdw blurRad="38100" dist="38100" dir="2700000" algn="tl">
                    <a:srgbClr val="000000">
                      <a:alpha val="43137"/>
                    </a:srgbClr>
                  </a:outerShdw>
                </a:effectLst>
                <a:latin typeface="Calibri" panose="020F0502020204030204" pitchFamily="34" charset="0"/>
              </a:rPr>
              <a:t>“</a:t>
            </a:r>
            <a:r>
              <a:rPr lang="en-US" b="1" baseline="30000" dirty="0">
                <a:effectLst>
                  <a:outerShdw blurRad="38100" dist="38100" dir="2700000" algn="tl">
                    <a:srgbClr val="000000">
                      <a:alpha val="43137"/>
                    </a:srgbClr>
                  </a:outerShdw>
                </a:effectLst>
              </a:rPr>
              <a:t>9 </a:t>
            </a:r>
            <a:r>
              <a:rPr lang="en-US" sz="3600" dirty="0">
                <a:effectLst>
                  <a:outerShdw blurRad="38100" dist="38100" dir="2700000" algn="tl">
                    <a:srgbClr val="000000">
                      <a:alpha val="43137"/>
                    </a:srgbClr>
                  </a:outerShdw>
                </a:effectLst>
                <a:latin typeface="Calibri" panose="020F0502020204030204" pitchFamily="34" charset="0"/>
              </a:rPr>
              <a:t>Here is the mind which has wisdom.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heads</a:t>
            </a:r>
            <a:r>
              <a:rPr lang="en-US" sz="3600" dirty="0">
                <a:effectLst>
                  <a:outerShdw blurRad="38100" dist="38100" dir="2700000" algn="tl">
                    <a:srgbClr val="000000">
                      <a:alpha val="43137"/>
                    </a:srgbClr>
                  </a:outerShdw>
                </a:effectLst>
                <a:latin typeface="Calibri" panose="020F0502020204030204" pitchFamily="34" charset="0"/>
              </a:rPr>
              <a:t>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mountains</a:t>
            </a:r>
            <a:r>
              <a:rPr lang="en-US" sz="3600" dirty="0">
                <a:effectLst>
                  <a:outerShdw blurRad="38100" dist="38100" dir="2700000" algn="tl">
                    <a:srgbClr val="000000">
                      <a:alpha val="43137"/>
                    </a:srgbClr>
                  </a:outerShdw>
                </a:effectLst>
                <a:latin typeface="Calibri" panose="020F0502020204030204" pitchFamily="34" charset="0"/>
              </a:rPr>
              <a:t> on which the woman sits, </a:t>
            </a:r>
            <a:r>
              <a:rPr lang="en-US" b="1" baseline="30000" dirty="0">
                <a:effectLst>
                  <a:outerShdw blurRad="38100" dist="38100" dir="2700000" algn="tl">
                    <a:srgbClr val="000000">
                      <a:alpha val="43137"/>
                    </a:srgbClr>
                  </a:outerShdw>
                </a:effectLst>
              </a:rPr>
              <a:t>10 </a:t>
            </a:r>
            <a:r>
              <a:rPr lang="en-US" sz="3600" dirty="0">
                <a:effectLst>
                  <a:outerShdw blurRad="38100" dist="38100" dir="2700000" algn="tl">
                    <a:srgbClr val="000000">
                      <a:alpha val="43137"/>
                    </a:srgbClr>
                  </a:outerShdw>
                </a:effectLst>
                <a:latin typeface="Calibri" panose="020F0502020204030204" pitchFamily="34" charset="0"/>
              </a:rPr>
              <a:t>and they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kings</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five have fallen</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is</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other has not yet come</a:t>
            </a:r>
            <a:r>
              <a:rPr lang="en-US" sz="3600" dirty="0">
                <a:effectLst>
                  <a:outerShdw blurRad="38100" dist="38100" dir="2700000" algn="tl">
                    <a:srgbClr val="000000">
                      <a:alpha val="43137"/>
                    </a:srgbClr>
                  </a:outerShdw>
                </a:effectLst>
                <a:latin typeface="Calibri" panose="020F0502020204030204" pitchFamily="34" charset="0"/>
              </a:rPr>
              <a:t>; and when he comes, he must remain a little while.”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36211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914400" y="1540933"/>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xmlns=""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200" y="2256366"/>
            <a:ext cx="3349264" cy="3657600"/>
          </a:xfrm>
          <a:prstGeom prst="rect">
            <a:avLst/>
          </a:prstGeom>
        </p:spPr>
      </p:pic>
    </p:spTree>
    <p:extLst>
      <p:ext uri="{BB962C8B-B14F-4D97-AF65-F5344CB8AC3E}">
        <p14:creationId xmlns:p14="http://schemas.microsoft.com/office/powerpoint/2010/main" val="14712242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13:1c-2a)</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6850" y="1540933"/>
            <a:ext cx="6210300" cy="17356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Ten Horns and Seven Heads (1c)</a:t>
            </a:r>
          </a:p>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Four Animals (2a)</a:t>
            </a:r>
          </a:p>
        </p:txBody>
      </p:sp>
      <p:pic>
        <p:nvPicPr>
          <p:cNvPr id="5" name="Picture 4">
            <a:extLst>
              <a:ext uri="{FF2B5EF4-FFF2-40B4-BE49-F238E27FC236}">
                <a16:creationId xmlns:a16="http://schemas.microsoft.com/office/drawing/2014/main" xmlns="" id="{2B1A4803-9842-416E-B6DF-23908CE926F9}"/>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18404624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709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7:12</a:t>
            </a:r>
          </a:p>
          <a:p>
            <a:pPr algn="just"/>
            <a:r>
              <a:rPr lang="en-US" sz="3600" dirty="0">
                <a:effectLst>
                  <a:outerShdw blurRad="38100" dist="38100" dir="2700000" algn="tl">
                    <a:srgbClr val="000000">
                      <a:alpha val="43137"/>
                    </a:srgbClr>
                  </a:outerShdw>
                </a:effectLst>
                <a:latin typeface="Calibri" panose="020F0502020204030204" pitchFamily="34" charset="0"/>
              </a:rPr>
              <a:t>“As for the rest of the beasts, their dominion was taken away, but an extension of life was granted to them for an appointed period of time.”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xmlns="" id="{7D8061CD-F34E-45BC-ABEE-189F3787EE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6459798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3938702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0324099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 national or individual resurrection?</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 authentic resurrection?</a:t>
            </a:r>
          </a:p>
        </p:txBody>
      </p:sp>
      <p:pic>
        <p:nvPicPr>
          <p:cNvPr id="6" name="Picture 5">
            <a:extLst>
              <a:ext uri="{FF2B5EF4-FFF2-40B4-BE49-F238E27FC236}">
                <a16:creationId xmlns:a16="http://schemas.microsoft.com/office/drawing/2014/main" xmlns=""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6014712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 national or individual resurrection?</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 authentic resurrection?</a:t>
            </a:r>
          </a:p>
        </p:txBody>
      </p:sp>
      <p:pic>
        <p:nvPicPr>
          <p:cNvPr id="5" name="Picture 4">
            <a:extLst>
              <a:ext uri="{FF2B5EF4-FFF2-40B4-BE49-F238E27FC236}">
                <a16:creationId xmlns:a16="http://schemas.microsoft.com/office/drawing/2014/main" xmlns="" id="{ECE07A0D-53B3-47D2-A530-C122A5922F8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2918764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xmlns=""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xmlns=""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17:9-10</a:t>
            </a:r>
          </a:p>
          <a:p>
            <a:pPr algn="just"/>
            <a:r>
              <a:rPr lang="en-US" sz="3600" dirty="0">
                <a:effectLst>
                  <a:outerShdw blurRad="38100" dist="38100" dir="2700000" algn="tl">
                    <a:srgbClr val="000000">
                      <a:alpha val="43137"/>
                    </a:srgbClr>
                  </a:outerShdw>
                </a:effectLst>
                <a:latin typeface="Calibri" panose="020F0502020204030204" pitchFamily="34" charset="0"/>
              </a:rPr>
              <a:t>“</a:t>
            </a:r>
            <a:r>
              <a:rPr lang="en-US" b="1" baseline="30000" dirty="0">
                <a:effectLst>
                  <a:outerShdw blurRad="38100" dist="38100" dir="2700000" algn="tl">
                    <a:srgbClr val="000000">
                      <a:alpha val="43137"/>
                    </a:srgbClr>
                  </a:outerShdw>
                </a:effectLst>
              </a:rPr>
              <a:t>9 </a:t>
            </a:r>
            <a:r>
              <a:rPr lang="en-US" sz="3600" dirty="0">
                <a:effectLst>
                  <a:outerShdw blurRad="38100" dist="38100" dir="2700000" algn="tl">
                    <a:srgbClr val="000000">
                      <a:alpha val="43137"/>
                    </a:srgbClr>
                  </a:outerShdw>
                </a:effectLst>
                <a:latin typeface="Calibri" panose="020F0502020204030204" pitchFamily="34" charset="0"/>
              </a:rPr>
              <a:t>Here is the mind which has wisdom.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heads</a:t>
            </a:r>
            <a:r>
              <a:rPr lang="en-US" sz="3600" dirty="0">
                <a:effectLst>
                  <a:outerShdw blurRad="38100" dist="38100" dir="2700000" algn="tl">
                    <a:srgbClr val="000000">
                      <a:alpha val="43137"/>
                    </a:srgbClr>
                  </a:outerShdw>
                </a:effectLst>
                <a:latin typeface="Calibri" panose="020F0502020204030204" pitchFamily="34" charset="0"/>
              </a:rPr>
              <a:t>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mountains</a:t>
            </a:r>
            <a:r>
              <a:rPr lang="en-US" sz="3600" dirty="0">
                <a:effectLst>
                  <a:outerShdw blurRad="38100" dist="38100" dir="2700000" algn="tl">
                    <a:srgbClr val="000000">
                      <a:alpha val="43137"/>
                    </a:srgbClr>
                  </a:outerShdw>
                </a:effectLst>
                <a:latin typeface="Calibri" panose="020F0502020204030204" pitchFamily="34" charset="0"/>
              </a:rPr>
              <a:t> on which the woman sits, </a:t>
            </a:r>
            <a:r>
              <a:rPr lang="en-US" b="1" baseline="30000" dirty="0">
                <a:effectLst>
                  <a:outerShdw blurRad="38100" dist="38100" dir="2700000" algn="tl">
                    <a:srgbClr val="000000">
                      <a:alpha val="43137"/>
                    </a:srgbClr>
                  </a:outerShdw>
                </a:effectLst>
              </a:rPr>
              <a:t>10 </a:t>
            </a:r>
            <a:r>
              <a:rPr lang="en-US" sz="3600" dirty="0">
                <a:effectLst>
                  <a:outerShdw blurRad="38100" dist="38100" dir="2700000" algn="tl">
                    <a:srgbClr val="000000">
                      <a:alpha val="43137"/>
                    </a:srgbClr>
                  </a:outerShdw>
                </a:effectLst>
                <a:latin typeface="Calibri" panose="020F0502020204030204" pitchFamily="34" charset="0"/>
              </a:rPr>
              <a:t>and they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seven kings</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five have fallen</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is</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other has not yet come</a:t>
            </a:r>
            <a:r>
              <a:rPr lang="en-US" sz="3600" dirty="0">
                <a:effectLst>
                  <a:outerShdw blurRad="38100" dist="38100" dir="2700000" algn="tl">
                    <a:srgbClr val="000000">
                      <a:alpha val="43137"/>
                    </a:srgbClr>
                  </a:outerShdw>
                </a:effectLst>
                <a:latin typeface="Calibri" panose="020F0502020204030204" pitchFamily="34" charset="0"/>
              </a:rPr>
              <a:t>; and when he comes, he must remain a little while.”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7498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914400" y="1540933"/>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xmlns=""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200" y="2256366"/>
            <a:ext cx="3349264" cy="3657600"/>
          </a:xfrm>
          <a:prstGeom prst="rect">
            <a:avLst/>
          </a:prstGeom>
        </p:spPr>
      </p:pic>
    </p:spTree>
    <p:extLst>
      <p:ext uri="{BB962C8B-B14F-4D97-AF65-F5344CB8AC3E}">
        <p14:creationId xmlns:p14="http://schemas.microsoft.com/office/powerpoint/2010/main" val="142721137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image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wound of the sword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13396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 national or individual resurrection?</a:t>
            </a:r>
          </a:p>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An authentic resurrection?</a:t>
            </a:r>
          </a:p>
        </p:txBody>
      </p:sp>
      <p:pic>
        <p:nvPicPr>
          <p:cNvPr id="5" name="Picture 4">
            <a:extLst>
              <a:ext uri="{FF2B5EF4-FFF2-40B4-BE49-F238E27FC236}">
                <a16:creationId xmlns:a16="http://schemas.microsoft.com/office/drawing/2014/main" xmlns="" id="{F3653CDA-89A9-458F-A8C1-B60480E56EA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29797011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5740899E-4884-4A6C-8524-BB6960541AA6}"/>
              </a:ext>
            </a:extLst>
          </p:cNvPr>
          <p:cNvGraphicFramePr>
            <a:graphicFrameLocks noGrp="1"/>
          </p:cNvGraphicFramePr>
          <p:nvPr>
            <p:ph idx="1"/>
            <p:extLst>
              <p:ext uri="{D42A27DB-BD31-4B8C-83A1-F6EECF244321}">
                <p14:modId xmlns:p14="http://schemas.microsoft.com/office/powerpoint/2010/main" val="4129454750"/>
              </p:ext>
            </p:extLst>
          </p:nvPr>
        </p:nvGraphicFramePr>
        <p:xfrm>
          <a:off x="304801" y="59815"/>
          <a:ext cx="8534399" cy="6738370"/>
        </p:xfrm>
        <a:graphic>
          <a:graphicData uri="http://schemas.openxmlformats.org/drawingml/2006/table">
            <a:tbl>
              <a:tblPr firstRow="1" bandRow="1">
                <a:tableStyleId>{073A0DAA-6AF3-43AB-8588-CEC1D06C72B9}</a:tableStyleId>
              </a:tblPr>
              <a:tblGrid>
                <a:gridCol w="723254">
                  <a:extLst>
                    <a:ext uri="{9D8B030D-6E8A-4147-A177-3AD203B41FA5}">
                      <a16:colId xmlns:a16="http://schemas.microsoft.com/office/drawing/2014/main" xmlns="" val="1281036659"/>
                    </a:ext>
                  </a:extLst>
                </a:gridCol>
                <a:gridCol w="3006063">
                  <a:extLst>
                    <a:ext uri="{9D8B030D-6E8A-4147-A177-3AD203B41FA5}">
                      <a16:colId xmlns:a16="http://schemas.microsoft.com/office/drawing/2014/main" xmlns="" val="3939120806"/>
                    </a:ext>
                  </a:extLst>
                </a:gridCol>
                <a:gridCol w="2402541">
                  <a:extLst>
                    <a:ext uri="{9D8B030D-6E8A-4147-A177-3AD203B41FA5}">
                      <a16:colId xmlns:a16="http://schemas.microsoft.com/office/drawing/2014/main" xmlns="" val="2755603270"/>
                    </a:ext>
                  </a:extLst>
                </a:gridCol>
                <a:gridCol w="2402541">
                  <a:extLst>
                    <a:ext uri="{9D8B030D-6E8A-4147-A177-3AD203B41FA5}">
                      <a16:colId xmlns:a16="http://schemas.microsoft.com/office/drawing/2014/main" xmlns=""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Plagues </a:t>
                      </a:r>
                      <a:r>
                        <a:rPr kumimoji="0" lang="en-US" sz="36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 Egypt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xmlns=""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IMITATION?</a:t>
                      </a:r>
                    </a:p>
                  </a:txBody>
                  <a:tcPr anchor="ctr">
                    <a:solidFill>
                      <a:schemeClr val="bg2"/>
                    </a:solidFill>
                  </a:tcPr>
                </a:tc>
                <a:extLst>
                  <a:ext uri="{0D108BD9-81ED-4DB2-BD59-A6C34878D82A}">
                    <a16:rowId xmlns:a16="http://schemas.microsoft.com/office/drawing/2014/main" xmlns="" val="1204976739"/>
                  </a:ext>
                </a:extLst>
              </a:tr>
              <a:tr h="518389">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algn="ctr"/>
                      <a:r>
                        <a:rPr lang="en-US" sz="2400" b="1" kern="1200" dirty="0">
                          <a:solidFill>
                            <a:srgbClr val="0000CC"/>
                          </a:solidFill>
                          <a:latin typeface="Calibri" panose="020F0502020204030204" pitchFamily="34" charset="0"/>
                          <a:ea typeface="+mn-ea"/>
                          <a:cs typeface="Calibri" panose="020F0502020204030204" pitchFamily="34" charset="0"/>
                        </a:rPr>
                        <a:t>Yes</a:t>
                      </a:r>
                    </a:p>
                  </a:txBody>
                  <a:tcPr anchor="ctr"/>
                </a:tc>
                <a:extLst>
                  <a:ext uri="{0D108BD9-81ED-4DB2-BD59-A6C34878D82A}">
                    <a16:rowId xmlns:a16="http://schemas.microsoft.com/office/drawing/2014/main" xmlns="" val="558539107"/>
                  </a:ext>
                </a:extLst>
              </a:tr>
              <a:tr h="518389">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Yes</a:t>
                      </a:r>
                    </a:p>
                  </a:txBody>
                  <a:tcPr anchor="ctr"/>
                </a:tc>
                <a:extLst>
                  <a:ext uri="{0D108BD9-81ED-4DB2-BD59-A6C34878D82A}">
                    <a16:rowId xmlns:a16="http://schemas.microsoft.com/office/drawing/2014/main" xmlns="" val="2935229951"/>
                  </a:ext>
                </a:extLst>
              </a:tr>
              <a:tr h="518389">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8:16-19</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1282089858"/>
                  </a:ext>
                </a:extLst>
              </a:tr>
              <a:tr h="518389">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1982611401"/>
                  </a:ext>
                </a:extLst>
              </a:tr>
              <a:tr h="518389">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1913668434"/>
                  </a:ext>
                </a:extLst>
              </a:tr>
              <a:tr h="518389">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443366115"/>
                  </a:ext>
                </a:extLst>
              </a:tr>
              <a:tr h="518389">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482985495"/>
                  </a:ext>
                </a:extLst>
              </a:tr>
              <a:tr h="518389">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3454855397"/>
                  </a:ext>
                </a:extLst>
              </a:tr>
              <a:tr h="518389">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3188230933"/>
                  </a:ext>
                </a:extLst>
              </a:tr>
              <a:tr h="518389">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a:t>
                      </a:r>
                    </a:p>
                  </a:txBody>
                  <a:tcPr anchor="ctr"/>
                </a:tc>
                <a:extLst>
                  <a:ext uri="{0D108BD9-81ED-4DB2-BD59-A6C34878D82A}">
                    <a16:rowId xmlns:a16="http://schemas.microsoft.com/office/drawing/2014/main" xmlns="" val="1747955805"/>
                  </a:ext>
                </a:extLst>
              </a:tr>
            </a:tbl>
          </a:graphicData>
        </a:graphic>
      </p:graphicFrame>
    </p:spTree>
    <p:extLst>
      <p:ext uri="{BB962C8B-B14F-4D97-AF65-F5344CB8AC3E}">
        <p14:creationId xmlns:p14="http://schemas.microsoft.com/office/powerpoint/2010/main" val="23256067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228600"/>
            <a:ext cx="6400800" cy="1066800"/>
          </a:xfrm>
        </p:spPr>
        <p:txBody>
          <a:bodyPr/>
          <a:lstStyle/>
          <a:p>
            <a:pPr algn="ctr">
              <a:spcBef>
                <a:spcPts val="1200"/>
              </a:spcBef>
            </a:pPr>
            <a:r>
              <a:rPr lang="en-US" sz="3200" dirty="0">
                <a:effectLst>
                  <a:outerShdw blurRad="38100" dist="38100" dir="2700000" algn="tl">
                    <a:srgbClr val="000000">
                      <a:alpha val="43137"/>
                    </a:srgbClr>
                  </a:outerShdw>
                </a:effectLst>
              </a:rPr>
              <a:t>John F. Walvoord</a:t>
            </a:r>
            <a:r>
              <a:rPr lang="en-US" sz="1800" dirty="0">
                <a:effectLst>
                  <a:outerShdw blurRad="38100" dist="38100" dir="2700000" algn="tl">
                    <a:srgbClr val="000000">
                      <a:alpha val="43137"/>
                    </a:srgbClr>
                  </a:outerShdw>
                </a:effectLst>
              </a:rPr>
              <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John F. Walvoord, "Revelation," in Bible Knowledge Commentary, ed. John F. Walvoord and Roy B. </a:t>
            </a:r>
            <a:r>
              <a:rPr lang="en-US" sz="1600" dirty="0" err="1">
                <a:solidFill>
                  <a:schemeClr val="tx1"/>
                </a:solidFill>
                <a:effectLst>
                  <a:outerShdw blurRad="38100" dist="38100" dir="2700000" algn="tl">
                    <a:srgbClr val="000000">
                      <a:alpha val="43137"/>
                    </a:srgbClr>
                  </a:outerShdw>
                </a:effectLst>
              </a:rPr>
              <a:t>Zuck</a:t>
            </a:r>
            <a:r>
              <a:rPr lang="en-US" sz="1600" dirty="0">
                <a:solidFill>
                  <a:schemeClr val="tx1"/>
                </a:solidFill>
                <a:effectLst>
                  <a:outerShdw blurRad="38100" dist="38100" dir="2700000" algn="tl">
                    <a:srgbClr val="000000">
                      <a:alpha val="43137"/>
                    </a:srgbClr>
                  </a:outerShdw>
                </a:effectLst>
              </a:rPr>
              <a:t> (Colorado Springs, CO: Victor, 1983), 961</a:t>
            </a:r>
            <a:endParaRPr lang="en-US" sz="1800" dirty="0">
              <a:solidFill>
                <a:schemeClr val="tx1"/>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0" y="1554480"/>
            <a:ext cx="9144000" cy="3703320"/>
          </a:xfrm>
        </p:spPr>
        <p:txBody>
          <a:bodyPr/>
          <a:lstStyle/>
          <a:p>
            <a:pPr marL="0" indent="0" algn="just">
              <a:buFontTx/>
              <a:buNone/>
              <a:defRPr/>
            </a:pP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Another plausible explanation is that the final world ruler receives a wound which normally would be fatal but is miraculously healed by Satan. </a:t>
            </a:r>
            <a:r>
              <a:rPr lang="en-US" b="1" u="sng" dirty="0">
                <a:solidFill>
                  <a:srgbClr val="FFFFCC"/>
                </a:solidFill>
                <a:effectLst>
                  <a:outerShdw blurRad="38100" dist="38100" dir="2700000" algn="tl">
                    <a:srgbClr val="000000">
                      <a:alpha val="43137"/>
                    </a:srgbClr>
                  </a:outerShdw>
                </a:effectLst>
              </a:rPr>
              <a:t>While the resurrection of a dead person seems to be beyond Satan’s power</a:t>
            </a:r>
            <a:r>
              <a:rPr lang="en-US" dirty="0">
                <a:effectLst>
                  <a:outerShdw blurRad="38100" dist="38100" dir="2700000" algn="tl">
                    <a:srgbClr val="000000">
                      <a:alpha val="43137"/>
                    </a:srgbClr>
                  </a:outerShdw>
                </a:effectLst>
              </a:rPr>
              <a:t>, the healing of a wound would be possible for Satan, and this may be the explanation. The important point is that the final world ruler comes into power obviously supported by a supernatural and miraculous deliverance by Satan himself.”</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image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wound of the sword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zaō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2751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2:8</a:t>
            </a:r>
          </a:p>
          <a:p>
            <a:r>
              <a:rPr lang="en-US" sz="3600" dirty="0">
                <a:effectLst>
                  <a:outerShdw blurRad="38100" dist="38100" dir="2700000" algn="tl">
                    <a:srgbClr val="000000">
                      <a:alpha val="43137"/>
                    </a:srgbClr>
                  </a:outerShdw>
                </a:effectLst>
                <a:latin typeface="Calibri" panose="020F0502020204030204" pitchFamily="34" charset="0"/>
              </a:rPr>
              <a:t>“And to the angel of the church in Smyrna write: The first and the last, who was dead,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zaō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says this.”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C780F592-E4FB-4C0E-B291-641B9D6297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18009607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F1B71A-DCE4-4093-93B4-22966DA967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67820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20:4-5</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came to life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rPr>
              <a:t>zaō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reigned with Christ for a thousand years.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to life</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rPr>
              <a:t>zaō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thousand years were completed. This is the first resurrection.”</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78661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Thessalonians 2:6-7</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do so until he is taken out of the way.”</a:t>
            </a:r>
          </a:p>
        </p:txBody>
      </p:sp>
    </p:spTree>
    <p:extLst>
      <p:ext uri="{BB962C8B-B14F-4D97-AF65-F5344CB8AC3E}">
        <p14:creationId xmlns:p14="http://schemas.microsoft.com/office/powerpoint/2010/main" val="35135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52085570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97606608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28600"/>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xmlns=""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6875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29756035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3600" dirty="0">
                <a:effectLst>
                  <a:outerShdw blurRad="38100" dist="38100" dir="2700000" algn="tl">
                    <a:srgbClr val="000000">
                      <a:alpha val="43137"/>
                    </a:srgbClr>
                  </a:outerShdw>
                </a:effectLst>
              </a:rPr>
              <a:t>CAST OF 3 CHARACTERS</a:t>
            </a:r>
            <a:r>
              <a:rPr lang="en-US" dirty="0">
                <a:solidFill>
                  <a:srgbClr val="FFFFCC"/>
                </a:solidFill>
                <a:effectLst>
                  <a:outerShdw blurRad="38100" dist="38100" dir="2700000" algn="tl">
                    <a:srgbClr val="000000">
                      <a:alpha val="43137"/>
                    </a:srgbClr>
                  </a:outerShdw>
                </a:effectLst>
                <a:latin typeface="Arial Narrow" pitchFamily="34" charset="0"/>
              </a:rPr>
              <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688647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Revelation 13:1-10</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sudden appearance in John’s vision (1a)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 (1b)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 (2b)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xmlns=""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591406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228600"/>
            <a:ext cx="6400800" cy="1066800"/>
          </a:xfrm>
        </p:spPr>
        <p:txBody>
          <a:bodyPr/>
          <a:lstStyle/>
          <a:p>
            <a:pPr algn="ctr">
              <a:spcBef>
                <a:spcPts val="1200"/>
              </a:spcBef>
            </a:pPr>
            <a:r>
              <a:rPr lang="en-US" sz="3200" dirty="0">
                <a:effectLst>
                  <a:outerShdw blurRad="38100" dist="38100" dir="2700000" algn="tl">
                    <a:srgbClr val="000000">
                      <a:alpha val="43137"/>
                    </a:srgbClr>
                  </a:outerShdw>
                </a:effectLst>
              </a:rPr>
              <a:t>Erwin </a:t>
            </a:r>
            <a:r>
              <a:rPr lang="en-US" sz="3200" dirty="0" err="1">
                <a:effectLst>
                  <a:outerShdw blurRad="38100" dist="38100" dir="2700000" algn="tl">
                    <a:srgbClr val="000000">
                      <a:alpha val="43137"/>
                    </a:srgbClr>
                  </a:outerShdw>
                </a:effectLst>
              </a:rPr>
              <a:t>Lutzer</a:t>
            </a:r>
            <a:r>
              <a:rPr lang="en-US" sz="1800" dirty="0">
                <a:effectLst>
                  <a:outerShdw blurRad="38100" dist="38100" dir="2700000" algn="tl">
                    <a:srgbClr val="000000">
                      <a:alpha val="43137"/>
                    </a:srgbClr>
                  </a:outerShdw>
                </a:effectLst>
              </a:rPr>
              <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Erwin W. </a:t>
            </a:r>
            <a:r>
              <a:rPr lang="en-US" sz="1600" dirty="0" err="1">
                <a:solidFill>
                  <a:schemeClr val="tx1"/>
                </a:solidFill>
                <a:effectLst>
                  <a:outerShdw blurRad="38100" dist="38100" dir="2700000" algn="tl">
                    <a:srgbClr val="000000">
                      <a:alpha val="43137"/>
                    </a:srgbClr>
                  </a:outerShdw>
                </a:effectLst>
              </a:rPr>
              <a:t>Lutzer</a:t>
            </a:r>
            <a:r>
              <a:rPr lang="en-US" sz="1600" dirty="0">
                <a:solidFill>
                  <a:schemeClr val="tx1"/>
                </a:solidFill>
                <a:effectLst>
                  <a:outerShdw blurRad="38100" dist="38100" dir="2700000" algn="tl">
                    <a:srgbClr val="000000">
                      <a:alpha val="43137"/>
                    </a:srgbClr>
                  </a:outerShdw>
                </a:effectLst>
              </a:rPr>
              <a:t>, </a:t>
            </a:r>
            <a:r>
              <a:rPr lang="en-US" sz="1600" i="1" dirty="0">
                <a:solidFill>
                  <a:schemeClr val="tx1"/>
                </a:solidFill>
                <a:effectLst>
                  <a:outerShdw blurRad="38100" dist="38100" dir="2700000" algn="tl">
                    <a:srgbClr val="000000">
                      <a:alpha val="43137"/>
                    </a:srgbClr>
                  </a:outerShdw>
                </a:effectLst>
              </a:rPr>
              <a:t>Hitler's Cross: How the Cross Was Used to Promote the Nazi Agenda</a:t>
            </a:r>
            <a:r>
              <a:rPr lang="en-US" sz="1600" dirty="0">
                <a:solidFill>
                  <a:schemeClr val="tx1"/>
                </a:solidFill>
                <a:effectLst>
                  <a:outerShdw blurRad="38100" dist="38100" dir="2700000" algn="tl">
                    <a:srgbClr val="000000">
                      <a:alpha val="43137"/>
                    </a:srgbClr>
                  </a:outerShdw>
                </a:effectLst>
              </a:rPr>
              <a:t> (Chicago: Moody, 2016), 83.</a:t>
            </a:r>
          </a:p>
        </p:txBody>
      </p:sp>
      <p:sp>
        <p:nvSpPr>
          <p:cNvPr id="16387" name="Rectangle 3"/>
          <p:cNvSpPr>
            <a:spLocks noGrp="1" noChangeArrowheads="1"/>
          </p:cNvSpPr>
          <p:nvPr>
            <p:ph type="body" idx="1"/>
          </p:nvPr>
        </p:nvSpPr>
        <p:spPr>
          <a:xfrm>
            <a:off x="12441" y="1371600"/>
            <a:ext cx="9144000" cy="3703320"/>
          </a:xfrm>
        </p:spPr>
        <p:txBody>
          <a:bodyPr/>
          <a:lstStyle/>
          <a:p>
            <a:pPr marL="0" indent="0" algn="just">
              <a:buFontTx/>
              <a:buNone/>
              <a:defRPr/>
            </a:pPr>
            <a:r>
              <a:rPr lang="en-US" sz="3000" dirty="0">
                <a:effectLst>
                  <a:outerShdw blurRad="38100" dist="38100" dir="2700000" algn="tl">
                    <a:srgbClr val="000000">
                      <a:alpha val="43137"/>
                    </a:srgbClr>
                  </a:outerShdw>
                </a:effectLst>
              </a:rPr>
              <a:t>“Earnest </a:t>
            </a:r>
            <a:r>
              <a:rPr lang="en-US" sz="3000" dirty="0" err="1">
                <a:effectLst>
                  <a:outerShdw blurRad="38100" dist="38100" dir="2700000" algn="tl">
                    <a:srgbClr val="000000">
                      <a:alpha val="43137"/>
                    </a:srgbClr>
                  </a:outerShdw>
                </a:effectLst>
              </a:rPr>
              <a:t>Pretzsche</a:t>
            </a:r>
            <a:r>
              <a:rPr lang="en-US" sz="3000" dirty="0">
                <a:effectLst>
                  <a:outerShdw blurRad="38100" dist="38100" dir="2700000" algn="tl">
                    <a:srgbClr val="000000">
                      <a:alpha val="43137"/>
                    </a:srgbClr>
                  </a:outerShdw>
                </a:effectLst>
              </a:rPr>
              <a:t>…introduced him [Hitler] to a psychedelic drug that produced clairvoyant visions and heightened spiritual perceptions. In this way he was empowered to perform the deeds that he believed fate had decreed. Even those who knew Hitler from his early days were well aware of his occult powers. August </a:t>
            </a:r>
            <a:r>
              <a:rPr lang="en-US" sz="3000" dirty="0" err="1">
                <a:effectLst>
                  <a:outerShdw blurRad="38100" dist="38100" dir="2700000" algn="tl">
                    <a:srgbClr val="000000">
                      <a:alpha val="43137"/>
                    </a:srgbClr>
                  </a:outerShdw>
                </a:effectLst>
              </a:rPr>
              <a:t>Kubizek</a:t>
            </a:r>
            <a:r>
              <a:rPr lang="en-US" sz="3000" dirty="0">
                <a:effectLst>
                  <a:outerShdw blurRad="38100" dist="38100" dir="2700000" algn="tl">
                    <a:srgbClr val="000000">
                      <a:alpha val="43137"/>
                    </a:srgbClr>
                  </a:outerShdw>
                </a:effectLst>
              </a:rPr>
              <a:t>, a friend, said, ‘</a:t>
            </a:r>
            <a:r>
              <a:rPr lang="en-US" sz="3000" b="1" u="sng" dirty="0">
                <a:solidFill>
                  <a:srgbClr val="FFFFCC"/>
                </a:solidFill>
                <a:effectLst>
                  <a:outerShdw blurRad="38100" dist="38100" dir="2700000" algn="tl">
                    <a:srgbClr val="000000">
                      <a:alpha val="43137"/>
                    </a:srgbClr>
                  </a:outerShdw>
                </a:effectLst>
              </a:rPr>
              <a:t>It was as if another being spoke out of his body</a:t>
            </a:r>
            <a:r>
              <a:rPr lang="en-US" sz="3000" dirty="0">
                <a:effectLst>
                  <a:outerShdw blurRad="38100" dist="38100" dir="2700000" algn="tl">
                    <a:srgbClr val="000000">
                      <a:alpha val="43137"/>
                    </a:srgbClr>
                  </a:outerShdw>
                </a:effectLst>
              </a:rPr>
              <a:t>.… It was not a case of a speaker carried away by his own words…I felt as though he himself listened with astonishment and emotion to what broke forth from him.’”</a:t>
            </a:r>
          </a:p>
        </p:txBody>
      </p:sp>
      <p:pic>
        <p:nvPicPr>
          <p:cNvPr id="1026" name="Picture 2" descr="Image result for erwin lutzer">
            <a:extLst>
              <a:ext uri="{FF2B5EF4-FFF2-40B4-BE49-F238E27FC236}">
                <a16:creationId xmlns:a16="http://schemas.microsoft.com/office/drawing/2014/main" xmlns="" id="{082D8B85-E46C-4217-807A-7314260A01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25730"/>
            <a:ext cx="1169670" cy="116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309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7722284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xmlns="" id="{2D9CE180-B71B-4F7E-8808-954636335E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1">
            <a:extLst>
              <a:ext uri="{FF2B5EF4-FFF2-40B4-BE49-F238E27FC236}">
                <a16:creationId xmlns:a16="http://schemas.microsoft.com/office/drawing/2014/main" xmlns="" id="{37607259-1471-426D-A392-0DDE432AD1D5}"/>
              </a:ext>
            </a:extLst>
          </p:cNvPr>
          <p:cNvSpPr>
            <a:spLocks noChangeArrowheads="1"/>
          </p:cNvSpPr>
          <p:nvPr/>
        </p:nvSpPr>
        <p:spPr bwMode="auto">
          <a:xfrm>
            <a:off x="0" y="0"/>
            <a:ext cx="9144000" cy="5016500"/>
          </a:xfrm>
          <a:prstGeom prst="rect">
            <a:avLst/>
          </a:prstGeom>
          <a:noFill/>
          <a:ln w="28575">
            <a:noFill/>
            <a:miter lim="800000"/>
            <a:headEnd/>
            <a:tailEnd/>
          </a:ln>
        </p:spPr>
        <p:txBody>
          <a:bodyPr>
            <a:spAutoFit/>
          </a:bodyPr>
          <a:lstStyle/>
          <a:p>
            <a:pPr algn="ctr" eaLnBrk="1"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algn="just" eaLnBrk="1" hangingPunct="1">
              <a:spcBef>
                <a:spcPts val="0"/>
              </a:spcBef>
              <a:spcAft>
                <a:spcPts val="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child will be born to us, a son will be given to us; And the government will rest on His shoulders; 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 no end to the increase of His government or of peace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throne of David and over his kingdom, To establish it and to uphold it with justice and righteousness From then on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forevermore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zeal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will accomplish this.”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xmlns=""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52401"/>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40474003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1536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420695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131039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3365140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224025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4134657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111336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r>
              <a:rPr lang="en-US" sz="4000" kern="1200" dirty="0">
                <a:effectLst>
                  <a:outerShdw blurRad="38100" dist="38100" dir="2700000" algn="tl">
                    <a:srgbClr val="000000">
                      <a:alpha val="43137"/>
                    </a:srgbClr>
                  </a:outerShdw>
                </a:effectLst>
                <a:cs typeface="Calibri" panose="020F0502020204030204" pitchFamily="34" charset="0"/>
              </a:rPr>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13:6)</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xmlns=""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xmlns=""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245263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xmlns=""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17">
            <a:extLst>
              <a:ext uri="{FF2B5EF4-FFF2-40B4-BE49-F238E27FC236}">
                <a16:creationId xmlns:a16="http://schemas.microsoft.com/office/drawing/2014/main" xmlns="" id="{55FEB2BC-75AB-46E7-8717-2A3929C9FB2F}"/>
              </a:ext>
            </a:extLst>
          </p:cNvPr>
          <p:cNvGraphicFramePr>
            <a:graphicFrameLocks/>
          </p:cNvGraphicFramePr>
          <p:nvPr>
            <p:extLst/>
          </p:nvPr>
        </p:nvGraphicFramePr>
        <p:xfrm>
          <a:off x="457200" y="76200"/>
          <a:ext cx="8229600" cy="6598636"/>
        </p:xfrm>
        <a:graphic>
          <a:graphicData uri="http://schemas.openxmlformats.org/drawingml/2006/table">
            <a:tbl>
              <a:tblPr>
                <a:tableStyleId>{D7AC3CCA-C797-4891-BE02-D94E43425B78}</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514276">
                <a:tc gridSpan="2">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alt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Twenty-Four Elders (Church)</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 4:4; 5:8-10)</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DESCRIPTION</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extLst>
                  <a:ext uri="{0D108BD9-81ED-4DB2-BD59-A6C34878D82A}">
                    <a16:rowId xmlns:a16="http://schemas.microsoft.com/office/drawing/2014/main" xmlns="" val="10000"/>
                  </a:ext>
                </a:extLst>
              </a:tr>
              <a:tr h="556233">
                <a:tc>
                  <a:txBody>
                    <a:bodyPr/>
                    <a:lstStyle/>
                    <a:p>
                      <a:pPr marL="685800" lvl="2" indent="-457200" eaLnBrk="1" hangingPunct="1">
                        <a:spcBef>
                          <a:spcPts val="0"/>
                        </a:spcBef>
                        <a:spcAft>
                          <a:spcPts val="600"/>
                        </a:spcAft>
                        <a:buSzPct val="100000"/>
                        <a:buFont typeface="+mj-lt"/>
                        <a:buNone/>
                        <a:defRPr/>
                      </a:pPr>
                      <a:r>
                        <a:rPr lang="en-US" sz="2800" b="1" dirty="0">
                          <a:effectLst/>
                          <a:latin typeface="Calibri" panose="020F0502020204030204" pitchFamily="34" charset="0"/>
                          <a:cs typeface="Calibri" panose="020F0502020204030204" pitchFamily="34" charset="0"/>
                        </a:rPr>
                        <a:t>1.	Crowned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(2:10)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0001"/>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2.	Resurrected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(4:4)</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0002"/>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3. 	Clothed in White</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0003"/>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4. 	Redeemed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(5:8-10)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0004"/>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5. 	Global</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(5:9; Matt. 28:19)</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0005"/>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6. 	Enthroned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(3:21)</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0006"/>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7. 	Elders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(1 Tim. 3:1-7)</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0007"/>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8. 	Kingdom of Priests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770241734"/>
                  </a:ext>
                </a:extLst>
              </a:tr>
              <a:tr h="556233">
                <a:tc>
                  <a:txBody>
                    <a:bodyPr/>
                    <a:lstStyle/>
                    <a:p>
                      <a:pPr marL="685800" marR="0" lvl="2" indent="-457200" algn="l" defTabSz="914400" rtl="0" eaLnBrk="1" fontAlgn="auto" latinLnBrk="0" hangingPunct="1">
                        <a:lnSpc>
                          <a:spcPct val="100000"/>
                        </a:lnSpc>
                        <a:spcBef>
                          <a:spcPts val="0"/>
                        </a:spcBef>
                        <a:spcAft>
                          <a:spcPts val="600"/>
                        </a:spcAft>
                        <a:buClrTx/>
                        <a:buSzPct val="100000"/>
                        <a:buFont typeface="+mj-lt"/>
                        <a:buNone/>
                        <a:tabLst/>
                        <a:defRPr/>
                      </a:pPr>
                      <a:r>
                        <a:rPr lang="en-US" sz="2800" b="1" kern="1200" dirty="0">
                          <a:solidFill>
                            <a:schemeClr val="dk1"/>
                          </a:solidFill>
                          <a:effectLst/>
                          <a:latin typeface="Calibri" panose="020F0502020204030204" pitchFamily="34" charset="0"/>
                          <a:ea typeface="+mn-ea"/>
                          <a:cs typeface="Calibri" panose="020F0502020204030204" pitchFamily="34" charset="0"/>
                        </a:rPr>
                        <a:t>9. 	Twenty-four</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xmlns="" val="1710766738"/>
                  </a:ext>
                </a:extLst>
              </a:tr>
            </a:tbl>
          </a:graphicData>
        </a:graphic>
      </p:graphicFrame>
      <p:pic>
        <p:nvPicPr>
          <p:cNvPr id="7" name="Picture 6">
            <a:extLst>
              <a:ext uri="{FF2B5EF4-FFF2-40B4-BE49-F238E27FC236}">
                <a16:creationId xmlns:a16="http://schemas.microsoft.com/office/drawing/2014/main" xmlns="" id="{3F4D3122-1A82-4B4A-88A1-F50BD5266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57150"/>
            <a:ext cx="990600" cy="1022299"/>
          </a:xfrm>
          <a:prstGeom prst="rect">
            <a:avLst/>
          </a:prstGeom>
        </p:spPr>
      </p:pic>
    </p:spTree>
    <p:extLst>
      <p:ext uri="{BB962C8B-B14F-4D97-AF65-F5344CB8AC3E}">
        <p14:creationId xmlns:p14="http://schemas.microsoft.com/office/powerpoint/2010/main" val="301858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xmlns=""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xmlns=""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xmlns="" id="{24E3E441-9436-4D27-888C-8C07CDF78A77}"/>
              </a:ext>
            </a:extLst>
          </p:cNvPr>
          <p:cNvSpPr>
            <a:spLocks noChangeArrowheads="1"/>
          </p:cNvSpPr>
          <p:nvPr/>
        </p:nvSpPr>
        <p:spPr bwMode="auto">
          <a:xfrm>
            <a:off x="990600" y="4648200"/>
            <a:ext cx="18288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637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xmlns="" id="{58C71DB7-3A8C-4E7D-8C1D-F5D27F4BB2FC}"/>
              </a:ext>
            </a:extLst>
          </p:cNvPr>
          <p:cNvGraphicFramePr>
            <a:graphicFrameLocks noGrp="1"/>
          </p:cNvGraphicFramePr>
          <p:nvPr>
            <p:ph type="tbl" idx="1"/>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xmlns="" val="20000"/>
                    </a:ext>
                  </a:extLst>
                </a:gridCol>
                <a:gridCol w="3016919">
                  <a:extLst>
                    <a:ext uri="{9D8B030D-6E8A-4147-A177-3AD203B41FA5}">
                      <a16:colId xmlns:a16="http://schemas.microsoft.com/office/drawing/2014/main" xmlns="" val="20001"/>
                    </a:ext>
                  </a:extLst>
                </a:gridCol>
                <a:gridCol w="2957763">
                  <a:extLst>
                    <a:ext uri="{9D8B030D-6E8A-4147-A177-3AD203B41FA5}">
                      <a16:colId xmlns:a16="http://schemas.microsoft.com/office/drawing/2014/main" xmlns=""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xmlns=""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xmlns=""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xmlns=""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xmlns=""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xmlns=""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xmlns=""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xmlns=""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359809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5181600"/>
          </a:xfrm>
        </p:spPr>
        <p:txBody>
          <a:bodyPr/>
          <a:lstStyle/>
          <a:p>
            <a:pPr marL="0" indent="0" algn="just">
              <a:buNone/>
            </a:pPr>
            <a:r>
              <a:rPr lang="en-US" sz="2600" dirty="0">
                <a:effectLst>
                  <a:outerShdw blurRad="38100" dist="38100" dir="2700000" algn="tl">
                    <a:srgbClr val="000000">
                      <a:alpha val="43137"/>
                    </a:srgbClr>
                  </a:outerShdw>
                </a:effectLst>
                <a:cs typeface="Calibri" panose="020F0502020204030204" pitchFamily="34" charset="0"/>
              </a:rPr>
              <a:t>“The coming of the Aquarian age also stimulates in man a spirit of universality and a tendency towards fusion. This can be seen working out in the present trend towards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synthesis in business, in religion and in politics</a:t>
            </a:r>
            <a:r>
              <a:rPr lang="en-US" sz="2600" dirty="0">
                <a:effectLst>
                  <a:outerShdw blurRad="38100" dist="38100" dir="2700000" algn="tl">
                    <a:srgbClr val="000000">
                      <a:alpha val="43137"/>
                    </a:srgbClr>
                  </a:outerShdw>
                </a:effectLst>
                <a:cs typeface="Calibri" panose="020F0502020204030204" pitchFamily="34" charset="0"/>
              </a:rPr>
              <a:t>. It produces an urge towards union, and among other unions, towards religious understanding and tolerance...False and true standards will emerge in man’s consciousness, and those choices will be made which will lay the foundation of the new order, which will inaugurate the new race, with its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new laws</a:t>
            </a:r>
            <a:r>
              <a:rPr lang="en-US" sz="2600" dirty="0">
                <a:effectLst>
                  <a:outerShdw blurRad="38100" dist="38100" dir="2700000" algn="tl">
                    <a:srgbClr val="000000">
                      <a:alpha val="43137"/>
                    </a:srgbClr>
                  </a:outerShdw>
                </a:effectLst>
                <a:cs typeface="Calibri" panose="020F0502020204030204" pitchFamily="34" charset="0"/>
              </a:rPr>
              <a:t> and novel approaches, and so usher in the new religion of love and brotherhood, and that period wherein the group and the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group-good will be the dominant</a:t>
            </a:r>
            <a:r>
              <a:rPr lang="en-US" sz="2600" dirty="0">
                <a:effectLst>
                  <a:outerShdw blurRad="38100" dist="38100" dir="2700000" algn="tl">
                    <a:srgbClr val="000000">
                      <a:alpha val="43137"/>
                    </a:srgbClr>
                  </a:outerShdw>
                </a:effectLst>
                <a:cs typeface="Calibri" panose="020F0502020204030204" pitchFamily="34" charset="0"/>
              </a:rPr>
              <a:t> note. Then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separateness and hatreds will fade out</a:t>
            </a:r>
            <a:r>
              <a:rPr lang="en-US" sz="2600" dirty="0">
                <a:effectLst>
                  <a:outerShdw blurRad="38100" dist="38100" dir="2700000" algn="tl">
                    <a:srgbClr val="000000">
                      <a:alpha val="43137"/>
                    </a:srgbClr>
                  </a:outerShdw>
                </a:effectLst>
                <a:cs typeface="Calibri" panose="020F0502020204030204" pitchFamily="34" charset="0"/>
              </a:rPr>
              <a:t> and men will be merged in a true unity."</a:t>
            </a:r>
          </a:p>
        </p:txBody>
      </p:sp>
      <p:pic>
        <p:nvPicPr>
          <p:cNvPr id="2" name="Picture 1">
            <a:extLst>
              <a:ext uri="{FF2B5EF4-FFF2-40B4-BE49-F238E27FC236}">
                <a16:creationId xmlns:a16="http://schemas.microsoft.com/office/drawing/2014/main" xmlns="" id="{208E14DA-0276-40E2-8E8F-9DFB96F6A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200371" cy="914400"/>
          </a:xfrm>
          <a:prstGeom prst="rect">
            <a:avLst/>
          </a:prstGeom>
        </p:spPr>
      </p:pic>
      <p:sp>
        <p:nvSpPr>
          <p:cNvPr id="3" name="Rectangle 2">
            <a:extLst>
              <a:ext uri="{FF2B5EF4-FFF2-40B4-BE49-F238E27FC236}">
                <a16:creationId xmlns:a16="http://schemas.microsoft.com/office/drawing/2014/main" xmlns="" id="{768B09F4-2469-4FFE-B8E4-A933CAD0FA77}"/>
              </a:ext>
            </a:extLst>
          </p:cNvPr>
          <p:cNvSpPr/>
          <p:nvPr/>
        </p:nvSpPr>
        <p:spPr>
          <a:xfrm>
            <a:off x="2019300" y="228600"/>
            <a:ext cx="5105400" cy="1200329"/>
          </a:xfrm>
          <a:prstGeom prst="rect">
            <a:avLst/>
          </a:prstGeom>
        </p:spPr>
        <p:txBody>
          <a:bodyPr wrap="square">
            <a:spAutoFit/>
          </a:bodyPr>
          <a:lstStyle/>
          <a:p>
            <a:pPr algn="ct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Coming Synthesis</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Alice A.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Bailiey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Dijwhal</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Khul</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Seventh Ray: Revealer of the New Age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 Lucius Press, 1995), 198-99.</a:t>
            </a:r>
          </a:p>
        </p:txBody>
      </p:sp>
    </p:spTree>
    <p:extLst>
      <p:ext uri="{BB962C8B-B14F-4D97-AF65-F5344CB8AC3E}">
        <p14:creationId xmlns:p14="http://schemas.microsoft.com/office/powerpoint/2010/main" val="354454435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4724400"/>
          </a:xfrm>
        </p:spPr>
        <p:txBody>
          <a:bodyPr/>
          <a:lstStyle/>
          <a:p>
            <a:pPr marL="0" indent="0" algn="just">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Your unfinished species is ready to evolve. The time has come on Earth for this quantum change to occur in many of you." Her "Christ" further informed her "I cannot 'return' until enough of you are attracted and linked." Hubbard's "Christ" explained, "I did not intend for you to deify me, but to deify yourselves as being at the same stage of evolution as I am." "Suffice it to say, that if you do not choose to evolve into a wholesome, co-creative human, then you shall not." "...the fundamental regression is self-centeredness, or the illusion that you are separate from God. I 'make war' on self-centeredness.”……Furthermore, "At the co-creative stage of…</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6" name="Rectangle 2">
            <a:extLst>
              <a:ext uri="{FF2B5EF4-FFF2-40B4-BE49-F238E27FC236}">
                <a16:creationId xmlns:a16="http://schemas.microsoft.com/office/drawing/2014/main" xmlns="" id="{CAAA40EE-C3C9-4EF3-8EDF-E5B612951F6B}"/>
              </a:ext>
            </a:extLst>
          </p:cNvPr>
          <p:cNvSpPr txBox="1">
            <a:spLocks noChangeArrowheads="1"/>
          </p:cNvSpPr>
          <p:nvPr/>
        </p:nvSpPr>
        <p:spPr bwMode="auto">
          <a:xfrm>
            <a:off x="1371600" y="228600"/>
            <a:ext cx="64008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200" kern="0" dirty="0">
                <a:effectLst>
                  <a:outerShdw blurRad="38100" dist="38100" dir="2700000" algn="tl">
                    <a:srgbClr val="000000">
                      <a:alpha val="43137"/>
                    </a:srgbClr>
                  </a:outerShdw>
                </a:effectLst>
              </a:rPr>
              <a:t>Explanation of the missing</a:t>
            </a:r>
          </a:p>
          <a:p>
            <a:pPr lvl="0" algn="ct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Barbara Marx Hubbard, </a:t>
            </a:r>
            <a:r>
              <a:rPr lang="en-US" sz="1600" i="1" dirty="0">
                <a:solidFill>
                  <a:srgbClr val="FFFFFF"/>
                </a:solidFill>
                <a:effectLst>
                  <a:outerShdw blurRad="38100" dist="38100" dir="2700000" algn="tl">
                    <a:srgbClr val="000000">
                      <a:alpha val="43137"/>
                    </a:srgbClr>
                  </a:outerShdw>
                </a:effectLst>
                <a:ea typeface="+mn-ea"/>
                <a:cs typeface="Calibri" panose="020F0502020204030204" pitchFamily="34" charset="0"/>
              </a:rPr>
              <a:t>The Revelation: A Message of Hope for the New Millennium</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2nd ed. (Novato, CA: </a:t>
            </a:r>
            <a:r>
              <a:rPr lang="en-US" sz="1600" dirty="0" err="1">
                <a:solidFill>
                  <a:srgbClr val="FFFFFF"/>
                </a:solidFill>
                <a:effectLst>
                  <a:outerShdw blurRad="38100" dist="38100" dir="2700000" algn="tl">
                    <a:srgbClr val="000000">
                      <a:alpha val="43137"/>
                    </a:srgbClr>
                  </a:outerShdw>
                </a:effectLst>
                <a:ea typeface="+mn-ea"/>
                <a:cs typeface="Calibri" panose="020F0502020204030204" pitchFamily="34" charset="0"/>
              </a:rPr>
              <a:t>Nataraj</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1995), 65, 66, 195, 233, 240, 255. </a:t>
            </a:r>
            <a:endParaRPr lang="en-US" sz="1600" kern="0" dirty="0">
              <a:effectLst>
                <a:outerShdw blurRad="38100" dist="38100" dir="2700000" algn="tl">
                  <a:srgbClr val="000000">
                    <a:alpha val="43137"/>
                  </a:srgbClr>
                </a:outerShdw>
              </a:effectLst>
            </a:endParaRPr>
          </a:p>
        </p:txBody>
      </p:sp>
      <p:pic>
        <p:nvPicPr>
          <p:cNvPr id="1026" name="Picture 2" descr="Image result for barbara marx hubbard revelation">
            <a:extLst>
              <a:ext uri="{FF2B5EF4-FFF2-40B4-BE49-F238E27FC236}">
                <a16:creationId xmlns:a16="http://schemas.microsoft.com/office/drawing/2014/main" xmlns="" id="{25CB6FBD-27EF-4EEA-9D4C-282A84DC80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16205"/>
            <a:ext cx="829314"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2632469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2827826"/>
          </a:xfrm>
        </p:spPr>
        <p:txBody>
          <a:bodyPr/>
          <a:lstStyle/>
          <a:p>
            <a:pPr marL="0" indent="0" algn="just">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evolution, </a:t>
            </a:r>
            <a:r>
              <a:rPr lang="en-US" sz="2800" b="1" u="sng" dirty="0">
                <a:solidFill>
                  <a:srgbClr val="FFFFCC"/>
                </a:solidFill>
                <a:effectLst>
                  <a:outerShdw blurRad="38100" dist="38100" dir="2700000" algn="tl">
                    <a:srgbClr val="000000">
                      <a:alpha val="43137"/>
                    </a:srgbClr>
                  </a:outerShdw>
                </a:effectLst>
              </a:rPr>
              <a:t>one self-centered soul is like a lethal cancer cell in a body; deadly to itself and to the whole." Thus, "The surgeon dare leave no cancer in the body when he closes up the wound after a delicate operation</a:t>
            </a:r>
            <a:r>
              <a:rPr lang="en-US" sz="2800" dirty="0">
                <a:effectLst>
                  <a:outerShdw blurRad="38100" dist="38100" dir="2700000" algn="tl">
                    <a:srgbClr val="000000">
                      <a:alpha val="43137"/>
                    </a:srgbClr>
                  </a:outerShdw>
                </a:effectLst>
              </a:rPr>
              <a:t>. We dare leave no self-centered person on Earth after the selection process.” </a:t>
            </a:r>
          </a:p>
          <a:p>
            <a:pPr marL="0" indent="0" algn="just">
              <a:buNone/>
            </a:pPr>
            <a:endParaRPr lang="en-US" sz="1950" dirty="0">
              <a:effectLst>
                <a:outerShdw blurRad="38100" dist="38100" dir="2700000" algn="tl">
                  <a:srgbClr val="000000">
                    <a:alpha val="43137"/>
                  </a:srgbClr>
                </a:outerShdw>
              </a:effectLst>
              <a:cs typeface="Calibri" panose="020F0502020204030204" pitchFamily="34" charset="0"/>
            </a:endParaRPr>
          </a:p>
        </p:txBody>
      </p:sp>
      <p:sp>
        <p:nvSpPr>
          <p:cNvPr id="7" name="Rectangle 2">
            <a:extLst>
              <a:ext uri="{FF2B5EF4-FFF2-40B4-BE49-F238E27FC236}">
                <a16:creationId xmlns:a16="http://schemas.microsoft.com/office/drawing/2014/main" xmlns="" id="{53FE92A3-051A-49E2-B9B3-02E6B973E408}"/>
              </a:ext>
            </a:extLst>
          </p:cNvPr>
          <p:cNvSpPr txBox="1">
            <a:spLocks noChangeArrowheads="1"/>
          </p:cNvSpPr>
          <p:nvPr/>
        </p:nvSpPr>
        <p:spPr bwMode="auto">
          <a:xfrm>
            <a:off x="1371600" y="228600"/>
            <a:ext cx="64008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200" kern="0" dirty="0">
                <a:effectLst>
                  <a:outerShdw blurRad="38100" dist="38100" dir="2700000" algn="tl">
                    <a:srgbClr val="000000">
                      <a:alpha val="43137"/>
                    </a:srgbClr>
                  </a:outerShdw>
                </a:effectLst>
              </a:rPr>
              <a:t>Explanation of the missing (cont’d)</a:t>
            </a:r>
          </a:p>
          <a:p>
            <a:pPr lvl="0" algn="ct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Barbara Marx Hubbard, </a:t>
            </a:r>
            <a:r>
              <a:rPr lang="en-US" sz="1600" i="1" dirty="0">
                <a:solidFill>
                  <a:srgbClr val="FFFFFF"/>
                </a:solidFill>
                <a:effectLst>
                  <a:outerShdw blurRad="38100" dist="38100" dir="2700000" algn="tl">
                    <a:srgbClr val="000000">
                      <a:alpha val="43137"/>
                    </a:srgbClr>
                  </a:outerShdw>
                </a:effectLst>
                <a:ea typeface="+mn-ea"/>
                <a:cs typeface="Calibri" panose="020F0502020204030204" pitchFamily="34" charset="0"/>
              </a:rPr>
              <a:t>The Revelation: A Message of Hope for the New Millennium</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2nd ed. (Novato, CA: </a:t>
            </a:r>
            <a:r>
              <a:rPr lang="en-US" sz="1600" dirty="0" err="1">
                <a:solidFill>
                  <a:srgbClr val="FFFFFF"/>
                </a:solidFill>
                <a:effectLst>
                  <a:outerShdw blurRad="38100" dist="38100" dir="2700000" algn="tl">
                    <a:srgbClr val="000000">
                      <a:alpha val="43137"/>
                    </a:srgbClr>
                  </a:outerShdw>
                </a:effectLst>
                <a:ea typeface="+mn-ea"/>
                <a:cs typeface="Calibri" panose="020F0502020204030204" pitchFamily="34" charset="0"/>
              </a:rPr>
              <a:t>Nataraj</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1995), 65, 66, 195, 233, 240, 255. </a:t>
            </a:r>
            <a:endParaRPr lang="en-US" sz="1600" kern="0" dirty="0">
              <a:effectLst>
                <a:outerShdw blurRad="38100" dist="38100" dir="2700000" algn="tl">
                  <a:srgbClr val="000000">
                    <a:alpha val="43137"/>
                  </a:srgbClr>
                </a:outerShdw>
              </a:effectLst>
            </a:endParaRPr>
          </a:p>
        </p:txBody>
      </p:sp>
      <p:pic>
        <p:nvPicPr>
          <p:cNvPr id="8" name="Picture 2" descr="Image result for barbara marx hubbard revelation">
            <a:extLst>
              <a:ext uri="{FF2B5EF4-FFF2-40B4-BE49-F238E27FC236}">
                <a16:creationId xmlns:a16="http://schemas.microsoft.com/office/drawing/2014/main" xmlns="" id="{A7557D85-144C-466F-A19F-41C38D299D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16205"/>
            <a:ext cx="829314"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4463395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92336742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C9A3D71C-AB1B-47C7-9777-3D1F362BD523}"/>
              </a:ext>
            </a:extLst>
          </p:cNvPr>
          <p:cNvGraphicFramePr>
            <a:graphicFrameLocks noGrp="1"/>
          </p:cNvGraphicFramePr>
          <p:nvPr>
            <p:extLst/>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xmlns="" val="450372001"/>
                    </a:ext>
                  </a:extLst>
                </a:gridCol>
                <a:gridCol w="4724400">
                  <a:extLst>
                    <a:ext uri="{9D8B030D-6E8A-4147-A177-3AD203B41FA5}">
                      <a16:colId xmlns:a16="http://schemas.microsoft.com/office/drawing/2014/main" xmlns=""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xmlns=""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xmlns=""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xmlns=""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xmlns=""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xmlns=""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xmlns=""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xmlns=""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xmlns=""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5460014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xmlns=""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xmlns=""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0574701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xmlns=""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xmlns=""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xmlns=""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xmlns=""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xmlns=""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 will not overpower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xmlns=""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96539628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7:23</a:t>
            </a:r>
          </a:p>
          <a:p>
            <a:pPr algn="just"/>
            <a:r>
              <a:rPr lang="en-US" sz="3600" dirty="0">
                <a:effectLst>
                  <a:outerShdw blurRad="38100" dist="38100" dir="2700000" algn="tl">
                    <a:srgbClr val="000000">
                      <a:alpha val="43137"/>
                    </a:srgbClr>
                  </a:outerShdw>
                </a:effectLst>
                <a:latin typeface="Calibri" panose="020F0502020204030204" pitchFamily="34" charset="0"/>
              </a:rPr>
              <a:t>“Thus he said: ‘The fourth beast will be a fourth kingdom on the earth, which will be different from all the other kingdoms and will devour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whole earth</a:t>
            </a:r>
            <a:r>
              <a:rPr lang="en-US" sz="3600" dirty="0">
                <a:effectLst>
                  <a:outerShdw blurRad="38100" dist="38100" dir="2700000" algn="tl">
                    <a:srgbClr val="000000">
                      <a:alpha val="43137"/>
                    </a:srgbClr>
                  </a:outerShdw>
                </a:effectLst>
                <a:latin typeface="Calibri" panose="020F0502020204030204" pitchFamily="34" charset="0"/>
              </a:rPr>
              <a:t> and tread it down and crush it.”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xmlns="" id="{73645180-884B-4EB0-99B6-AA6176F3BB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230517812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pPr algn="ctr" eaLnBrk="1" hangingPunct="1"/>
            <a:r>
              <a:rPr lang="en-US" sz="3200" dirty="0">
                <a:effectLst>
                  <a:outerShdw blurRad="38100" dist="38100" dir="2700000" algn="tl">
                    <a:srgbClr val="000000">
                      <a:alpha val="43137"/>
                    </a:srgbClr>
                  </a:outerShdw>
                </a:effectLst>
              </a:rPr>
              <a:t>Place of Hebrew Refuge: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Petra in Mt. Seir in S. Jordan</a:t>
            </a:r>
          </a:p>
        </p:txBody>
      </p:sp>
      <p:sp>
        <p:nvSpPr>
          <p:cNvPr id="32771" name="Rectangle 3"/>
          <p:cNvSpPr>
            <a:spLocks noGrp="1" noChangeArrowheads="1"/>
          </p:cNvSpPr>
          <p:nvPr>
            <p:ph type="body" idx="1"/>
          </p:nvPr>
        </p:nvSpPr>
        <p:spPr>
          <a:xfrm>
            <a:off x="76200" y="1752600"/>
            <a:ext cx="9067800" cy="3733800"/>
          </a:xfrm>
        </p:spPr>
        <p:txBody>
          <a:bodyPr/>
          <a:lstStyle/>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Prepared by God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Divine provision of food &amp; water (Isa. 33:16;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Wilderness (Rev. 12:6, 14)</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Mountains (Isa. 33:16; Matt. 24:16)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Defensible (Isa.  33:16)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Jordan (Dan. 11:41)</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Bozrah (Micah 2:12)</a:t>
            </a:r>
          </a:p>
        </p:txBody>
      </p:sp>
      <p:sp>
        <p:nvSpPr>
          <p:cNvPr id="2" name="TextBox 1">
            <a:extLst>
              <a:ext uri="{FF2B5EF4-FFF2-40B4-BE49-F238E27FC236}">
                <a16:creationId xmlns:a16="http://schemas.microsoft.com/office/drawing/2014/main" xmlns="" id="{CCE1AE74-9B27-4E0C-8D89-AD863A199C1F}"/>
              </a:ext>
            </a:extLst>
          </p:cNvPr>
          <p:cNvSpPr txBox="1"/>
          <p:nvPr/>
        </p:nvSpPr>
        <p:spPr>
          <a:xfrm>
            <a:off x="1371600" y="6324600"/>
            <a:ext cx="64008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294-97</a:t>
            </a:r>
          </a:p>
        </p:txBody>
      </p:sp>
      <p:pic>
        <p:nvPicPr>
          <p:cNvPr id="4" name="Picture 3">
            <a:extLst>
              <a:ext uri="{FF2B5EF4-FFF2-40B4-BE49-F238E27FC236}">
                <a16:creationId xmlns:a16="http://schemas.microsoft.com/office/drawing/2014/main" xmlns="" id="{F478A814-8BFE-48F0-ACE2-09CFC206F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2282" y="3505200"/>
            <a:ext cx="1723118" cy="2743200"/>
          </a:xfrm>
          <a:prstGeom prst="rect">
            <a:avLst/>
          </a:prstGeom>
        </p:spPr>
      </p:pic>
    </p:spTree>
    <p:extLst>
      <p:ext uri="{BB962C8B-B14F-4D97-AF65-F5344CB8AC3E}">
        <p14:creationId xmlns:p14="http://schemas.microsoft.com/office/powerpoint/2010/main" val="44284082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11:41</a:t>
            </a:r>
          </a:p>
          <a:p>
            <a:pPr algn="just"/>
            <a:r>
              <a:rPr lang="en-US" sz="3600" dirty="0">
                <a:effectLst>
                  <a:outerShdw blurRad="38100" dist="38100" dir="2700000" algn="tl">
                    <a:srgbClr val="000000">
                      <a:alpha val="43137"/>
                    </a:srgbClr>
                  </a:outerShdw>
                </a:effectLst>
                <a:latin typeface="Calibri" panose="020F0502020204030204" pitchFamily="34" charset="0"/>
              </a:rPr>
              <a:t>“He will also enter the Beautiful Land, and many countries will fall; but these will be rescued out of his hand: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Edom, Moab</a:t>
            </a:r>
            <a:r>
              <a:rPr lang="en-US" sz="3600" dirty="0">
                <a:effectLst>
                  <a:outerShdw blurRad="38100" dist="38100" dir="2700000" algn="tl">
                    <a:srgbClr val="000000">
                      <a:alpha val="43137"/>
                    </a:srgbClr>
                  </a:outerShdw>
                </a:effectLst>
                <a:latin typeface="Calibri" panose="020F0502020204030204" pitchFamily="34" charset="0"/>
              </a:rPr>
              <a:t> and the foremost of the sons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Ammon</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xmlns="" id="{92D71FC5-AD03-448D-A965-43E3D582F7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74746180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26700F5-EEE0-460B-AC43-9FDF988E9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333329596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C23484-4B53-4413-85CB-871116CB9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258" y="545342"/>
            <a:ext cx="8809484" cy="5767316"/>
          </a:xfrm>
          <a:prstGeom prst="rect">
            <a:avLst/>
          </a:prstGeom>
        </p:spPr>
      </p:pic>
    </p:spTree>
    <p:extLst>
      <p:ext uri="{BB962C8B-B14F-4D97-AF65-F5344CB8AC3E}">
        <p14:creationId xmlns:p14="http://schemas.microsoft.com/office/powerpoint/2010/main" val="345611764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200" dirty="0">
                <a:effectLst>
                  <a:outerShdw blurRad="38100" dist="38100" dir="2700000" algn="tl">
                    <a:srgbClr val="000000">
                      <a:alpha val="43137"/>
                    </a:srgbClr>
                  </a:outerShdw>
                </a:effectLst>
              </a:rPr>
              <a:t>Arnold Fruchtenbaum</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2000" i="1" dirty="0" err="1">
                <a:solidFill>
                  <a:schemeClr val="tx1"/>
                </a:solidFill>
                <a:effectLst>
                  <a:outerShdw blurRad="38100" dist="38100" dir="2700000" algn="tl">
                    <a:srgbClr val="000000">
                      <a:alpha val="43137"/>
                    </a:srgbClr>
                  </a:outerShdw>
                </a:effectLst>
              </a:rPr>
              <a:t>Footseps</a:t>
            </a:r>
            <a:r>
              <a:rPr lang="en-US" sz="2000" i="1" dirty="0">
                <a:solidFill>
                  <a:schemeClr val="tx1"/>
                </a:solidFill>
                <a:effectLst>
                  <a:outerShdw blurRad="38100" dist="38100" dir="2700000" algn="tl">
                    <a:srgbClr val="000000">
                      <a:alpha val="43137"/>
                    </a:srgbClr>
                  </a:outerShdw>
                </a:effectLst>
              </a:rPr>
              <a:t> of the Messiah, </a:t>
            </a:r>
            <a:r>
              <a:rPr lang="en-US" sz="2000" dirty="0">
                <a:solidFill>
                  <a:schemeClr val="tx1"/>
                </a:solidFill>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Another suggestion is the city now known as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…this author prefers the identification with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located in a basin within Mount Seir, and is totally surrounded by mountains and cliffs. The only way in and out of the city is through a narrow passageway that extends for about a mile and can only be negotiated by foot or by horseback. This makes the city easy to defend, and its surrounding high cliffs give added meaning and confirmation to Isaiah 33:16. Only a few abreast can enter through this passage at any one time, giving this city even greater defensibility.</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xmlns=""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689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xmlns=""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xmlns=""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xmlns=""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200" dirty="0">
                <a:effectLst>
                  <a:outerShdw blurRad="38100" dist="38100" dir="2700000" algn="tl">
                    <a:srgbClr val="000000">
                      <a:alpha val="43137"/>
                    </a:srgbClr>
                  </a:outerShdw>
                </a:effectLst>
              </a:rPr>
              <a:t>Arnold Fruchtenbaum</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2000" i="1" dirty="0" err="1">
                <a:solidFill>
                  <a:schemeClr val="tx1"/>
                </a:solidFill>
                <a:effectLst>
                  <a:outerShdw blurRad="38100" dist="38100" dir="2700000" algn="tl">
                    <a:srgbClr val="000000">
                      <a:alpha val="43137"/>
                    </a:srgbClr>
                  </a:outerShdw>
                </a:effectLst>
              </a:rPr>
              <a:t>Footseps</a:t>
            </a:r>
            <a:r>
              <a:rPr lang="en-US" sz="2000" i="1" dirty="0">
                <a:solidFill>
                  <a:schemeClr val="tx1"/>
                </a:solidFill>
                <a:effectLst>
                  <a:outerShdw blurRad="38100" dist="38100" dir="2700000" algn="tl">
                    <a:srgbClr val="000000">
                      <a:alpha val="43137"/>
                    </a:srgbClr>
                  </a:outerShdw>
                </a:effectLst>
              </a:rPr>
              <a:t> of the Messiah, </a:t>
            </a:r>
            <a:r>
              <a:rPr lang="en-US" sz="2000" dirty="0">
                <a:solidFill>
                  <a:schemeClr val="tx1"/>
                </a:solidFill>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name </a:t>
            </a:r>
            <a:r>
              <a:rPr lang="en-US" sz="2800" i="1" dirty="0">
                <a:effectLst>
                  <a:outerShdw blurRad="38100" dist="38100" dir="2700000" algn="tl">
                    <a:srgbClr val="000000">
                      <a:alpha val="43137"/>
                    </a:srgbClr>
                  </a:outerShdw>
                </a:effectLst>
              </a:rPr>
              <a:t>Bozrah</a:t>
            </a:r>
            <a:r>
              <a:rPr lang="en-US" sz="2800" dirty="0">
                <a:effectLst>
                  <a:outerShdw blurRad="38100" dist="38100" dir="2700000" algn="tl">
                    <a:srgbClr val="000000">
                      <a:alpha val="43137"/>
                    </a:srgbClr>
                  </a:outerShdw>
                </a:effectLst>
              </a:rPr>
              <a:t> means ‘sheepfold.’ An ancient sheepfold had a narrow entrance so that the shepherd could count his sheep. Once inside the fold, the sheep had more room to move around.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shaped like a giant sheepfold, with its narrow passage opening up to a spacious circle surrounded by cliffs. This is not true of the town of </a:t>
            </a:r>
            <a:r>
              <a:rPr lang="en-US" sz="2800" i="1" dirty="0" err="1">
                <a:effectLst>
                  <a:outerShdw blurRad="38100" dist="38100" dir="2700000" algn="tl">
                    <a:srgbClr val="000000">
                      <a:alpha val="43137"/>
                    </a:srgbClr>
                  </a:outerShdw>
                </a:effectLst>
              </a:rPr>
              <a:t>Buseira</a:t>
            </a:r>
            <a:r>
              <a:rPr lang="en-US" sz="2800" dirty="0">
                <a:effectLst>
                  <a:outerShdw blurRad="38100" dist="38100" dir="2700000" algn="tl">
                    <a:srgbClr val="000000">
                      <a:alpha val="43137"/>
                    </a:srgbClr>
                  </a:outerShdw>
                </a:effectLst>
              </a:rPr>
              <a:t>. Furthermore, </a:t>
            </a:r>
            <a:r>
              <a:rPr lang="en-US" sz="2800" b="1" u="sng" dirty="0">
                <a:solidFill>
                  <a:srgbClr val="FFFFCC"/>
                </a:solidFill>
                <a:effectLst>
                  <a:outerShdw blurRad="38100" dist="38100" dir="2700000" algn="tl">
                    <a:srgbClr val="000000">
                      <a:alpha val="43137"/>
                    </a:srgbClr>
                  </a:outerShdw>
                </a:effectLst>
              </a:rPr>
              <a:t>by modern </a:t>
            </a:r>
            <a:r>
              <a:rPr lang="en-US" sz="2800" b="1" i="1" u="sng" dirty="0">
                <a:solidFill>
                  <a:srgbClr val="FFFFCC"/>
                </a:solidFill>
                <a:effectLst>
                  <a:outerShdw blurRad="38100" dist="38100" dir="2700000" algn="tl">
                    <a:srgbClr val="000000">
                      <a:alpha val="43137"/>
                    </a:srgbClr>
                  </a:outerShdw>
                </a:effectLst>
              </a:rPr>
              <a:t>Petra</a:t>
            </a:r>
            <a:r>
              <a:rPr lang="en-US" sz="2800" b="1" u="sng" dirty="0">
                <a:solidFill>
                  <a:srgbClr val="FFFFCC"/>
                </a:solidFill>
                <a:effectLst>
                  <a:outerShdw blurRad="38100" dist="38100" dir="2700000" algn="tl">
                    <a:srgbClr val="000000">
                      <a:alpha val="43137"/>
                    </a:srgbClr>
                  </a:outerShdw>
                </a:effectLst>
              </a:rPr>
              <a:t> is a site known as </a:t>
            </a:r>
            <a:r>
              <a:rPr lang="en-US" sz="2800" b="1" i="1" u="sng" dirty="0">
                <a:solidFill>
                  <a:srgbClr val="FFFFCC"/>
                </a:solidFill>
                <a:effectLst>
                  <a:outerShdw blurRad="38100" dist="38100" dir="2700000" algn="tl">
                    <a:srgbClr val="000000">
                      <a:alpha val="43137"/>
                    </a:srgbClr>
                  </a:outerShdw>
                </a:effectLst>
              </a:rPr>
              <a:t>Butzeira</a:t>
            </a:r>
            <a:r>
              <a:rPr lang="en-US" sz="2800" b="1" u="sng" dirty="0">
                <a:solidFill>
                  <a:srgbClr val="FFFFCC"/>
                </a:solidFill>
                <a:effectLst>
                  <a:outerShdw blurRad="38100" dist="38100" dir="2700000" algn="tl">
                    <a:srgbClr val="000000">
                      <a:alpha val="43137"/>
                    </a:srgbClr>
                  </a:outerShdw>
                </a:effectLst>
              </a:rPr>
              <a:t>, which retains the Hebrew </a:t>
            </a:r>
            <a:r>
              <a:rPr lang="en-US" sz="2800" b="1" i="1" u="sng" dirty="0" err="1">
                <a:solidFill>
                  <a:srgbClr val="FFFFCC"/>
                </a:solidFill>
                <a:effectLst>
                  <a:outerShdw blurRad="38100" dist="38100" dir="2700000" algn="tl">
                    <a:srgbClr val="000000">
                      <a:alpha val="43137"/>
                    </a:srgbClr>
                  </a:outerShdw>
                </a:effectLst>
              </a:rPr>
              <a:t>Botzrah</a:t>
            </a:r>
            <a:r>
              <a:rPr lang="en-US" sz="2800" dirty="0">
                <a:effectLst>
                  <a:outerShdw blurRad="38100" dist="38100" dir="2700000" algn="tl">
                    <a:srgbClr val="000000">
                      <a:alpha val="43137"/>
                    </a:srgbClr>
                  </a:outerShdw>
                </a:effectLst>
              </a:rPr>
              <a:t>...It will be a very defensible city located in Mount Seir...Furthermore, as they flee and while they are living there, food and water will be miraculously provided.</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xmlns=""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64620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58731934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0" y="1647885"/>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b="1" dirty="0">
                <a:effectLst>
                  <a:outerShdw blurRad="38100" dist="38100" dir="2700000" algn="tl">
                    <a:srgbClr val="000000">
                      <a:alpha val="43137"/>
                    </a:srgbClr>
                  </a:outerShdw>
                </a:effectLst>
                <a:latin typeface="Calibri" panose="020F0502020204030204" pitchFamily="34" charset="0"/>
              </a:rPr>
              <a:t>“</a:t>
            </a:r>
            <a:r>
              <a:rPr lang="en-US" altLang="en-US" sz="3200" dirty="0">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one of the mistakes that human beings make is believing that there is only one way</a:t>
            </a:r>
            <a:r>
              <a:rPr lang="en-US" altLang="en-US" sz="3200" dirty="0">
                <a:effectLst>
                  <a:outerShdw blurRad="38100" dist="38100" dir="2700000" algn="tl">
                    <a:srgbClr val="000000">
                      <a:alpha val="43137"/>
                    </a:srgbClr>
                  </a:outerShdw>
                </a:effectLst>
                <a:latin typeface="Calibri" panose="020F0502020204030204" pitchFamily="34" charset="0"/>
              </a:rPr>
              <a:t>…We</a:t>
            </a:r>
            <a:r>
              <a:rPr lang="en-US" altLang="en-US" sz="3200" b="1" u="sng" dirty="0">
                <a:effectLst>
                  <a:outerShdw blurRad="38100" dist="38100" dir="2700000" algn="tl">
                    <a:srgbClr val="000000">
                      <a:alpha val="43137"/>
                    </a:srgbClr>
                  </a:outerShdw>
                </a:effectLst>
                <a:latin typeface="Calibri" panose="020F0502020204030204" pitchFamily="34" charset="0"/>
              </a:rPr>
              <a:t> </a:t>
            </a:r>
            <a:r>
              <a:rPr lang="en-US" altLang="en-US" sz="3200" dirty="0">
                <a:effectLst>
                  <a:outerShdw blurRad="38100" dist="38100" dir="2700000" algn="tl">
                    <a:srgbClr val="000000">
                      <a:alpha val="43137"/>
                    </a:srgbClr>
                  </a:outerShdw>
                </a:effectLst>
                <a:latin typeface="Calibri" panose="020F0502020204030204" pitchFamily="34" charset="0"/>
              </a:rPr>
              <a:t>don’t accept that there are diverse ways of being in the world; that there are millions of ways to be a human being. And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many ways…many paths to what you call God</a:t>
            </a:r>
            <a:r>
              <a:rPr lang="en-US" altLang="en-US" sz="3200" dirty="0">
                <a:effectLst>
                  <a:outerShdw blurRad="38100" dist="38100" dir="2700000" algn="tl">
                    <a:srgbClr val="000000">
                      <a:alpha val="43137"/>
                    </a:srgbClr>
                  </a:outerShdw>
                </a:effectLst>
                <a:latin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84995" name="TextBox 5"/>
          <p:cNvSpPr txBox="1">
            <a:spLocks noChangeArrowheads="1"/>
          </p:cNvSpPr>
          <p:nvPr/>
        </p:nvSpPr>
        <p:spPr bwMode="auto">
          <a:xfrm>
            <a:off x="2438400" y="6248400"/>
            <a:ext cx="525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200" dirty="0">
                <a:effectLst>
                  <a:outerShdw blurRad="38100" dist="38100" dir="2700000" algn="tl">
                    <a:srgbClr val="000000">
                      <a:alpha val="43137"/>
                    </a:srgbClr>
                  </a:outerShdw>
                </a:effectLst>
                <a:latin typeface="Calibri" panose="020F0502020204030204" pitchFamily="34" charset="0"/>
              </a:rPr>
              <a:t>www.youtube.com/watch?v=Lb2RUpMDk34</a:t>
            </a:r>
          </a:p>
        </p:txBody>
      </p:sp>
      <p:pic>
        <p:nvPicPr>
          <p:cNvPr id="8499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1" y="228600"/>
            <a:ext cx="1676400" cy="118745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220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oppressive influence (9-10)</a:t>
            </a:r>
          </a:p>
        </p:txBody>
      </p:sp>
      <p:sp>
        <p:nvSpPr>
          <p:cNvPr id="6" name="Rectangle 2">
            <a:extLst>
              <a:ext uri="{FF2B5EF4-FFF2-40B4-BE49-F238E27FC236}">
                <a16:creationId xmlns:a16="http://schemas.microsoft.com/office/drawing/2014/main" xmlns=""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a:effectLst>
                  <a:outerShdw blurRad="38100" dist="38100" dir="2700000" algn="tl">
                    <a:srgbClr val="000000">
                      <a:alpha val="43137"/>
                    </a:srgbClr>
                  </a:outerShdw>
                </a:effectLst>
              </a:rPr>
              <a:t>The First Beast </a:t>
            </a:r>
            <a:br>
              <a:rPr lang="en-US" altLang="en-US" sz="3600" kern="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Revelation 13:1-10</a:t>
            </a:r>
            <a:endParaRPr lang="en-US" alt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64444016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330380413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xmlns=""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xmlns=""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274429035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BulloKr\AppData\Local\Microsoft\Windows\Temporary Internet Files\Content.Outlook\N34490JH\image (2).jpg">
            <a:extLst>
              <a:ext uri="{FF2B5EF4-FFF2-40B4-BE49-F238E27FC236}">
                <a16:creationId xmlns:a16="http://schemas.microsoft.com/office/drawing/2014/main" xmlns="" id="{1D34D6F6-82FD-481C-8B43-412F426B3D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xmlns=""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34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xmlns="" id="{58C71DB7-3A8C-4E7D-8C1D-F5D27F4BB2FC}"/>
              </a:ext>
            </a:extLst>
          </p:cNvPr>
          <p:cNvGraphicFramePr>
            <a:graphicFrameLocks noGrp="1"/>
          </p:cNvGraphicFramePr>
          <p:nvPr>
            <p:ph type="tbl" idx="1"/>
            <p:extLst>
              <p:ext uri="{D42A27DB-BD31-4B8C-83A1-F6EECF244321}">
                <p14:modId xmlns:p14="http://schemas.microsoft.com/office/powerpoint/2010/main" val="307481273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xmlns="" val="20000"/>
                    </a:ext>
                  </a:extLst>
                </a:gridCol>
                <a:gridCol w="3016919">
                  <a:extLst>
                    <a:ext uri="{9D8B030D-6E8A-4147-A177-3AD203B41FA5}">
                      <a16:colId xmlns:a16="http://schemas.microsoft.com/office/drawing/2014/main" xmlns="" val="20001"/>
                    </a:ext>
                  </a:extLst>
                </a:gridCol>
                <a:gridCol w="2957763">
                  <a:extLst>
                    <a:ext uri="{9D8B030D-6E8A-4147-A177-3AD203B41FA5}">
                      <a16:colId xmlns:a16="http://schemas.microsoft.com/office/drawing/2014/main" xmlns=""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xmlns=""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xmlns=""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xmlns=""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xmlns=""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xmlns=""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xmlns=""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xmlns=""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2461971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538883"/>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13:9</a:t>
            </a:r>
          </a:p>
          <a:p>
            <a:pPr algn="ctr">
              <a:spcBef>
                <a:spcPts val="0"/>
              </a:spcBef>
              <a:spcAft>
                <a:spcPts val="0"/>
              </a:spcAft>
            </a:pPr>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has ears, let him hear.”</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074" name="Picture 2" descr="Image result for to him who has an ear">
            <a:extLst>
              <a:ext uri="{FF2B5EF4-FFF2-40B4-BE49-F238E27FC236}">
                <a16:creationId xmlns:a16="http://schemas.microsoft.com/office/drawing/2014/main" xmlns="" id="{CAE41BC9-81C4-4400-AB5C-16EC62A75F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665163"/>
            <a:ext cx="25146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9627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31380"/>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24:13</a:t>
            </a:r>
          </a:p>
          <a:p>
            <a:pPr algn="just">
              <a:spcBef>
                <a:spcPts val="0"/>
              </a:spcBef>
              <a:spcAft>
                <a:spcPts val="0"/>
              </a:spcAft>
            </a:pPr>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xmlns=""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13707826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886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crucial test of true faith is endurance to the end, abiding in Christ, and continuance in the Word…He cannot abandon himself to sin; he cannot come under the domination of sin; he cannot be guilty of certain kinds of unfaithfulness…Let us appreciate the doctrine of the perseverance of the saints and recognize that we may entertain the faith of our security in Christ only as we persevere in faith and holiness to the end.”</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27110" y="228600"/>
            <a:ext cx="5489780" cy="939718"/>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Murray</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Accomplished and Applied, pp. 152, 154-55.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62217" cy="109211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83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219200" y="5121257"/>
            <a:ext cx="7002152" cy="105094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“Readers, if there is a reserve in your obedience, you are on your way to hell.”</a:t>
            </a:r>
          </a:p>
        </p:txBody>
      </p:sp>
      <p:sp>
        <p:nvSpPr>
          <p:cNvPr id="6" name="Rectangle 2"/>
          <p:cNvSpPr>
            <a:spLocks noChangeArrowheads="1"/>
          </p:cNvSpPr>
          <p:nvPr/>
        </p:nvSpPr>
        <p:spPr bwMode="auto">
          <a:xfrm>
            <a:off x="1968760" y="228600"/>
            <a:ext cx="520648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Practical Christianity</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a:t>
            </a:r>
            <a:r>
              <a:rPr lang="en-US" sz="18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6400" y="1357146"/>
            <a:ext cx="4871201" cy="3519654"/>
          </a:xfrm>
          <a:prstGeom prst="rect">
            <a:avLst/>
          </a:prstGeom>
          <a:ln w="3175">
            <a:solidFill>
              <a:schemeClr val="tx1"/>
            </a:solidFill>
          </a:ln>
        </p:spPr>
      </p:pic>
    </p:spTree>
    <p:extLst>
      <p:ext uri="{BB962C8B-B14F-4D97-AF65-F5344CB8AC3E}">
        <p14:creationId xmlns:p14="http://schemas.microsoft.com/office/powerpoint/2010/main" val="159181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783072" y="2235467"/>
            <a:ext cx="5993597" cy="255454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35467"/>
            <a:ext cx="2060566" cy="2799737"/>
          </a:xfrm>
          <a:prstGeom prst="rect">
            <a:avLst/>
          </a:prstGeom>
          <a:noFill/>
          <a:ln w="38100">
            <a:solidFill>
              <a:schemeClr val="tx1"/>
            </a:solidFill>
            <a:miter lim="800000"/>
            <a:headEnd/>
            <a:tailEnd/>
          </a:ln>
        </p:spPr>
      </p:pic>
      <p:sp>
        <p:nvSpPr>
          <p:cNvPr id="2" name="Rectangle 1"/>
          <p:cNvSpPr/>
          <p:nvPr/>
        </p:nvSpPr>
        <p:spPr>
          <a:xfrm>
            <a:off x="914400" y="239216"/>
            <a:ext cx="7535825" cy="1531188"/>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1"/>
            <a:ext cx="914400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 person fails to love and obey the Lord through the trials of life, then there is no evidence that he possesses saving faith. How many people do you know who came to church for a while, had a little trouble in their lives, and left? Although they may have made a profession of faith in Christ, they cannot be identified as those who love Him because their lives are not characterized by enduring obedience.”</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905000" y="228600"/>
            <a:ext cx="533400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 Without A Doubt</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177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1"/>
            <a:ext cx="1879804" cy="1097280"/>
          </a:xfrm>
          <a:prstGeom prst="rect">
            <a:avLst/>
          </a:prstGeom>
        </p:spPr>
      </p:pic>
    </p:spTree>
    <p:extLst>
      <p:ext uri="{BB962C8B-B14F-4D97-AF65-F5344CB8AC3E}">
        <p14:creationId xmlns:p14="http://schemas.microsoft.com/office/powerpoint/2010/main" val="352588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 y="1524000"/>
            <a:ext cx="912876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first message presented at Ligonier’s Conference in Orlando last June, Dr. R. C. Sproul indicated that Dr. James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scheduled speaker at the conference, was dying in faith that very night.  Then at the end of the message he asked all 5,000 of us present to pray that Jim dies in faith.  This struck me as sad.  Here was a great pastor, theologian, teacher, and author.  Yet Sproul was not sure that he was regenerate.  (In Reformed thought, if a person fails to die in faith, he proved he was never saved in the first place.)  I was reminded of R.T. Kendall’s remark that nearly to a man the Puritan divines died doubting whether they were saved and fearing they were going to hell.  Dr.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died that very night, June 15th.”</a:t>
            </a:r>
          </a:p>
        </p:txBody>
      </p:sp>
      <p:sp>
        <p:nvSpPr>
          <p:cNvPr id="6" name="Rectangle 2"/>
          <p:cNvSpPr>
            <a:spLocks noChangeArrowheads="1"/>
          </p:cNvSpPr>
          <p:nvPr/>
        </p:nvSpPr>
        <p:spPr bwMode="auto">
          <a:xfrm>
            <a:off x="1282142" y="228599"/>
            <a:ext cx="6594955" cy="923925"/>
          </a:xfrm>
          <a:prstGeom prst="rect">
            <a:avLst/>
          </a:prstGeom>
          <a:noFill/>
          <a:ln w="9525">
            <a:noFill/>
            <a:miter lim="800000"/>
            <a:headEnd/>
            <a:tailEnd/>
          </a:ln>
          <a:effectLst/>
        </p:spPr>
        <p:txBody>
          <a:bodyPr anchor="ctr"/>
          <a:lstStyle/>
          <a:p>
            <a:pPr algn="ctr">
              <a:spcAft>
                <a:spcPts val="600"/>
              </a:spcAft>
              <a:defRPr/>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 Bob Wilkin as quoted in:</a:t>
            </a:r>
          </a:p>
          <a:p>
            <a:pPr algn="ctr">
              <a:spcAft>
                <a:spcPts val="900"/>
              </a:spcAft>
              <a:defRPr/>
            </a:pPr>
            <a:r>
              <a:rPr lang="en-US" sz="1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http://www.gracebiblestudies.org/Resources/Web/www.duluthbible.org/g_f_j/EternalSecurity12.htm</a:t>
            </a:r>
          </a:p>
        </p:txBody>
      </p:sp>
      <p:pic>
        <p:nvPicPr>
          <p:cNvPr id="1026" name="Picture 2" descr="Image result for rc sproul">
            <a:extLst>
              <a:ext uri="{FF2B5EF4-FFF2-40B4-BE49-F238E27FC236}">
                <a16:creationId xmlns:a16="http://schemas.microsoft.com/office/drawing/2014/main" xmlns=""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41" y="76200"/>
            <a:ext cx="120845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1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209800" y="1905000"/>
            <a:ext cx="6609548"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885154" y="228600"/>
            <a:ext cx="7344446" cy="11430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endPar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228600" y="2057400"/>
            <a:ext cx="1811548" cy="24003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28A6F94-F102-40D2-B1D9-55A69B60FA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pic>
        <p:nvPicPr>
          <p:cNvPr id="3" name="Picture 2">
            <a:extLst>
              <a:ext uri="{FF2B5EF4-FFF2-40B4-BE49-F238E27FC236}">
                <a16:creationId xmlns:a16="http://schemas.microsoft.com/office/drawing/2014/main" xmlns="" id="{2E791A4D-CC0D-4C79-9488-508523BB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60404493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A4B351-DACC-4EBE-9A27-D3DCDB2AF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5:13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written to you who believe in the name of the Son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may know that you have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5BA31836-5034-4433-A954-7F8446471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91271917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6" name="Picture 6" descr="Image result for saints bible">
            <a:extLst>
              <a:ext uri="{FF2B5EF4-FFF2-40B4-BE49-F238E27FC236}">
                <a16:creationId xmlns:a16="http://schemas.microsoft.com/office/drawing/2014/main" xmlns="" id="{6FFD5A7F-554E-42A0-9F50-AEDA5275C3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1796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xmlns="" id="{EFAD32A5-4EC3-440C-AF06-3235F7299F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90081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22538</TotalTime>
  <Words>3865</Words>
  <Application>Microsoft Office PowerPoint</Application>
  <PresentationFormat>On-screen Show (4:3)</PresentationFormat>
  <Paragraphs>523</Paragraphs>
  <Slides>104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宋体</vt:lpstr>
      <vt:lpstr>Arial</vt:lpstr>
      <vt:lpstr>Arial Narrow</vt:lpstr>
      <vt:lpstr>Calibri</vt:lpstr>
      <vt:lpstr>Times New Roman</vt:lpstr>
      <vt:lpstr>Wingdings</vt:lpstr>
      <vt:lpstr>Azure</vt:lpstr>
      <vt:lpstr>PowerPoint Presentation</vt:lpstr>
      <vt:lpstr>PowerPoint Presentation</vt:lpstr>
      <vt:lpstr>Seven Trumpets  (Revelation 8‒11)</vt:lpstr>
      <vt:lpstr>PowerPoint Presentation</vt:lpstr>
      <vt:lpstr>5 Non-Chronological Parenthetical Insertions</vt:lpstr>
      <vt:lpstr>PowerPoint Presentation</vt:lpstr>
      <vt:lpstr>Revelation 12‒14</vt:lpstr>
      <vt:lpstr>Revelation 12‒14</vt:lpstr>
      <vt:lpstr>Two Beasts  (Revelation 13)</vt:lpstr>
      <vt:lpstr>Two Beasts  (Revelation 13)</vt:lpstr>
      <vt:lpstr>The First Beast  Revelation 13:1-10</vt:lpstr>
      <vt:lpstr>PowerPoint Presentation</vt:lpstr>
      <vt:lpstr>The First Beast  Revelation 13:1-10</vt:lpstr>
      <vt:lpstr>3 WARS Revelation 12</vt:lpstr>
      <vt:lpstr>The First Beast  Revelation 13:1-10</vt:lpstr>
      <vt:lpstr>The First Beast  Revelation 13:1-10</vt:lpstr>
      <vt:lpstr>Two Issues  (Revelation 13:1c-2a)</vt:lpstr>
      <vt:lpstr>Two Issues  (Revelation 13:1c-2a)</vt:lpstr>
      <vt:lpstr>PowerPoint Presentation</vt:lpstr>
      <vt:lpstr>PowerPoint Presentation</vt:lpstr>
      <vt:lpstr>PowerPoint Presentation</vt:lpstr>
      <vt:lpstr>7 Kings or Kingdoms (Dan. 2:37-38)  (Revelation 17:9-10)</vt:lpstr>
      <vt:lpstr>Two Issues  (Revelation 13:1c-2a)</vt:lpstr>
      <vt:lpstr>CHART1</vt:lpstr>
      <vt:lpstr>PowerPoint Presentation</vt:lpstr>
      <vt:lpstr>The First Beast  Revelation 13:1-10</vt:lpstr>
      <vt:lpstr>The First Beast  Revelation 13:1-10</vt:lpstr>
      <vt:lpstr>Two Issues  (Revelation 13:3)</vt:lpstr>
      <vt:lpstr>Two Issues  (Revelation 13:3)</vt:lpstr>
      <vt:lpstr>PowerPoint Presentation</vt:lpstr>
      <vt:lpstr>7 Kings or Kingdoms (Dan. 2:37-38)  (Revelation 17:9-10)</vt:lpstr>
      <vt:lpstr>PowerPoint Presentation</vt:lpstr>
      <vt:lpstr>Two Issues  (Revelation 13:3)</vt:lpstr>
      <vt:lpstr>PowerPoint Presentation</vt:lpstr>
      <vt:lpstr>John F. Walvoord John F. Walvoord, "Revelation," in Bible Knowledge Commentary, ed. John F. Walvoord and Roy B. Zuck (Colorado Springs, CO: Victor, 1983), 961</vt:lpstr>
      <vt:lpstr>PowerPoint Presentation</vt:lpstr>
      <vt:lpstr>PowerPoint Presentation</vt:lpstr>
      <vt:lpstr>PowerPoint Presentation</vt:lpstr>
      <vt:lpstr>PowerPoint Presentation</vt:lpstr>
      <vt:lpstr>The First Beast  Revelation 13:1-10</vt:lpstr>
      <vt:lpstr>PowerPoint Presentation</vt:lpstr>
      <vt:lpstr>1st Six Seals (Revelation 6)</vt:lpstr>
      <vt:lpstr>PowerPoint Presentation</vt:lpstr>
      <vt:lpstr>CAST OF 3 CHARACTERS Revelation 12:1-5</vt:lpstr>
      <vt:lpstr>The First Beast  Revelation 13:1-10</vt:lpstr>
      <vt:lpstr>Erwin Lutzer Erwin W. Lutzer, Hitler's Cross: How the Cross Was Used to Promote the Nazi Agenda (Chicago: Moody, 2016), 83.</vt:lpstr>
      <vt:lpstr>PowerPoint Presentation</vt:lpstr>
      <vt:lpstr>PowerPoint Presentation</vt:lpstr>
      <vt:lpstr>PowerPoint Presentation</vt:lpstr>
      <vt:lpstr>PowerPoint Presentation</vt:lpstr>
      <vt:lpstr>PowerPoint Presentation</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Place of Hebrew Refuge:  Petra in Mt. Seir in S. Jordan</vt:lpstr>
      <vt:lpstr>PowerPoint Presentation</vt:lpstr>
      <vt:lpstr>PowerPoint Presentation</vt:lpstr>
      <vt:lpstr>PowerPoint Presentation</vt:lpstr>
      <vt:lpstr>Arnold Fruchtenbaum Footseps of the Messiah, Page 296-97</vt:lpstr>
      <vt:lpstr>Arnold Fruchtenbaum Footseps of the Messiah, Page 296-97</vt:lpstr>
      <vt:lpstr>PowerPoint Presentation</vt:lpstr>
      <vt:lpstr>PowerPoint Presentation</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1:19</vt:lpstr>
      <vt:lpstr>Conclusion</vt:lpstr>
      <vt:lpstr>The First Beast  Revelation 13:1-10</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Dan Denham</cp:lastModifiedBy>
  <cp:revision>2460</cp:revision>
  <cp:lastPrinted>2019-01-24T17:00:53Z</cp:lastPrinted>
  <dcterms:created xsi:type="dcterms:W3CDTF">2009-03-17T12:21:13Z</dcterms:created>
  <dcterms:modified xsi:type="dcterms:W3CDTF">2019-05-19T13:10:09Z</dcterms:modified>
</cp:coreProperties>
</file>