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2781" r:id="rId2"/>
    <p:sldId id="4792" r:id="rId3"/>
    <p:sldId id="4207" r:id="rId4"/>
    <p:sldId id="5038" r:id="rId5"/>
    <p:sldId id="5067" r:id="rId6"/>
    <p:sldId id="5129" r:id="rId7"/>
    <p:sldId id="5162" r:id="rId8"/>
    <p:sldId id="2308" r:id="rId9"/>
    <p:sldId id="5163" r:id="rId10"/>
    <p:sldId id="5130" r:id="rId11"/>
    <p:sldId id="5209" r:id="rId12"/>
    <p:sldId id="2011" r:id="rId13"/>
    <p:sldId id="5166" r:id="rId14"/>
    <p:sldId id="5167" r:id="rId15"/>
    <p:sldId id="2763" r:id="rId16"/>
    <p:sldId id="2761" r:id="rId17"/>
    <p:sldId id="2758" r:id="rId18"/>
    <p:sldId id="2760" r:id="rId19"/>
    <p:sldId id="5168" r:id="rId20"/>
    <p:sldId id="5210" r:id="rId21"/>
    <p:sldId id="5187" r:id="rId22"/>
    <p:sldId id="5189" r:id="rId23"/>
    <p:sldId id="276" r:id="rId24"/>
    <p:sldId id="277" r:id="rId25"/>
    <p:sldId id="5190" r:id="rId26"/>
    <p:sldId id="5171" r:id="rId27"/>
    <p:sldId id="5169" r:id="rId28"/>
    <p:sldId id="5172" r:id="rId29"/>
    <p:sldId id="5191" r:id="rId30"/>
    <p:sldId id="5173" r:id="rId31"/>
    <p:sldId id="5194" r:id="rId32"/>
    <p:sldId id="5174" r:id="rId33"/>
    <p:sldId id="5195" r:id="rId34"/>
    <p:sldId id="5175" r:id="rId35"/>
    <p:sldId id="5176" r:id="rId36"/>
    <p:sldId id="5177" r:id="rId37"/>
    <p:sldId id="5178" r:id="rId38"/>
    <p:sldId id="5179" r:id="rId39"/>
    <p:sldId id="5196" r:id="rId40"/>
    <p:sldId id="5180" r:id="rId41"/>
    <p:sldId id="5181" r:id="rId42"/>
    <p:sldId id="5182" r:id="rId43"/>
    <p:sldId id="5197" r:id="rId44"/>
    <p:sldId id="5198" r:id="rId45"/>
    <p:sldId id="4374" r:id="rId46"/>
    <p:sldId id="5199" r:id="rId47"/>
    <p:sldId id="5201" r:id="rId48"/>
    <p:sldId id="5202" r:id="rId49"/>
    <p:sldId id="5203" r:id="rId50"/>
    <p:sldId id="2595" r:id="rId51"/>
    <p:sldId id="5204" r:id="rId52"/>
    <p:sldId id="5200" r:id="rId53"/>
    <p:sldId id="5205" r:id="rId54"/>
    <p:sldId id="5058" r:id="rId55"/>
    <p:sldId id="5095" r:id="rId56"/>
    <p:sldId id="5060" r:id="rId57"/>
    <p:sldId id="5206" r:id="rId58"/>
    <p:sldId id="3872" r:id="rId59"/>
    <p:sldId id="5207" r:id="rId60"/>
    <p:sldId id="4268" r:id="rId61"/>
    <p:sldId id="5156" r:id="rId62"/>
    <p:sldId id="5208" r:id="rId6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4353" autoAdjust="0"/>
  </p:normalViewPr>
  <p:slideViewPr>
    <p:cSldViewPr>
      <p:cViewPr varScale="1">
        <p:scale>
          <a:sx n="118" d="100"/>
          <a:sy n="118" d="100"/>
        </p:scale>
        <p:origin x="103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5/15/2019</a:t>
            </a: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5/1/2019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5/1/2019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1/16/2019</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45</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5/9/2018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60</a:t>
            </a:fld>
            <a:endParaRPr lang="en-US" altLang="en-US" dirty="0"/>
          </a:p>
        </p:txBody>
      </p:sp>
    </p:spTree>
    <p:extLst>
      <p:ext uri="{BB962C8B-B14F-4D97-AF65-F5344CB8AC3E}">
        <p14:creationId xmlns:p14="http://schemas.microsoft.com/office/powerpoint/2010/main" val="289464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3868041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99B96AD9-BBC4-42A9-BDDA-A2BF2F2D008A}"/>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44801D90-34BE-4035-AB2D-D9C35A1319FE}"/>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9F543B7C-6DDD-4DB3-9095-E67DE9CF65B4}"/>
              </a:ext>
            </a:extLst>
          </p:cNvPr>
          <p:cNvSpPr>
            <a:spLocks noGrp="1" noChangeArrowheads="1"/>
          </p:cNvSpPr>
          <p:nvPr>
            <p:ph type="sldNum" sz="quarter" idx="12"/>
          </p:nvPr>
        </p:nvSpPr>
        <p:spPr/>
        <p:txBody>
          <a:bodyPr/>
          <a:lstStyle>
            <a:lvl1pPr>
              <a:defRPr/>
            </a:lvl1pPr>
          </a:lstStyle>
          <a:p>
            <a:fld id="{432B2E8A-9461-4F39-B8AD-7FAA6D25F18B}" type="slidenum">
              <a:rPr lang="en-US" altLang="en-US"/>
              <a:pPr/>
              <a:t>‹#›</a:t>
            </a:fld>
            <a:endParaRPr lang="en-US" altLang="en-US"/>
          </a:p>
        </p:txBody>
      </p:sp>
    </p:spTree>
    <p:extLst>
      <p:ext uri="{BB962C8B-B14F-4D97-AF65-F5344CB8AC3E}">
        <p14:creationId xmlns:p14="http://schemas.microsoft.com/office/powerpoint/2010/main" val="254971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976A0D3D-CD2D-4914-BCD8-0DCD5B7880B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AC3D8E30-5E06-4AD3-A848-029AC8263D9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89C4B1B1-063D-4556-B823-A7439B72096D}"/>
              </a:ext>
            </a:extLst>
          </p:cNvPr>
          <p:cNvSpPr>
            <a:spLocks noGrp="1" noChangeArrowheads="1"/>
          </p:cNvSpPr>
          <p:nvPr>
            <p:ph type="sldNum" sz="quarter" idx="12"/>
          </p:nvPr>
        </p:nvSpPr>
        <p:spPr/>
        <p:txBody>
          <a:bodyPr/>
          <a:lstStyle>
            <a:lvl1pPr>
              <a:defRPr/>
            </a:lvl1pPr>
          </a:lstStyle>
          <a:p>
            <a:fld id="{E99F5B82-DB84-4B68-B87B-9F9A35969B44}" type="slidenum">
              <a:rPr lang="en-US" altLang="en-US"/>
              <a:pPr/>
              <a:t>‹#›</a:t>
            </a:fld>
            <a:endParaRPr lang="en-US" altLang="en-US"/>
          </a:p>
        </p:txBody>
      </p:sp>
    </p:spTree>
    <p:extLst>
      <p:ext uri="{BB962C8B-B14F-4D97-AF65-F5344CB8AC3E}">
        <p14:creationId xmlns:p14="http://schemas.microsoft.com/office/powerpoint/2010/main" val="2674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6" r:id="rId11"/>
    <p:sldLayoutId id="2147492647" r:id="rId12"/>
    <p:sldLayoutId id="2147492648"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customXml" Target="../ink/ink2.xml"/><Relationship Id="rId4" Type="http://schemas.openxmlformats.org/officeDocument/2006/relationships/image" Target="../media/image16.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28750" y="1540933"/>
            <a:ext cx="62865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t>Universal vs. Theocratic kingdom</a:t>
            </a:r>
          </a:p>
          <a:p>
            <a:pPr marL="514350" indent="-514350" algn="just">
              <a:spcBef>
                <a:spcPct val="0"/>
              </a:spcBef>
              <a:spcAft>
                <a:spcPts val="3000"/>
              </a:spcAft>
              <a:buClr>
                <a:srgbClr val="66FFFF"/>
              </a:buClr>
              <a:buSzPct val="100000"/>
              <a:buFont typeface="+mj-lt"/>
              <a:buAutoNum type="alphaUcPeriod"/>
            </a:pPr>
            <a:r>
              <a:rPr lang="en-US" altLang="en-US" i="1" dirty="0" err="1"/>
              <a:t>Dejure</a:t>
            </a:r>
            <a:r>
              <a:rPr lang="en-US" altLang="en-US" i="1" dirty="0"/>
              <a:t> vs. </a:t>
            </a:r>
            <a:r>
              <a:rPr lang="en-US" altLang="en-US" i="1" dirty="0" err="1"/>
              <a:t>Defacto</a:t>
            </a:r>
            <a:r>
              <a:rPr lang="en-US" altLang="en-US" i="1" dirty="0"/>
              <a:t> </a:t>
            </a:r>
            <a:r>
              <a:rPr lang="en-US" altLang="en-US" dirty="0"/>
              <a:t>distinction  </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3197748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28750" y="1540933"/>
            <a:ext cx="62865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Universal vs. Theocratic kingdom</a:t>
            </a:r>
          </a:p>
          <a:p>
            <a:pPr marL="514350" indent="-514350" algn="just">
              <a:spcBef>
                <a:spcPct val="0"/>
              </a:spcBef>
              <a:spcAft>
                <a:spcPts val="3000"/>
              </a:spcAft>
              <a:buClr>
                <a:srgbClr val="66FFFF"/>
              </a:buClr>
              <a:buSzPct val="100000"/>
              <a:buFont typeface="+mj-lt"/>
              <a:buAutoNum type="alphaUcPeriod"/>
            </a:pPr>
            <a:r>
              <a:rPr lang="en-US" altLang="en-US" i="1" dirty="0" err="1"/>
              <a:t>Dejure</a:t>
            </a:r>
            <a:r>
              <a:rPr lang="en-US" altLang="en-US" i="1" dirty="0"/>
              <a:t> vs. </a:t>
            </a:r>
            <a:r>
              <a:rPr lang="en-US" altLang="en-US" i="1" dirty="0" err="1"/>
              <a:t>Defacto</a:t>
            </a:r>
            <a:r>
              <a:rPr lang="en-US" altLang="en-US" i="1" dirty="0"/>
              <a:t> </a:t>
            </a:r>
            <a:r>
              <a:rPr lang="en-US" altLang="en-US" dirty="0"/>
              <a:t>distinction  </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784075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2716397368"/>
              </p:ext>
            </p:extLst>
          </p:nvPr>
        </p:nvGraphicFramePr>
        <p:xfrm>
          <a:off x="393304" y="332517"/>
          <a:ext cx="8357392" cy="5802255"/>
        </p:xfrm>
        <a:graphic>
          <a:graphicData uri="http://schemas.openxmlformats.org/drawingml/2006/table">
            <a:tbl>
              <a:tblPr firstRow="1" bandRow="1">
                <a:tableStyleId>{073A0DAA-6AF3-43AB-8588-CEC1D06C72B9}</a:tableStyleId>
              </a:tblPr>
              <a:tblGrid>
                <a:gridCol w="1450755">
                  <a:extLst>
                    <a:ext uri="{9D8B030D-6E8A-4147-A177-3AD203B41FA5}">
                      <a16:colId xmlns:a16="http://schemas.microsoft.com/office/drawing/2014/main" val="2807051881"/>
                    </a:ext>
                  </a:extLst>
                </a:gridCol>
                <a:gridCol w="3538951">
                  <a:extLst>
                    <a:ext uri="{9D8B030D-6E8A-4147-A177-3AD203B41FA5}">
                      <a16:colId xmlns:a16="http://schemas.microsoft.com/office/drawing/2014/main" val="416673137"/>
                    </a:ext>
                  </a:extLst>
                </a:gridCol>
                <a:gridCol w="3367686">
                  <a:extLst>
                    <a:ext uri="{9D8B030D-6E8A-4147-A177-3AD203B41FA5}">
                      <a16:colId xmlns:a16="http://schemas.microsoft.com/office/drawing/2014/main" val="3259655191"/>
                    </a:ext>
                  </a:extLst>
                </a:gridCol>
              </a:tblGrid>
              <a:tr h="959176">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lang="en-US" sz="3600" b="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Universal vs. Theocratic Kingdom</a:t>
                      </a: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776477">
                <a:tc>
                  <a:txBody>
                    <a:bodyPr/>
                    <a:lstStyle/>
                    <a:p>
                      <a:pPr marL="914400" marR="0" lvl="2" indent="0" algn="ctr" defTabSz="914400" rtl="0" eaLnBrk="0" fontAlgn="base" latinLnBrk="0" hangingPunct="0">
                        <a:lnSpc>
                          <a:spcPct val="100000"/>
                        </a:lnSpc>
                        <a:spcBef>
                          <a:spcPts val="0"/>
                        </a:spcBef>
                        <a:spcAft>
                          <a:spcPts val="0"/>
                        </a:spcAft>
                        <a:buClr>
                          <a:schemeClr val="tx1"/>
                        </a:buClr>
                        <a:buSzTx/>
                        <a:buFontTx/>
                        <a:buNone/>
                        <a:tabLst/>
                      </a:pPr>
                      <a:endParaRPr kumimoji="0" lang="en-US" sz="2800" b="1"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800" b="1" dirty="0">
                          <a:solidFill>
                            <a:srgbClr val="C00000"/>
                          </a:solidFill>
                          <a:latin typeface="Calibri" panose="020F0502020204030204" pitchFamily="34" charset="0"/>
                        </a:rPr>
                        <a:t>Universal Kingdom</a:t>
                      </a:r>
                    </a:p>
                  </a:txBody>
                  <a:tcPr anchor="ctr" horzOverflow="overflow"/>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800" b="1" dirty="0">
                          <a:solidFill>
                            <a:srgbClr val="C00000"/>
                          </a:solidFill>
                          <a:latin typeface="Calibri" panose="020F0502020204030204" pitchFamily="34" charset="0"/>
                        </a:rPr>
                        <a:t>Theocratic Kingdom</a:t>
                      </a:r>
                    </a:p>
                  </a:txBody>
                  <a:tcPr anchor="ctr" horzOverflow="overflow"/>
                </a:tc>
                <a:extLst>
                  <a:ext uri="{0D108BD9-81ED-4DB2-BD59-A6C34878D82A}">
                    <a16:rowId xmlns:a16="http://schemas.microsoft.com/office/drawing/2014/main" val="1459597859"/>
                  </a:ext>
                </a:extLst>
              </a:tr>
              <a:tr h="540008">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Time</a:t>
                      </a: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Eternal (Ps 93:1-2)</a:t>
                      </a: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Future (Dan 2:44)</a:t>
                      </a:r>
                    </a:p>
                  </a:txBody>
                  <a:tcPr anchor="ctr" horzOverflow="overflow"/>
                </a:tc>
                <a:extLst>
                  <a:ext uri="{0D108BD9-81ED-4DB2-BD59-A6C34878D82A}">
                    <a16:rowId xmlns:a16="http://schemas.microsoft.com/office/drawing/2014/main" val="3144159118"/>
                  </a:ext>
                </a:extLst>
              </a:tr>
              <a:tr h="545789">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Scope</a:t>
                      </a: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Universal (Ps 103:19)</a:t>
                      </a: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Earthly (Dan 2:35, 44-45)</a:t>
                      </a:r>
                    </a:p>
                  </a:txBody>
                  <a:tcPr anchor="ctr" horzOverflow="overflow"/>
                </a:tc>
                <a:extLst>
                  <a:ext uri="{0D108BD9-81ED-4DB2-BD59-A6C34878D82A}">
                    <a16:rowId xmlns:a16="http://schemas.microsoft.com/office/drawing/2014/main" val="667267062"/>
                  </a:ext>
                </a:extLst>
              </a:tr>
              <a:tr h="1188720">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Rule</a:t>
                      </a: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God rules directly </a:t>
                      </a:r>
                    </a:p>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(Dan 4:17)</a:t>
                      </a: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God rules indirectly through a human            (Ps 2:6-9)</a:t>
                      </a:r>
                    </a:p>
                  </a:txBody>
                  <a:tcPr anchor="ctr" horzOverflow="overflow"/>
                </a:tc>
                <a:extLst>
                  <a:ext uri="{0D108BD9-81ED-4DB2-BD59-A6C34878D82A}">
                    <a16:rowId xmlns:a16="http://schemas.microsoft.com/office/drawing/2014/main" val="2752325993"/>
                  </a:ext>
                </a:extLst>
              </a:tr>
              <a:tr h="1792085">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b="1" dirty="0">
                          <a:solidFill>
                            <a:srgbClr val="0000CC"/>
                          </a:solidFill>
                          <a:latin typeface="Calibri" panose="020F0502020204030204" pitchFamily="34" charset="0"/>
                        </a:rPr>
                        <a:t>Existence</a:t>
                      </a: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Always</a:t>
                      </a:r>
                      <a:r>
                        <a:rPr lang="en-US" sz="2400" baseline="0" dirty="0">
                          <a:latin typeface="Calibri" panose="020F0502020204030204" pitchFamily="34" charset="0"/>
                        </a:rPr>
                        <a:t> (Ps. 93:1-2)</a:t>
                      </a:r>
                      <a:endParaRPr lang="en-US" sz="2400" dirty="0">
                        <a:latin typeface="Calibri" panose="020F0502020204030204" pitchFamily="34" charset="0"/>
                      </a:endParaRPr>
                    </a:p>
                  </a:txBody>
                  <a:tcPr anchor="ctr" horzOverflow="overflow"/>
                </a:tc>
                <a:tc>
                  <a:txBody>
                    <a:bodyPr/>
                    <a:lstStyle/>
                    <a:p>
                      <a:pPr marL="0" marR="0" lvl="0" indent="0" algn="l"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lang="en-US" sz="2400" dirty="0">
                          <a:latin typeface="Calibri" panose="020F0502020204030204" pitchFamily="34" charset="0"/>
                        </a:rPr>
                        <a:t>Contingent upon a human response</a:t>
                      </a:r>
                      <a:r>
                        <a:rPr lang="en-US" sz="2400" baseline="0" dirty="0">
                          <a:latin typeface="Calibri" panose="020F0502020204030204" pitchFamily="34" charset="0"/>
                        </a:rPr>
                        <a:t> (Exod. 19:5-6; Matt. 3:2; 11:2-6, 14; 23:37-39)</a:t>
                      </a:r>
                      <a:endParaRPr lang="en-US" sz="2400" dirty="0">
                        <a:latin typeface="Calibri" panose="020F0502020204030204" pitchFamily="34" charset="0"/>
                      </a:endParaRPr>
                    </a:p>
                  </a:txBody>
                  <a:tcPr anchor="ctr" horzOverflow="overflow"/>
                </a:tc>
                <a:extLst>
                  <a:ext uri="{0D108BD9-81ED-4DB2-BD59-A6C34878D82A}">
                    <a16:rowId xmlns:a16="http://schemas.microsoft.com/office/drawing/2014/main" val="192135322"/>
                  </a:ext>
                </a:extLst>
              </a:tr>
            </a:tbl>
          </a:graphicData>
        </a:graphic>
      </p:graphicFrame>
      <p:sp>
        <p:nvSpPr>
          <p:cNvPr id="4" name="TextBox 3"/>
          <p:cNvSpPr txBox="1">
            <a:spLocks noChangeArrowheads="1"/>
          </p:cNvSpPr>
          <p:nvPr/>
        </p:nvSpPr>
        <p:spPr bwMode="auto">
          <a:xfrm>
            <a:off x="0" y="6248400"/>
            <a:ext cx="91440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rPr>
              <a:t>Alva J. McClain, </a:t>
            </a:r>
            <a:r>
              <a:rPr lang="en-US" sz="1800" i="1" dirty="0">
                <a:latin typeface="Calibri" panose="020F0502020204030204" pitchFamily="34" charset="0"/>
              </a:rPr>
              <a:t>The Greatness of the Kingdom </a:t>
            </a:r>
            <a:r>
              <a:rPr lang="en-US" sz="1800" dirty="0">
                <a:latin typeface="Calibri" panose="020F0502020204030204" pitchFamily="34" charset="0"/>
              </a:rPr>
              <a:t> (Grand Rapids: Zondervan, 1959), 19-21</a:t>
            </a:r>
          </a:p>
        </p:txBody>
      </p:sp>
    </p:spTree>
    <p:extLst>
      <p:ext uri="{BB962C8B-B14F-4D97-AF65-F5344CB8AC3E}">
        <p14:creationId xmlns:p14="http://schemas.microsoft.com/office/powerpoint/2010/main" val="4144858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domain of darkness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transferred us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His beloved 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21221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5:19</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know that we are of God, and that the whole world lies in the power of the evil one.</a:t>
            </a:r>
          </a:p>
        </p:txBody>
      </p:sp>
      <p:pic>
        <p:nvPicPr>
          <p:cNvPr id="5" name="Picture 4">
            <a:extLst>
              <a:ext uri="{FF2B5EF4-FFF2-40B4-BE49-F238E27FC236}">
                <a16:creationId xmlns:a16="http://schemas.microsoft.com/office/drawing/2014/main" id="{10795AA4-7E31-4961-A288-392C1442756F}"/>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724037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3245216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81E1D-A2E4-4AA3-8321-83B724E0D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 name="Picture 4">
            <a:extLst>
              <a:ext uri="{FF2B5EF4-FFF2-40B4-BE49-F238E27FC236}">
                <a16:creationId xmlns:a16="http://schemas.microsoft.com/office/drawing/2014/main" id="{6080EBCB-3544-468F-92A4-797E3403F41C}"/>
              </a:ext>
            </a:extLst>
          </p:cNvPr>
          <p:cNvPicPr>
            <a:picLocks noChangeAspect="1"/>
          </p:cNvPicPr>
          <p:nvPr/>
        </p:nvPicPr>
        <p:blipFill>
          <a:blip r:embed="rId3"/>
          <a:stretch>
            <a:fillRect/>
          </a:stretch>
        </p:blipFill>
        <p:spPr>
          <a:xfrm>
            <a:off x="3206750" y="2895600"/>
            <a:ext cx="2730501" cy="1828800"/>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3:1-2</a:t>
            </a:r>
          </a:p>
          <a:p>
            <a:pPr algn="just">
              <a:spcBef>
                <a:spcPts val="600"/>
              </a:spcBef>
              <a:spcAft>
                <a:spcPts val="60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2624994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E16426-0AAE-488B-9F30-85FD4A71C2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 name="Picture 4">
            <a:extLst>
              <a:ext uri="{FF2B5EF4-FFF2-40B4-BE49-F238E27FC236}">
                <a16:creationId xmlns:a16="http://schemas.microsoft.com/office/drawing/2014/main" id="{733D9EAC-CF74-4F34-8117-959614CAE09F}"/>
              </a:ext>
            </a:extLst>
          </p:cNvPr>
          <p:cNvPicPr>
            <a:picLocks noChangeAspect="1"/>
          </p:cNvPicPr>
          <p:nvPr/>
        </p:nvPicPr>
        <p:blipFill>
          <a:blip r:embed="rId3"/>
          <a:stretch>
            <a:fillRect/>
          </a:stretch>
        </p:blipFill>
        <p:spPr>
          <a:xfrm>
            <a:off x="3206750" y="2895600"/>
            <a:ext cx="2730501" cy="1828800"/>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4:17</a:t>
            </a:r>
          </a:p>
          <a:p>
            <a:pPr algn="just">
              <a:spcBef>
                <a:spcPts val="600"/>
              </a:spcBef>
              <a:spcAft>
                <a:spcPts val="60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a:t>
            </a:r>
            <a:r>
              <a:rPr lang="en-US" sz="3200" dirty="0">
                <a:effectLst>
                  <a:outerShdw blurRad="38100" dist="38100" dir="2700000" algn="tl">
                    <a:srgbClr val="000000">
                      <a:alpha val="43137"/>
                    </a:srgbClr>
                  </a:outerShdw>
                </a:effectLst>
                <a:latin typeface="Calibri" panose="020F0502020204030204" pitchFamily="34" charset="0"/>
              </a:rPr>
              <a:t>, for the kingdom of heaven is at hand.’”</a:t>
            </a:r>
            <a:endParaRPr lang="en-US" altLang="en-US" sz="32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58399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F83D28-100E-4BBA-A762-274185670F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10:5-7</a:t>
            </a:r>
          </a:p>
          <a:p>
            <a:pPr algn="just">
              <a:spcBef>
                <a:spcPts val="600"/>
              </a:spcBef>
              <a:spcAft>
                <a:spcPts val="60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way of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Gentiles, and do not enter </a:t>
            </a:r>
            <a:r>
              <a:rPr lang="en-US" sz="3200" i="1" dirty="0">
                <a:effectLst>
                  <a:outerShdw blurRad="38100" dist="38100" dir="2700000" algn="tl">
                    <a:srgbClr val="000000">
                      <a:alpha val="43137"/>
                    </a:srgbClr>
                  </a:outerShdw>
                </a:effectLst>
                <a:latin typeface="Calibri" panose="020F0502020204030204" pitchFamily="34" charset="0"/>
              </a:rPr>
              <a:t>any</a:t>
            </a:r>
            <a:r>
              <a:rPr lang="en-US" sz="3200" dirty="0">
                <a:effectLst>
                  <a:outerShdw blurRad="38100" dist="38100" dir="2700000" algn="tl">
                    <a:srgbClr val="000000">
                      <a:alpha val="43137"/>
                    </a:srgbClr>
                  </a:outerShdw>
                </a:effectLst>
                <a:latin typeface="Calibri" panose="020F0502020204030204" pitchFamily="34" charset="0"/>
              </a:rPr>
              <a:t> city of the Samaritans; </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And as you go, preach,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6" name="Picture 5">
            <a:extLst>
              <a:ext uri="{FF2B5EF4-FFF2-40B4-BE49-F238E27FC236}">
                <a16:creationId xmlns:a16="http://schemas.microsoft.com/office/drawing/2014/main" id="{14D29205-0362-4A82-B8F0-BCAB3A146250}"/>
              </a:ext>
            </a:extLst>
          </p:cNvPr>
          <p:cNvPicPr>
            <a:picLocks noChangeAspect="1"/>
          </p:cNvPicPr>
          <p:nvPr/>
        </p:nvPicPr>
        <p:blipFill>
          <a:blip r:embed="rId3"/>
          <a:stretch>
            <a:fillRect/>
          </a:stretch>
        </p:blipFill>
        <p:spPr>
          <a:xfrm>
            <a:off x="3343275" y="3200400"/>
            <a:ext cx="2457451" cy="1645920"/>
          </a:xfrm>
          <a:prstGeom prst="rect">
            <a:avLst/>
          </a:prstGeom>
        </p:spPr>
      </p:pic>
    </p:spTree>
    <p:extLst>
      <p:ext uri="{BB962C8B-B14F-4D97-AF65-F5344CB8AC3E}">
        <p14:creationId xmlns:p14="http://schemas.microsoft.com/office/powerpoint/2010/main" val="416912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domain of darkness, and transferred us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His beloved 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55011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a:solidFill>
                  <a:srgbClr val="00FFFF"/>
                </a:solidFill>
                <a:effectLst>
                  <a:outerShdw blurRad="38100" dist="38100" dir="2700000" algn="tl">
                    <a:srgbClr val="000000">
                      <a:alpha val="43137"/>
                    </a:srgbClr>
                  </a:outerShdw>
                </a:effectLst>
                <a:cs typeface="Calibri" panose="020F0502020204030204" pitchFamily="34" charset="0"/>
              </a:rPr>
              <a:t>Chapter 19</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28750" y="1540933"/>
            <a:ext cx="62865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Universal vs. Theocratic kingdom</a:t>
            </a:r>
          </a:p>
          <a:p>
            <a:pPr marL="514350" indent="-514350" algn="just">
              <a:spcBef>
                <a:spcPct val="0"/>
              </a:spcBef>
              <a:spcAft>
                <a:spcPts val="3000"/>
              </a:spcAft>
              <a:buClr>
                <a:srgbClr val="66FFFF"/>
              </a:buClr>
              <a:buSzPct val="100000"/>
              <a:buFont typeface="+mj-lt"/>
              <a:buAutoNum type="alphaUcPeriod"/>
            </a:pPr>
            <a:r>
              <a:rPr lang="en-US" altLang="en-US" b="1" i="1" u="sng" dirty="0" err="1">
                <a:solidFill>
                  <a:srgbClr val="FFFFCC"/>
                </a:solidFill>
                <a:effectLst>
                  <a:outerShdw blurRad="38100" dist="38100" dir="2700000" algn="tl">
                    <a:srgbClr val="000000">
                      <a:alpha val="43137"/>
                    </a:srgbClr>
                  </a:outerShdw>
                </a:effectLst>
              </a:rPr>
              <a:t>Dejure</a:t>
            </a:r>
            <a:r>
              <a:rPr lang="en-US" altLang="en-US" b="1" u="sng" dirty="0">
                <a:solidFill>
                  <a:srgbClr val="FFFFCC"/>
                </a:solidFill>
                <a:effectLst>
                  <a:outerShdw blurRad="38100" dist="38100" dir="2700000" algn="tl">
                    <a:srgbClr val="000000">
                      <a:alpha val="43137"/>
                    </a:srgbClr>
                  </a:outerShdw>
                </a:effectLst>
              </a:rPr>
              <a:t> vs. </a:t>
            </a:r>
            <a:r>
              <a:rPr lang="en-US" altLang="en-US" b="1" i="1" u="sng" dirty="0" err="1">
                <a:solidFill>
                  <a:srgbClr val="FFFFCC"/>
                </a:solidFill>
                <a:effectLst>
                  <a:outerShdw blurRad="38100" dist="38100" dir="2700000" algn="tl">
                    <a:srgbClr val="000000">
                      <a:alpha val="43137"/>
                    </a:srgbClr>
                  </a:outerShdw>
                </a:effectLst>
              </a:rPr>
              <a:t>Defacto</a:t>
            </a:r>
            <a:r>
              <a:rPr lang="en-US" altLang="en-US" b="1" u="sng" dirty="0">
                <a:solidFill>
                  <a:srgbClr val="FFFFCC"/>
                </a:solidFill>
                <a:effectLst>
                  <a:outerShdw blurRad="38100" dist="38100" dir="2700000" algn="tl">
                    <a:srgbClr val="000000">
                      <a:alpha val="43137"/>
                    </a:srgbClr>
                  </a:outerShdw>
                </a:effectLst>
              </a:rPr>
              <a:t> distinction  </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1316939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B. </a:t>
            </a:r>
            <a:r>
              <a:rPr lang="en-US" altLang="en-US" sz="3600" i="1" dirty="0">
                <a:effectLst>
                  <a:outerShdw blurRad="38100" dist="38100" dir="2700000" algn="tl">
                    <a:srgbClr val="000000">
                      <a:alpha val="43137"/>
                    </a:srgbClr>
                  </a:outerShdw>
                </a:effectLst>
              </a:rPr>
              <a:t>Dejure</a:t>
            </a:r>
            <a:r>
              <a:rPr lang="en-US" altLang="en-US" sz="3600" dirty="0">
                <a:effectLst>
                  <a:outerShdw blurRad="38100" dist="38100" dir="2700000" algn="tl">
                    <a:srgbClr val="000000">
                      <a:alpha val="43137"/>
                    </a:srgbClr>
                  </a:outerShdw>
                </a:effectLst>
              </a:rPr>
              <a:t> vs. </a:t>
            </a:r>
            <a:r>
              <a:rPr lang="en-US" altLang="en-US" sz="3600" i="1" dirty="0" err="1">
                <a:effectLst>
                  <a:outerShdw blurRad="38100" dist="38100" dir="2700000" algn="tl">
                    <a:srgbClr val="000000">
                      <a:alpha val="43137"/>
                    </a:srgbClr>
                  </a:outerShdw>
                </a:effectLst>
              </a:rPr>
              <a:t>Defacto</a:t>
            </a:r>
            <a:r>
              <a:rPr lang="en-US" altLang="en-US" sz="3600" dirty="0">
                <a:effectLst>
                  <a:outerShdw blurRad="38100" dist="38100" dir="2700000" algn="tl">
                    <a:srgbClr val="000000">
                      <a:alpha val="43137"/>
                    </a:srgbClr>
                  </a:outerShdw>
                </a:effectLst>
              </a:rPr>
              <a:t> distinction</a:t>
            </a:r>
            <a:br>
              <a:rPr lang="en-US" altLang="en-US" sz="3600" b="1" u="sng" dirty="0">
                <a:solidFill>
                  <a:srgbClr val="FFFFCC"/>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7086" y="1600201"/>
            <a:ext cx="6209829" cy="3124200"/>
          </a:xfrm>
        </p:spPr>
        <p:txBody>
          <a:bodyPr/>
          <a:lstStyle/>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The nature of the prison letters</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Inheritance</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Domain</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Redemption</a:t>
            </a:r>
          </a:p>
          <a:p>
            <a:pPr marL="742950" indent="-742950" algn="just">
              <a:spcBef>
                <a:spcPct val="0"/>
              </a:spcBef>
              <a:spcAft>
                <a:spcPts val="300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3206749" y="4724400"/>
            <a:ext cx="2730502" cy="1828800"/>
          </a:xfrm>
          <a:prstGeom prst="rect">
            <a:avLst/>
          </a:prstGeom>
        </p:spPr>
      </p:pic>
    </p:spTree>
    <p:extLst>
      <p:ext uri="{BB962C8B-B14F-4D97-AF65-F5344CB8AC3E}">
        <p14:creationId xmlns:p14="http://schemas.microsoft.com/office/powerpoint/2010/main" val="3901198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B. </a:t>
            </a:r>
            <a:r>
              <a:rPr lang="en-US" altLang="en-US" sz="3600" i="1" dirty="0">
                <a:effectLst>
                  <a:outerShdw blurRad="38100" dist="38100" dir="2700000" algn="tl">
                    <a:srgbClr val="000000">
                      <a:alpha val="43137"/>
                    </a:srgbClr>
                  </a:outerShdw>
                </a:effectLst>
              </a:rPr>
              <a:t>Dejure</a:t>
            </a:r>
            <a:r>
              <a:rPr lang="en-US" altLang="en-US" sz="3600" dirty="0">
                <a:effectLst>
                  <a:outerShdw blurRad="38100" dist="38100" dir="2700000" algn="tl">
                    <a:srgbClr val="000000">
                      <a:alpha val="43137"/>
                    </a:srgbClr>
                  </a:outerShdw>
                </a:effectLst>
              </a:rPr>
              <a:t> vs. </a:t>
            </a:r>
            <a:r>
              <a:rPr lang="en-US" altLang="en-US" sz="3600" i="1" dirty="0" err="1">
                <a:effectLst>
                  <a:outerShdw blurRad="38100" dist="38100" dir="2700000" algn="tl">
                    <a:srgbClr val="000000">
                      <a:alpha val="43137"/>
                    </a:srgbClr>
                  </a:outerShdw>
                </a:effectLst>
              </a:rPr>
              <a:t>Defacto</a:t>
            </a:r>
            <a:r>
              <a:rPr lang="en-US" altLang="en-US" sz="3600" dirty="0">
                <a:effectLst>
                  <a:outerShdw blurRad="38100" dist="38100" dir="2700000" algn="tl">
                    <a:srgbClr val="000000">
                      <a:alpha val="43137"/>
                    </a:srgbClr>
                  </a:outerShdw>
                </a:effectLst>
              </a:rPr>
              <a:t> distinction</a:t>
            </a:r>
            <a:br>
              <a:rPr lang="en-US" altLang="en-US" sz="3600" b="1" u="sng" dirty="0">
                <a:solidFill>
                  <a:srgbClr val="FFFFCC"/>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7086" y="1600201"/>
            <a:ext cx="6209829" cy="3124200"/>
          </a:xfrm>
        </p:spPr>
        <p:txBody>
          <a:bodyPr/>
          <a:lstStyle/>
          <a:p>
            <a:pPr marL="457200" indent="-457200" algn="just">
              <a:spcBef>
                <a:spcPct val="0"/>
              </a:spcBef>
              <a:spcAft>
                <a:spcPts val="24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The nature of the prison letters</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Inheritance</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Domain</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Redemption</a:t>
            </a:r>
          </a:p>
          <a:p>
            <a:pPr marL="742950" indent="-742950" algn="just">
              <a:spcBef>
                <a:spcPct val="0"/>
              </a:spcBef>
              <a:spcAft>
                <a:spcPts val="300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3206749" y="4724400"/>
            <a:ext cx="2730502" cy="1828800"/>
          </a:xfrm>
          <a:prstGeom prst="rect">
            <a:avLst/>
          </a:prstGeom>
        </p:spPr>
      </p:pic>
    </p:spTree>
    <p:extLst>
      <p:ext uri="{BB962C8B-B14F-4D97-AF65-F5344CB8AC3E}">
        <p14:creationId xmlns:p14="http://schemas.microsoft.com/office/powerpoint/2010/main" val="224961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7EF8E7F1-3781-4C9F-A26A-28D1C29E7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14325"/>
            <a:ext cx="8305800" cy="6229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FF6208F-69B4-4E3A-9BB0-427ADD73A4CD}"/>
              </a:ext>
            </a:extLst>
          </p:cNvPr>
          <p:cNvSpPr>
            <a:spLocks noGrp="1" noChangeArrowheads="1"/>
          </p:cNvSpPr>
          <p:nvPr>
            <p:ph type="title"/>
          </p:nvPr>
        </p:nvSpPr>
        <p:spPr/>
        <p:txBody>
          <a:bodyPr/>
          <a:lstStyle/>
          <a:p>
            <a:pPr eaLnBrk="1" hangingPunct="1"/>
            <a:endParaRPr lang="en-US" altLang="en-US"/>
          </a:p>
        </p:txBody>
      </p:sp>
      <p:pic>
        <p:nvPicPr>
          <p:cNvPr id="39939" name="Picture 3">
            <a:extLst>
              <a:ext uri="{FF2B5EF4-FFF2-40B4-BE49-F238E27FC236}">
                <a16:creationId xmlns:a16="http://schemas.microsoft.com/office/drawing/2014/main" id="{F47D70FB-435C-4347-A462-43D4F55F3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18294"/>
            <a:ext cx="8629650" cy="6221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Oval 7">
            <a:extLst>
              <a:ext uri="{FF2B5EF4-FFF2-40B4-BE49-F238E27FC236}">
                <a16:creationId xmlns:a16="http://schemas.microsoft.com/office/drawing/2014/main" id="{DEF5A09A-B6FB-48B9-A65B-A9B563181C33}"/>
              </a:ext>
            </a:extLst>
          </p:cNvPr>
          <p:cNvSpPr>
            <a:spLocks noChangeArrowheads="1"/>
          </p:cNvSpPr>
          <p:nvPr/>
        </p:nvSpPr>
        <p:spPr bwMode="auto">
          <a:xfrm>
            <a:off x="1219200" y="1524000"/>
            <a:ext cx="914400" cy="5394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8466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Philippians 3:20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our citizenship is in heaven, from which also we eagerly wait for a Savior, the Lord Jesus Christ.”</a:t>
            </a:r>
          </a:p>
        </p:txBody>
      </p:sp>
      <p:pic>
        <p:nvPicPr>
          <p:cNvPr id="3" name="Picture 2">
            <a:extLst>
              <a:ext uri="{FF2B5EF4-FFF2-40B4-BE49-F238E27FC236}">
                <a16:creationId xmlns:a16="http://schemas.microsoft.com/office/drawing/2014/main" id="{935D0605-454E-483F-BB5C-BCD3E950F78A}"/>
              </a:ext>
            </a:extLst>
          </p:cNvPr>
          <p:cNvPicPr>
            <a:picLocks noChangeAspect="1"/>
          </p:cNvPicPr>
          <p:nvPr/>
        </p:nvPicPr>
        <p:blipFill>
          <a:blip r:embed="rId3"/>
          <a:stretch>
            <a:fillRect/>
          </a:stretch>
        </p:blipFill>
        <p:spPr>
          <a:xfrm>
            <a:off x="3050049" y="2362200"/>
            <a:ext cx="3043903" cy="2286000"/>
          </a:xfrm>
          <a:prstGeom prst="rect">
            <a:avLst/>
          </a:prstGeom>
        </p:spPr>
      </p:pic>
    </p:spTree>
    <p:extLst>
      <p:ext uri="{BB962C8B-B14F-4D97-AF65-F5344CB8AC3E}">
        <p14:creationId xmlns:p14="http://schemas.microsoft.com/office/powerpoint/2010/main" val="413951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raised us up with Him, and seated us with Him in the heavenly places in Christ Jesus.”</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4064622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FF6208F-69B4-4E3A-9BB0-427ADD73A4CD}"/>
              </a:ext>
            </a:extLst>
          </p:cNvPr>
          <p:cNvSpPr>
            <a:spLocks noGrp="1" noChangeArrowheads="1"/>
          </p:cNvSpPr>
          <p:nvPr>
            <p:ph type="title"/>
          </p:nvPr>
        </p:nvSpPr>
        <p:spPr/>
        <p:txBody>
          <a:bodyPr/>
          <a:lstStyle/>
          <a:p>
            <a:pPr eaLnBrk="1" hangingPunct="1"/>
            <a:endParaRPr lang="en-US" altLang="en-US"/>
          </a:p>
        </p:txBody>
      </p:sp>
      <p:pic>
        <p:nvPicPr>
          <p:cNvPr id="39939" name="Picture 3">
            <a:extLst>
              <a:ext uri="{FF2B5EF4-FFF2-40B4-BE49-F238E27FC236}">
                <a16:creationId xmlns:a16="http://schemas.microsoft.com/office/drawing/2014/main" id="{F47D70FB-435C-4347-A462-43D4F55F3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318294"/>
            <a:ext cx="8629650" cy="6221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Oval 7">
            <a:extLst>
              <a:ext uri="{FF2B5EF4-FFF2-40B4-BE49-F238E27FC236}">
                <a16:creationId xmlns:a16="http://schemas.microsoft.com/office/drawing/2014/main" id="{6F17268B-0DCA-4782-976E-71E550184662}"/>
              </a:ext>
            </a:extLst>
          </p:cNvPr>
          <p:cNvSpPr>
            <a:spLocks noChangeArrowheads="1"/>
          </p:cNvSpPr>
          <p:nvPr/>
        </p:nvSpPr>
        <p:spPr bwMode="auto">
          <a:xfrm>
            <a:off x="1219200" y="1524000"/>
            <a:ext cx="914400" cy="5394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Oval 7">
            <a:extLst>
              <a:ext uri="{FF2B5EF4-FFF2-40B4-BE49-F238E27FC236}">
                <a16:creationId xmlns:a16="http://schemas.microsoft.com/office/drawing/2014/main" id="{D71B3502-1040-4CBB-846E-912EDA263E6A}"/>
              </a:ext>
            </a:extLst>
          </p:cNvPr>
          <p:cNvSpPr>
            <a:spLocks noChangeArrowheads="1"/>
          </p:cNvSpPr>
          <p:nvPr/>
        </p:nvSpPr>
        <p:spPr bwMode="auto">
          <a:xfrm>
            <a:off x="5257800" y="2667000"/>
            <a:ext cx="1143000" cy="688808"/>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4016121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domain of darkness, and transferred us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His beloved 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506983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B. </a:t>
            </a:r>
            <a:r>
              <a:rPr lang="en-US" altLang="en-US" sz="3600" i="1" dirty="0">
                <a:effectLst>
                  <a:outerShdw blurRad="38100" dist="38100" dir="2700000" algn="tl">
                    <a:srgbClr val="000000">
                      <a:alpha val="43137"/>
                    </a:srgbClr>
                  </a:outerShdw>
                </a:effectLst>
              </a:rPr>
              <a:t>Dejure</a:t>
            </a:r>
            <a:r>
              <a:rPr lang="en-US" altLang="en-US" sz="3600" dirty="0">
                <a:effectLst>
                  <a:outerShdw blurRad="38100" dist="38100" dir="2700000" algn="tl">
                    <a:srgbClr val="000000">
                      <a:alpha val="43137"/>
                    </a:srgbClr>
                  </a:outerShdw>
                </a:effectLst>
              </a:rPr>
              <a:t> vs. </a:t>
            </a:r>
            <a:r>
              <a:rPr lang="en-US" altLang="en-US" sz="3600" i="1" dirty="0" err="1">
                <a:effectLst>
                  <a:outerShdw blurRad="38100" dist="38100" dir="2700000" algn="tl">
                    <a:srgbClr val="000000">
                      <a:alpha val="43137"/>
                    </a:srgbClr>
                  </a:outerShdw>
                </a:effectLst>
              </a:rPr>
              <a:t>Defacto</a:t>
            </a:r>
            <a:r>
              <a:rPr lang="en-US" altLang="en-US" sz="3600" dirty="0">
                <a:effectLst>
                  <a:outerShdw blurRad="38100" dist="38100" dir="2700000" algn="tl">
                    <a:srgbClr val="000000">
                      <a:alpha val="43137"/>
                    </a:srgbClr>
                  </a:outerShdw>
                </a:effectLst>
              </a:rPr>
              <a:t> distinction</a:t>
            </a:r>
            <a:br>
              <a:rPr lang="en-US" altLang="en-US" sz="3600" b="1" u="sng" dirty="0">
                <a:solidFill>
                  <a:srgbClr val="FFFFCC"/>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7086" y="1600201"/>
            <a:ext cx="6209829" cy="3124200"/>
          </a:xfrm>
        </p:spPr>
        <p:txBody>
          <a:bodyPr/>
          <a:lstStyle/>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The nature of the prison letters</a:t>
            </a:r>
          </a:p>
          <a:p>
            <a:pPr marL="457200" indent="-457200" algn="just">
              <a:spcBef>
                <a:spcPct val="0"/>
              </a:spcBef>
              <a:spcAft>
                <a:spcPts val="24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Inheritance</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Domain</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Redemption</a:t>
            </a:r>
          </a:p>
          <a:p>
            <a:pPr marL="742950" indent="-742950" algn="just">
              <a:spcBef>
                <a:spcPct val="0"/>
              </a:spcBef>
              <a:spcAft>
                <a:spcPts val="300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3206749" y="4724400"/>
            <a:ext cx="2730502" cy="1828800"/>
          </a:xfrm>
          <a:prstGeom prst="rect">
            <a:avLst/>
          </a:prstGeom>
        </p:spPr>
      </p:pic>
    </p:spTree>
    <p:extLst>
      <p:ext uri="{BB962C8B-B14F-4D97-AF65-F5344CB8AC3E}">
        <p14:creationId xmlns:p14="http://schemas.microsoft.com/office/powerpoint/2010/main" val="324335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1:12-13</a:t>
            </a:r>
          </a:p>
          <a:p>
            <a:pPr algn="just"/>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giving thanks to the Father, who has qualified us to share in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inheritance [</a:t>
            </a:r>
            <a:r>
              <a:rPr lang="en-US" sz="28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klēros</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saints in Light.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28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domain of darkness, and transferred us to the kingdom of His beloved Son.”</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414638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26:17-18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rescuing you from the Jewish people and from the Gentiles, to whom I am sending you,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open their eyes so that they may turn from darkness to light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dominion of Satan to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they may receive forgiveness of sins and 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inheritance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klēros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among those who have been sanctified by faith in Me.”</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740439" y="3754874"/>
            <a:ext cx="1663123" cy="1113905"/>
          </a:xfrm>
          <a:prstGeom prst="rect">
            <a:avLst/>
          </a:prstGeom>
        </p:spPr>
      </p:pic>
    </p:spTree>
    <p:extLst>
      <p:ext uri="{BB962C8B-B14F-4D97-AF65-F5344CB8AC3E}">
        <p14:creationId xmlns:p14="http://schemas.microsoft.com/office/powerpoint/2010/main" val="16407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obtain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inheritance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klēronomia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imperishable and undefiled and will not fade away, reserved in heaven for you,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are protected by the power of God through faith for a salvation ready to be revealed in the last time.”</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397250" y="3242379"/>
            <a:ext cx="2349501" cy="1573619"/>
          </a:xfrm>
          <a:prstGeom prst="rect">
            <a:avLst/>
          </a:prstGeom>
        </p:spPr>
      </p:pic>
    </p:spTree>
    <p:extLst>
      <p:ext uri="{BB962C8B-B14F-4D97-AF65-F5344CB8AC3E}">
        <p14:creationId xmlns:p14="http://schemas.microsoft.com/office/powerpoint/2010/main" val="2992997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B. </a:t>
            </a:r>
            <a:r>
              <a:rPr lang="en-US" altLang="en-US" sz="3600" i="1" dirty="0">
                <a:effectLst>
                  <a:outerShdw blurRad="38100" dist="38100" dir="2700000" algn="tl">
                    <a:srgbClr val="000000">
                      <a:alpha val="43137"/>
                    </a:srgbClr>
                  </a:outerShdw>
                </a:effectLst>
              </a:rPr>
              <a:t>Dejure</a:t>
            </a:r>
            <a:r>
              <a:rPr lang="en-US" altLang="en-US" sz="3600" dirty="0">
                <a:effectLst>
                  <a:outerShdw blurRad="38100" dist="38100" dir="2700000" algn="tl">
                    <a:srgbClr val="000000">
                      <a:alpha val="43137"/>
                    </a:srgbClr>
                  </a:outerShdw>
                </a:effectLst>
              </a:rPr>
              <a:t> vs. </a:t>
            </a:r>
            <a:r>
              <a:rPr lang="en-US" altLang="en-US" sz="3600" i="1" dirty="0" err="1">
                <a:effectLst>
                  <a:outerShdw blurRad="38100" dist="38100" dir="2700000" algn="tl">
                    <a:srgbClr val="000000">
                      <a:alpha val="43137"/>
                    </a:srgbClr>
                  </a:outerShdw>
                </a:effectLst>
              </a:rPr>
              <a:t>Defacto</a:t>
            </a:r>
            <a:r>
              <a:rPr lang="en-US" altLang="en-US" sz="3600" dirty="0">
                <a:effectLst>
                  <a:outerShdw blurRad="38100" dist="38100" dir="2700000" algn="tl">
                    <a:srgbClr val="000000">
                      <a:alpha val="43137"/>
                    </a:srgbClr>
                  </a:outerShdw>
                </a:effectLst>
              </a:rPr>
              <a:t> distinction</a:t>
            </a:r>
            <a:br>
              <a:rPr lang="en-US" altLang="en-US" sz="3600" b="1" u="sng" dirty="0">
                <a:solidFill>
                  <a:srgbClr val="FFFFCC"/>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7086" y="1600201"/>
            <a:ext cx="6209829" cy="3124200"/>
          </a:xfrm>
        </p:spPr>
        <p:txBody>
          <a:bodyPr/>
          <a:lstStyle/>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The nature of the prison letters</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Inheritance</a:t>
            </a:r>
          </a:p>
          <a:p>
            <a:pPr marL="457200" indent="-457200" algn="just">
              <a:spcBef>
                <a:spcPct val="0"/>
              </a:spcBef>
              <a:spcAft>
                <a:spcPts val="24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Domain</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Redemption</a:t>
            </a:r>
          </a:p>
          <a:p>
            <a:pPr marL="742950" indent="-742950" algn="just">
              <a:spcBef>
                <a:spcPct val="0"/>
              </a:spcBef>
              <a:spcAft>
                <a:spcPts val="300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3206749" y="4724400"/>
            <a:ext cx="2730502" cy="1828800"/>
          </a:xfrm>
          <a:prstGeom prst="rect">
            <a:avLst/>
          </a:prstGeom>
        </p:spPr>
      </p:pic>
    </p:spTree>
    <p:extLst>
      <p:ext uri="{BB962C8B-B14F-4D97-AF65-F5344CB8AC3E}">
        <p14:creationId xmlns:p14="http://schemas.microsoft.com/office/powerpoint/2010/main" val="3084495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domain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darkness, and transferred us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His beloved 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1647019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know that no one who is born of God sins; but He who was born of God keeps him, and the evil one does not touch him.”</a:t>
            </a:r>
          </a:p>
        </p:txBody>
      </p:sp>
      <p:pic>
        <p:nvPicPr>
          <p:cNvPr id="5" name="Picture 4">
            <a:extLst>
              <a:ext uri="{FF2B5EF4-FFF2-40B4-BE49-F238E27FC236}">
                <a16:creationId xmlns:a16="http://schemas.microsoft.com/office/drawing/2014/main" id="{0319C9BA-6B62-4B45-B69C-A771054009E0}"/>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791943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6:12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our struggle is not against flesh and blood, but against the rulers, against the powers, against the world forces of this darkness, against the spiritual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wickedness in the heavenly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FB93E818-DA4E-45F1-8665-6FDDB833E693}"/>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2983545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26243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6:12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our struggle is not against flesh and blood, but against the rulers, against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powers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exousia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against the world forces of this darkness, against the spiritual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wickedness in the heavenly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256D5256-681D-4656-BDF8-C680ADE4C0F7}"/>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842682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domain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exousia</a:t>
            </a:r>
            <a:r>
              <a:rPr lang="en-US" sz="3200" b="1" u="sng" dirty="0">
                <a:solidFill>
                  <a:srgbClr val="FFFFCC"/>
                </a:solidFill>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darkness, and transferred us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His beloved 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1464308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B. </a:t>
            </a:r>
            <a:r>
              <a:rPr lang="en-US" altLang="en-US" sz="3600" i="1" dirty="0">
                <a:effectLst>
                  <a:outerShdw blurRad="38100" dist="38100" dir="2700000" algn="tl">
                    <a:srgbClr val="000000">
                      <a:alpha val="43137"/>
                    </a:srgbClr>
                  </a:outerShdw>
                </a:effectLst>
              </a:rPr>
              <a:t>Dejure</a:t>
            </a:r>
            <a:r>
              <a:rPr lang="en-US" altLang="en-US" sz="3600" dirty="0">
                <a:effectLst>
                  <a:outerShdw blurRad="38100" dist="38100" dir="2700000" algn="tl">
                    <a:srgbClr val="000000">
                      <a:alpha val="43137"/>
                    </a:srgbClr>
                  </a:outerShdw>
                </a:effectLst>
              </a:rPr>
              <a:t> vs. </a:t>
            </a:r>
            <a:r>
              <a:rPr lang="en-US" altLang="en-US" sz="3600" i="1" dirty="0" err="1">
                <a:effectLst>
                  <a:outerShdw blurRad="38100" dist="38100" dir="2700000" algn="tl">
                    <a:srgbClr val="000000">
                      <a:alpha val="43137"/>
                    </a:srgbClr>
                  </a:outerShdw>
                </a:effectLst>
              </a:rPr>
              <a:t>Defacto</a:t>
            </a:r>
            <a:r>
              <a:rPr lang="en-US" altLang="en-US" sz="3600" dirty="0">
                <a:effectLst>
                  <a:outerShdw blurRad="38100" dist="38100" dir="2700000" algn="tl">
                    <a:srgbClr val="000000">
                      <a:alpha val="43137"/>
                    </a:srgbClr>
                  </a:outerShdw>
                </a:effectLst>
              </a:rPr>
              <a:t> distinction</a:t>
            </a:r>
            <a:br>
              <a:rPr lang="en-US" altLang="en-US" sz="3600" b="1" u="sng" dirty="0">
                <a:solidFill>
                  <a:srgbClr val="FFFFCC"/>
                </a:solidFill>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467086" y="1600201"/>
            <a:ext cx="6209829" cy="3124200"/>
          </a:xfrm>
        </p:spPr>
        <p:txBody>
          <a:bodyPr/>
          <a:lstStyle/>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The nature of the prison letters</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Inheritance</a:t>
            </a:r>
          </a:p>
          <a:p>
            <a:pPr marL="457200" indent="-457200" algn="just">
              <a:spcBef>
                <a:spcPct val="0"/>
              </a:spcBef>
              <a:spcAft>
                <a:spcPts val="2400"/>
              </a:spcAft>
              <a:buClr>
                <a:srgbClr val="66FFFF"/>
              </a:buClr>
              <a:buSzPct val="100000"/>
              <a:buFont typeface="+mj-lt"/>
              <a:buAutoNum type="arabicPeriod"/>
            </a:pPr>
            <a:r>
              <a:rPr lang="en-US" altLang="en-US" dirty="0">
                <a:effectLst>
                  <a:outerShdw blurRad="38100" dist="38100" dir="2700000" algn="tl">
                    <a:srgbClr val="000000">
                      <a:alpha val="43137"/>
                    </a:srgbClr>
                  </a:outerShdw>
                </a:effectLst>
              </a:rPr>
              <a:t>Domain</a:t>
            </a:r>
          </a:p>
          <a:p>
            <a:pPr marL="457200" indent="-457200" algn="just">
              <a:spcBef>
                <a:spcPct val="0"/>
              </a:spcBef>
              <a:spcAft>
                <a:spcPts val="2400"/>
              </a:spcAft>
              <a:buClr>
                <a:srgbClr val="66FF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Redemption</a:t>
            </a:r>
          </a:p>
          <a:p>
            <a:pPr marL="742950" indent="-742950" algn="just">
              <a:spcBef>
                <a:spcPct val="0"/>
              </a:spcBef>
              <a:spcAft>
                <a:spcPts val="3000"/>
              </a:spcAft>
              <a:buClr>
                <a:srgbClr val="66FFFF"/>
              </a:buClr>
              <a:buSzPct val="100000"/>
              <a:buFont typeface="+mj-lt"/>
              <a:buAutoNum type="arabicPeriod"/>
            </a:pPr>
            <a:endParaRPr lang="en-US" alt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3206749" y="4724400"/>
            <a:ext cx="2730502" cy="1828800"/>
          </a:xfrm>
          <a:prstGeom prst="rect">
            <a:avLst/>
          </a:prstGeom>
        </p:spPr>
      </p:pic>
    </p:spTree>
    <p:extLst>
      <p:ext uri="{BB962C8B-B14F-4D97-AF65-F5344CB8AC3E}">
        <p14:creationId xmlns:p14="http://schemas.microsoft.com/office/powerpoint/2010/main" val="401843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046731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domain of darkness, and transferred us to the kingdom of His beloved Son.</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whom we have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apolytrōsis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forgiveness of sins.”</a:t>
            </a:r>
          </a:p>
        </p:txBody>
      </p:sp>
      <p:pic>
        <p:nvPicPr>
          <p:cNvPr id="5" name="Picture 4">
            <a:extLst>
              <a:ext uri="{FF2B5EF4-FFF2-40B4-BE49-F238E27FC236}">
                <a16:creationId xmlns:a16="http://schemas.microsoft.com/office/drawing/2014/main" id="{E8384BE2-B79B-48EE-83E1-B2D3C3CDB9EA}"/>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24550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21:28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when these things begin to take place, straighten up and lift up your heads, because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apolytrōsis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drawing near.”</a:t>
            </a:r>
          </a:p>
        </p:txBody>
      </p:sp>
      <p:pic>
        <p:nvPicPr>
          <p:cNvPr id="6" name="Picture 5">
            <a:extLst>
              <a:ext uri="{FF2B5EF4-FFF2-40B4-BE49-F238E27FC236}">
                <a16:creationId xmlns:a16="http://schemas.microsoft.com/office/drawing/2014/main" id="{5A5ECD32-65CE-48EA-B06D-EBFB44AC07C5}"/>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9021848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8:23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not only this, but also we ourselves, having the first fruits of the Spirit, even we ourselves groan within ourselves, waiting eagerly for our adoption as sons,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apolytrōsis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our body.”</a:t>
            </a:r>
          </a:p>
        </p:txBody>
      </p:sp>
      <p:pic>
        <p:nvPicPr>
          <p:cNvPr id="6" name="Picture 5">
            <a:extLst>
              <a:ext uri="{FF2B5EF4-FFF2-40B4-BE49-F238E27FC236}">
                <a16:creationId xmlns:a16="http://schemas.microsoft.com/office/drawing/2014/main" id="{1347F148-01AE-4B55-B8C4-BACB4BB28B84}"/>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275917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1:13-14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Him, you also, after listening to the message of truth, the gospel of your salvation—having also believed, you were sealed in Him with the Holy Spirit of promise,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given as a pledge of our inheritance, with a view to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apolytrōsis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God’s own possession, to the praise of His glory.”</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548062" y="3754874"/>
            <a:ext cx="2047876" cy="1371600"/>
          </a:xfrm>
          <a:prstGeom prst="rect">
            <a:avLst/>
          </a:prstGeom>
        </p:spPr>
      </p:pic>
    </p:spTree>
    <p:extLst>
      <p:ext uri="{BB962C8B-B14F-4D97-AF65-F5344CB8AC3E}">
        <p14:creationId xmlns:p14="http://schemas.microsoft.com/office/powerpoint/2010/main" val="2021368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grieve the Holy Spirit of God, by whom you were sealed for the day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redemption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apolytrōsis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44600973-10EC-400D-9010-40542BB9C125}"/>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3105545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Col. 1:13. At first glance, the passage apparently teaches that believers are already translated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facto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the </a:t>
            </a:r>
            <a:r>
              <a:rPr lang="en-US" sz="2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Basileia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may however legitimately be regarded as teaching a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jure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translation. Not only does this interpretation bring the passage into harmony with the great mass of Scripture, but it seems to be required by the immediately preceding and succeeding contexts; believers are not yet delivered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facto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exousia</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Satan (Eph. 6:12), nor have they yet received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facto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certainly not in completeness, the</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apolytrōsis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(comp. Luke 21:28; Rom. 8:23; Eph. 1:14; 4:30).”</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2964347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800600"/>
          </a:xfrm>
        </p:spPr>
        <p:txBody>
          <a:bodyPr/>
          <a:lstStyle/>
          <a:p>
            <a:pPr marL="0" indent="0" algn="just" eaLnBrk="1" hangingPunct="1">
              <a:buFont typeface="Arial" panose="020B0604020202020204" pitchFamily="34" charset="0"/>
              <a:buNone/>
              <a:defRPr/>
            </a:pPr>
            <a:r>
              <a:rPr lang="en-US" sz="2600" dirty="0">
                <a:effectLst>
                  <a:outerShdw blurRad="38100" dist="38100" dir="2700000" algn="tl">
                    <a:srgbClr val="000000">
                      <a:alpha val="43137"/>
                    </a:srgbClr>
                  </a:outerShdw>
                </a:effectLst>
              </a:rPr>
              <a:t>“The context here suggests that the action must be regarded as </a:t>
            </a:r>
            <a:r>
              <a:rPr lang="en-US" sz="2600" i="1" dirty="0">
                <a:effectLst>
                  <a:outerShdw blurRad="38100" dist="38100" dir="2700000" algn="tl">
                    <a:srgbClr val="000000">
                      <a:alpha val="43137"/>
                    </a:srgbClr>
                  </a:outerShdw>
                </a:effectLst>
              </a:rPr>
              <a:t>de jure</a:t>
            </a:r>
            <a:r>
              <a:rPr lang="en-US" sz="2600" dirty="0">
                <a:effectLst>
                  <a:outerShdw blurRad="38100" dist="38100" dir="2700000" algn="tl">
                    <a:srgbClr val="000000">
                      <a:alpha val="43137"/>
                    </a:srgbClr>
                  </a:outerShdw>
                </a:effectLst>
              </a:rPr>
              <a:t> [by right] rather than </a:t>
            </a:r>
            <a:r>
              <a:rPr lang="en-US" sz="2600" i="1" dirty="0">
                <a:effectLst>
                  <a:outerShdw blurRad="38100" dist="38100" dir="2700000" algn="tl">
                    <a:srgbClr val="000000">
                      <a:alpha val="43137"/>
                    </a:srgbClr>
                  </a:outerShdw>
                </a:effectLst>
              </a:rPr>
              <a:t>de facto </a:t>
            </a:r>
            <a:r>
              <a:rPr lang="en-US" sz="2600" dirty="0">
                <a:effectLst>
                  <a:outerShdw blurRad="38100" dist="38100" dir="2700000" algn="tl">
                    <a:srgbClr val="000000">
                      <a:alpha val="43137"/>
                    </a:srgbClr>
                  </a:outerShdw>
                </a:effectLst>
              </a:rPr>
              <a:t>[in reality]. Believers have been “delivered . . . from the power of darkness,” the apostle declares. Yet in another place he warns that we must still wrestle “against the rulers of the darkness of this world” (Eph. 6:12). Our translation into the Kingdom of Christ, therefore, must be similar to that act of God when He “raised us up together, and made us sit together in heavenly places in Christ Jesus” (Eph. 2:6). Although we are not yet </a:t>
            </a:r>
            <a:r>
              <a:rPr lang="en-US" sz="2600" i="1" dirty="0">
                <a:effectLst>
                  <a:outerShdw blurRad="38100" dist="38100" dir="2700000" algn="tl">
                    <a:srgbClr val="000000">
                      <a:alpha val="43137"/>
                    </a:srgbClr>
                  </a:outerShdw>
                </a:effectLst>
              </a:rPr>
              <a:t>de facto</a:t>
            </a:r>
            <a:r>
              <a:rPr lang="en-US" sz="2600" dirty="0">
                <a:effectLst>
                  <a:outerShdw blurRad="38100" dist="38100" dir="2700000" algn="tl">
                    <a:srgbClr val="000000">
                      <a:alpha val="43137"/>
                    </a:srgbClr>
                  </a:outerShdw>
                </a:effectLst>
              </a:rPr>
              <a:t> seated in the heavenlies, the thing is so certain that God can speak of it as already done. In the same sense, we have been (aorist tense) transferred judicially into the Kingdom of our Lord even before its establishment</a:t>
            </a:r>
            <a:r>
              <a:rPr lang="en-US" sz="2800"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435.</a:t>
            </a:r>
          </a:p>
        </p:txBody>
      </p:sp>
    </p:spTree>
    <p:extLst>
      <p:ext uri="{BB962C8B-B14F-4D97-AF65-F5344CB8AC3E}">
        <p14:creationId xmlns:p14="http://schemas.microsoft.com/office/powerpoint/2010/main" val="1572757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Two Issues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(Colossians 1:13)</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Universal vs. Theocratic kingdom</a:t>
            </a:r>
          </a:p>
          <a:p>
            <a:pPr marL="514350" indent="-514350" algn="just">
              <a:spcBef>
                <a:spcPct val="0"/>
              </a:spcBef>
              <a:spcAft>
                <a:spcPts val="3000"/>
              </a:spcAft>
              <a:buClr>
                <a:srgbClr val="66FFFF"/>
              </a:buClr>
              <a:buSzPct val="100000"/>
              <a:buFont typeface="+mj-lt"/>
              <a:buAutoNum type="alphaUcPeriod"/>
            </a:pPr>
            <a:r>
              <a:rPr lang="en-US" altLang="en-US" i="1" dirty="0" err="1">
                <a:effectLst>
                  <a:outerShdw blurRad="38100" dist="38100" dir="2700000" algn="tl">
                    <a:srgbClr val="000000">
                      <a:alpha val="43137"/>
                    </a:srgbClr>
                  </a:outerShdw>
                </a:effectLst>
              </a:rPr>
              <a:t>Dejure</a:t>
            </a:r>
            <a:r>
              <a:rPr lang="en-US" altLang="en-US" dirty="0">
                <a:effectLst>
                  <a:outerShdw blurRad="38100" dist="38100" dir="2700000" algn="tl">
                    <a:srgbClr val="000000">
                      <a:alpha val="43137"/>
                    </a:srgbClr>
                  </a:outerShdw>
                </a:effectLst>
              </a:rPr>
              <a:t> vs. </a:t>
            </a:r>
            <a:r>
              <a:rPr lang="en-US" altLang="en-US" i="1" dirty="0" err="1">
                <a:effectLst>
                  <a:outerShdw blurRad="38100" dist="38100" dir="2700000" algn="tl">
                    <a:srgbClr val="000000">
                      <a:alpha val="43137"/>
                    </a:srgbClr>
                  </a:outerShdw>
                </a:effectLst>
              </a:rPr>
              <a:t>Defacto</a:t>
            </a:r>
            <a:r>
              <a:rPr lang="en-US" altLang="en-US" dirty="0">
                <a:effectLst>
                  <a:outerShdw blurRad="38100" dist="38100" dir="2700000" algn="tl">
                    <a:srgbClr val="000000">
                      <a:alpha val="43137"/>
                    </a:srgbClr>
                  </a:outerShdw>
                </a:effectLst>
              </a:rPr>
              <a:t> distinction</a:t>
            </a:r>
          </a:p>
        </p:txBody>
      </p:sp>
      <p:pic>
        <p:nvPicPr>
          <p:cNvPr id="5" name="Picture 4">
            <a:extLst>
              <a:ext uri="{FF2B5EF4-FFF2-40B4-BE49-F238E27FC236}">
                <a16:creationId xmlns:a16="http://schemas.microsoft.com/office/drawing/2014/main" id="{BE3A37C8-2627-41C0-9011-BFEF4D608C16}"/>
              </a:ext>
            </a:extLst>
          </p:cNvPr>
          <p:cNvPicPr>
            <a:picLocks noChangeAspect="1"/>
          </p:cNvPicPr>
          <p:nvPr/>
        </p:nvPicPr>
        <p:blipFill>
          <a:blip r:embed="rId2"/>
          <a:stretch>
            <a:fillRect/>
          </a:stretch>
        </p:blipFill>
        <p:spPr>
          <a:xfrm>
            <a:off x="2865437" y="3962400"/>
            <a:ext cx="3413127" cy="2286000"/>
          </a:xfrm>
          <a:prstGeom prst="rect">
            <a:avLst/>
          </a:prstGeom>
        </p:spPr>
      </p:pic>
    </p:spTree>
    <p:extLst>
      <p:ext uri="{BB962C8B-B14F-4D97-AF65-F5344CB8AC3E}">
        <p14:creationId xmlns:p14="http://schemas.microsoft.com/office/powerpoint/2010/main" val="3486405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837412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4:11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also Jesus who is called Justus; these are the only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fellow workers for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kingdom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are from the circumcision, and they have proved to be an encouragement to me.”</a:t>
            </a:r>
          </a:p>
        </p:txBody>
      </p:sp>
      <p:pic>
        <p:nvPicPr>
          <p:cNvPr id="5" name="Picture 4">
            <a:extLst>
              <a:ext uri="{FF2B5EF4-FFF2-40B4-BE49-F238E27FC236}">
                <a16:creationId xmlns:a16="http://schemas.microsoft.com/office/drawing/2014/main" id="{619B31CF-F7FF-4862-8FE2-8C76CB526847}"/>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96014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b="1" u="sng" dirty="0">
                <a:solidFill>
                  <a:srgbClr val="FFFFCC"/>
                </a:solidFill>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23319440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7B3667B5-1AF9-4420-AA2C-FE2F7AF62B8E}"/>
              </a:ext>
            </a:extLst>
          </p:cNvPr>
          <p:cNvSpPr>
            <a:spLocks noGrp="1" noChangeArrowheads="1"/>
          </p:cNvSpPr>
          <p:nvPr>
            <p:ph type="title" idx="4294967295"/>
          </p:nvPr>
        </p:nvSpPr>
        <p:spPr>
          <a:xfrm>
            <a:off x="1971674" y="228600"/>
            <a:ext cx="5419725" cy="62865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Order of Paul’s Letters</a:t>
            </a:r>
          </a:p>
        </p:txBody>
      </p:sp>
      <p:sp>
        <p:nvSpPr>
          <p:cNvPr id="6" name="Content Placeholder 5">
            <a:extLst>
              <a:ext uri="{FF2B5EF4-FFF2-40B4-BE49-F238E27FC236}">
                <a16:creationId xmlns:a16="http://schemas.microsoft.com/office/drawing/2014/main" id="{B26729D2-66B6-4C03-8002-98465833BF64}"/>
              </a:ext>
            </a:extLst>
          </p:cNvPr>
          <p:cNvSpPr>
            <a:spLocks noGrp="1"/>
          </p:cNvSpPr>
          <p:nvPr>
            <p:ph idx="4294967295"/>
          </p:nvPr>
        </p:nvSpPr>
        <p:spPr>
          <a:xfrm>
            <a:off x="457200" y="1143000"/>
            <a:ext cx="6683170" cy="4876800"/>
          </a:xfrm>
        </p:spPr>
        <p:txBody>
          <a:bodyPr/>
          <a:lstStyle/>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Galatians (A.D. 49)</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Thessalonians (A.D. 51)</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1‒2 Corinthians (A.D. 56)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Romans (A.D. 57)</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Ephesians, Colossians, Philemon, Philippians (A.D. 60‒62)</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1 Timothy, Titus (A.D. 62‒66)</a:t>
            </a:r>
          </a:p>
          <a:p>
            <a:pPr marL="685800" indent="-685800">
              <a:spcBef>
                <a:spcPts val="0"/>
              </a:spcBef>
              <a:spcAft>
                <a:spcPts val="9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2 Timothy (A.D. 67)</a:t>
            </a:r>
          </a:p>
          <a:p>
            <a:pPr marL="642938" indent="-642938">
              <a:spcBef>
                <a:spcPts val="0"/>
              </a:spcBef>
              <a:spcAft>
                <a:spcPts val="900"/>
              </a:spcAft>
              <a:buSzPct val="100000"/>
              <a:buFont typeface="Wingdings" panose="05000000000000000000" pitchFamily="2" charset="2"/>
              <a:buAutoNum type="arabicPeriod"/>
              <a:defRPr/>
            </a:pPr>
            <a:endParaRPr lang="en-US" sz="2700" dirty="0">
              <a:effectLst>
                <a:outerShdw blurRad="38100" dist="38100" dir="2700000" algn="tl">
                  <a:srgbClr val="000000">
                    <a:alpha val="43137"/>
                  </a:srgbClr>
                </a:outerShdw>
              </a:effectLst>
              <a:cs typeface="Calibri" panose="020F0502020204030204" pitchFamily="34" charset="0"/>
            </a:endParaRPr>
          </a:p>
          <a:p>
            <a:pPr marL="457200" indent="-457200">
              <a:spcBef>
                <a:spcPts val="0"/>
              </a:spcBef>
              <a:spcAft>
                <a:spcPts val="900"/>
              </a:spcAft>
              <a:buSzPct val="100000"/>
              <a:buFont typeface="Wingdings" panose="05000000000000000000" pitchFamily="2" charset="2"/>
              <a:buAutoNum type="arabicPeriod"/>
              <a:defRPr/>
            </a:pP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6868" name="Picture 4" descr="j0193970">
            <a:extLst>
              <a:ext uri="{FF2B5EF4-FFF2-40B4-BE49-F238E27FC236}">
                <a16:creationId xmlns:a16="http://schemas.microsoft.com/office/drawing/2014/main" id="{0DE432F8-FEFF-4E53-914B-4FACDAE769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370" y="1828800"/>
            <a:ext cx="17287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466792"/>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5:21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“envying, drunkenness, carousing, and things like these, of which I forewarn you, just as I have forewarned you, that those who practice such things will 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p>
        </p:txBody>
      </p:sp>
      <p:pic>
        <p:nvPicPr>
          <p:cNvPr id="7" name="Picture 6">
            <a:extLst>
              <a:ext uri="{FF2B5EF4-FFF2-40B4-BE49-F238E27FC236}">
                <a16:creationId xmlns:a16="http://schemas.microsoft.com/office/drawing/2014/main" id="{2039FDCE-27B0-4951-96DD-81B442A00AB7}"/>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4258039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2:12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you would walk in a manner worthy of the God who calls you into His own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A695BB5-5433-4D71-8ED9-8DD3A202D536}"/>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41764965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1:5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is a plain indication of God’s righteous judgment so that you will be considered worthy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for which indeed you are suffering.”</a:t>
            </a:r>
          </a:p>
        </p:txBody>
      </p:sp>
      <p:pic>
        <p:nvPicPr>
          <p:cNvPr id="5" name="Picture 4">
            <a:extLst>
              <a:ext uri="{FF2B5EF4-FFF2-40B4-BE49-F238E27FC236}">
                <a16:creationId xmlns:a16="http://schemas.microsoft.com/office/drawing/2014/main" id="{1AE4DDAB-4DF9-46E5-9F5B-40037680E6B0}"/>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3758428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6:9-10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Or do you not know that the unrighteous will 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Do not be deceived; neither fornicators, nor idolaters, nor adulterers, nor effeminate, nor homosexuals,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nor thieves, nor the covetous, nor drunkards, nor revilers, nor swindlers, will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a:t>
            </a:r>
          </a:p>
        </p:txBody>
      </p:sp>
    </p:spTree>
    <p:extLst>
      <p:ext uri="{BB962C8B-B14F-4D97-AF65-F5344CB8AC3E}">
        <p14:creationId xmlns:p14="http://schemas.microsoft.com/office/powerpoint/2010/main" val="539540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15:24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comes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He hands over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God and Father, when He has abolished all rule and all authority and power.”</a:t>
            </a:r>
          </a:p>
        </p:txBody>
      </p:sp>
      <p:pic>
        <p:nvPicPr>
          <p:cNvPr id="5" name="Picture 4">
            <a:extLst>
              <a:ext uri="{FF2B5EF4-FFF2-40B4-BE49-F238E27FC236}">
                <a16:creationId xmlns:a16="http://schemas.microsoft.com/office/drawing/2014/main" id="{D855CE6A-1415-4479-9A1A-BD54816C94E4}"/>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13697039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15:50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say this, brethren, that flesh and blood cannot inherit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God; nor does the perishable inherit the imperishable.”</a:t>
            </a:r>
          </a:p>
        </p:txBody>
      </p:sp>
      <p:pic>
        <p:nvPicPr>
          <p:cNvPr id="6" name="Picture 5">
            <a:extLst>
              <a:ext uri="{FF2B5EF4-FFF2-40B4-BE49-F238E27FC236}">
                <a16:creationId xmlns:a16="http://schemas.microsoft.com/office/drawing/2014/main" id="{325B244B-6025-48D9-89F8-81A1EAE4DE82}"/>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7732869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5:5</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you know with certainty, that no immoral or impure person or covetous man, who is an idolater, has an inheritance 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and God.”</a:t>
            </a:r>
          </a:p>
        </p:txBody>
      </p:sp>
      <p:pic>
        <p:nvPicPr>
          <p:cNvPr id="7" name="Picture 6">
            <a:extLst>
              <a:ext uri="{FF2B5EF4-FFF2-40B4-BE49-F238E27FC236}">
                <a16:creationId xmlns:a16="http://schemas.microsoft.com/office/drawing/2014/main" id="{9EECDB92-FB3B-4E9A-9D3A-981566D12D77}"/>
              </a:ext>
            </a:extLst>
          </p:cNvPr>
          <p:cNvPicPr>
            <a:picLocks noChangeAspect="1"/>
          </p:cNvPicPr>
          <p:nvPr/>
        </p:nvPicPr>
        <p:blipFill>
          <a:blip r:embed="rId3"/>
          <a:stretch>
            <a:fillRect/>
          </a:stretch>
        </p:blipFill>
        <p:spPr>
          <a:xfrm>
            <a:off x="3206750" y="3048000"/>
            <a:ext cx="2730501" cy="1828800"/>
          </a:xfrm>
          <a:prstGeom prst="rect">
            <a:avLst/>
          </a:prstGeom>
        </p:spPr>
      </p:pic>
    </p:spTree>
    <p:extLst>
      <p:ext uri="{BB962C8B-B14F-4D97-AF65-F5344CB8AC3E}">
        <p14:creationId xmlns:p14="http://schemas.microsoft.com/office/powerpoint/2010/main" val="2821479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A8381-6B59-4804-A971-343EA2F61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247317"/>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Timothy 4:1, 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solemnly charge you in the presence of God and of Christ Jesus, who is to judge the living and the dead, and by His appearing and 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future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is laid up for me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crown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righteousness, which the Lord, the righteous Judge, will award to me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that day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not only to me, but also to all who have loved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appearing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6230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2286000"/>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a:t>
            </a:r>
            <a:r>
              <a:rPr lang="en-US" dirty="0">
                <a:effectLst/>
              </a:rPr>
              <a:t>The Greek preposition here is </a:t>
            </a:r>
            <a:r>
              <a:rPr lang="en-US" i="1" dirty="0" err="1">
                <a:effectLst/>
              </a:rPr>
              <a:t>eis</a:t>
            </a:r>
            <a:r>
              <a:rPr lang="en-US" dirty="0">
                <a:effectLst/>
              </a:rPr>
              <a:t>, and therefore the passage may be read in harmony with the idea of a future Kingdom, toward which as a glorious goal all the labors of the Church are directed</a:t>
            </a:r>
            <a:r>
              <a:rPr lang="en-US" dirty="0">
                <a:effectLst>
                  <a:outerShdw blurRad="38100" dist="38100" dir="2700000" algn="tl">
                    <a:srgbClr val="000000">
                      <a:alpha val="43137"/>
                    </a:srgbClr>
                  </a:outerShdw>
                </a:effectLst>
              </a:rPr>
              <a:t>.”</a:t>
            </a:r>
          </a:p>
        </p:txBody>
      </p:sp>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436.</a:t>
            </a:r>
          </a:p>
        </p:txBody>
      </p:sp>
      <p:pic>
        <p:nvPicPr>
          <p:cNvPr id="5" name="Picture 4">
            <a:extLst>
              <a:ext uri="{FF2B5EF4-FFF2-40B4-BE49-F238E27FC236}">
                <a16:creationId xmlns:a16="http://schemas.microsoft.com/office/drawing/2014/main" id="{564744A8-F8EF-4449-8AE8-9333B625D433}"/>
              </a:ext>
            </a:extLst>
          </p:cNvPr>
          <p:cNvPicPr>
            <a:picLocks noChangeAspect="1"/>
          </p:cNvPicPr>
          <p:nvPr/>
        </p:nvPicPr>
        <p:blipFill>
          <a:blip r:embed="rId3"/>
          <a:stretch>
            <a:fillRect/>
          </a:stretch>
        </p:blipFill>
        <p:spPr>
          <a:xfrm>
            <a:off x="3206749" y="4583349"/>
            <a:ext cx="2730501" cy="1828800"/>
          </a:xfrm>
          <a:prstGeom prst="rect">
            <a:avLst/>
          </a:prstGeom>
        </p:spPr>
      </p:pic>
    </p:spTree>
    <p:extLst>
      <p:ext uri="{BB962C8B-B14F-4D97-AF65-F5344CB8AC3E}">
        <p14:creationId xmlns:p14="http://schemas.microsoft.com/office/powerpoint/2010/main" val="80266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78510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rescued us from the domain of darkness, and transferred us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His beloved 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31576742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666230" y="228600"/>
            <a:ext cx="5811541" cy="1066800"/>
          </a:xfrm>
        </p:spPr>
        <p:txBody>
          <a:bodyPr/>
          <a:lstStyle/>
          <a:p>
            <a:pPr algn="ctr">
              <a:spcAft>
                <a:spcPts val="600"/>
              </a:spcAft>
            </a:pPr>
            <a:r>
              <a:rPr lang="en-US" sz="3200" kern="1200" dirty="0">
                <a:solidFill>
                  <a:srgbClr val="00FFFF"/>
                </a:solidFill>
                <a:effectLst>
                  <a:outerShdw blurRad="38100" dist="38100" dir="2700000" algn="tl">
                    <a:srgbClr val="000000">
                      <a:alpha val="43137"/>
                    </a:srgbClr>
                  </a:outerShdw>
                </a:effectLst>
                <a:ea typeface="+mn-ea"/>
                <a:cs typeface="Arial" charset="0"/>
              </a:rPr>
              <a:t>G.N.H. Peters </a:t>
            </a:r>
            <a:br>
              <a:rPr lang="en-US" sz="3200" dirty="0">
                <a:solidFill>
                  <a:schemeClr val="tx1"/>
                </a:solidFill>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Theocratic Kingdom</a:t>
            </a:r>
            <a:r>
              <a:rPr lang="en-US" sz="2000" dirty="0">
                <a:solidFill>
                  <a:schemeClr val="tx1"/>
                </a:solidFill>
                <a:effectLst>
                  <a:outerShdw blurRad="38100" dist="38100" dir="2700000" algn="tl">
                    <a:srgbClr val="000000">
                      <a:alpha val="43137"/>
                    </a:srgbClr>
                  </a:outerShdw>
                </a:effectLst>
              </a:rPr>
              <a:t>, 1:600</a:t>
            </a:r>
            <a:endParaRPr lang="en-US" altLang="en-US" sz="32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084720" y="1447800"/>
            <a:ext cx="5597319" cy="3809524"/>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is only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kingdom. . . . and believers become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‘heirs’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it. . . . The apostles represent themselves and co-laborers as working for it still future, Col. 4:11; 2 Thess. 1:5; 2 Tim. 4:18; Heb. 12:28, etc.</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3" name="Picture 2">
            <a:extLst>
              <a:ext uri="{FF2B5EF4-FFF2-40B4-BE49-F238E27FC236}">
                <a16:creationId xmlns:a16="http://schemas.microsoft.com/office/drawing/2014/main" id="{350D7FA4-D6F6-4852-9D3E-DCAA1F90F8B5}"/>
              </a:ext>
            </a:extLst>
          </p:cNvPr>
          <p:cNvPicPr>
            <a:picLocks noChangeAspect="1"/>
          </p:cNvPicPr>
          <p:nvPr/>
        </p:nvPicPr>
        <p:blipFill>
          <a:blip r:embed="rId7"/>
          <a:stretch>
            <a:fillRect/>
          </a:stretch>
        </p:blipFill>
        <p:spPr>
          <a:xfrm>
            <a:off x="404325" y="1676400"/>
            <a:ext cx="2523809" cy="3809524"/>
          </a:xfrm>
          <a:prstGeom prst="rect">
            <a:avLst/>
          </a:prstGeom>
        </p:spPr>
      </p:pic>
    </p:spTree>
    <p:extLst>
      <p:ext uri="{BB962C8B-B14F-4D97-AF65-F5344CB8AC3E}">
        <p14:creationId xmlns:p14="http://schemas.microsoft.com/office/powerpoint/2010/main" val="1959446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862375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21069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5487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26:17-18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rescuing you from the Jewish people and from the Gentiles, to whom I am sending you,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open their eyes so that they may turn from darkness to light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the dominion of Satan to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they may receive forgiveness of sins and an inheritance among those who have been sanctified by faith in Me.”</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4114800" y="3754874"/>
            <a:ext cx="1663123" cy="1113905"/>
          </a:xfrm>
          <a:prstGeom prst="rect">
            <a:avLst/>
          </a:prstGeom>
        </p:spPr>
      </p:pic>
    </p:spTree>
    <p:extLst>
      <p:ext uri="{BB962C8B-B14F-4D97-AF65-F5344CB8AC3E}">
        <p14:creationId xmlns:p14="http://schemas.microsoft.com/office/powerpoint/2010/main" val="36123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935824"/>
          </a:xfrm>
        </p:spPr>
        <p:txBody>
          <a:bodyPr/>
          <a:lstStyle/>
          <a:p>
            <a:pPr marL="0" indent="0" algn="just">
              <a:spcBef>
                <a:spcPts val="0"/>
              </a:spcBef>
              <a:buFontTx/>
              <a:buNone/>
              <a:defRPr/>
            </a:pPr>
            <a:r>
              <a:rPr lang="en-US" sz="2800" i="1" dirty="0">
                <a:effectLst>
                  <a:outerShdw blurRad="38100" dist="38100" dir="2700000" algn="tl">
                    <a:srgbClr val="000000">
                      <a:alpha val="43137"/>
                    </a:srgbClr>
                  </a:outerShdw>
                </a:effectLst>
              </a:rPr>
              <a:t>“</a:t>
            </a:r>
            <a:r>
              <a:rPr lang="en-US" sz="2800" dirty="0">
                <a:effectLst/>
              </a:rPr>
              <a:t>Because the King was rejected, the messianic, Davidic kingdom was (from a human viewpoint) postponed. Though He never ceases to be King and, of course, is King today as always, </a:t>
            </a:r>
            <a:r>
              <a:rPr lang="en-US" sz="2800" b="1" u="sng" dirty="0">
                <a:solidFill>
                  <a:srgbClr val="FFFFCC"/>
                </a:solidFill>
                <a:effectLst/>
              </a:rPr>
              <a:t>Christ is never designated as King of the church</a:t>
            </a:r>
            <a:r>
              <a:rPr lang="en-US" sz="2800" dirty="0">
                <a:effectLst/>
              </a:rPr>
              <a:t> (Acts 17:7 and 1 Timothy 1:17 are no exceptions, and Revelation 15:3, “King of saints,” ﻿</a:t>
            </a:r>
            <a:r>
              <a:rPr lang="en-US" sz="2800" dirty="0" err="1">
                <a:effectLst/>
              </a:rPr>
              <a:t>kjv</a:t>
            </a:r>
            <a:r>
              <a:rPr lang="en-US" sz="2800" dirty="0">
                <a:effectLst/>
              </a:rPr>
              <a:t>﻿, is “King of the nations” in the critical and majority texts). Though Christ is a King </a:t>
            </a:r>
            <a:r>
              <a:rPr lang="en-US" sz="2800" b="1" u="sng" dirty="0">
                <a:solidFill>
                  <a:srgbClr val="FFFFCC"/>
                </a:solidFill>
                <a:effectLst/>
              </a:rPr>
              <a:t>today, He does not rule as King</a:t>
            </a:r>
            <a:r>
              <a:rPr lang="en-US" sz="2800" dirty="0">
                <a:effectLst/>
              </a:rPr>
              <a:t>. This awaits His second coming. Then the Davidic kingdom will be realized (Matt. 25:31; Rev. 19:15; 20). Then the Priest will sit on His throne, bringing to this earth the long-awaited Golden Age (Ps. 110).</a:t>
            </a:r>
            <a:r>
              <a:rPr lang="en-US" sz="2800"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152400"/>
            <a:ext cx="867398" cy="1049624"/>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443038" y="204281"/>
            <a:ext cx="6257925" cy="938719"/>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latin typeface="Calibri" panose="020F0502020204030204" pitchFamily="34" charset="0"/>
                <a:cs typeface="Calibri" panose="020F0502020204030204" pitchFamily="34" charset="0"/>
              </a:rPr>
              <a:t>Charles C. Ryrie, </a:t>
            </a:r>
            <a:r>
              <a:rPr lang="en-US" sz="1800" i="1" dirty="0">
                <a:latin typeface="Calibri" panose="020F0502020204030204" pitchFamily="34" charset="0"/>
                <a:cs typeface="Calibri" panose="020F0502020204030204" pitchFamily="34" charset="0"/>
              </a:rPr>
              <a:t>Basic Theology</a:t>
            </a:r>
            <a:r>
              <a:rPr lang="en-US" sz="1800" dirty="0">
                <a:latin typeface="Calibri" panose="020F0502020204030204" pitchFamily="34" charset="0"/>
                <a:cs typeface="Calibri" panose="020F0502020204030204" pitchFamily="34" charset="0"/>
              </a:rPr>
              <a:t> (Wheaton, IL: Victor, 1986), 298.</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68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1:18</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is also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head of the body, the church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is the beginning, the firstborn from the dead, so that He Himself will come to have first place in everything.”</a:t>
            </a:r>
          </a:p>
        </p:txBody>
      </p:sp>
      <p:pic>
        <p:nvPicPr>
          <p:cNvPr id="6" name="Picture 5">
            <a:extLst>
              <a:ext uri="{FF2B5EF4-FFF2-40B4-BE49-F238E27FC236}">
                <a16:creationId xmlns:a16="http://schemas.microsoft.com/office/drawing/2014/main" id="{C9B3676A-F57E-4B51-937B-A68C92442D4A}"/>
              </a:ext>
            </a:extLst>
          </p:cNvPr>
          <p:cNvPicPr>
            <a:picLocks noChangeAspect="1"/>
          </p:cNvPicPr>
          <p:nvPr/>
        </p:nvPicPr>
        <p:blipFill>
          <a:blip r:embed="rId3"/>
          <a:stretch>
            <a:fillRect/>
          </a:stretch>
        </p:blipFill>
        <p:spPr>
          <a:xfrm>
            <a:off x="3206750" y="2895600"/>
            <a:ext cx="2730501" cy="1828800"/>
          </a:xfrm>
          <a:prstGeom prst="rect">
            <a:avLst/>
          </a:prstGeom>
        </p:spPr>
      </p:pic>
    </p:spTree>
    <p:extLst>
      <p:ext uri="{BB962C8B-B14F-4D97-AF65-F5344CB8AC3E}">
        <p14:creationId xmlns:p14="http://schemas.microsoft.com/office/powerpoint/2010/main" val="819787975"/>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24947</TotalTime>
  <Words>1376</Words>
  <Application>Microsoft Office PowerPoint</Application>
  <PresentationFormat>On-screen Show (4:3)</PresentationFormat>
  <Paragraphs>202</Paragraphs>
  <Slides>62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Times New Roman</vt:lpstr>
      <vt:lpstr>Wingdings</vt:lpstr>
      <vt:lpstr>Azure</vt:lpstr>
      <vt:lpstr>PowerPoint Presentation</vt:lpstr>
      <vt:lpstr>The Coming Kingdom Chapter 19</vt:lpstr>
      <vt:lpstr>Kingdom Study Outline</vt:lpstr>
      <vt:lpstr>Response to Kingdom Now Problem Passages</vt:lpstr>
      <vt:lpstr>3. Passages from Paul’s Writings</vt:lpstr>
      <vt:lpstr>PowerPoint Presentation</vt:lpstr>
      <vt:lpstr>PowerPoint Presentation</vt:lpstr>
      <vt:lpstr>PowerPoint Presentation</vt:lpstr>
      <vt:lpstr>PowerPoint Presentation</vt:lpstr>
      <vt:lpstr>Two Issues  (Colossians 1:13)</vt:lpstr>
      <vt:lpstr>Two Issues  (Colossians 1:13)</vt:lpstr>
      <vt:lpstr>PowerPoint Presentation</vt:lpstr>
      <vt:lpstr>PowerPoint Presentation</vt:lpstr>
      <vt:lpstr>PowerPoint Presentation</vt:lpstr>
      <vt:lpstr>Messengers of the Kingdom In Matthew</vt:lpstr>
      <vt:lpstr>PowerPoint Presentation</vt:lpstr>
      <vt:lpstr>PowerPoint Presentation</vt:lpstr>
      <vt:lpstr>PowerPoint Presentation</vt:lpstr>
      <vt:lpstr>PowerPoint Presentation</vt:lpstr>
      <vt:lpstr>Two Issues  (Colossians 1:13)</vt:lpstr>
      <vt:lpstr>B. Dejure vs. Defacto distinction (Colossians 1:13)</vt:lpstr>
      <vt:lpstr>B. Dejure vs. Defacto distinction (Colossians 1:13)</vt:lpstr>
      <vt:lpstr>PowerPoint Presentation</vt:lpstr>
      <vt:lpstr>PowerPoint Presentation</vt:lpstr>
      <vt:lpstr>PowerPoint Presentation</vt:lpstr>
      <vt:lpstr>PowerPoint Presentation</vt:lpstr>
      <vt:lpstr>PowerPoint Presentation</vt:lpstr>
      <vt:lpstr>PowerPoint Presentation</vt:lpstr>
      <vt:lpstr>B. Dejure vs. Defacto distinction (Colossians 1:13)</vt:lpstr>
      <vt:lpstr>PowerPoint Presentation</vt:lpstr>
      <vt:lpstr>PowerPoint Presentation</vt:lpstr>
      <vt:lpstr>PowerPoint Presentation</vt:lpstr>
      <vt:lpstr>B. Dejure vs. Defacto distinction (Colossians 1:13)</vt:lpstr>
      <vt:lpstr>PowerPoint Presentation</vt:lpstr>
      <vt:lpstr>PowerPoint Presentation</vt:lpstr>
      <vt:lpstr>PowerPoint Presentation</vt:lpstr>
      <vt:lpstr>PowerPoint Presentation</vt:lpstr>
      <vt:lpstr>PowerPoint Presentation</vt:lpstr>
      <vt:lpstr>B. Dejure vs. Defacto distinction (Colossians 1:13)</vt:lpstr>
      <vt:lpstr>PowerPoint Presentation</vt:lpstr>
      <vt:lpstr>PowerPoint Presentation</vt:lpstr>
      <vt:lpstr>PowerPoint Presentation</vt:lpstr>
      <vt:lpstr>PowerPoint Presentation</vt:lpstr>
      <vt:lpstr>PowerPoint Presentation</vt:lpstr>
      <vt:lpstr>E.R. Craven “Excursus on the Basileia,” in Revelation of John, J. P. Lange (New York: Scribner, 1874), 97.</vt:lpstr>
      <vt:lpstr>PowerPoint Presentation</vt:lpstr>
      <vt:lpstr>Two Issues  (Colossians 1:13)</vt:lpstr>
      <vt:lpstr>3. Passages from Paul’s Writings</vt:lpstr>
      <vt:lpstr>PowerPoint Presentation</vt:lpstr>
      <vt:lpstr>Order of Paul’s Letters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G.N.H. Peters  Theocratic Kingdom, 1:600</vt:lpstr>
      <vt:lpstr>PowerPoint Presentation</vt:lpstr>
      <vt:lpstr>Response to Kingdom Now Problem Passages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Jim McGowan</cp:lastModifiedBy>
  <cp:revision>2962</cp:revision>
  <cp:lastPrinted>2019-04-30T18:42:23Z</cp:lastPrinted>
  <dcterms:created xsi:type="dcterms:W3CDTF">2009-03-17T12:21:13Z</dcterms:created>
  <dcterms:modified xsi:type="dcterms:W3CDTF">2019-05-09T13:11:10Z</dcterms:modified>
</cp:coreProperties>
</file>