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6"/>
  </p:notesMasterIdLst>
  <p:handoutMasterIdLst>
    <p:handoutMasterId r:id="rId107"/>
  </p:handoutMasterIdLst>
  <p:sldIdLst>
    <p:sldId id="2067" r:id="rId2"/>
    <p:sldId id="322" r:id="rId3"/>
    <p:sldId id="5185" r:id="rId4"/>
    <p:sldId id="682" r:id="rId5"/>
    <p:sldId id="4990" r:id="rId6"/>
    <p:sldId id="3738" r:id="rId7"/>
    <p:sldId id="5180" r:id="rId8"/>
    <p:sldId id="5264" r:id="rId9"/>
    <p:sldId id="5265" r:id="rId10"/>
    <p:sldId id="5266" r:id="rId11"/>
    <p:sldId id="5240" r:id="rId12"/>
    <p:sldId id="5241" r:id="rId13"/>
    <p:sldId id="5272" r:id="rId14"/>
    <p:sldId id="5242" r:id="rId15"/>
    <p:sldId id="2076" r:id="rId16"/>
    <p:sldId id="5223" r:id="rId17"/>
    <p:sldId id="5291" r:id="rId18"/>
    <p:sldId id="3720" r:id="rId19"/>
    <p:sldId id="5243" r:id="rId20"/>
    <p:sldId id="5244" r:id="rId21"/>
    <p:sldId id="5245" r:id="rId22"/>
    <p:sldId id="4079" r:id="rId23"/>
    <p:sldId id="434" r:id="rId24"/>
    <p:sldId id="5273" r:id="rId25"/>
    <p:sldId id="5267" r:id="rId26"/>
    <p:sldId id="3089" r:id="rId27"/>
    <p:sldId id="5274" r:id="rId28"/>
    <p:sldId id="5201" r:id="rId29"/>
    <p:sldId id="5287" r:id="rId30"/>
    <p:sldId id="5248" r:id="rId31"/>
    <p:sldId id="4457" r:id="rId32"/>
    <p:sldId id="5269" r:id="rId33"/>
    <p:sldId id="5293" r:id="rId34"/>
    <p:sldId id="5294" r:id="rId35"/>
    <p:sldId id="5288" r:id="rId36"/>
    <p:sldId id="3091" r:id="rId37"/>
    <p:sldId id="5270" r:id="rId38"/>
    <p:sldId id="5275" r:id="rId39"/>
    <p:sldId id="5268" r:id="rId40"/>
    <p:sldId id="2073" r:id="rId41"/>
    <p:sldId id="3740" r:id="rId42"/>
    <p:sldId id="3741" r:id="rId43"/>
    <p:sldId id="2356" r:id="rId44"/>
    <p:sldId id="1232" r:id="rId45"/>
    <p:sldId id="5276" r:id="rId46"/>
    <p:sldId id="5249" r:id="rId47"/>
    <p:sldId id="5250" r:id="rId48"/>
    <p:sldId id="5292" r:id="rId49"/>
    <p:sldId id="5296" r:id="rId50"/>
    <p:sldId id="5295" r:id="rId51"/>
    <p:sldId id="5252" r:id="rId52"/>
    <p:sldId id="5251" r:id="rId53"/>
    <p:sldId id="2060" r:id="rId54"/>
    <p:sldId id="5253" r:id="rId55"/>
    <p:sldId id="5254" r:id="rId56"/>
    <p:sldId id="5255" r:id="rId57"/>
    <p:sldId id="5277" r:id="rId58"/>
    <p:sldId id="5256" r:id="rId59"/>
    <p:sldId id="4846" r:id="rId60"/>
    <p:sldId id="5257" r:id="rId61"/>
    <p:sldId id="5278" r:id="rId62"/>
    <p:sldId id="5279" r:id="rId63"/>
    <p:sldId id="1110" r:id="rId64"/>
    <p:sldId id="4854" r:id="rId65"/>
    <p:sldId id="1263" r:id="rId66"/>
    <p:sldId id="5280" r:id="rId67"/>
    <p:sldId id="5289" r:id="rId68"/>
    <p:sldId id="492" r:id="rId69"/>
    <p:sldId id="4161" r:id="rId70"/>
    <p:sldId id="3850" r:id="rId71"/>
    <p:sldId id="3851" r:id="rId72"/>
    <p:sldId id="3872" r:id="rId73"/>
    <p:sldId id="5281" r:id="rId74"/>
    <p:sldId id="3860" r:id="rId75"/>
    <p:sldId id="3871" r:id="rId76"/>
    <p:sldId id="891" r:id="rId77"/>
    <p:sldId id="5282" r:id="rId78"/>
    <p:sldId id="5258" r:id="rId79"/>
    <p:sldId id="5218" r:id="rId80"/>
    <p:sldId id="5271" r:id="rId81"/>
    <p:sldId id="5219" r:id="rId82"/>
    <p:sldId id="5220" r:id="rId83"/>
    <p:sldId id="5221" r:id="rId84"/>
    <p:sldId id="5222" r:id="rId85"/>
    <p:sldId id="5283" r:id="rId86"/>
    <p:sldId id="5284" r:id="rId87"/>
    <p:sldId id="5259" r:id="rId88"/>
    <p:sldId id="5260" r:id="rId89"/>
    <p:sldId id="5261" r:id="rId90"/>
    <p:sldId id="5262" r:id="rId91"/>
    <p:sldId id="889" r:id="rId92"/>
    <p:sldId id="763" r:id="rId93"/>
    <p:sldId id="765" r:id="rId94"/>
    <p:sldId id="746" r:id="rId95"/>
    <p:sldId id="761" r:id="rId96"/>
    <p:sldId id="456" r:id="rId97"/>
    <p:sldId id="764" r:id="rId98"/>
    <p:sldId id="1323" r:id="rId99"/>
    <p:sldId id="5290" r:id="rId100"/>
    <p:sldId id="5263" r:id="rId101"/>
    <p:sldId id="2248" r:id="rId102"/>
    <p:sldId id="5285" r:id="rId103"/>
    <p:sldId id="5286" r:id="rId104"/>
    <p:sldId id="3488" r:id="rId10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000099"/>
    <a:srgbClr val="000066"/>
    <a:srgbClr val="0000CC"/>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3383" autoAdjust="0"/>
  </p:normalViewPr>
  <p:slideViewPr>
    <p:cSldViewPr>
      <p:cViewPr varScale="1">
        <p:scale>
          <a:sx n="63" d="100"/>
          <a:sy n="63" d="100"/>
        </p:scale>
        <p:origin x="66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96</a:t>
            </a:fld>
            <a:endParaRPr lang="en-US"/>
          </a:p>
        </p:txBody>
      </p:sp>
    </p:spTree>
    <p:extLst>
      <p:ext uri="{BB962C8B-B14F-4D97-AF65-F5344CB8AC3E}">
        <p14:creationId xmlns:p14="http://schemas.microsoft.com/office/powerpoint/2010/main" val="401418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177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5/11/2019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7430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5" name="Picture 4">
            <a:extLst>
              <a:ext uri="{FF2B5EF4-FFF2-40B4-BE49-F238E27FC236}">
                <a16:creationId xmlns:a16="http://schemas.microsoft.com/office/drawing/2014/main" id="{90B51BD7-BC8F-4E64-BECF-D9792D06E53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64681109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72074367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sudden appearance in John’s vision</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110749836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1958679508"/>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sudden appearance in John’s vision</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6248499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9265763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6965926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3276600" y="1600200"/>
            <a:ext cx="5715000" cy="4460875"/>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immediate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sz="3200" dirty="0" err="1">
                <a:effectLst>
                  <a:outerShdw blurRad="38100" dist="38100" dir="2700000" algn="tl">
                    <a:srgbClr val="000000">
                      <a:alpha val="43137"/>
                    </a:srgbClr>
                  </a:outerShdw>
                </a:effectLst>
              </a:rPr>
              <a:t>Walvoord</a:t>
            </a:r>
            <a:r>
              <a:rPr lang="en-US" sz="3200" dirty="0">
                <a:effectLst>
                  <a:outerShdw blurRad="38100" dist="38100" dir="2700000" algn="tl">
                    <a:srgbClr val="000000">
                      <a:alpha val="43137"/>
                    </a:srgbClr>
                  </a:outerShdw>
                </a:effectLst>
              </a:rPr>
              <a:t>: 26X</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remote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Old Testament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Thomas: 278 / 404 verses</a:t>
            </a:r>
          </a:p>
        </p:txBody>
      </p:sp>
      <p:pic>
        <p:nvPicPr>
          <p:cNvPr id="2" name="Picture 1"/>
          <p:cNvPicPr>
            <a:picLocks noChangeAspect="1"/>
          </p:cNvPicPr>
          <p:nvPr/>
        </p:nvPicPr>
        <p:blipFill>
          <a:blip r:embed="rId2"/>
          <a:stretch>
            <a:fillRect/>
          </a:stretch>
        </p:blipFill>
        <p:spPr>
          <a:xfrm>
            <a:off x="269875" y="1752600"/>
            <a:ext cx="2854325" cy="2854325"/>
          </a:xfrm>
          <a:prstGeom prst="rect">
            <a:avLst/>
          </a:prstGeom>
          <a:ln w="38100">
            <a:solidFill>
              <a:schemeClr val="tx1"/>
            </a:solidFill>
          </a:ln>
        </p:spPr>
      </p:pic>
    </p:spTree>
    <p:extLst>
      <p:ext uri="{BB962C8B-B14F-4D97-AF65-F5344CB8AC3E}">
        <p14:creationId xmlns:p14="http://schemas.microsoft.com/office/powerpoint/2010/main" val="42034217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222863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3 WARS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WAR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PAST</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12:1-5</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WAR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HEAVEN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12:6-12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WAR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EARTH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12:13-17</a:t>
            </a:r>
          </a:p>
        </p:txBody>
      </p:sp>
    </p:spTree>
    <p:extLst>
      <p:ext uri="{BB962C8B-B14F-4D97-AF65-F5344CB8AC3E}">
        <p14:creationId xmlns:p14="http://schemas.microsoft.com/office/powerpoint/2010/main" val="232573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4A20-33A3-4ACE-96DB-5C497EFBB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0" y="0"/>
            <a:ext cx="9144000" cy="3048000"/>
          </a:xfrm>
        </p:spPr>
        <p:txBody>
          <a:bodyPr/>
          <a:lstStyle/>
          <a:p>
            <a:pPr marL="0" indent="0" algn="ctr" eaLnBrk="1" hangingPunct="1">
              <a:buFontTx/>
              <a:buNone/>
            </a:pPr>
            <a:r>
              <a:rPr lang="en-US" sz="4000" dirty="0">
                <a:solidFill>
                  <a:srgbClr val="00FFFF"/>
                </a:solidFill>
                <a:ea typeface="+mj-ea"/>
                <a:cs typeface="+mj-cs"/>
              </a:rPr>
              <a:t>2 Thessalonians 2:3 </a:t>
            </a:r>
          </a:p>
          <a:p>
            <a:pPr marL="0" indent="0" algn="just" eaLnBrk="1" hangingPunct="1">
              <a:buFontTx/>
              <a:buNone/>
            </a:pPr>
            <a:r>
              <a:rPr lang="en-US" sz="3600" dirty="0"/>
              <a:t>“Let no one in any way deceive you, for it will not come unless the apostasy comes first, and the man</a:t>
            </a:r>
            <a:r>
              <a:rPr lang="en-US" sz="3600" b="1" dirty="0">
                <a:solidFill>
                  <a:srgbClr val="FFFFCC"/>
                </a:solidFill>
              </a:rPr>
              <a:t> </a:t>
            </a:r>
            <a:r>
              <a:rPr lang="en-US" sz="3600" dirty="0"/>
              <a:t>of lawlessness is revealed, </a:t>
            </a:r>
            <a:r>
              <a:rPr lang="en-US" sz="3600" b="1" u="sng" dirty="0">
                <a:solidFill>
                  <a:srgbClr val="FFFFCC"/>
                </a:solidFill>
              </a:rPr>
              <a:t>the son of destruction</a:t>
            </a:r>
            <a:r>
              <a:rPr lang="en-US" sz="3600" dirty="0"/>
              <a:t>.”</a:t>
            </a:r>
          </a:p>
        </p:txBody>
      </p:sp>
    </p:spTree>
    <p:extLst>
      <p:ext uri="{BB962C8B-B14F-4D97-AF65-F5344CB8AC3E}">
        <p14:creationId xmlns:p14="http://schemas.microsoft.com/office/powerpoint/2010/main" val="310281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4A20-33A3-4ACE-96DB-5C497EFBB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0" y="0"/>
            <a:ext cx="9144000" cy="3048000"/>
          </a:xfrm>
        </p:spPr>
        <p:txBody>
          <a:bodyPr/>
          <a:lstStyle/>
          <a:p>
            <a:pPr marL="0" indent="0" algn="ctr" eaLnBrk="1" hangingPunct="1">
              <a:buFontTx/>
              <a:buNone/>
            </a:pPr>
            <a:r>
              <a:rPr lang="en-US" sz="4000" dirty="0">
                <a:solidFill>
                  <a:srgbClr val="00FFFF"/>
                </a:solidFill>
                <a:ea typeface="+mj-ea"/>
                <a:cs typeface="+mj-cs"/>
              </a:rPr>
              <a:t>1 John 4:3 </a:t>
            </a:r>
          </a:p>
          <a:p>
            <a:pPr marL="0" indent="0" algn="just" eaLnBrk="1" hangingPunct="1">
              <a:buFontTx/>
              <a:buNone/>
            </a:pPr>
            <a:r>
              <a:rPr lang="en-US" sz="3600" dirty="0"/>
              <a:t>“and every spirit that does not confess Jesus is not from God; this is </a:t>
            </a:r>
            <a:r>
              <a:rPr lang="en-US" sz="3600" b="1" u="sng" dirty="0">
                <a:solidFill>
                  <a:srgbClr val="FFFFCC"/>
                </a:solidFill>
              </a:rPr>
              <a:t>the </a:t>
            </a:r>
            <a:r>
              <a:rPr lang="en-US" sz="3600" b="1" i="1" u="sng" dirty="0">
                <a:solidFill>
                  <a:srgbClr val="FFFFCC"/>
                </a:solidFill>
              </a:rPr>
              <a:t>spirit</a:t>
            </a:r>
            <a:r>
              <a:rPr lang="en-US" sz="3600" b="1" u="sng" dirty="0">
                <a:solidFill>
                  <a:srgbClr val="FFFFCC"/>
                </a:solidFill>
              </a:rPr>
              <a:t> of the antichrist</a:t>
            </a:r>
            <a:r>
              <a:rPr lang="en-US" sz="3600" dirty="0"/>
              <a:t>, of which you have heard that it is coming, </a:t>
            </a:r>
            <a:r>
              <a:rPr lang="en-US" sz="3600" b="1" u="sng" dirty="0">
                <a:solidFill>
                  <a:srgbClr val="FFFFCC"/>
                </a:solidFill>
              </a:rPr>
              <a:t>and now it is already in the world</a:t>
            </a:r>
            <a:r>
              <a:rPr lang="en-US" sz="3600" dirty="0"/>
              <a:t>.”</a:t>
            </a:r>
          </a:p>
        </p:txBody>
      </p:sp>
    </p:spTree>
    <p:extLst>
      <p:ext uri="{BB962C8B-B14F-4D97-AF65-F5344CB8AC3E}">
        <p14:creationId xmlns:p14="http://schemas.microsoft.com/office/powerpoint/2010/main" val="86407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4A20-33A3-4ACE-96DB-5C497EFBB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0" y="0"/>
            <a:ext cx="9144000" cy="3048000"/>
          </a:xfrm>
        </p:spPr>
        <p:txBody>
          <a:bodyPr/>
          <a:lstStyle/>
          <a:p>
            <a:pPr marL="0" indent="0" algn="ctr" eaLnBrk="1" hangingPunct="1">
              <a:buFontTx/>
              <a:buNone/>
            </a:pPr>
            <a:r>
              <a:rPr lang="en-US" sz="4000" dirty="0">
                <a:solidFill>
                  <a:srgbClr val="00FFFF"/>
                </a:solidFill>
                <a:ea typeface="+mj-ea"/>
                <a:cs typeface="+mj-cs"/>
              </a:rPr>
              <a:t>1 John 4:3 </a:t>
            </a:r>
          </a:p>
          <a:p>
            <a:pPr marL="0" indent="0" algn="just" eaLnBrk="1" hangingPunct="1">
              <a:buFontTx/>
              <a:buNone/>
            </a:pPr>
            <a:r>
              <a:rPr lang="en-US" sz="3600" dirty="0"/>
              <a:t>“and every spirit that does not confess Jesus is not from God; this is the spirit of </a:t>
            </a:r>
            <a:r>
              <a:rPr lang="en-US" sz="3600" b="1" u="sng" dirty="0">
                <a:solidFill>
                  <a:srgbClr val="FFFFCC"/>
                </a:solidFill>
              </a:rPr>
              <a:t>the antichrist, of which you have heard that it is coming</a:t>
            </a:r>
            <a:r>
              <a:rPr lang="en-US" sz="3600" dirty="0"/>
              <a:t>, and now it is already in the world.”</a:t>
            </a:r>
          </a:p>
        </p:txBody>
      </p:sp>
    </p:spTree>
    <p:extLst>
      <p:ext uri="{BB962C8B-B14F-4D97-AF65-F5344CB8AC3E}">
        <p14:creationId xmlns:p14="http://schemas.microsoft.com/office/powerpoint/2010/main" val="87181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4A20-33A3-4ACE-96DB-5C497EFBB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0" y="0"/>
            <a:ext cx="9144000" cy="3048000"/>
          </a:xfrm>
        </p:spPr>
        <p:txBody>
          <a:bodyPr/>
          <a:lstStyle/>
          <a:p>
            <a:pPr marL="0" indent="0" algn="ctr" eaLnBrk="1" hangingPunct="1">
              <a:buFontTx/>
              <a:buNone/>
            </a:pPr>
            <a:r>
              <a:rPr lang="en-US" sz="4000" dirty="0">
                <a:solidFill>
                  <a:srgbClr val="00FFFF"/>
                </a:solidFill>
                <a:ea typeface="+mj-ea"/>
                <a:cs typeface="+mj-cs"/>
              </a:rPr>
              <a:t>2 Thessalonians 2:3 </a:t>
            </a:r>
          </a:p>
          <a:p>
            <a:pPr marL="0" indent="0" algn="just" eaLnBrk="1" hangingPunct="1">
              <a:buFontTx/>
              <a:buNone/>
            </a:pPr>
            <a:r>
              <a:rPr lang="en-US" sz="3600" dirty="0"/>
              <a:t>“Let no one in any way deceive you, for it will not come unless the apostasy comes first, and </a:t>
            </a:r>
            <a:r>
              <a:rPr lang="en-US" sz="3600" b="1" u="sng" dirty="0">
                <a:solidFill>
                  <a:srgbClr val="FFFFCC"/>
                </a:solidFill>
              </a:rPr>
              <a:t>the man</a:t>
            </a:r>
            <a:r>
              <a:rPr lang="en-US" sz="3600" b="1" dirty="0">
                <a:solidFill>
                  <a:srgbClr val="FFFFCC"/>
                </a:solidFill>
              </a:rPr>
              <a:t> </a:t>
            </a:r>
            <a:r>
              <a:rPr lang="en-US" sz="3600" dirty="0"/>
              <a:t>of lawlessness is revealed, the son of destruction.”</a:t>
            </a:r>
          </a:p>
        </p:txBody>
      </p:sp>
    </p:spTree>
    <p:extLst>
      <p:ext uri="{BB962C8B-B14F-4D97-AF65-F5344CB8AC3E}">
        <p14:creationId xmlns:p14="http://schemas.microsoft.com/office/powerpoint/2010/main" val="244448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4A20-33A3-4ACE-96DB-5C497EFBB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0" y="0"/>
            <a:ext cx="9144000" cy="3048000"/>
          </a:xfrm>
        </p:spPr>
        <p:txBody>
          <a:bodyPr/>
          <a:lstStyle/>
          <a:p>
            <a:pPr marL="0" indent="0" algn="ctr" eaLnBrk="1" hangingPunct="1">
              <a:buFontTx/>
              <a:buNone/>
            </a:pPr>
            <a:r>
              <a:rPr lang="en-US" sz="4000" dirty="0">
                <a:solidFill>
                  <a:srgbClr val="00FFFF"/>
                </a:solidFill>
                <a:ea typeface="+mj-ea"/>
                <a:cs typeface="+mj-cs"/>
              </a:rPr>
              <a:t>Revelation 13:18 </a:t>
            </a:r>
          </a:p>
          <a:p>
            <a:pPr marL="0" indent="0" algn="just" eaLnBrk="1" hangingPunct="1">
              <a:buFontTx/>
              <a:buNone/>
            </a:pPr>
            <a:r>
              <a:rPr lang="en-US" sz="3600" dirty="0"/>
              <a:t>“Here is wisdom. Let him who has understanding calculate the number of the beast, for the number is that of </a:t>
            </a:r>
            <a:r>
              <a:rPr lang="en-US" sz="3600" b="1" u="sng" dirty="0">
                <a:solidFill>
                  <a:srgbClr val="FFFFCC"/>
                </a:solidFill>
              </a:rPr>
              <a:t>a man</a:t>
            </a:r>
            <a:r>
              <a:rPr lang="en-US" sz="3600" dirty="0"/>
              <a:t>; and his number is six hundred and sixty-six.”</a:t>
            </a:r>
          </a:p>
        </p:txBody>
      </p:sp>
    </p:spTree>
    <p:extLst>
      <p:ext uri="{BB962C8B-B14F-4D97-AF65-F5344CB8AC3E}">
        <p14:creationId xmlns:p14="http://schemas.microsoft.com/office/powerpoint/2010/main" val="174254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3810000"/>
          </a:xfrm>
        </p:spPr>
        <p:txBody>
          <a:bodyPr/>
          <a:lstStyle/>
          <a:p>
            <a:pPr marL="0" indent="0" algn="just">
              <a:buNone/>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(1) </a:t>
            </a:r>
            <a:r>
              <a:rPr lang="en-US" b="1" u="sng" dirty="0">
                <a:solidFill>
                  <a:srgbClr val="FFFFCC"/>
                </a:solidFill>
                <a:effectLst/>
                <a:latin typeface="Times New Roman" panose="02020603050405020304" pitchFamily="18" charset="0"/>
                <a:cs typeface="Times New Roman" panose="02020603050405020304" pitchFamily="18" charset="0"/>
              </a:rPr>
              <a:t>For when he (Antichrist) is come, and of his own accord concentrates in his own person</a:t>
            </a:r>
            <a:r>
              <a:rPr lang="en-US" dirty="0">
                <a:effectLst/>
                <a:latin typeface="Times New Roman" panose="02020603050405020304" pitchFamily="18" charset="0"/>
                <a:cs typeface="Times New Roman" panose="02020603050405020304" pitchFamily="18" charset="0"/>
              </a:rPr>
              <a:t> the apostasy, and accomplishes whatever </a:t>
            </a:r>
            <a:r>
              <a:rPr lang="en-US" b="1" u="sng" dirty="0">
                <a:solidFill>
                  <a:srgbClr val="FFFFCC"/>
                </a:solidFill>
                <a:effectLst/>
                <a:latin typeface="Times New Roman" panose="02020603050405020304" pitchFamily="18" charset="0"/>
                <a:cs typeface="Times New Roman" panose="02020603050405020304" pitchFamily="18" charset="0"/>
              </a:rPr>
              <a:t>he shall do according to his own will and choice</a:t>
            </a:r>
            <a:r>
              <a:rPr lang="en-US" dirty="0">
                <a:effectLst/>
                <a:latin typeface="Times New Roman" panose="02020603050405020304" pitchFamily="18" charset="0"/>
                <a:cs typeface="Times New Roman" panose="02020603050405020304" pitchFamily="18" charset="0"/>
              </a:rPr>
              <a:t>, sitting also in the temple of God, </a:t>
            </a:r>
            <a:r>
              <a:rPr lang="en-US" b="1" u="sng" dirty="0">
                <a:solidFill>
                  <a:srgbClr val="FFFFCC"/>
                </a:solidFill>
                <a:effectLst/>
                <a:latin typeface="Times New Roman" panose="02020603050405020304" pitchFamily="18" charset="0"/>
                <a:cs typeface="Times New Roman" panose="02020603050405020304" pitchFamily="18" charset="0"/>
              </a:rPr>
              <a:t>so that his dupes may adore him as the Christ</a:t>
            </a:r>
            <a:r>
              <a:rPr lang="en-US" dirty="0">
                <a:effectLst/>
                <a:latin typeface="Times New Roman" panose="02020603050405020304" pitchFamily="18" charset="0"/>
                <a:cs typeface="Times New Roman" panose="02020603050405020304" pitchFamily="18" charset="0"/>
              </a:rPr>
              <a:t>; wherefore also shall </a:t>
            </a:r>
            <a:r>
              <a:rPr lang="en-US" b="1" u="sng" dirty="0">
                <a:solidFill>
                  <a:srgbClr val="FFFFCC"/>
                </a:solidFill>
                <a:effectLst/>
                <a:latin typeface="Times New Roman" panose="02020603050405020304" pitchFamily="18" charset="0"/>
                <a:cs typeface="Times New Roman" panose="02020603050405020304" pitchFamily="18" charset="0"/>
              </a:rPr>
              <a:t>he</a:t>
            </a:r>
            <a:r>
              <a:rPr lang="en-US" dirty="0">
                <a:effectLst/>
                <a:latin typeface="Times New Roman" panose="02020603050405020304" pitchFamily="18" charset="0"/>
                <a:cs typeface="Times New Roman" panose="02020603050405020304" pitchFamily="18" charset="0"/>
              </a:rPr>
              <a:t> deservedly "be cast into the lake of fire:“ (2) [this will happen according to divine appointment], God by His prescience foreseeing all this, and at the proper time sending such </a:t>
            </a:r>
            <a:r>
              <a:rPr lang="en-US" b="1" u="sng" dirty="0">
                <a:solidFill>
                  <a:srgbClr val="FFFFCC"/>
                </a:solidFill>
                <a:effectLst/>
                <a:latin typeface="Times New Roman" panose="02020603050405020304" pitchFamily="18" charset="0"/>
                <a:cs typeface="Times New Roman" panose="02020603050405020304" pitchFamily="18" charset="0"/>
              </a:rPr>
              <a:t>a man</a:t>
            </a:r>
            <a:r>
              <a:rPr lang="en-US" dirty="0">
                <a:effectLst/>
                <a:latin typeface="Times New Roman" panose="02020603050405020304" pitchFamily="18" charset="0"/>
                <a:cs typeface="Times New Roman" panose="02020603050405020304" pitchFamily="18" charset="0"/>
              </a:rPr>
              <a:t>..</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2163" name="TextBox 3"/>
          <p:cNvSpPr txBox="1">
            <a:spLocks noChangeArrowheads="1"/>
          </p:cNvSpPr>
          <p:nvPr/>
        </p:nvSpPr>
        <p:spPr bwMode="auto">
          <a:xfrm>
            <a:off x="2305050" y="152400"/>
            <a:ext cx="4857750" cy="1015663"/>
          </a:xfrm>
          <a:prstGeom prst="rect">
            <a:avLst/>
          </a:prstGeom>
          <a:noFill/>
          <a:ln w="9525">
            <a:noFill/>
            <a:miter lim="800000"/>
            <a:headEnd/>
            <a:tailEnd/>
          </a:ln>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(AD 130‒202)</a:t>
            </a:r>
          </a:p>
          <a:p>
            <a:pPr algn="ct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Against Heresies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5.28.2. sections 1-2.</a:t>
            </a:r>
          </a:p>
        </p:txBody>
      </p:sp>
      <p:pic>
        <p:nvPicPr>
          <p:cNvPr id="1026" name="Picture 2" descr="Image result for irenaeus against heresies">
            <a:extLst>
              <a:ext uri="{FF2B5EF4-FFF2-40B4-BE49-F238E27FC236}">
                <a16:creationId xmlns:a16="http://schemas.microsoft.com/office/drawing/2014/main" id="{A4EF8806-232B-4239-9267-E147319B5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298"/>
            <a:ext cx="838200" cy="117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464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93" y="30185"/>
            <a:ext cx="9108213" cy="6797629"/>
          </a:xfrm>
          <a:prstGeom prst="rect">
            <a:avLst/>
          </a:prstGeom>
        </p:spPr>
      </p:pic>
      <p:sp>
        <p:nvSpPr>
          <p:cNvPr id="134147" name="Rectangle 1"/>
          <p:cNvSpPr>
            <a:spLocks noChangeArrowheads="1"/>
          </p:cNvSpPr>
          <p:nvPr/>
        </p:nvSpPr>
        <p:spPr bwMode="auto">
          <a:xfrm>
            <a:off x="223654" y="322744"/>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Peter 5:8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Be of sober </a:t>
            </a:r>
            <a:r>
              <a:rPr lang="en-US" sz="4000" i="1" dirty="0">
                <a:latin typeface="Calibri" panose="020F0502020204030204" pitchFamily="34" charset="0"/>
              </a:rPr>
              <a:t>spirit</a:t>
            </a:r>
            <a:r>
              <a:rPr lang="en-US" sz="4000" dirty="0">
                <a:latin typeface="Calibri" panose="020F0502020204030204" pitchFamily="34" charset="0"/>
              </a:rPr>
              <a:t>, be on the alert. Your adversary, the devil, prowls around </a:t>
            </a:r>
            <a:r>
              <a:rPr lang="en-US" sz="4000" b="1" u="sng" dirty="0">
                <a:solidFill>
                  <a:srgbClr val="FFFFCC"/>
                </a:solidFill>
                <a:latin typeface="Calibri" panose="020F0502020204030204" pitchFamily="34" charset="0"/>
              </a:rPr>
              <a:t>like a roaring lion, seeking someone to devour</a:t>
            </a:r>
            <a:r>
              <a:rPr lang="en-US" sz="4000" dirty="0">
                <a:latin typeface="Calibri" panose="020F0502020204030204" pitchFamily="34" charset="0"/>
              </a:rPr>
              <a:t>.”</a:t>
            </a:r>
          </a:p>
        </p:txBody>
      </p:sp>
    </p:spTree>
    <p:extLst>
      <p:ext uri="{BB962C8B-B14F-4D97-AF65-F5344CB8AC3E}">
        <p14:creationId xmlns:p14="http://schemas.microsoft.com/office/powerpoint/2010/main" val="10249208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2877593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40802064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76996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9264961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13:1c-2a)</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6850" y="1540933"/>
            <a:ext cx="6210300" cy="17356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Ten Horns and Seven Heads (1c)</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Four Animals (2a)</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8" y="3384972"/>
            <a:ext cx="2930605" cy="3200400"/>
          </a:xfrm>
          <a:prstGeom prst="rect">
            <a:avLst/>
          </a:prstGeom>
        </p:spPr>
      </p:pic>
    </p:spTree>
    <p:extLst>
      <p:ext uri="{BB962C8B-B14F-4D97-AF65-F5344CB8AC3E}">
        <p14:creationId xmlns:p14="http://schemas.microsoft.com/office/powerpoint/2010/main" val="34864050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13:1c-2a)</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6850" y="1540933"/>
            <a:ext cx="6210300" cy="17356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Ten Horns and Seven Heads (1c)</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Four Animals (2a)</a:t>
            </a:r>
          </a:p>
        </p:txBody>
      </p:sp>
      <p:pic>
        <p:nvPicPr>
          <p:cNvPr id="5" name="Picture 4">
            <a:extLst>
              <a:ext uri="{FF2B5EF4-FFF2-40B4-BE49-F238E27FC236}">
                <a16:creationId xmlns:a16="http://schemas.microsoft.com/office/drawing/2014/main" id="{3B30AE6C-C906-4F79-B280-9A0BF5A5E47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26547465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7:23</a:t>
            </a:r>
          </a:p>
          <a:p>
            <a:pPr algn="just"/>
            <a:r>
              <a:rPr lang="en-US" sz="3600" dirty="0">
                <a:effectLst>
                  <a:outerShdw blurRad="38100" dist="38100" dir="2700000" algn="tl">
                    <a:srgbClr val="000000">
                      <a:alpha val="43137"/>
                    </a:srgbClr>
                  </a:outerShdw>
                </a:effectLst>
                <a:latin typeface="Calibri" panose="020F0502020204030204" pitchFamily="34" charset="0"/>
              </a:rPr>
              <a:t>“Thus he said: ‘The fourth beast will be a fourth kingdom on the earth, which will be different from all the other kingdoms and will devour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whole earth</a:t>
            </a:r>
            <a:r>
              <a:rPr lang="en-US" sz="3600" dirty="0">
                <a:effectLst>
                  <a:outerShdw blurRad="38100" dist="38100" dir="2700000" algn="tl">
                    <a:srgbClr val="000000">
                      <a:alpha val="43137"/>
                    </a:srgbClr>
                  </a:outerShdw>
                </a:effectLst>
                <a:latin typeface="Calibri" panose="020F0502020204030204" pitchFamily="34" charset="0"/>
              </a:rPr>
              <a:t> and tread it down and crush it.”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A612FBF3-8319-4352-BF06-DBB3B2734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15125579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2:44</a:t>
            </a:r>
          </a:p>
          <a:p>
            <a:pPr algn="just"/>
            <a:r>
              <a:rPr lang="en-US" sz="3400" dirty="0">
                <a:effectLst>
                  <a:outerShdw blurRad="38100" dist="38100" dir="2700000" algn="tl">
                    <a:srgbClr val="000000">
                      <a:alpha val="43137"/>
                    </a:srgbClr>
                  </a:outerShdw>
                </a:effectLst>
                <a:latin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In the days of those kings</a:t>
            </a:r>
            <a:r>
              <a:rPr lang="en-US" sz="3400" dirty="0">
                <a:effectLst>
                  <a:outerShdw blurRad="38100" dist="38100" dir="2700000" algn="tl">
                    <a:srgbClr val="000000">
                      <a:alpha val="43137"/>
                    </a:srgbClr>
                  </a:outerShdw>
                </a:effectLst>
                <a:latin typeface="Calibri" panose="020F0502020204030204" pitchFamily="34" charset="0"/>
              </a:rPr>
              <a:t> the God of heaven will set up a kingdom which will never be destroyed, and that kingdom will not be left for another people; it will crush and put an end to all these kingdoms, but it will itself endure forever.”</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3332C70C-5802-43D9-8CB2-1B86BEF33A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1528" y="3383280"/>
            <a:ext cx="2360944" cy="1463040"/>
          </a:xfrm>
          <a:prstGeom prst="rect">
            <a:avLst/>
          </a:prstGeom>
        </p:spPr>
      </p:pic>
    </p:spTree>
    <p:extLst>
      <p:ext uri="{BB962C8B-B14F-4D97-AF65-F5344CB8AC3E}">
        <p14:creationId xmlns:p14="http://schemas.microsoft.com/office/powerpoint/2010/main" val="535046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7:24</a:t>
            </a:r>
          </a:p>
          <a:p>
            <a:pPr algn="just"/>
            <a:r>
              <a:rPr lang="en-US" sz="3600" dirty="0">
                <a:effectLst>
                  <a:outerShdw blurRad="38100" dist="38100" dir="2700000" algn="tl">
                    <a:srgbClr val="000000">
                      <a:alpha val="43137"/>
                    </a:srgbClr>
                  </a:outerShdw>
                </a:effectLst>
                <a:latin typeface="Calibri" panose="020F0502020204030204" pitchFamily="34" charset="0"/>
              </a:rPr>
              <a:t>“As for the ten horns, out of this kingdom ten kings will arise; and another will arise after them, and he will be different from the previous ones and will subdue three kings.”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D7DCDF83-925E-4241-A7A1-5BA817876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34470395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17:9-10</a:t>
            </a:r>
          </a:p>
          <a:p>
            <a:pPr algn="just"/>
            <a:r>
              <a:rPr lang="en-US" sz="3600" dirty="0">
                <a:effectLst>
                  <a:outerShdw blurRad="38100" dist="38100" dir="2700000" algn="tl">
                    <a:srgbClr val="000000">
                      <a:alpha val="43137"/>
                    </a:srgbClr>
                  </a:outerShdw>
                </a:effectLst>
                <a:latin typeface="Calibri" panose="020F0502020204030204" pitchFamily="34" charset="0"/>
              </a:rPr>
              <a:t>“</a:t>
            </a:r>
            <a:r>
              <a:rPr lang="en-US" b="1" baseline="30000" dirty="0"/>
              <a:t>9 </a:t>
            </a:r>
            <a:r>
              <a:rPr lang="en-US" sz="3600" dirty="0">
                <a:effectLst>
                  <a:outerShdw blurRad="38100" dist="38100" dir="2700000" algn="tl">
                    <a:srgbClr val="000000">
                      <a:alpha val="43137"/>
                    </a:srgbClr>
                  </a:outerShdw>
                </a:effectLst>
                <a:latin typeface="Calibri" panose="020F0502020204030204" pitchFamily="34" charset="0"/>
              </a:rPr>
              <a:t>Here is the mind which has wisdom.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heads</a:t>
            </a:r>
            <a:r>
              <a:rPr lang="en-US" sz="3600" dirty="0">
                <a:effectLst>
                  <a:outerShdw blurRad="38100" dist="38100" dir="2700000" algn="tl">
                    <a:srgbClr val="000000">
                      <a:alpha val="43137"/>
                    </a:srgbClr>
                  </a:outerShdw>
                </a:effectLst>
                <a:latin typeface="Calibri" panose="020F0502020204030204" pitchFamily="34" charset="0"/>
              </a:rPr>
              <a:t>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mountains</a:t>
            </a:r>
            <a:r>
              <a:rPr lang="en-US" sz="3600" dirty="0">
                <a:effectLst>
                  <a:outerShdw blurRad="38100" dist="38100" dir="2700000" algn="tl">
                    <a:srgbClr val="000000">
                      <a:alpha val="43137"/>
                    </a:srgbClr>
                  </a:outerShdw>
                </a:effectLst>
                <a:latin typeface="Calibri" panose="020F0502020204030204" pitchFamily="34" charset="0"/>
              </a:rPr>
              <a:t> on which the woman sits, </a:t>
            </a:r>
            <a:r>
              <a:rPr lang="en-US" b="1" baseline="30000" dirty="0"/>
              <a:t>10 </a:t>
            </a:r>
            <a:r>
              <a:rPr lang="en-US" sz="3600" dirty="0">
                <a:effectLst>
                  <a:outerShdw blurRad="38100" dist="38100" dir="2700000" algn="tl">
                    <a:srgbClr val="000000">
                      <a:alpha val="43137"/>
                    </a:srgbClr>
                  </a:outerShdw>
                </a:effectLst>
                <a:latin typeface="Calibri" panose="020F0502020204030204" pitchFamily="34" charset="0"/>
              </a:rPr>
              <a:t>and they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kings</a:t>
            </a:r>
            <a:r>
              <a:rPr lang="en-US" sz="3600" dirty="0">
                <a:effectLst>
                  <a:outerShdw blurRad="38100" dist="38100" dir="2700000" algn="tl">
                    <a:srgbClr val="000000">
                      <a:alpha val="43137"/>
                    </a:srgbClr>
                  </a:outerShdw>
                </a:effectLst>
                <a:latin typeface="Calibri" panose="020F0502020204030204" pitchFamily="34" charset="0"/>
              </a:rPr>
              <a:t>; five have fallen, one is, the other has not yet come; and when he comes, he must remain a little while.”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23383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6850" y="1540933"/>
            <a:ext cx="6210300" cy="1735667"/>
          </a:xfrm>
        </p:spPr>
        <p:txBody>
          <a:bodyPr/>
          <a:lstStyle/>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343400" y="1676400"/>
            <a:ext cx="4226006" cy="4615056"/>
          </a:xfrm>
          <a:prstGeom prst="rect">
            <a:avLst/>
          </a:prstGeom>
        </p:spPr>
      </p:pic>
    </p:spTree>
    <p:extLst>
      <p:ext uri="{BB962C8B-B14F-4D97-AF65-F5344CB8AC3E}">
        <p14:creationId xmlns:p14="http://schemas.microsoft.com/office/powerpoint/2010/main" val="14712242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13:1c-2a)</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6850" y="1540933"/>
            <a:ext cx="6210300" cy="17356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Ten Horns and Seven Heads (1c)</a:t>
            </a:r>
          </a:p>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Four Animals (2a)</a:t>
            </a:r>
          </a:p>
        </p:txBody>
      </p:sp>
      <p:pic>
        <p:nvPicPr>
          <p:cNvPr id="5" name="Picture 4">
            <a:extLst>
              <a:ext uri="{FF2B5EF4-FFF2-40B4-BE49-F238E27FC236}">
                <a16:creationId xmlns:a16="http://schemas.microsoft.com/office/drawing/2014/main" id="{2B1A4803-9842-416E-B6DF-23908CE926F9}"/>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18404624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7097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7:12</a:t>
            </a:r>
          </a:p>
          <a:p>
            <a:pPr algn="just"/>
            <a:r>
              <a:rPr lang="en-US" sz="3600" dirty="0">
                <a:effectLst>
                  <a:outerShdw blurRad="38100" dist="38100" dir="2700000" algn="tl">
                    <a:srgbClr val="000000">
                      <a:alpha val="43137"/>
                    </a:srgbClr>
                  </a:outerShdw>
                </a:effectLst>
                <a:latin typeface="Calibri" panose="020F0502020204030204" pitchFamily="34" charset="0"/>
              </a:rPr>
              <a:t>“As for the rest of the beasts, their dominion was taken away, but an extension of life was granted to them for an appointed period of time.”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7D8061CD-F34E-45BC-ABEE-189F3787EE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6459798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Satanic empowerment (2b)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3938702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224505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3043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1D0BC-FFDB-4F1A-937C-21C0E14A786E}"/>
              </a:ext>
            </a:extLst>
          </p:cNvPr>
          <p:cNvPicPr>
            <a:picLocks noChangeAspect="1"/>
          </p:cNvPicPr>
          <p:nvPr/>
        </p:nvPicPr>
        <p:blipFill>
          <a:blip r:embed="rId2"/>
          <a:stretch>
            <a:fillRect/>
          </a:stretch>
        </p:blipFill>
        <p:spPr>
          <a:xfrm>
            <a:off x="0" y="1"/>
            <a:ext cx="9144000" cy="6857999"/>
          </a:xfrm>
          <a:prstGeom prst="rect">
            <a:avLst/>
          </a:prstGeom>
        </p:spPr>
      </p:pic>
      <p:sp>
        <p:nvSpPr>
          <p:cNvPr id="3" name="Rectangle 2"/>
          <p:cNvSpPr/>
          <p:nvPr/>
        </p:nvSpPr>
        <p:spPr>
          <a:xfrm>
            <a:off x="0" y="0"/>
            <a:ext cx="9144000" cy="504753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12:1-5</a:t>
            </a:r>
            <a:r>
              <a:rPr lang="en-US" sz="40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And a great sign appeared in heaven: a woman clothed in the sun, and the moon under her feet, and upon her head a crown of twelve stars; </a:t>
            </a:r>
            <a:r>
              <a:rPr lang="en-US" sz="3400" kern="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2</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and she was with child; and she cried out, being in labor pain to give birth. </a:t>
            </a:r>
            <a:r>
              <a:rPr lang="en-US" sz="3400" kern="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3</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And another sign was seen in heaven: and behold, a great red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dragon, having seven heads and ten horns</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and upon his heads seven diadems </a:t>
            </a:r>
            <a:r>
              <a:rPr lang="en-US" sz="3400" kern="0" baseline="30000" dirty="0">
                <a:solidFill>
                  <a:srgbClr val="FFFFFF"/>
                </a:solidFill>
                <a:effectLst>
                  <a:outerShdw blurRad="38100" dist="38100" dir="2700000" algn="tl">
                    <a:srgbClr val="000000">
                      <a:alpha val="43137"/>
                    </a:srgbClr>
                  </a:outerShdw>
                </a:effectLst>
                <a:latin typeface="Calibri" panose="020F0502020204030204" pitchFamily="34" charset="0"/>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rPr>
              <a:t>And his tail swept a third…</a:t>
            </a:r>
            <a:endParaRPr kumimoji="0" lang="en-US" sz="3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ndParaRPr>
          </a:p>
        </p:txBody>
      </p:sp>
    </p:spTree>
    <p:extLst>
      <p:ext uri="{BB962C8B-B14F-4D97-AF65-F5344CB8AC3E}">
        <p14:creationId xmlns:p14="http://schemas.microsoft.com/office/powerpoint/2010/main" val="141037150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144390594"/>
              </p:ext>
            </p:extLst>
          </p:nvPr>
        </p:nvGraphicFramePr>
        <p:xfrm>
          <a:off x="76200" y="228600"/>
          <a:ext cx="8991600" cy="6431769"/>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1137">
                <a:tc>
                  <a:txBody>
                    <a:bodyPr/>
                    <a:lstStyle/>
                    <a:p>
                      <a:pPr algn="ctr"/>
                      <a:r>
                        <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rPr>
                        <a:t>NO.</a:t>
                      </a:r>
                    </a:p>
                  </a:txBody>
                  <a:tcPr anchor="ctr"/>
                </a:tc>
                <a:tc>
                  <a:txBody>
                    <a:bodyPr/>
                    <a:lstStyle/>
                    <a:p>
                      <a:pPr algn="ctr"/>
                      <a:r>
                        <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rPr>
                        <a:t>CATEGORY</a:t>
                      </a:r>
                    </a:p>
                  </a:txBody>
                  <a:tcPr anchor="ctr"/>
                </a:tc>
                <a:tc>
                  <a:txBody>
                    <a:bodyPr/>
                    <a:lstStyle/>
                    <a:p>
                      <a:pPr algn="ctr"/>
                      <a:r>
                        <a:rPr lang="en-US" sz="2200" b="1" kern="1200" dirty="0">
                          <a:solidFill>
                            <a:srgbClr val="FFFFCC"/>
                          </a:solidFill>
                          <a:latin typeface="Calibri" panose="020F0502020204030204" pitchFamily="34" charset="0"/>
                          <a:ea typeface="+mn-ea"/>
                          <a:cs typeface="Calibri" panose="020F0502020204030204" pitchFamily="34" charset="0"/>
                        </a:rPr>
                        <a:t>JESUS CHRIST</a:t>
                      </a:r>
                    </a:p>
                  </a:txBody>
                  <a:tcPr anchor="ctr"/>
                </a:tc>
                <a:tc>
                  <a:txBody>
                    <a:bodyPr/>
                    <a:lstStyle/>
                    <a:p>
                      <a:pPr algn="ctr"/>
                      <a:r>
                        <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rPr>
                        <a:t>ANTICHRIST</a:t>
                      </a:r>
                    </a:p>
                  </a:txBody>
                  <a:tcPr anchor="ctr"/>
                </a:tc>
                <a:extLst>
                  <a:ext uri="{0D108BD9-81ED-4DB2-BD59-A6C34878D82A}">
                    <a16:rowId xmlns:a16="http://schemas.microsoft.com/office/drawing/2014/main" val="3257300286"/>
                  </a:ext>
                </a:extLst>
              </a:tr>
              <a:tr h="455579">
                <a:tc>
                  <a:txBody>
                    <a:bodyPr/>
                    <a:lstStyle/>
                    <a:p>
                      <a:pPr algn="ctr"/>
                      <a:r>
                        <a:rPr lang="en-US" sz="2200" dirty="0">
                          <a:latin typeface="Calibri" panose="020F0502020204030204" pitchFamily="34" charset="0"/>
                          <a:cs typeface="Calibri" panose="020F0502020204030204" pitchFamily="34" charset="0"/>
                        </a:rPr>
                        <a:t>1.</a:t>
                      </a:r>
                    </a:p>
                  </a:txBody>
                  <a:tcPr anchor="ctr"/>
                </a:tc>
                <a:tc>
                  <a:txBody>
                    <a:bodyPr/>
                    <a:lstStyle/>
                    <a:p>
                      <a:pPr algn="l"/>
                      <a:r>
                        <a:rPr lang="en-US" sz="2200" dirty="0">
                          <a:latin typeface="Calibri" panose="020F0502020204030204" pitchFamily="34" charset="0"/>
                          <a:cs typeface="Calibri" panose="020F0502020204030204" pitchFamily="34" charset="0"/>
                        </a:rPr>
                        <a:t>World prepared in advance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2:7</a:t>
                      </a:r>
                    </a:p>
                  </a:txBody>
                  <a:tcPr anchor="ctr"/>
                </a:tc>
                <a:extLst>
                  <a:ext uri="{0D108BD9-81ED-4DB2-BD59-A6C34878D82A}">
                    <a16:rowId xmlns:a16="http://schemas.microsoft.com/office/drawing/2014/main" val="558539107"/>
                  </a:ext>
                </a:extLst>
              </a:tr>
              <a:tr h="455579">
                <a:tc>
                  <a:txBody>
                    <a:bodyPr/>
                    <a:lstStyle/>
                    <a:p>
                      <a:pPr algn="ctr"/>
                      <a:r>
                        <a:rPr lang="en-US" sz="2200" dirty="0">
                          <a:latin typeface="Calibri" panose="020F0502020204030204" pitchFamily="34" charset="0"/>
                          <a:cs typeface="Calibri" panose="020F0502020204030204" pitchFamily="34" charset="0"/>
                        </a:rPr>
                        <a:t>2.</a:t>
                      </a:r>
                    </a:p>
                  </a:txBody>
                  <a:tcPr anchor="ctr"/>
                </a:tc>
                <a:tc>
                  <a:txBody>
                    <a:bodyPr/>
                    <a:lstStyle/>
                    <a:p>
                      <a:pPr algn="l"/>
                      <a:r>
                        <a:rPr lang="en-US" sz="2200" dirty="0">
                          <a:latin typeface="Calibri" panose="020F0502020204030204" pitchFamily="34" charset="0"/>
                          <a:cs typeface="Calibri" panose="020F0502020204030204" pitchFamily="34" charset="0"/>
                        </a:rPr>
                        <a:t>Revealed at the proper time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2:6</a:t>
                      </a:r>
                    </a:p>
                  </a:txBody>
                  <a:tcPr anchor="ctr"/>
                </a:tc>
                <a:extLst>
                  <a:ext uri="{0D108BD9-81ED-4DB2-BD59-A6C34878D82A}">
                    <a16:rowId xmlns:a16="http://schemas.microsoft.com/office/drawing/2014/main" val="2935229951"/>
                  </a:ext>
                </a:extLst>
              </a:tr>
              <a:tr h="455579">
                <a:tc>
                  <a:txBody>
                    <a:bodyPr/>
                    <a:lstStyle/>
                    <a:p>
                      <a:pPr algn="ctr"/>
                      <a:r>
                        <a:rPr lang="en-US" sz="2200" dirty="0">
                          <a:latin typeface="Calibri" panose="020F0502020204030204" pitchFamily="34" charset="0"/>
                          <a:cs typeface="Calibri" panose="020F0502020204030204" pitchFamily="34" charset="0"/>
                        </a:rPr>
                        <a:t>3.</a:t>
                      </a:r>
                    </a:p>
                  </a:txBody>
                  <a:tcPr anchor="ctr"/>
                </a:tc>
                <a:tc>
                  <a:txBody>
                    <a:bodyPr/>
                    <a:lstStyle/>
                    <a:p>
                      <a:pPr algn="l"/>
                      <a:r>
                        <a:rPr lang="en-US" sz="2200" dirty="0">
                          <a:latin typeface="Calibri" panose="020F0502020204030204" pitchFamily="34" charset="0"/>
                          <a:cs typeface="Calibri" panose="020F0502020204030204" pitchFamily="34" charset="0"/>
                        </a:rPr>
                        <a:t>Claim of deity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14:9</a:t>
                      </a:r>
                    </a:p>
                  </a:txBody>
                  <a:tcPr anchor="ctr"/>
                </a:tc>
                <a:tc>
                  <a:txBody>
                    <a:bodyPr/>
                    <a:lstStyle/>
                    <a:p>
                      <a:pPr algn="ctr"/>
                      <a:r>
                        <a:rPr lang="en-US" sz="2200" dirty="0">
                          <a:latin typeface="Calibri" panose="020F0502020204030204" pitchFamily="34" charset="0"/>
                          <a:cs typeface="Calibri" panose="020F0502020204030204" pitchFamily="34" charset="0"/>
                        </a:rPr>
                        <a:t>2 Thess. 2:4</a:t>
                      </a:r>
                    </a:p>
                  </a:txBody>
                  <a:tcPr anchor="ctr"/>
                </a:tc>
                <a:extLst>
                  <a:ext uri="{0D108BD9-81ED-4DB2-BD59-A6C34878D82A}">
                    <a16:rowId xmlns:a16="http://schemas.microsoft.com/office/drawing/2014/main" val="1282089858"/>
                  </a:ext>
                </a:extLst>
              </a:tr>
              <a:tr h="455579">
                <a:tc>
                  <a:txBody>
                    <a:bodyPr/>
                    <a:lstStyle/>
                    <a:p>
                      <a:pPr algn="ctr"/>
                      <a:r>
                        <a:rPr lang="en-US" sz="2200" dirty="0">
                          <a:latin typeface="Calibri" panose="020F0502020204030204" pitchFamily="34" charset="0"/>
                          <a:cs typeface="Calibri" panose="020F0502020204030204" pitchFamily="34" charset="0"/>
                        </a:rPr>
                        <a:t>4.</a:t>
                      </a:r>
                    </a:p>
                  </a:txBody>
                  <a:tcPr anchor="ctr"/>
                </a:tc>
                <a:tc>
                  <a:txBody>
                    <a:bodyPr/>
                    <a:lstStyle/>
                    <a:p>
                      <a:pPr algn="l"/>
                      <a:r>
                        <a:rPr lang="en-US" sz="2200" dirty="0">
                          <a:latin typeface="Calibri" panose="020F0502020204030204" pitchFamily="34" charset="0"/>
                          <a:cs typeface="Calibri" panose="020F0502020204030204" pitchFamily="34" charset="0"/>
                        </a:rPr>
                        <a:t>Heralded by a forerunner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1:23</a:t>
                      </a:r>
                    </a:p>
                  </a:txBody>
                  <a:tcPr anchor="ctr"/>
                </a:tc>
                <a:tc>
                  <a:txBody>
                    <a:bodyPr/>
                    <a:lstStyle/>
                    <a:p>
                      <a:pPr algn="ctr"/>
                      <a:r>
                        <a:rPr lang="en-US" sz="2200" dirty="0">
                          <a:latin typeface="Calibri" panose="020F0502020204030204" pitchFamily="34" charset="0"/>
                          <a:cs typeface="Calibri" panose="020F0502020204030204" pitchFamily="34" charset="0"/>
                        </a:rPr>
                        <a:t>Rev. 13:12</a:t>
                      </a:r>
                    </a:p>
                  </a:txBody>
                  <a:tcPr anchor="ctr"/>
                </a:tc>
                <a:extLst>
                  <a:ext uri="{0D108BD9-81ED-4DB2-BD59-A6C34878D82A}">
                    <a16:rowId xmlns:a16="http://schemas.microsoft.com/office/drawing/2014/main" val="1982611401"/>
                  </a:ext>
                </a:extLst>
              </a:tr>
              <a:tr h="759298">
                <a:tc>
                  <a:txBody>
                    <a:bodyPr/>
                    <a:lstStyle/>
                    <a:p>
                      <a:pPr algn="ctr"/>
                      <a:r>
                        <a:rPr lang="en-US" sz="2200" dirty="0">
                          <a:latin typeface="Calibri" panose="020F0502020204030204" pitchFamily="34" charset="0"/>
                          <a:cs typeface="Calibri" panose="020F0502020204030204" pitchFamily="34" charset="0"/>
                        </a:rPr>
                        <a:t>5.</a:t>
                      </a:r>
                    </a:p>
                  </a:txBody>
                  <a:tcPr anchor="ctr"/>
                </a:tc>
                <a:tc>
                  <a:txBody>
                    <a:bodyPr/>
                    <a:lstStyle/>
                    <a:p>
                      <a:pPr algn="l"/>
                      <a:r>
                        <a:rPr lang="en-US" sz="2200" dirty="0">
                          <a:latin typeface="Calibri" panose="020F0502020204030204" pitchFamily="34" charset="0"/>
                          <a:cs typeface="Calibri" panose="020F0502020204030204" pitchFamily="34" charset="0"/>
                        </a:rPr>
                        <a:t>Forerunner comes in the Spirit and power of Elijah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Luke 1:17</a:t>
                      </a:r>
                    </a:p>
                  </a:txBody>
                  <a:tcPr anchor="ctr"/>
                </a:tc>
                <a:tc>
                  <a:txBody>
                    <a:bodyPr/>
                    <a:lstStyle/>
                    <a:p>
                      <a:pPr algn="ctr"/>
                      <a:r>
                        <a:rPr lang="en-US" sz="2200" dirty="0">
                          <a:latin typeface="Calibri" panose="020F0502020204030204" pitchFamily="34" charset="0"/>
                          <a:cs typeface="Calibri" panose="020F0502020204030204" pitchFamily="34" charset="0"/>
                        </a:rPr>
                        <a:t>1 Kgs. 8:37-38; Rev. 13:13</a:t>
                      </a:r>
                    </a:p>
                  </a:txBody>
                  <a:tcPr anchor="ctr"/>
                </a:tc>
                <a:extLst>
                  <a:ext uri="{0D108BD9-81ED-4DB2-BD59-A6C34878D82A}">
                    <a16:rowId xmlns:a16="http://schemas.microsoft.com/office/drawing/2014/main" val="1913668434"/>
                  </a:ext>
                </a:extLst>
              </a:tr>
              <a:tr h="759298">
                <a:tc>
                  <a:txBody>
                    <a:bodyPr/>
                    <a:lstStyle/>
                    <a:p>
                      <a:pPr algn="ctr"/>
                      <a:r>
                        <a:rPr lang="en-US" sz="2200" dirty="0">
                          <a:latin typeface="Calibri" panose="020F0502020204030204" pitchFamily="34" charset="0"/>
                          <a:cs typeface="Calibri" panose="020F0502020204030204" pitchFamily="34" charset="0"/>
                        </a:rPr>
                        <a:t>6.</a:t>
                      </a:r>
                    </a:p>
                  </a:txBody>
                  <a:tcPr anchor="ctr"/>
                </a:tc>
                <a:tc>
                  <a:txBody>
                    <a:bodyPr/>
                    <a:lstStyle/>
                    <a:p>
                      <a:pPr algn="l"/>
                      <a:r>
                        <a:rPr lang="en-US" sz="2200" dirty="0">
                          <a:latin typeface="Calibri" panose="020F0502020204030204" pitchFamily="34" charset="0"/>
                          <a:cs typeface="Calibri" panose="020F0502020204030204" pitchFamily="34" charset="0"/>
                        </a:rPr>
                        <a:t>Empowered by a higher source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6:14</a:t>
                      </a:r>
                    </a:p>
                  </a:txBody>
                  <a:tcPr anchor="ctr"/>
                </a:tc>
                <a:tc>
                  <a:txBody>
                    <a:bodyPr/>
                    <a:lstStyle/>
                    <a:p>
                      <a:pPr algn="ctr"/>
                      <a:r>
                        <a:rPr lang="en-US" sz="2200" dirty="0">
                          <a:latin typeface="Calibri" panose="020F0502020204030204" pitchFamily="34" charset="0"/>
                          <a:cs typeface="Calibri" panose="020F0502020204030204" pitchFamily="34" charset="0"/>
                        </a:rPr>
                        <a:t>Rev. 13:14</a:t>
                      </a:r>
                    </a:p>
                  </a:txBody>
                  <a:tcPr anchor="ctr"/>
                </a:tc>
                <a:extLst>
                  <a:ext uri="{0D108BD9-81ED-4DB2-BD59-A6C34878D82A}">
                    <a16:rowId xmlns:a16="http://schemas.microsoft.com/office/drawing/2014/main" val="443366115"/>
                  </a:ext>
                </a:extLst>
              </a:tr>
              <a:tr h="759298">
                <a:tc>
                  <a:txBody>
                    <a:bodyPr/>
                    <a:lstStyle/>
                    <a:p>
                      <a:pPr algn="ctr"/>
                      <a:r>
                        <a:rPr lang="en-US" sz="2200" dirty="0">
                          <a:latin typeface="Calibri" panose="020F0502020204030204" pitchFamily="34" charset="0"/>
                          <a:cs typeface="Calibri" panose="020F0502020204030204" pitchFamily="34" charset="0"/>
                        </a:rPr>
                        <a:t>7.</a:t>
                      </a:r>
                    </a:p>
                  </a:txBody>
                  <a:tcPr anchor="ctr"/>
                </a:tc>
                <a:tc>
                  <a:txBody>
                    <a:bodyPr/>
                    <a:lstStyle/>
                    <a:p>
                      <a:pPr algn="l"/>
                      <a:r>
                        <a:rPr lang="en-US" sz="2200" dirty="0">
                          <a:latin typeface="Calibri" panose="020F0502020204030204" pitchFamily="34" charset="0"/>
                          <a:cs typeface="Calibri" panose="020F0502020204030204" pitchFamily="34" charset="0"/>
                        </a:rPr>
                        <a:t>Member of a Trinity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Phil. 1:2; Acts 5:3-4; John 14:9</a:t>
                      </a:r>
                    </a:p>
                  </a:txBody>
                  <a:tcPr anchor="ctr"/>
                </a:tc>
                <a:tc>
                  <a:txBody>
                    <a:bodyPr/>
                    <a:lstStyle/>
                    <a:p>
                      <a:pPr algn="ctr"/>
                      <a:r>
                        <a:rPr lang="en-US" sz="2200" dirty="0">
                          <a:latin typeface="Calibri" panose="020F0502020204030204" pitchFamily="34" charset="0"/>
                          <a:cs typeface="Calibri" panose="020F0502020204030204" pitchFamily="34" charset="0"/>
                        </a:rPr>
                        <a:t>Rev. 16:13; 20:10</a:t>
                      </a:r>
                    </a:p>
                  </a:txBody>
                  <a:tcPr anchor="ctr"/>
                </a:tc>
                <a:extLst>
                  <a:ext uri="{0D108BD9-81ED-4DB2-BD59-A6C34878D82A}">
                    <a16:rowId xmlns:a16="http://schemas.microsoft.com/office/drawing/2014/main" val="482985495"/>
                  </a:ext>
                </a:extLst>
              </a:tr>
              <a:tr h="455579">
                <a:tc>
                  <a:txBody>
                    <a:bodyPr/>
                    <a:lstStyle/>
                    <a:p>
                      <a:pPr algn="ctr"/>
                      <a:r>
                        <a:rPr lang="en-US" sz="2200" dirty="0">
                          <a:latin typeface="Calibri" panose="020F0502020204030204" pitchFamily="34" charset="0"/>
                          <a:cs typeface="Calibri" panose="020F0502020204030204" pitchFamily="34" charset="0"/>
                        </a:rPr>
                        <a:t>8.</a:t>
                      </a:r>
                    </a:p>
                  </a:txBody>
                  <a:tcPr anchor="ctr"/>
                </a:tc>
                <a:tc>
                  <a:txBody>
                    <a:bodyPr/>
                    <a:lstStyle/>
                    <a:p>
                      <a:pPr algn="l"/>
                      <a:r>
                        <a:rPr lang="en-US" sz="2200" dirty="0">
                          <a:latin typeface="Calibri" panose="020F0502020204030204" pitchFamily="34" charset="0"/>
                          <a:cs typeface="Calibri" panose="020F0502020204030204" pitchFamily="34" charset="0"/>
                        </a:rPr>
                        <a:t>Head of a Church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Eph. 5:23</a:t>
                      </a:r>
                    </a:p>
                  </a:txBody>
                  <a:tcPr anchor="ctr"/>
                </a:tc>
                <a:tc>
                  <a:txBody>
                    <a:bodyPr/>
                    <a:lstStyle/>
                    <a:p>
                      <a:pPr algn="ctr"/>
                      <a:r>
                        <a:rPr lang="en-US" sz="2200" dirty="0">
                          <a:latin typeface="Calibri" panose="020F0502020204030204" pitchFamily="34" charset="0"/>
                          <a:cs typeface="Calibri" panose="020F0502020204030204" pitchFamily="34" charset="0"/>
                        </a:rPr>
                        <a:t>Rev. 2:9; 3:9</a:t>
                      </a:r>
                    </a:p>
                  </a:txBody>
                  <a:tcPr anchor="ctr"/>
                </a:tc>
                <a:extLst>
                  <a:ext uri="{0D108BD9-81ED-4DB2-BD59-A6C34878D82A}">
                    <a16:rowId xmlns:a16="http://schemas.microsoft.com/office/drawing/2014/main" val="3454855397"/>
                  </a:ext>
                </a:extLst>
              </a:tr>
              <a:tr h="455579">
                <a:tc>
                  <a:txBody>
                    <a:bodyPr/>
                    <a:lstStyle/>
                    <a:p>
                      <a:pPr algn="ctr"/>
                      <a:r>
                        <a:rPr lang="en-US" sz="2200" dirty="0">
                          <a:latin typeface="Calibri" panose="020F0502020204030204" pitchFamily="34" charset="0"/>
                          <a:cs typeface="Calibri" panose="020F0502020204030204" pitchFamily="34" charset="0"/>
                        </a:rPr>
                        <a:t>9.</a:t>
                      </a:r>
                    </a:p>
                  </a:txBody>
                  <a:tcPr anchor="ctr"/>
                </a:tc>
                <a:tc>
                  <a:txBody>
                    <a:bodyPr/>
                    <a:lstStyle/>
                    <a:p>
                      <a:pPr algn="l"/>
                      <a:r>
                        <a:rPr lang="en-US" sz="2200" dirty="0">
                          <a:latin typeface="Calibri" panose="020F0502020204030204" pitchFamily="34" charset="0"/>
                          <a:cs typeface="Calibri" panose="020F0502020204030204" pitchFamily="34" charset="0"/>
                        </a:rPr>
                        <a:t>Miracle worker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Acts 2:22</a:t>
                      </a:r>
                    </a:p>
                  </a:txBody>
                  <a:tcPr anchor="ctr"/>
                </a:tc>
                <a:tc>
                  <a:txBody>
                    <a:bodyPr/>
                    <a:lstStyle/>
                    <a:p>
                      <a:pPr algn="ctr"/>
                      <a:r>
                        <a:rPr lang="en-US" sz="2200" dirty="0">
                          <a:latin typeface="Calibri" panose="020F0502020204030204" pitchFamily="34" charset="0"/>
                          <a:cs typeface="Calibri" panose="020F0502020204030204" pitchFamily="34" charset="0"/>
                        </a:rPr>
                        <a:t>2 Thess. 2:9</a:t>
                      </a:r>
                    </a:p>
                  </a:txBody>
                  <a:tcPr anchor="ctr"/>
                </a:tc>
                <a:extLst>
                  <a:ext uri="{0D108BD9-81ED-4DB2-BD59-A6C34878D82A}">
                    <a16:rowId xmlns:a16="http://schemas.microsoft.com/office/drawing/2014/main" val="3188230933"/>
                  </a:ext>
                </a:extLst>
              </a:tr>
              <a:tr h="455579">
                <a:tc>
                  <a:txBody>
                    <a:bodyPr/>
                    <a:lstStyle/>
                    <a:p>
                      <a:pPr algn="ctr"/>
                      <a:r>
                        <a:rPr lang="en-US" sz="2200" dirty="0">
                          <a:latin typeface="Calibri" panose="020F0502020204030204" pitchFamily="34" charset="0"/>
                          <a:cs typeface="Calibri" panose="020F0502020204030204" pitchFamily="34" charset="0"/>
                        </a:rPr>
                        <a:t>10.</a:t>
                      </a:r>
                    </a:p>
                  </a:txBody>
                  <a:tcPr anchor="ctr"/>
                </a:tc>
                <a:tc>
                  <a:txBody>
                    <a:bodyPr/>
                    <a:lstStyle/>
                    <a:p>
                      <a:pPr algn="l"/>
                      <a:r>
                        <a:rPr lang="en-US" sz="2200" dirty="0">
                          <a:latin typeface="Calibri" panose="020F0502020204030204" pitchFamily="34" charset="0"/>
                          <a:cs typeface="Calibri" panose="020F0502020204030204" pitchFamily="34" charset="0"/>
                        </a:rPr>
                        <a:t>Resurrection from the dead</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15:3-6</a:t>
                      </a:r>
                    </a:p>
                  </a:txBody>
                  <a:tcPr anchor="ctr"/>
                </a:tc>
                <a:tc>
                  <a:txBody>
                    <a:bodyPr/>
                    <a:lstStyle/>
                    <a:p>
                      <a:pPr algn="ctr"/>
                      <a:r>
                        <a:rPr lang="en-US" sz="2200" dirty="0">
                          <a:latin typeface="Calibri" panose="020F0502020204030204" pitchFamily="34" charset="0"/>
                          <a:cs typeface="Calibri" panose="020F0502020204030204" pitchFamily="34" charset="0"/>
                        </a:rPr>
                        <a:t>Rev. 13:3, 12, 14</a:t>
                      </a:r>
                    </a:p>
                  </a:txBody>
                  <a:tcPr anchor="ctr"/>
                </a:tc>
                <a:extLst>
                  <a:ext uri="{0D108BD9-81ED-4DB2-BD59-A6C34878D82A}">
                    <a16:rowId xmlns:a16="http://schemas.microsoft.com/office/drawing/2014/main" val="1747955805"/>
                  </a:ext>
                </a:extLst>
              </a:tr>
              <a:tr h="455579">
                <a:tc>
                  <a:txBody>
                    <a:bodyPr/>
                    <a:lstStyle/>
                    <a:p>
                      <a:pPr algn="ctr"/>
                      <a:r>
                        <a:rPr lang="en-US" sz="2200" dirty="0">
                          <a:latin typeface="Calibri" panose="020F0502020204030204" pitchFamily="34" charset="0"/>
                          <a:cs typeface="Calibri" panose="020F0502020204030204" pitchFamily="34" charset="0"/>
                        </a:rPr>
                        <a:t>11.</a:t>
                      </a:r>
                    </a:p>
                  </a:txBody>
                  <a:tcPr anchor="ctr"/>
                </a:tc>
                <a:tc>
                  <a:txBody>
                    <a:bodyPr/>
                    <a:lstStyle/>
                    <a:p>
                      <a:pPr algn="l"/>
                      <a:r>
                        <a:rPr lang="en-US" sz="2200" dirty="0">
                          <a:latin typeface="Calibri" panose="020F0502020204030204" pitchFamily="34" charset="0"/>
                          <a:cs typeface="Calibri" panose="020F0502020204030204" pitchFamily="34" charset="0"/>
                        </a:rPr>
                        <a:t>Given a throne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Rev. 3:21</a:t>
                      </a:r>
                    </a:p>
                  </a:txBody>
                  <a:tcPr anchor="ctr"/>
                </a:tc>
                <a:tc>
                  <a:txBody>
                    <a:bodyPr/>
                    <a:lstStyle/>
                    <a:p>
                      <a:pPr algn="ctr"/>
                      <a:r>
                        <a:rPr lang="en-US" sz="2200" dirty="0">
                          <a:latin typeface="Calibri" panose="020F0502020204030204" pitchFamily="34" charset="0"/>
                          <a:cs typeface="Calibri" panose="020F0502020204030204" pitchFamily="34" charset="0"/>
                        </a:rPr>
                        <a:t>Rev. 13:2</a:t>
                      </a:r>
                    </a:p>
                  </a:txBody>
                  <a:tcPr anchor="ctr"/>
                </a:tc>
                <a:extLst>
                  <a:ext uri="{0D108BD9-81ED-4DB2-BD59-A6C34878D82A}">
                    <a16:rowId xmlns:a16="http://schemas.microsoft.com/office/drawing/2014/main" val="2820067115"/>
                  </a:ext>
                </a:extLst>
              </a:tr>
            </a:tbl>
          </a:graphicData>
        </a:graphic>
      </p:graphicFrame>
    </p:spTree>
    <p:extLst>
      <p:ext uri="{BB962C8B-B14F-4D97-AF65-F5344CB8AC3E}">
        <p14:creationId xmlns:p14="http://schemas.microsoft.com/office/powerpoint/2010/main" val="232560679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513710065"/>
              </p:ext>
            </p:extLst>
          </p:nvPr>
        </p:nvGraphicFramePr>
        <p:xfrm>
          <a:off x="76200" y="228600"/>
          <a:ext cx="8991600" cy="6019802"/>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5479">
                <a:tc>
                  <a:txBody>
                    <a:bodyPr/>
                    <a:lstStyle/>
                    <a:p>
                      <a:pPr marL="0" algn="ctr" defTabSz="914400" rtl="0" eaLnBrk="1" latinLnBrk="0" hangingPunct="1"/>
                      <a:r>
                        <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rPr>
                        <a:t>NO.</a:t>
                      </a:r>
                    </a:p>
                  </a:txBody>
                  <a:tcPr anchor="ctr"/>
                </a:tc>
                <a:tc>
                  <a:txBody>
                    <a:bodyPr/>
                    <a:lstStyle/>
                    <a:p>
                      <a:pPr marL="0" algn="ctr" defTabSz="914400" rtl="0" eaLnBrk="1" latinLnBrk="0" hangingPunct="1"/>
                      <a:r>
                        <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rPr>
                        <a:t>CATEGORY</a:t>
                      </a:r>
                    </a:p>
                  </a:txBody>
                  <a:tcPr anchor="ctr"/>
                </a:tc>
                <a:tc>
                  <a:txBody>
                    <a:bodyPr/>
                    <a:lstStyle/>
                    <a:p>
                      <a:pPr marL="0" algn="ctr" defTabSz="914400" rtl="0" eaLnBrk="1" latinLnBrk="0" hangingPunct="1"/>
                      <a:r>
                        <a:rPr lang="en-US" sz="2200" b="1" kern="1200" dirty="0">
                          <a:solidFill>
                            <a:srgbClr val="FFFFCC"/>
                          </a:solidFill>
                          <a:latin typeface="Calibri" panose="020F0502020204030204" pitchFamily="34" charset="0"/>
                          <a:ea typeface="+mn-ea"/>
                          <a:cs typeface="Calibri" panose="020F0502020204030204" pitchFamily="34" charset="0"/>
                        </a:rPr>
                        <a:t>JESUS CHRIST</a:t>
                      </a:r>
                    </a:p>
                  </a:txBody>
                  <a:tcPr anchor="ctr"/>
                </a:tc>
                <a:tc>
                  <a:txBody>
                    <a:bodyPr/>
                    <a:lstStyle/>
                    <a:p>
                      <a:pPr marL="0" algn="ctr" defTabSz="914400" rtl="0" eaLnBrk="1" latinLnBrk="0" hangingPunct="1"/>
                      <a:r>
                        <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rPr>
                        <a:t>ANTICHRIST</a:t>
                      </a:r>
                    </a:p>
                  </a:txBody>
                  <a:tcPr anchor="ctr"/>
                </a:tc>
                <a:extLst>
                  <a:ext uri="{0D108BD9-81ED-4DB2-BD59-A6C34878D82A}">
                    <a16:rowId xmlns:a16="http://schemas.microsoft.com/office/drawing/2014/main" val="3257300286"/>
                  </a:ext>
                </a:extLst>
              </a:tr>
              <a:tr h="459527">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Ruling a political kingdom</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558539107"/>
                  </a:ext>
                </a:extLst>
              </a:tr>
              <a:tr h="459527">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Ushering in world peace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6:1-4</a:t>
                      </a:r>
                    </a:p>
                  </a:txBody>
                  <a:tcPr/>
                </a:tc>
                <a:extLst>
                  <a:ext uri="{0D108BD9-81ED-4DB2-BD59-A6C34878D82A}">
                    <a16:rowId xmlns:a16="http://schemas.microsoft.com/office/drawing/2014/main" val="2935229951"/>
                  </a:ext>
                </a:extLst>
              </a:tr>
              <a:tr h="459527">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14.</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Activity in the Temple</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Luke 2:41-50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282089858"/>
                  </a:ext>
                </a:extLst>
              </a:tr>
              <a:tr h="765878">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15.</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Putting an end to animal sacrifices</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Heb. 9:26-29</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1982611401"/>
                  </a:ext>
                </a:extLst>
              </a:tr>
              <a:tr h="459527">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Length of ministry</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Over 3 years</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1913668434"/>
                  </a:ext>
                </a:extLst>
              </a:tr>
              <a:tr h="459527">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17.</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Sealing ministry</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Eph. 4:30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13:16-17</a:t>
                      </a:r>
                    </a:p>
                  </a:txBody>
                  <a:tcPr/>
                </a:tc>
                <a:extLst>
                  <a:ext uri="{0D108BD9-81ED-4DB2-BD59-A6C34878D82A}">
                    <a16:rowId xmlns:a16="http://schemas.microsoft.com/office/drawing/2014/main" val="443366115"/>
                  </a:ext>
                </a:extLst>
              </a:tr>
              <a:tr h="765878">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18.</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Presentation to Israel as her Messiah</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John 1:11</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John 5:43</a:t>
                      </a:r>
                    </a:p>
                  </a:txBody>
                  <a:tcPr/>
                </a:tc>
                <a:extLst>
                  <a:ext uri="{0D108BD9-81ED-4DB2-BD59-A6C34878D82A}">
                    <a16:rowId xmlns:a16="http://schemas.microsoft.com/office/drawing/2014/main" val="482985495"/>
                  </a:ext>
                </a:extLst>
              </a:tr>
              <a:tr h="459527">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19.</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Covenant with Israel</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Gen. 15:18</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3454855397"/>
                  </a:ext>
                </a:extLst>
              </a:tr>
              <a:tr h="459527">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20.</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Reception of worship</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Zech. 14:16</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3188230933"/>
                  </a:ext>
                </a:extLst>
              </a:tr>
              <a:tr h="765878">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21.</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Establishing Jerusalem as the center of worldwide worship</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Zech. 14:17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62980323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2CEF6-B398-4C11-93D6-1AB02B74D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704" y="203936"/>
            <a:ext cx="7742591" cy="6450127"/>
          </a:xfrm>
          <a:prstGeom prst="rect">
            <a:avLst/>
          </a:prstGeom>
        </p:spPr>
      </p:pic>
    </p:spTree>
    <p:extLst>
      <p:ext uri="{BB962C8B-B14F-4D97-AF65-F5344CB8AC3E}">
        <p14:creationId xmlns:p14="http://schemas.microsoft.com/office/powerpoint/2010/main" val="24225256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 (2b)</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0324099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 national or individual resurrection?</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 authentic resurrection?</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6014712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 national or individual resurrection?</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 authentic resurrection?</a:t>
            </a:r>
          </a:p>
        </p:txBody>
      </p:sp>
      <p:pic>
        <p:nvPicPr>
          <p:cNvPr id="5" name="Picture 4">
            <a:extLst>
              <a:ext uri="{FF2B5EF4-FFF2-40B4-BE49-F238E27FC236}">
                <a16:creationId xmlns:a16="http://schemas.microsoft.com/office/drawing/2014/main" id="{ECE07A0D-53B3-47D2-A530-C122A5922F8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329187647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7:24</a:t>
            </a:r>
          </a:p>
          <a:p>
            <a:pPr algn="just"/>
            <a:r>
              <a:rPr lang="en-US" sz="3600" dirty="0">
                <a:effectLst>
                  <a:outerShdw blurRad="38100" dist="38100" dir="2700000" algn="tl">
                    <a:srgbClr val="000000">
                      <a:alpha val="43137"/>
                    </a:srgbClr>
                  </a:outerShdw>
                </a:effectLst>
                <a:latin typeface="Calibri" panose="020F0502020204030204" pitchFamily="34" charset="0"/>
              </a:rPr>
              <a:t>“As for the ten horns, out of this kingdom ten kings will arise; and another will arise after them, and he will be different from the previous ones and will subdue three kings.”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D7DCDF83-925E-4241-A7A1-5BA817876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404954447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17:9-10</a:t>
            </a:r>
          </a:p>
          <a:p>
            <a:pPr algn="just"/>
            <a:r>
              <a:rPr lang="en-US" sz="3600" dirty="0">
                <a:effectLst>
                  <a:outerShdw blurRad="38100" dist="38100" dir="2700000" algn="tl">
                    <a:srgbClr val="000000">
                      <a:alpha val="43137"/>
                    </a:srgbClr>
                  </a:outerShdw>
                </a:effectLst>
                <a:latin typeface="Calibri" panose="020F0502020204030204" pitchFamily="34" charset="0"/>
              </a:rPr>
              <a:t>“</a:t>
            </a:r>
            <a:r>
              <a:rPr lang="en-US" b="1" baseline="30000" dirty="0"/>
              <a:t>9 </a:t>
            </a:r>
            <a:r>
              <a:rPr lang="en-US" sz="3600" dirty="0">
                <a:effectLst>
                  <a:outerShdw blurRad="38100" dist="38100" dir="2700000" algn="tl">
                    <a:srgbClr val="000000">
                      <a:alpha val="43137"/>
                    </a:srgbClr>
                  </a:outerShdw>
                </a:effectLst>
                <a:latin typeface="Calibri" panose="020F0502020204030204" pitchFamily="34" charset="0"/>
              </a:rPr>
              <a:t>Here is the mind which has wisdom.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heads</a:t>
            </a:r>
            <a:r>
              <a:rPr lang="en-US" sz="3600" dirty="0">
                <a:effectLst>
                  <a:outerShdw blurRad="38100" dist="38100" dir="2700000" algn="tl">
                    <a:srgbClr val="000000">
                      <a:alpha val="43137"/>
                    </a:srgbClr>
                  </a:outerShdw>
                </a:effectLst>
                <a:latin typeface="Calibri" panose="020F0502020204030204" pitchFamily="34" charset="0"/>
              </a:rPr>
              <a:t>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mountains</a:t>
            </a:r>
            <a:r>
              <a:rPr lang="en-US" sz="3600" dirty="0">
                <a:effectLst>
                  <a:outerShdw blurRad="38100" dist="38100" dir="2700000" algn="tl">
                    <a:srgbClr val="000000">
                      <a:alpha val="43137"/>
                    </a:srgbClr>
                  </a:outerShdw>
                </a:effectLst>
                <a:latin typeface="Calibri" panose="020F0502020204030204" pitchFamily="34" charset="0"/>
              </a:rPr>
              <a:t> on which the woman sits, </a:t>
            </a:r>
            <a:r>
              <a:rPr lang="en-US" b="1" baseline="30000" dirty="0"/>
              <a:t>10 </a:t>
            </a:r>
            <a:r>
              <a:rPr lang="en-US" sz="3600" dirty="0">
                <a:effectLst>
                  <a:outerShdw blurRad="38100" dist="38100" dir="2700000" algn="tl">
                    <a:srgbClr val="000000">
                      <a:alpha val="43137"/>
                    </a:srgbClr>
                  </a:outerShdw>
                </a:effectLst>
                <a:latin typeface="Calibri" panose="020F0502020204030204" pitchFamily="34" charset="0"/>
              </a:rPr>
              <a:t>and they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kings</a:t>
            </a:r>
            <a:r>
              <a:rPr lang="en-US" sz="3600" dirty="0">
                <a:effectLst>
                  <a:outerShdw blurRad="38100" dist="38100" dir="2700000" algn="tl">
                    <a:srgbClr val="000000">
                      <a:alpha val="43137"/>
                    </a:srgbClr>
                  </a:outerShdw>
                </a:effectLst>
                <a:latin typeface="Calibri" panose="020F0502020204030204" pitchFamily="34" charset="0"/>
              </a:rPr>
              <a:t>; five have fallen, one is, the other has not yet come; and when he comes, he must remain a little while.”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5713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6850" y="1540933"/>
            <a:ext cx="6210300" cy="1735667"/>
          </a:xfrm>
        </p:spPr>
        <p:txBody>
          <a:bodyPr/>
          <a:lstStyle/>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514350" indent="-51435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514350" indent="-51435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Rome I</a:t>
            </a:r>
          </a:p>
          <a:p>
            <a:pPr marL="514350" indent="-51435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343400" y="1676400"/>
            <a:ext cx="4226006" cy="4615056"/>
          </a:xfrm>
          <a:prstGeom prst="rect">
            <a:avLst/>
          </a:prstGeom>
        </p:spPr>
      </p:pic>
    </p:spTree>
    <p:extLst>
      <p:ext uri="{BB962C8B-B14F-4D97-AF65-F5344CB8AC3E}">
        <p14:creationId xmlns:p14="http://schemas.microsoft.com/office/powerpoint/2010/main" val="410460666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13:14</a:t>
            </a:r>
          </a:p>
          <a:p>
            <a:pPr algn="just"/>
            <a:r>
              <a:rPr lang="en-US" sz="3600" dirty="0">
                <a:effectLst>
                  <a:outerShdw blurRad="38100" dist="38100" dir="2700000" algn="tl">
                    <a:srgbClr val="000000">
                      <a:alpha val="43137"/>
                    </a:srgbClr>
                  </a:outerShdw>
                </a:effectLst>
                <a:latin typeface="Calibri" panose="020F0502020204030204" pitchFamily="34" charset="0"/>
              </a:rPr>
              <a:t>“And he deceives those who dwell on the earth because of the signs which it was given him to perform in the presence of the beast, telling those who dwell on the earth to make an image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beast</a:t>
            </a:r>
            <a:r>
              <a:rPr lang="en-US" sz="3600" dirty="0">
                <a:effectLst>
                  <a:outerShdw blurRad="38100" dist="38100" dir="2700000" algn="tl">
                    <a:srgbClr val="000000">
                      <a:alpha val="43137"/>
                    </a:srgbClr>
                  </a:outerShdw>
                </a:effectLst>
                <a:latin typeface="Calibri" panose="020F0502020204030204" pitchFamily="34" charset="0"/>
              </a:rPr>
              <a:t> who had the wound of the sword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13396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 national or individual resurrection?</a:t>
            </a:r>
          </a:p>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An authentic resurrection?</a:t>
            </a:r>
          </a:p>
        </p:txBody>
      </p:sp>
      <p:pic>
        <p:nvPicPr>
          <p:cNvPr id="5" name="Picture 4">
            <a:extLst>
              <a:ext uri="{FF2B5EF4-FFF2-40B4-BE49-F238E27FC236}">
                <a16:creationId xmlns:a16="http://schemas.microsoft.com/office/drawing/2014/main" id="{F3653CDA-89A9-458F-A8C1-B60480E56EA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297970116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228600"/>
            <a:ext cx="8001000" cy="1066800"/>
          </a:xfrm>
        </p:spPr>
        <p:txBody>
          <a:bodyPr/>
          <a:lstStyle/>
          <a:p>
            <a:pPr algn="ctr">
              <a:spcBef>
                <a:spcPts val="1200"/>
              </a:spcBef>
            </a:pPr>
            <a:r>
              <a:rPr lang="en-US" sz="3600" dirty="0"/>
              <a:t>John F. Walvoord</a:t>
            </a:r>
            <a:br>
              <a:rPr lang="en-US" sz="1800" dirty="0"/>
            </a:br>
            <a:r>
              <a:rPr lang="en-US" sz="1800" dirty="0"/>
              <a:t>John F. Walvoord, "Revelation," in Bible Knowledge Commentary, ed. John F. Walvoord and Roy B. </a:t>
            </a:r>
            <a:r>
              <a:rPr lang="en-US" sz="1800" dirty="0" err="1"/>
              <a:t>Zuck</a:t>
            </a:r>
            <a:r>
              <a:rPr lang="en-US" sz="1800" dirty="0"/>
              <a:t> (Colorado Springs, CO: Victor, 1983), 961</a:t>
            </a:r>
          </a:p>
        </p:txBody>
      </p:sp>
      <p:sp>
        <p:nvSpPr>
          <p:cNvPr id="16387" name="Rectangle 3"/>
          <p:cNvSpPr>
            <a:spLocks noGrp="1" noChangeArrowheads="1"/>
          </p:cNvSpPr>
          <p:nvPr>
            <p:ph type="body" idx="1"/>
          </p:nvPr>
        </p:nvSpPr>
        <p:spPr>
          <a:xfrm>
            <a:off x="152400" y="1554480"/>
            <a:ext cx="8686800" cy="5334000"/>
          </a:xfrm>
        </p:spPr>
        <p:txBody>
          <a:bodyPr/>
          <a:lstStyle/>
          <a:p>
            <a:pPr marL="0" indent="0" algn="just">
              <a:buFontTx/>
              <a:buNone/>
              <a:defRPr/>
            </a:pPr>
            <a:r>
              <a:rPr lang="en-US" sz="2600" b="1" dirty="0"/>
              <a:t>“</a:t>
            </a:r>
            <a:r>
              <a:rPr lang="en-US" dirty="0">
                <a:effectLst/>
              </a:rPr>
              <a:t>Another plausible explanation is that the final world ruler receives a wound which normally would be fatal but is miraculously healed by Satan. </a:t>
            </a:r>
            <a:r>
              <a:rPr lang="en-US" b="1" u="sng" dirty="0">
                <a:solidFill>
                  <a:srgbClr val="FFFFCC"/>
                </a:solidFill>
                <a:effectLst/>
              </a:rPr>
              <a:t>While the resurrection of a dead person seems to be beyond Satan’s power</a:t>
            </a:r>
            <a:r>
              <a:rPr lang="en-US" dirty="0">
                <a:effectLst/>
              </a:rPr>
              <a:t>, the healing of a wound would be possible for Satan, and this may be the explanation. The important point is that the final world ruler comes into power obviously supported by a supernatural and miraculous deliverance by Satan himself</a:t>
            </a:r>
            <a:r>
              <a:rPr lang="en-US" sz="2600" dirty="0"/>
              <a:t>.”</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13:14</a:t>
            </a:r>
          </a:p>
          <a:p>
            <a:pPr algn="just"/>
            <a:r>
              <a:rPr lang="en-US" sz="3600" dirty="0">
                <a:effectLst>
                  <a:outerShdw blurRad="38100" dist="38100" dir="2700000" algn="tl">
                    <a:srgbClr val="000000">
                      <a:alpha val="43137"/>
                    </a:srgbClr>
                  </a:outerShdw>
                </a:effectLst>
                <a:latin typeface="Calibri" panose="020F0502020204030204" pitchFamily="34" charset="0"/>
              </a:rPr>
              <a:t>“And he deceives those who dwell on the earth because of the signs which it was given him to perform in the presence of the beast, telling those who dwell on the earth to make an image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beast</a:t>
            </a:r>
            <a:r>
              <a:rPr lang="en-US" sz="3600" dirty="0">
                <a:effectLst>
                  <a:outerShdw blurRad="38100" dist="38100" dir="2700000" algn="tl">
                    <a:srgbClr val="000000">
                      <a:alpha val="43137"/>
                    </a:srgbClr>
                  </a:outerShdw>
                </a:effectLst>
                <a:latin typeface="Calibri" panose="020F0502020204030204" pitchFamily="34" charset="0"/>
              </a:rPr>
              <a:t> who had the wound of the sword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zaō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27519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2:8</a:t>
            </a:r>
          </a:p>
          <a:p>
            <a:r>
              <a:rPr lang="en-US" sz="3600" dirty="0">
                <a:effectLst>
                  <a:outerShdw blurRad="38100" dist="38100" dir="2700000" algn="tl">
                    <a:srgbClr val="000000">
                      <a:alpha val="43137"/>
                    </a:srgbClr>
                  </a:outerShdw>
                </a:effectLst>
                <a:latin typeface="Calibri" panose="020F0502020204030204" pitchFamily="34" charset="0"/>
              </a:rPr>
              <a:t>“And to the angel of the church in Smyrna write: The first and the last, who was dead,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zaō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says this.”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780F592-E4FB-4C0E-B291-641B9D6297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180096077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2 Thessalonians 2:6-7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do so until he is taken out of the way.”</a:t>
            </a:r>
          </a:p>
        </p:txBody>
      </p:sp>
    </p:spTree>
    <p:extLst>
      <p:ext uri="{BB962C8B-B14F-4D97-AF65-F5344CB8AC3E}">
        <p14:creationId xmlns:p14="http://schemas.microsoft.com/office/powerpoint/2010/main" val="351356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 (2b)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52085570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97606608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28600"/>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6875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35406239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688647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 (2b)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5914062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77222844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2D9CE180-B71B-4F7E-8808-954636335E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id="{37607259-1471-426D-A392-0DDE432AD1D5}"/>
              </a:ext>
            </a:extLst>
          </p:cNvPr>
          <p:cNvSpPr>
            <a:spLocks noChangeArrowheads="1"/>
          </p:cNvSpPr>
          <p:nvPr/>
        </p:nvSpPr>
        <p:spPr bwMode="auto">
          <a:xfrm>
            <a:off x="0" y="0"/>
            <a:ext cx="9144000" cy="5016500"/>
          </a:xfrm>
          <a:prstGeom prst="rect">
            <a:avLst/>
          </a:prstGeom>
          <a:noFill/>
          <a:ln w="28575">
            <a:noFill/>
            <a:miter lim="800000"/>
            <a:headEnd/>
            <a:tailEnd/>
          </a:ln>
        </p:spPr>
        <p:txBody>
          <a:bodyPr>
            <a:spAutoFit/>
          </a:bodyPr>
          <a:lstStyle/>
          <a:p>
            <a:pPr algn="ctr" eaLnBrk="1"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9:6-7</a:t>
            </a:r>
          </a:p>
          <a:p>
            <a:pPr algn="just" eaLnBrk="1" hangingPunct="1">
              <a:spcBef>
                <a:spcPts val="0"/>
              </a:spcBef>
              <a:spcAft>
                <a:spcPts val="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child will be born to us, a son will be given to us; And the government will rest on His shoulders; 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 no end to the increase of His government or of peace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throne of David and over his kingdom, To establish it and to uphold it with justice and righteousness From then on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forevermore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zeal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will accomplish this.”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152401"/>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40474003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17">
            <a:extLst>
              <a:ext uri="{FF2B5EF4-FFF2-40B4-BE49-F238E27FC236}">
                <a16:creationId xmlns:a16="http://schemas.microsoft.com/office/drawing/2014/main" id="{55FEB2BC-75AB-46E7-8717-2A3929C9FB2F}"/>
              </a:ext>
            </a:extLst>
          </p:cNvPr>
          <p:cNvGraphicFramePr>
            <a:graphicFrameLocks/>
          </p:cNvGraphicFramePr>
          <p:nvPr>
            <p:extLst>
              <p:ext uri="{D42A27DB-BD31-4B8C-83A1-F6EECF244321}">
                <p14:modId xmlns:p14="http://schemas.microsoft.com/office/powerpoint/2010/main" val="2995756660"/>
              </p:ext>
            </p:extLst>
          </p:nvPr>
        </p:nvGraphicFramePr>
        <p:xfrm>
          <a:off x="457200" y="76200"/>
          <a:ext cx="8229600" cy="6598636"/>
        </p:xfrm>
        <a:graphic>
          <a:graphicData uri="http://schemas.openxmlformats.org/drawingml/2006/table">
            <a:tbl>
              <a:tblPr>
                <a:tableStyleId>{D7AC3CCA-C797-4891-BE02-D94E43425B78}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4276">
                <a:tc gridSpan="2">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alt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Twenty-Four Elders (Church)</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 4:4; 5:8-10)</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DESCRIPTION</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extLst>
                  <a:ext uri="{0D108BD9-81ED-4DB2-BD59-A6C34878D82A}">
                    <a16:rowId xmlns:a16="http://schemas.microsoft.com/office/drawing/2014/main" val="10000"/>
                  </a:ext>
                </a:extLst>
              </a:tr>
              <a:tr h="556233">
                <a:tc>
                  <a:txBody>
                    <a:bodyPr/>
                    <a:lstStyle/>
                    <a:p>
                      <a:pPr marL="685800" lvl="2" indent="-457200" eaLnBrk="1" hangingPunct="1">
                        <a:spcBef>
                          <a:spcPts val="0"/>
                        </a:spcBef>
                        <a:spcAft>
                          <a:spcPts val="600"/>
                        </a:spcAft>
                        <a:buSzPct val="100000"/>
                        <a:buFont typeface="+mj-lt"/>
                        <a:buNone/>
                        <a:defRPr/>
                      </a:pPr>
                      <a:r>
                        <a:rPr lang="en-US" sz="2800" b="1" dirty="0">
                          <a:effectLst/>
                          <a:latin typeface="Calibri" panose="020F0502020204030204" pitchFamily="34" charset="0"/>
                          <a:cs typeface="Calibri" panose="020F0502020204030204" pitchFamily="34" charset="0"/>
                        </a:rPr>
                        <a:t>1.	Crowned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(2:10)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1"/>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2.	Resurrected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(4:4)</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2"/>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3. 	Clothed in White</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3"/>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4. 	Redeemed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(5:8-10)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4"/>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5. 	Global</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(5:9; Matt. 28:19)</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5"/>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6. 	Enthroned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(3:21)</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6"/>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7. 	Elders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(1 Tim. 3:1-7)</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7"/>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8. 	Kingdom of Priests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70241734"/>
                  </a:ext>
                </a:extLst>
              </a:tr>
              <a:tr h="556233">
                <a:tc>
                  <a:txBody>
                    <a:bodyPr/>
                    <a:lstStyle/>
                    <a:p>
                      <a:pPr marL="685800" marR="0" lvl="2" indent="-457200" algn="l" defTabSz="914400" rtl="0" eaLnBrk="1" fontAlgn="auto" latinLnBrk="0" hangingPunct="1">
                        <a:lnSpc>
                          <a:spcPct val="100000"/>
                        </a:lnSpc>
                        <a:spcBef>
                          <a:spcPts val="0"/>
                        </a:spcBef>
                        <a:spcAft>
                          <a:spcPts val="600"/>
                        </a:spcAft>
                        <a:buClrTx/>
                        <a:buSzPct val="100000"/>
                        <a:buFont typeface="+mj-lt"/>
                        <a:buNone/>
                        <a:tabLst/>
                        <a:defRPr/>
                      </a:pPr>
                      <a:r>
                        <a:rPr lang="en-US" sz="2800" b="1" kern="1200" dirty="0">
                          <a:solidFill>
                            <a:schemeClr val="dk1"/>
                          </a:solidFill>
                          <a:effectLst/>
                          <a:latin typeface="Calibri" panose="020F0502020204030204" pitchFamily="34" charset="0"/>
                          <a:ea typeface="+mn-ea"/>
                          <a:cs typeface="Calibri" panose="020F0502020204030204" pitchFamily="34" charset="0"/>
                        </a:rPr>
                        <a:t>9. 	Twenty-four</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10766738"/>
                  </a:ext>
                </a:extLst>
              </a:tr>
            </a:tbl>
          </a:graphicData>
        </a:graphic>
      </p:graphicFrame>
      <p:pic>
        <p:nvPicPr>
          <p:cNvPr id="7" name="Picture 6">
            <a:extLst>
              <a:ext uri="{FF2B5EF4-FFF2-40B4-BE49-F238E27FC236}">
                <a16:creationId xmlns:a16="http://schemas.microsoft.com/office/drawing/2014/main" id="{3F4D3122-1A82-4B4A-88A1-F50BD5266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57150"/>
            <a:ext cx="990600" cy="1022299"/>
          </a:xfrm>
          <a:prstGeom prst="rect">
            <a:avLst/>
          </a:prstGeom>
        </p:spPr>
      </p:pic>
    </p:spTree>
    <p:extLst>
      <p:ext uri="{BB962C8B-B14F-4D97-AF65-F5344CB8AC3E}">
        <p14:creationId xmlns:p14="http://schemas.microsoft.com/office/powerpoint/2010/main" val="674294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5240" y="990600"/>
            <a:ext cx="9144000" cy="3884002"/>
          </a:xfrm>
        </p:spPr>
        <p:txBody>
          <a:bodyPr/>
          <a:lstStyle/>
          <a:p>
            <a:pPr marL="0" indent="0" algn="just">
              <a:buNone/>
            </a:pPr>
            <a:r>
              <a:rPr lang="en-US" sz="2700" dirty="0">
                <a:effectLst>
                  <a:outerShdw blurRad="38100" dist="38100" dir="2700000" algn="tl">
                    <a:srgbClr val="000000">
                      <a:alpha val="43137"/>
                    </a:srgbClr>
                  </a:outerShdw>
                </a:effectLst>
                <a:cs typeface="Calibri" panose="020F0502020204030204" pitchFamily="34" charset="0"/>
              </a:rPr>
              <a:t>“The coming of the Aquarian age also stimulates in man a spirit of universality and a tendency towards fusion. This can be seen working out in the present trend towards </a:t>
            </a:r>
            <a:r>
              <a:rPr lang="en-US" sz="2700" b="1" u="sng" dirty="0">
                <a:solidFill>
                  <a:srgbClr val="FFFFCC"/>
                </a:solidFill>
                <a:effectLst>
                  <a:outerShdw blurRad="38100" dist="38100" dir="2700000" algn="tl">
                    <a:srgbClr val="000000">
                      <a:alpha val="43137"/>
                    </a:srgbClr>
                  </a:outerShdw>
                </a:effectLst>
                <a:cs typeface="Calibri" panose="020F0502020204030204" pitchFamily="34" charset="0"/>
              </a:rPr>
              <a:t>synthesis in business, in religion and in politics</a:t>
            </a:r>
            <a:r>
              <a:rPr lang="en-US" sz="2700" dirty="0">
                <a:effectLst>
                  <a:outerShdw blurRad="38100" dist="38100" dir="2700000" algn="tl">
                    <a:srgbClr val="000000">
                      <a:alpha val="43137"/>
                    </a:srgbClr>
                  </a:outerShdw>
                </a:effectLst>
                <a:cs typeface="Calibri" panose="020F0502020204030204" pitchFamily="34" charset="0"/>
              </a:rPr>
              <a:t>. It produces an urge towards union, and among other unions, towards religious understanding and tolerance...False and true standards will emerge in man’s consciousness, and those choices will be made which will lay the foundation of the new order, which will inaugurate the new race, with its </a:t>
            </a:r>
            <a:r>
              <a:rPr lang="en-US" sz="2700" b="1" u="sng" dirty="0">
                <a:solidFill>
                  <a:srgbClr val="FFFFCC"/>
                </a:solidFill>
                <a:effectLst>
                  <a:outerShdw blurRad="38100" dist="38100" dir="2700000" algn="tl">
                    <a:srgbClr val="000000">
                      <a:alpha val="43137"/>
                    </a:srgbClr>
                  </a:outerShdw>
                </a:effectLst>
                <a:cs typeface="Calibri" panose="020F0502020204030204" pitchFamily="34" charset="0"/>
              </a:rPr>
              <a:t>new laws</a:t>
            </a:r>
            <a:r>
              <a:rPr lang="en-US" sz="2700" dirty="0">
                <a:effectLst>
                  <a:outerShdw blurRad="38100" dist="38100" dir="2700000" algn="tl">
                    <a:srgbClr val="000000">
                      <a:alpha val="43137"/>
                    </a:srgbClr>
                  </a:outerShdw>
                </a:effectLst>
                <a:cs typeface="Calibri" panose="020F0502020204030204" pitchFamily="34" charset="0"/>
              </a:rPr>
              <a:t> and novel approaches, and so usher in the new religion of love and brotherhood, and that period wherein the group and the </a:t>
            </a:r>
            <a:r>
              <a:rPr lang="en-US" sz="2700" b="1" u="sng" dirty="0">
                <a:solidFill>
                  <a:srgbClr val="FFFFCC"/>
                </a:solidFill>
                <a:effectLst>
                  <a:outerShdw blurRad="38100" dist="38100" dir="2700000" algn="tl">
                    <a:srgbClr val="000000">
                      <a:alpha val="43137"/>
                    </a:srgbClr>
                  </a:outerShdw>
                </a:effectLst>
                <a:cs typeface="Calibri" panose="020F0502020204030204" pitchFamily="34" charset="0"/>
              </a:rPr>
              <a:t>group-good will be the dominant</a:t>
            </a:r>
            <a:r>
              <a:rPr lang="en-US" sz="2700" dirty="0">
                <a:effectLst>
                  <a:outerShdw blurRad="38100" dist="38100" dir="2700000" algn="tl">
                    <a:srgbClr val="000000">
                      <a:alpha val="43137"/>
                    </a:srgbClr>
                  </a:outerShdw>
                </a:effectLst>
                <a:cs typeface="Calibri" panose="020F0502020204030204" pitchFamily="34" charset="0"/>
              </a:rPr>
              <a:t> note. Then </a:t>
            </a:r>
            <a:r>
              <a:rPr lang="en-US" sz="2700" b="1" u="sng" dirty="0">
                <a:solidFill>
                  <a:srgbClr val="FFFFCC"/>
                </a:solidFill>
                <a:effectLst>
                  <a:outerShdw blurRad="38100" dist="38100" dir="2700000" algn="tl">
                    <a:srgbClr val="000000">
                      <a:alpha val="43137"/>
                    </a:srgbClr>
                  </a:outerShdw>
                </a:effectLst>
                <a:cs typeface="Calibri" panose="020F0502020204030204" pitchFamily="34" charset="0"/>
              </a:rPr>
              <a:t>separateness and hatreds will fade out</a:t>
            </a:r>
            <a:r>
              <a:rPr lang="en-US" sz="2700" dirty="0">
                <a:effectLst>
                  <a:outerShdw blurRad="38100" dist="38100" dir="2700000" algn="tl">
                    <a:srgbClr val="000000">
                      <a:alpha val="43137"/>
                    </a:srgbClr>
                  </a:outerShdw>
                </a:effectLst>
                <a:cs typeface="Calibri" panose="020F0502020204030204" pitchFamily="34" charset="0"/>
              </a:rPr>
              <a:t> and men will be merged in a true unity."</a:t>
            </a:r>
          </a:p>
        </p:txBody>
      </p:sp>
      <p:sp>
        <p:nvSpPr>
          <p:cNvPr id="80900" name="Text Box 4"/>
          <p:cNvSpPr txBox="1">
            <a:spLocks noChangeArrowheads="1"/>
          </p:cNvSpPr>
          <p:nvPr/>
        </p:nvSpPr>
        <p:spPr bwMode="auto">
          <a:xfrm>
            <a:off x="2209800" y="6349024"/>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Alice A.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Bailiey</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Dijwhal</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Khul</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Seventh Ray: Revealer of the New Age (NY: Lucius Press, 1995), 198-99.</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2400300" y="278144"/>
            <a:ext cx="4343400" cy="51435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cs typeface="Calibri" panose="020F0502020204030204" pitchFamily="34" charset="0"/>
              </a:rPr>
              <a:t>The Coming Synthesis </a:t>
            </a:r>
          </a:p>
        </p:txBody>
      </p:sp>
      <p:pic>
        <p:nvPicPr>
          <p:cNvPr id="2" name="Picture 1">
            <a:extLst>
              <a:ext uri="{FF2B5EF4-FFF2-40B4-BE49-F238E27FC236}">
                <a16:creationId xmlns:a16="http://schemas.microsoft.com/office/drawing/2014/main" id="{208E14DA-0276-40E2-8E8F-9DFB96F6A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92419"/>
            <a:ext cx="900278" cy="685800"/>
          </a:xfrm>
          <a:prstGeom prst="rect">
            <a:avLst/>
          </a:prstGeom>
        </p:spPr>
      </p:pic>
    </p:spTree>
    <p:extLst>
      <p:ext uri="{BB962C8B-B14F-4D97-AF65-F5344CB8AC3E}">
        <p14:creationId xmlns:p14="http://schemas.microsoft.com/office/powerpoint/2010/main" val="354454435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6200" y="1143000"/>
            <a:ext cx="8991600" cy="3884002"/>
          </a:xfrm>
        </p:spPr>
        <p:txBody>
          <a:bodyPr/>
          <a:lstStyle/>
          <a:p>
            <a:pPr marL="0" indent="0" algn="just">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t>Your unfinished species is ready to evolve. The time has come on Earth for this quantum change to occur in many of you." Her "Christ" further informed her "I cannot 'return' until enough of you are attracted and linked." Hubbard's "Christ" explained, "I did not intend for you to deify me, but to deify yourselves as being at the same stage of evolution as I am." "Suffice it to say, that if you do not choose to evolve into a wholesome, co-creative human, then you shall not." "...the fundamental regression is self-centeredness, or the illusion that you are separate from God. I 'make war' on self-centeredness.”…</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1143000" y="6339512"/>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latin typeface="Calibri" panose="020F0502020204030204" pitchFamily="34" charset="0"/>
                <a:cs typeface="Calibri" panose="020F0502020204030204" pitchFamily="34" charset="0"/>
              </a:rPr>
              <a:t>Barbara Marx Hubbard, </a:t>
            </a:r>
            <a:r>
              <a:rPr lang="en-US" sz="1200" i="1" dirty="0">
                <a:latin typeface="Calibri" panose="020F0502020204030204" pitchFamily="34" charset="0"/>
                <a:cs typeface="Calibri" panose="020F0502020204030204" pitchFamily="34" charset="0"/>
              </a:rPr>
              <a:t>The Revelation: A Message of Hope for the New Millennium</a:t>
            </a:r>
            <a:r>
              <a:rPr lang="en-US" sz="1200" dirty="0">
                <a:latin typeface="Calibri" panose="020F0502020204030204" pitchFamily="34" charset="0"/>
                <a:cs typeface="Calibri" panose="020F0502020204030204" pitchFamily="34" charset="0"/>
              </a:rPr>
              <a:t>, 2nd ed. (Novato, CA: </a:t>
            </a:r>
            <a:r>
              <a:rPr lang="en-US" sz="1200" dirty="0" err="1">
                <a:latin typeface="Calibri" panose="020F0502020204030204" pitchFamily="34" charset="0"/>
                <a:cs typeface="Calibri" panose="020F0502020204030204" pitchFamily="34" charset="0"/>
              </a:rPr>
              <a:t>Nataraj</a:t>
            </a:r>
            <a:r>
              <a:rPr lang="en-US" sz="1200" dirty="0">
                <a:latin typeface="Calibri" panose="020F0502020204030204" pitchFamily="34" charset="0"/>
                <a:cs typeface="Calibri" panose="020F0502020204030204" pitchFamily="34" charset="0"/>
              </a:rPr>
              <a:t>, 1995), 65, 66, 195, 233, 240, 255. </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2400300" y="287655"/>
            <a:ext cx="4343400" cy="51435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2800" kern="0" dirty="0">
                <a:effectLst>
                  <a:outerShdw blurRad="38100" dist="38100" dir="2700000" algn="tl">
                    <a:srgbClr val="000000">
                      <a:alpha val="43137"/>
                    </a:srgbClr>
                  </a:outerShdw>
                </a:effectLst>
              </a:rPr>
              <a:t>Explanation of the missing </a:t>
            </a:r>
          </a:p>
        </p:txBody>
      </p:sp>
      <p:pic>
        <p:nvPicPr>
          <p:cNvPr id="1026" name="Picture 2" descr="Image result for barbara marx hubbard revelation">
            <a:extLst>
              <a:ext uri="{FF2B5EF4-FFF2-40B4-BE49-F238E27FC236}">
                <a16:creationId xmlns:a16="http://schemas.microsoft.com/office/drawing/2014/main" id="{25CB6FBD-27EF-4EEA-9D4C-282A84DC80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16205"/>
            <a:ext cx="762000" cy="100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32469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52400" y="1286974"/>
            <a:ext cx="8839200" cy="3884002"/>
          </a:xfrm>
        </p:spPr>
        <p:txBody>
          <a:bodyPr/>
          <a:lstStyle/>
          <a:p>
            <a:pPr marL="0" indent="0" algn="just">
              <a:buNone/>
            </a:pPr>
            <a:r>
              <a:rPr lang="en-US" dirty="0">
                <a:effectLst>
                  <a:outerShdw blurRad="38100" dist="38100" dir="2700000" algn="tl">
                    <a:srgbClr val="000000">
                      <a:alpha val="43137"/>
                    </a:srgbClr>
                  </a:outerShdw>
                </a:effectLst>
                <a:cs typeface="Calibri" panose="020F0502020204030204" pitchFamily="34" charset="0"/>
              </a:rPr>
              <a:t>…</a:t>
            </a:r>
            <a:r>
              <a:rPr lang="en-US" dirty="0"/>
              <a:t>Furthermore, "At the co-creative stage of evolution, </a:t>
            </a:r>
            <a:r>
              <a:rPr lang="en-US" b="1" u="sng" dirty="0">
                <a:solidFill>
                  <a:srgbClr val="FFFFCC"/>
                </a:solidFill>
              </a:rPr>
              <a:t>one self-centered soul is like a lethal cancer cell in a body; deadly to itself and to the whole." Thus, "The surgeon dare leave no cancer in the body when he closes up the wound after a delicate operation</a:t>
            </a:r>
            <a:r>
              <a:rPr lang="en-US" dirty="0"/>
              <a:t>. We dare leave no self-centered person on Earth after the selection process.” </a:t>
            </a:r>
          </a:p>
          <a:p>
            <a:pPr marL="0" indent="0" algn="just">
              <a:buNone/>
            </a:pPr>
            <a:endParaRPr lang="en-US" sz="1950"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1381125" y="6167735"/>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latin typeface="Calibri" panose="020F0502020204030204" pitchFamily="34" charset="0"/>
                <a:cs typeface="Calibri" panose="020F0502020204030204" pitchFamily="34" charset="0"/>
              </a:rPr>
              <a:t>Barbara Marx Hubbard, </a:t>
            </a:r>
            <a:r>
              <a:rPr lang="en-US" sz="1200" i="1" dirty="0">
                <a:latin typeface="Calibri" panose="020F0502020204030204" pitchFamily="34" charset="0"/>
                <a:cs typeface="Calibri" panose="020F0502020204030204" pitchFamily="34" charset="0"/>
              </a:rPr>
              <a:t>The Revelation: A Message of Hope for the New Millennium</a:t>
            </a:r>
            <a:r>
              <a:rPr lang="en-US" sz="1200" dirty="0">
                <a:latin typeface="Calibri" panose="020F0502020204030204" pitchFamily="34" charset="0"/>
                <a:cs typeface="Calibri" panose="020F0502020204030204" pitchFamily="34" charset="0"/>
              </a:rPr>
              <a:t>, 2nd ed. (Novato, CA: </a:t>
            </a:r>
            <a:r>
              <a:rPr lang="en-US" sz="1200" dirty="0" err="1">
                <a:latin typeface="Calibri" panose="020F0502020204030204" pitchFamily="34" charset="0"/>
                <a:cs typeface="Calibri" panose="020F0502020204030204" pitchFamily="34" charset="0"/>
              </a:rPr>
              <a:t>Nataraj</a:t>
            </a:r>
            <a:r>
              <a:rPr lang="en-US" sz="1200" dirty="0">
                <a:latin typeface="Calibri" panose="020F0502020204030204" pitchFamily="34" charset="0"/>
                <a:cs typeface="Calibri" panose="020F0502020204030204" pitchFamily="34" charset="0"/>
              </a:rPr>
              <a:t>, 1995), 65, 66, 195, 233, 240, 255. </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1524000" y="228600"/>
            <a:ext cx="6477000" cy="51435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200" kern="0" dirty="0">
                <a:effectLst>
                  <a:outerShdw blurRad="38100" dist="38100" dir="2700000" algn="tl">
                    <a:srgbClr val="000000">
                      <a:alpha val="43137"/>
                    </a:srgbClr>
                  </a:outerShdw>
                </a:effectLst>
              </a:rPr>
              <a:t>Explanation of the missing (cont’d) </a:t>
            </a:r>
          </a:p>
        </p:txBody>
      </p:sp>
      <p:pic>
        <p:nvPicPr>
          <p:cNvPr id="1026" name="Picture 2" descr="Image result for barbara marx hubbard revelation">
            <a:extLst>
              <a:ext uri="{FF2B5EF4-FFF2-40B4-BE49-F238E27FC236}">
                <a16:creationId xmlns:a16="http://schemas.microsoft.com/office/drawing/2014/main" id="{25CB6FBD-27EF-4EEA-9D4C-282A84DC80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1924"/>
            <a:ext cx="685800" cy="90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3395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92336742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44699457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gates of Hades will not overpower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96539628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7:23</a:t>
            </a:r>
          </a:p>
          <a:p>
            <a:pPr algn="just"/>
            <a:r>
              <a:rPr lang="en-US" sz="3600" dirty="0">
                <a:effectLst>
                  <a:outerShdw blurRad="38100" dist="38100" dir="2700000" algn="tl">
                    <a:srgbClr val="000000">
                      <a:alpha val="43137"/>
                    </a:srgbClr>
                  </a:outerShdw>
                </a:effectLst>
                <a:latin typeface="Calibri" panose="020F0502020204030204" pitchFamily="34" charset="0"/>
              </a:rPr>
              <a:t>“Thus he said: ‘The fourth beast will be a fourth kingdom on the earth, which will be different from all the other kingdoms and will devour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whole earth</a:t>
            </a:r>
            <a:r>
              <a:rPr lang="en-US" sz="3600" dirty="0">
                <a:effectLst>
                  <a:outerShdw blurRad="38100" dist="38100" dir="2700000" algn="tl">
                    <a:srgbClr val="000000">
                      <a:alpha val="43137"/>
                    </a:srgbClr>
                  </a:outerShdw>
                </a:effectLst>
                <a:latin typeface="Calibri" panose="020F0502020204030204" pitchFamily="34" charset="0"/>
              </a:rPr>
              <a:t> and tread it down and crush it.”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73645180-884B-4EB0-99B6-AA6176F3BB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230517812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Place of Hebrew Refuge: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Petra in Mt. Seir in S. Jordan</a:t>
            </a:r>
          </a:p>
        </p:txBody>
      </p:sp>
      <p:sp>
        <p:nvSpPr>
          <p:cNvPr id="32771" name="Rectangle 3"/>
          <p:cNvSpPr>
            <a:spLocks noGrp="1" noChangeArrowheads="1"/>
          </p:cNvSpPr>
          <p:nvPr>
            <p:ph type="body" idx="1"/>
          </p:nvPr>
        </p:nvSpPr>
        <p:spPr>
          <a:xfrm>
            <a:off x="76200" y="1752600"/>
            <a:ext cx="9067800" cy="3733800"/>
          </a:xfrm>
        </p:spPr>
        <p:txBody>
          <a:bodyPr/>
          <a:lstStyle/>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Prepared by God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Divine provision of food &amp; water (Isa. 33:16;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Wilderness (Rev. 12:6, 14)</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Mountains (Isa. 33:16; Matt. 24:16)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Defensible (Isa.  33:16)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Jordan (Dan. 11:41)</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Bozrah (Micah 2:12)</a:t>
            </a:r>
          </a:p>
        </p:txBody>
      </p:sp>
      <p:sp>
        <p:nvSpPr>
          <p:cNvPr id="2" name="TextBox 1">
            <a:extLst>
              <a:ext uri="{FF2B5EF4-FFF2-40B4-BE49-F238E27FC236}">
                <a16:creationId xmlns:a16="http://schemas.microsoft.com/office/drawing/2014/main" id="{CCE1AE74-9B27-4E0C-8D89-AD863A199C1F}"/>
              </a:ext>
            </a:extLst>
          </p:cNvPr>
          <p:cNvSpPr txBox="1"/>
          <p:nvPr/>
        </p:nvSpPr>
        <p:spPr>
          <a:xfrm>
            <a:off x="1371600" y="6324600"/>
            <a:ext cx="640080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294-97</a:t>
            </a:r>
          </a:p>
        </p:txBody>
      </p:sp>
      <p:pic>
        <p:nvPicPr>
          <p:cNvPr id="4" name="Picture 3">
            <a:extLst>
              <a:ext uri="{FF2B5EF4-FFF2-40B4-BE49-F238E27FC236}">
                <a16:creationId xmlns:a16="http://schemas.microsoft.com/office/drawing/2014/main" id="{F478A814-8BFE-48F0-ACE2-09CFC206FE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2282" y="3505200"/>
            <a:ext cx="1723118" cy="2743200"/>
          </a:xfrm>
          <a:prstGeom prst="rect">
            <a:avLst/>
          </a:prstGeom>
        </p:spPr>
      </p:pic>
    </p:spTree>
    <p:extLst>
      <p:ext uri="{BB962C8B-B14F-4D97-AF65-F5344CB8AC3E}">
        <p14:creationId xmlns:p14="http://schemas.microsoft.com/office/powerpoint/2010/main" val="4428408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13 – 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884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11:41</a:t>
            </a:r>
          </a:p>
          <a:p>
            <a:pPr algn="just"/>
            <a:r>
              <a:rPr lang="en-US" sz="3600" dirty="0">
                <a:effectLst>
                  <a:outerShdw blurRad="38100" dist="38100" dir="2700000" algn="tl">
                    <a:srgbClr val="000000">
                      <a:alpha val="43137"/>
                    </a:srgbClr>
                  </a:outerShdw>
                </a:effectLst>
                <a:latin typeface="Calibri" panose="020F0502020204030204" pitchFamily="34" charset="0"/>
              </a:rPr>
              <a:t>“He will also enter the Beautiful Land, and many countries will fall; but these will be rescued out of his hand: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Edom, Moab</a:t>
            </a:r>
            <a:r>
              <a:rPr lang="en-US" sz="3600" dirty="0">
                <a:effectLst>
                  <a:outerShdw blurRad="38100" dist="38100" dir="2700000" algn="tl">
                    <a:srgbClr val="000000">
                      <a:alpha val="43137"/>
                    </a:srgbClr>
                  </a:outerShdw>
                </a:effectLst>
                <a:latin typeface="Calibri" panose="020F0502020204030204" pitchFamily="34" charset="0"/>
              </a:rPr>
              <a:t> and the foremost of the sons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Ammon</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92D71FC5-AD03-448D-A965-43E3D582F7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74746180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700F5-EEE0-460B-AC43-9FDF988E9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1" cy="6400800"/>
          </a:xfrm>
          <a:prstGeom prst="rect">
            <a:avLst/>
          </a:prstGeom>
        </p:spPr>
      </p:pic>
    </p:spTree>
    <p:extLst>
      <p:ext uri="{BB962C8B-B14F-4D97-AF65-F5344CB8AC3E}">
        <p14:creationId xmlns:p14="http://schemas.microsoft.com/office/powerpoint/2010/main" val="333329596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C23484-4B53-4413-85CB-871116CB9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258" y="545342"/>
            <a:ext cx="8809484" cy="5767316"/>
          </a:xfrm>
          <a:prstGeom prst="rect">
            <a:avLst/>
          </a:prstGeom>
        </p:spPr>
      </p:pic>
    </p:spTree>
    <p:extLst>
      <p:ext uri="{BB962C8B-B14F-4D97-AF65-F5344CB8AC3E}">
        <p14:creationId xmlns:p14="http://schemas.microsoft.com/office/powerpoint/2010/main" val="345611764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200" dirty="0">
                <a:effectLst>
                  <a:outerShdw blurRad="38100" dist="38100" dir="2700000" algn="tl">
                    <a:srgbClr val="000000">
                      <a:alpha val="43137"/>
                    </a:srgbClr>
                  </a:outerShdw>
                </a:effectLst>
              </a:rPr>
              <a:t>Arnold Fruchtenbaum</a:t>
            </a:r>
            <a:br>
              <a:rPr lang="en-US" sz="3600" dirty="0">
                <a:effectLst>
                  <a:outerShdw blurRad="38100" dist="38100" dir="2700000" algn="tl">
                    <a:srgbClr val="000000">
                      <a:alpha val="43137"/>
                    </a:srgbClr>
                  </a:outerShdw>
                </a:effectLst>
              </a:rPr>
            </a:br>
            <a:r>
              <a:rPr lang="en-US" sz="2000" i="1" dirty="0" err="1">
                <a:solidFill>
                  <a:schemeClr val="tx1"/>
                </a:solidFill>
                <a:effectLst>
                  <a:outerShdw blurRad="38100" dist="38100" dir="2700000" algn="tl">
                    <a:srgbClr val="000000">
                      <a:alpha val="43137"/>
                    </a:srgbClr>
                  </a:outerShdw>
                </a:effectLst>
              </a:rPr>
              <a:t>Footseps</a:t>
            </a:r>
            <a:r>
              <a:rPr lang="en-US" sz="2000" i="1" dirty="0">
                <a:solidFill>
                  <a:schemeClr val="tx1"/>
                </a:solidFill>
                <a:effectLst>
                  <a:outerShdw blurRad="38100" dist="38100" dir="2700000" algn="tl">
                    <a:srgbClr val="000000">
                      <a:alpha val="43137"/>
                    </a:srgbClr>
                  </a:outerShdw>
                </a:effectLst>
              </a:rPr>
              <a:t> of the Messiah, </a:t>
            </a:r>
            <a:r>
              <a:rPr lang="en-US" sz="2000" dirty="0">
                <a:solidFill>
                  <a:schemeClr val="tx1"/>
                </a:solidFill>
                <a:effectLst>
                  <a:outerShdw blurRad="38100" dist="38100" dir="2700000" algn="tl">
                    <a:srgbClr val="000000">
                      <a:alpha val="43137"/>
                    </a:srgbClr>
                  </a:outerShdw>
                </a:effectLst>
              </a:rPr>
              <a:t>Page 296-97</a:t>
            </a:r>
          </a:p>
        </p:txBody>
      </p:sp>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Another suggestion is the city now known as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…this author prefers the identification with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located in a basin within Mount Seir, and is totally surrounded by mountains and cliffs. The only way in and out of the city is through a narrow passageway that extends for about a mile and can only be negotiated by foot or by horseback. This makes the city easy to defend, and its surrounding high cliffs give added meaning and confirmation to Isaiah 33:16. Only a few abreast can enter through this passage at any one time, giving this city even greater defensibility.</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6895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200" dirty="0">
                <a:effectLst>
                  <a:outerShdw blurRad="38100" dist="38100" dir="2700000" algn="tl">
                    <a:srgbClr val="000000">
                      <a:alpha val="43137"/>
                    </a:srgbClr>
                  </a:outerShdw>
                </a:effectLst>
              </a:rPr>
              <a:t>Arnold Fruchtenbaum</a:t>
            </a:r>
            <a:br>
              <a:rPr lang="en-US" sz="3600" dirty="0">
                <a:effectLst>
                  <a:outerShdw blurRad="38100" dist="38100" dir="2700000" algn="tl">
                    <a:srgbClr val="000000">
                      <a:alpha val="43137"/>
                    </a:srgbClr>
                  </a:outerShdw>
                </a:effectLst>
              </a:rPr>
            </a:br>
            <a:r>
              <a:rPr lang="en-US" sz="2000" i="1" dirty="0" err="1">
                <a:solidFill>
                  <a:schemeClr val="tx1"/>
                </a:solidFill>
                <a:effectLst>
                  <a:outerShdw blurRad="38100" dist="38100" dir="2700000" algn="tl">
                    <a:srgbClr val="000000">
                      <a:alpha val="43137"/>
                    </a:srgbClr>
                  </a:outerShdw>
                </a:effectLst>
              </a:rPr>
              <a:t>Footseps</a:t>
            </a:r>
            <a:r>
              <a:rPr lang="en-US" sz="2000" i="1" dirty="0">
                <a:solidFill>
                  <a:schemeClr val="tx1"/>
                </a:solidFill>
                <a:effectLst>
                  <a:outerShdw blurRad="38100" dist="38100" dir="2700000" algn="tl">
                    <a:srgbClr val="000000">
                      <a:alpha val="43137"/>
                    </a:srgbClr>
                  </a:outerShdw>
                </a:effectLst>
              </a:rPr>
              <a:t> of the Messiah, </a:t>
            </a:r>
            <a:r>
              <a:rPr lang="en-US" sz="2000" dirty="0">
                <a:solidFill>
                  <a:schemeClr val="tx1"/>
                </a:solidFill>
                <a:effectLst>
                  <a:outerShdw blurRad="38100" dist="38100" dir="2700000" algn="tl">
                    <a:srgbClr val="000000">
                      <a:alpha val="43137"/>
                    </a:srgbClr>
                  </a:outerShdw>
                </a:effectLst>
              </a:rPr>
              <a:t>Page 296-97</a:t>
            </a:r>
          </a:p>
        </p:txBody>
      </p:sp>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name </a:t>
            </a:r>
            <a:r>
              <a:rPr lang="en-US" sz="2800" i="1" dirty="0">
                <a:effectLst>
                  <a:outerShdw blurRad="38100" dist="38100" dir="2700000" algn="tl">
                    <a:srgbClr val="000000">
                      <a:alpha val="43137"/>
                    </a:srgbClr>
                  </a:outerShdw>
                </a:effectLst>
              </a:rPr>
              <a:t>Bozrah</a:t>
            </a:r>
            <a:r>
              <a:rPr lang="en-US" sz="2800" dirty="0">
                <a:effectLst>
                  <a:outerShdw blurRad="38100" dist="38100" dir="2700000" algn="tl">
                    <a:srgbClr val="000000">
                      <a:alpha val="43137"/>
                    </a:srgbClr>
                  </a:outerShdw>
                </a:effectLst>
              </a:rPr>
              <a:t> means ‘sheepfold.’ An ancient sheepfold had a narrow entrance so that the shepherd could count his sheep. Once inside the fold, the sheep had more room to move around. </a:t>
            </a:r>
            <a:r>
              <a:rPr lang="en-US" sz="2800" i="1" dirty="0">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shaped like a giant sheepfold, with its narrow passage opening up to a spacious circle surrounded by cliffs. This is not true of the town of </a:t>
            </a:r>
            <a:r>
              <a:rPr lang="en-US" sz="2800" i="1" dirty="0" err="1">
                <a:effectLst>
                  <a:outerShdw blurRad="38100" dist="38100" dir="2700000" algn="tl">
                    <a:srgbClr val="000000">
                      <a:alpha val="43137"/>
                    </a:srgbClr>
                  </a:outerShdw>
                </a:effectLst>
              </a:rPr>
              <a:t>Buseira</a:t>
            </a:r>
            <a:r>
              <a:rPr lang="en-US" sz="2800" dirty="0">
                <a:effectLst>
                  <a:outerShdw blurRad="38100" dist="38100" dir="2700000" algn="tl">
                    <a:srgbClr val="000000">
                      <a:alpha val="43137"/>
                    </a:srgbClr>
                  </a:outerShdw>
                </a:effectLst>
              </a:rPr>
              <a:t>. Furthermore, </a:t>
            </a:r>
            <a:r>
              <a:rPr lang="en-US" sz="2800" b="1" u="sng" dirty="0">
                <a:solidFill>
                  <a:srgbClr val="FFFFCC"/>
                </a:solidFill>
                <a:effectLst>
                  <a:outerShdw blurRad="38100" dist="38100" dir="2700000" algn="tl">
                    <a:srgbClr val="000000">
                      <a:alpha val="43137"/>
                    </a:srgbClr>
                  </a:outerShdw>
                </a:effectLst>
              </a:rPr>
              <a:t>by modern </a:t>
            </a:r>
            <a:r>
              <a:rPr lang="en-US" sz="2800" b="1" i="1" u="sng" dirty="0">
                <a:solidFill>
                  <a:srgbClr val="FFFFCC"/>
                </a:solidFill>
                <a:effectLst>
                  <a:outerShdw blurRad="38100" dist="38100" dir="2700000" algn="tl">
                    <a:srgbClr val="000000">
                      <a:alpha val="43137"/>
                    </a:srgbClr>
                  </a:outerShdw>
                </a:effectLst>
              </a:rPr>
              <a:t>Petra</a:t>
            </a:r>
            <a:r>
              <a:rPr lang="en-US" sz="2800" b="1" u="sng" dirty="0">
                <a:solidFill>
                  <a:srgbClr val="FFFFCC"/>
                </a:solidFill>
                <a:effectLst>
                  <a:outerShdw blurRad="38100" dist="38100" dir="2700000" algn="tl">
                    <a:srgbClr val="000000">
                      <a:alpha val="43137"/>
                    </a:srgbClr>
                  </a:outerShdw>
                </a:effectLst>
              </a:rPr>
              <a:t> is a site known as </a:t>
            </a:r>
            <a:r>
              <a:rPr lang="en-US" sz="2800" b="1" i="1" u="sng" dirty="0">
                <a:solidFill>
                  <a:srgbClr val="FFFFCC"/>
                </a:solidFill>
                <a:effectLst>
                  <a:outerShdw blurRad="38100" dist="38100" dir="2700000" algn="tl">
                    <a:srgbClr val="000000">
                      <a:alpha val="43137"/>
                    </a:srgbClr>
                  </a:outerShdw>
                </a:effectLst>
              </a:rPr>
              <a:t>Butzeira</a:t>
            </a:r>
            <a:r>
              <a:rPr lang="en-US" sz="2800" b="1" u="sng" dirty="0">
                <a:solidFill>
                  <a:srgbClr val="FFFFCC"/>
                </a:solidFill>
                <a:effectLst>
                  <a:outerShdw blurRad="38100" dist="38100" dir="2700000" algn="tl">
                    <a:srgbClr val="000000">
                      <a:alpha val="43137"/>
                    </a:srgbClr>
                  </a:outerShdw>
                </a:effectLst>
              </a:rPr>
              <a:t>, which retains the Hebrew </a:t>
            </a:r>
            <a:r>
              <a:rPr lang="en-US" sz="2800" b="1" i="1" u="sng" dirty="0" err="1">
                <a:solidFill>
                  <a:srgbClr val="FFFFCC"/>
                </a:solidFill>
                <a:effectLst>
                  <a:outerShdw blurRad="38100" dist="38100" dir="2700000" algn="tl">
                    <a:srgbClr val="000000">
                      <a:alpha val="43137"/>
                    </a:srgbClr>
                  </a:outerShdw>
                </a:effectLst>
              </a:rPr>
              <a:t>Botzrah</a:t>
            </a:r>
            <a:r>
              <a:rPr lang="en-US" sz="2800" dirty="0">
                <a:effectLst>
                  <a:outerShdw blurRad="38100" dist="38100" dir="2700000" algn="tl">
                    <a:srgbClr val="000000">
                      <a:alpha val="43137"/>
                    </a:srgbClr>
                  </a:outerShdw>
                </a:effectLst>
              </a:rPr>
              <a:t>...It will be a very defensible city located in Mount Seir...Furthermore, as they flee and while they are living there, food and water will be miraculously provided.</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64620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58731934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64444016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330380413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274429035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34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313707826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461971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A4394-25AB-4CCC-BECA-CD22EF9A1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524000" y="0"/>
            <a:ext cx="6096000" cy="2046714"/>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24:13</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But the one who endures to the end, he will be saved.”</a:t>
            </a:r>
            <a:endParaRPr lang="en-US" altLang="en-US" sz="3600" kern="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2806995"/>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crucial test of true faith is endurance to the end, abiding in Christ, and continuance in the Word…He cannot abandon himself to sin; he cannot come under the domination of sin; he cannot be guilty of certain kinds of unfaithfulness…Let us appreciate the doctrine of the perseverance of the saints and recognize that we may entertain the faith of our security in Christ only as we persevere in faith and holiness to the end.”</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27110" y="228600"/>
            <a:ext cx="5489780" cy="939718"/>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Murray</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Accomplished and Applied, pp. 152, 154-55.</a:t>
            </a:r>
          </a:p>
        </p:txBody>
      </p:sp>
      <p:pic>
        <p:nvPicPr>
          <p:cNvPr id="1032" name="Picture 8" descr="https://www.monergism.com/sites/default/files/legacy/term_images/John%20Mur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62217" cy="109211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83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219200" y="5121257"/>
            <a:ext cx="7002152" cy="105094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“Readers, if there is a reserve in your obedience, you are on your way to hell.”</a:t>
            </a:r>
          </a:p>
        </p:txBody>
      </p:sp>
      <p:sp>
        <p:nvSpPr>
          <p:cNvPr id="6" name="Rectangle 2"/>
          <p:cNvSpPr>
            <a:spLocks noChangeArrowheads="1"/>
          </p:cNvSpPr>
          <p:nvPr/>
        </p:nvSpPr>
        <p:spPr bwMode="auto">
          <a:xfrm>
            <a:off x="1968760" y="228600"/>
            <a:ext cx="520648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Practical Christianity</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a:t>
            </a:r>
            <a:r>
              <a:rPr lang="en-US" sz="18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6400" y="1357146"/>
            <a:ext cx="4871201" cy="3519654"/>
          </a:xfrm>
          <a:prstGeom prst="rect">
            <a:avLst/>
          </a:prstGeom>
          <a:ln w="3175">
            <a:solidFill>
              <a:schemeClr val="tx1"/>
            </a:solidFill>
          </a:ln>
        </p:spPr>
      </p:pic>
    </p:spTree>
    <p:extLst>
      <p:ext uri="{BB962C8B-B14F-4D97-AF65-F5344CB8AC3E}">
        <p14:creationId xmlns:p14="http://schemas.microsoft.com/office/powerpoint/2010/main" val="159181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783072" y="2235467"/>
            <a:ext cx="5993597" cy="255454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35467"/>
            <a:ext cx="2060566" cy="2799737"/>
          </a:xfrm>
          <a:prstGeom prst="rect">
            <a:avLst/>
          </a:prstGeom>
          <a:noFill/>
          <a:ln w="38100">
            <a:solidFill>
              <a:schemeClr val="tx1"/>
            </a:solidFill>
            <a:miter lim="800000"/>
            <a:headEnd/>
            <a:tailEnd/>
          </a:ln>
        </p:spPr>
      </p:pic>
      <p:sp>
        <p:nvSpPr>
          <p:cNvPr id="2" name="Rectangle 1"/>
          <p:cNvSpPr/>
          <p:nvPr/>
        </p:nvSpPr>
        <p:spPr>
          <a:xfrm>
            <a:off x="914400" y="239216"/>
            <a:ext cx="7535825" cy="1531188"/>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1"/>
            <a:ext cx="914400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 person fails to love and obey the Lord through the trials of life, then there is no evidence that he possesses saving faith. How many people do you know who came to church for a while, had a little trouble in their lives, and left? Although they may have made a profession of faith in Christ, they cannot be identified as those who love Him because their lives are not characterized by enduring obedience.”</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905000" y="228600"/>
            <a:ext cx="533400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 Without A Doubt</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177</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1"/>
            <a:ext cx="1879804" cy="1097280"/>
          </a:xfrm>
          <a:prstGeom prst="rect">
            <a:avLst/>
          </a:prstGeom>
        </p:spPr>
      </p:pic>
    </p:spTree>
    <p:extLst>
      <p:ext uri="{BB962C8B-B14F-4D97-AF65-F5344CB8AC3E}">
        <p14:creationId xmlns:p14="http://schemas.microsoft.com/office/powerpoint/2010/main" val="352588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 y="1524000"/>
            <a:ext cx="912876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“During the first message presented at Ligonier’s Conference in Orlando last June, Dr. R. C. Sproul indicated that Dr. James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scheduled speaker at the conference, was dying in faith that very night.  Then at the end of the message he asked all 5,000 of us present to pray that Jim dies in faith.  This struck me as sad.  Here was a great pastor, theologian, teacher, and author.  Yet Sproul was not sure that he was regenerate.  (In Reformed thought, if a person fails to die in faith, he proved he was never saved in the first place.)  I was reminded of R.T. Kendall’s remark that nearly to a man the Puritan divines died doubting whether they were saved and fearing they were going to hell.  Dr.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died that very night, June 15th.”</a:t>
            </a:r>
          </a:p>
        </p:txBody>
      </p:sp>
      <p:sp>
        <p:nvSpPr>
          <p:cNvPr id="6" name="Rectangle 2"/>
          <p:cNvSpPr>
            <a:spLocks noChangeArrowheads="1"/>
          </p:cNvSpPr>
          <p:nvPr/>
        </p:nvSpPr>
        <p:spPr bwMode="auto">
          <a:xfrm>
            <a:off x="1329845" y="228600"/>
            <a:ext cx="6484310" cy="1143000"/>
          </a:xfrm>
          <a:prstGeom prst="rect">
            <a:avLst/>
          </a:prstGeom>
          <a:noFill/>
          <a:ln w="9525">
            <a:noFill/>
            <a:miter lim="800000"/>
            <a:headEnd/>
            <a:tailEnd/>
          </a:ln>
          <a:effectLst/>
        </p:spPr>
        <p:txBody>
          <a:bodyPr anchor="ctr"/>
          <a:lstStyle/>
          <a:p>
            <a:pPr algn="ctr">
              <a:spcAft>
                <a:spcPts val="600"/>
              </a:spcAft>
              <a:defRPr/>
            </a:pPr>
            <a:r>
              <a:rPr lang="en-US" sz="3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 Bob Wilkin as quoted in:</a:t>
            </a:r>
          </a:p>
          <a:p>
            <a:pPr algn="ctr">
              <a:spcAft>
                <a:spcPts val="900"/>
              </a:spcAft>
              <a:defRPr/>
            </a:pP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http://www.gracebiblestudies.org/Resources/Web/www.duluthbible.org/g_f_j/EternalSecurity12.htm</a:t>
            </a:r>
          </a:p>
        </p:txBody>
      </p:sp>
      <p:pic>
        <p:nvPicPr>
          <p:cNvPr id="1026" name="Picture 2" descr="Image result for rc sproul">
            <a:extLst>
              <a:ext uri="{FF2B5EF4-FFF2-40B4-BE49-F238E27FC236}">
                <a16:creationId xmlns:a16="http://schemas.microsoft.com/office/drawing/2014/main"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41" y="76200"/>
            <a:ext cx="120845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1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209800" y="1905000"/>
            <a:ext cx="6609548"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teaching is that I don't know, at any given moment, what my eternal future will be… I can hope, pray, do my very best – but I still don't know. Pope John II doesn't absolutely know that he will go to heaven, nor does mother Theresa of Calcutta, unless either has had a special divine revelation.”</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885154" y="228600"/>
            <a:ext cx="7344446" cy="11430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endPar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228600" y="2057400"/>
            <a:ext cx="1811548" cy="24003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12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152400"/>
            <a:ext cx="8077200" cy="3631763"/>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latin typeface="Calibri" panose="020F0502020204030204" pitchFamily="34" charset="0"/>
                <a:cs typeface="Calibri" panose="020F0502020204030204" pitchFamily="34" charset="0"/>
              </a:rPr>
              <a:t>believes Him</a:t>
            </a:r>
            <a:r>
              <a:rPr lang="en-US" altLang="en-US" sz="3600" dirty="0">
                <a:latin typeface="Calibri" panose="020F0502020204030204" pitchFamily="34" charset="0"/>
                <a:cs typeface="Calibri" panose="020F0502020204030204" pitchFamily="34" charset="0"/>
              </a:rPr>
              <a:t> who sent Me, </a:t>
            </a:r>
            <a:r>
              <a:rPr lang="en-US" altLang="en-US" sz="3600" b="1" u="sng" dirty="0">
                <a:solidFill>
                  <a:srgbClr val="FFFFCC"/>
                </a:solidFill>
                <a:latin typeface="Calibri" panose="020F0502020204030204" pitchFamily="34" charset="0"/>
                <a:cs typeface="Calibri" panose="020F0502020204030204" pitchFamily="34" charset="0"/>
              </a:rPr>
              <a:t>has eternal life</a:t>
            </a:r>
            <a:r>
              <a:rPr lang="en-US" altLang="en-US" sz="3600" dirty="0">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latin typeface="Calibri" panose="020F0502020204030204" pitchFamily="34" charset="0"/>
                <a:cs typeface="Calibri" panose="020F0502020204030204" pitchFamily="34" charset="0"/>
              </a:rPr>
              <a:t>has passed out</a:t>
            </a:r>
            <a:r>
              <a:rPr lang="en-US" altLang="en-US" sz="3600" dirty="0">
                <a:latin typeface="Calibri" panose="020F0502020204030204" pitchFamily="34" charset="0"/>
                <a:cs typeface="Calibri" panose="020F0502020204030204" pitchFamily="34" charset="0"/>
              </a:rPr>
              <a:t> of death into life.” (NASB)</a:t>
            </a:r>
          </a:p>
        </p:txBody>
      </p:sp>
    </p:spTree>
    <p:extLst>
      <p:ext uri="{BB962C8B-B14F-4D97-AF65-F5344CB8AC3E}">
        <p14:creationId xmlns:p14="http://schemas.microsoft.com/office/powerpoint/2010/main" val="604044936"/>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152400"/>
            <a:ext cx="8077200" cy="3077766"/>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5:13 </a:t>
            </a:r>
          </a:p>
          <a:p>
            <a:pPr algn="just">
              <a:spcBef>
                <a:spcPts val="600"/>
              </a:spcBef>
              <a:spcAft>
                <a:spcPts val="600"/>
              </a:spcAft>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These things I have written to you who believe in the name of the Son of God, </a:t>
            </a:r>
            <a:r>
              <a:rPr lang="en-US" sz="3600" b="1" u="sng" dirty="0">
                <a:solidFill>
                  <a:srgbClr val="FFFFCC"/>
                </a:solidFill>
                <a:latin typeface="Calibri" panose="020F0502020204030204" pitchFamily="34" charset="0"/>
                <a:cs typeface="Calibri" panose="020F0502020204030204" pitchFamily="34" charset="0"/>
              </a:rPr>
              <a:t>so that you may know that you have eternal life</a:t>
            </a:r>
            <a:r>
              <a:rPr lang="en-US" altLang="en-US" sz="3600" dirty="0">
                <a:latin typeface="Calibri" panose="020F0502020204030204" pitchFamily="34" charset="0"/>
                <a:cs typeface="Calibri" panose="020F0502020204030204" pitchFamily="34" charset="0"/>
              </a:rPr>
              <a:t>.” (NASB)</a:t>
            </a:r>
          </a:p>
        </p:txBody>
      </p:sp>
    </p:spTree>
    <p:extLst>
      <p:ext uri="{BB962C8B-B14F-4D97-AF65-F5344CB8AC3E}">
        <p14:creationId xmlns:p14="http://schemas.microsoft.com/office/powerpoint/2010/main" val="91271917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22332</TotalTime>
  <Words>3825</Words>
  <Application>Microsoft Office PowerPoint</Application>
  <PresentationFormat>On-screen Show (4:3)</PresentationFormat>
  <Paragraphs>520</Paragraphs>
  <Slides>104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 Narrow</vt:lpstr>
      <vt:lpstr>Calibri</vt:lpstr>
      <vt:lpstr>Times New Roman</vt:lpstr>
      <vt:lpstr>Wingdings</vt:lpstr>
      <vt:lpstr>Azure</vt:lpstr>
      <vt:lpstr>PowerPoint Presentation</vt:lpstr>
      <vt:lpstr>PowerPoint Presentation</vt:lpstr>
      <vt:lpstr>Seven Trumpets  (Revelation 8‒11)</vt:lpstr>
      <vt:lpstr>PowerPoint Presentation</vt:lpstr>
      <vt:lpstr>5 Non-Chronological Parenthetical Insertions</vt:lpstr>
      <vt:lpstr>PowerPoint Presentation</vt:lpstr>
      <vt:lpstr>Revelation 12‒14</vt:lpstr>
      <vt:lpstr>Revelation 12‒14</vt:lpstr>
      <vt:lpstr>Two Beasts  (Revelation 13)</vt:lpstr>
      <vt:lpstr>Two Beasts  (Revelation 13)</vt:lpstr>
      <vt:lpstr>The First Beast  Revelation 13:1-10</vt:lpstr>
      <vt:lpstr>PowerPoint Presentation</vt:lpstr>
      <vt:lpstr>The First Beast  Revelation 13:1-10</vt:lpstr>
      <vt:lpstr>Two Rules of Interpretation</vt:lpstr>
      <vt:lpstr>CAST OF 3 CHARACTERS Revelation 12:1-5</vt:lpstr>
      <vt:lpstr>3 WARS Revelation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Beast  Revelation 13:1-10</vt:lpstr>
      <vt:lpstr>PowerPoint Presentation</vt:lpstr>
      <vt:lpstr>PowerPoint Presentation</vt:lpstr>
      <vt:lpstr>The First Beast  Revelation 13:1-10</vt:lpstr>
      <vt:lpstr>Two Issues  (Revelation 13:1c-2a)</vt:lpstr>
      <vt:lpstr>Two Issues  (Revelation 13:1c-2a)</vt:lpstr>
      <vt:lpstr>PowerPoint Presentation</vt:lpstr>
      <vt:lpstr>PowerPoint Presentation</vt:lpstr>
      <vt:lpstr>PowerPoint Presentation</vt:lpstr>
      <vt:lpstr>PowerPoint Presentation</vt:lpstr>
      <vt:lpstr>7 Kings or Kingdoms (Dan. 2:37-38)  (Revelation 17:9-10)</vt:lpstr>
      <vt:lpstr>Two Issues  (Revelation 13:1c-2a)</vt:lpstr>
      <vt:lpstr>CHART1</vt:lpstr>
      <vt:lpstr>PowerPoint Presentation</vt:lpstr>
      <vt:lpstr>The First Beast  Revelation 13:1-10</vt:lpstr>
      <vt:lpstr>CAST OF 3 CHARACTERS Revelation 12:1-5</vt:lpstr>
      <vt:lpstr>PowerPoint Presentation</vt:lpstr>
      <vt:lpstr>PowerPoint Presentation</vt:lpstr>
      <vt:lpstr>PowerPoint Presentation</vt:lpstr>
      <vt:lpstr>PowerPoint Presentation</vt:lpstr>
      <vt:lpstr>PowerPoint Presentation</vt:lpstr>
      <vt:lpstr>The First Beast  Revelation 13:1-10</vt:lpstr>
      <vt:lpstr>Two Issues  (Revelation 13:3)</vt:lpstr>
      <vt:lpstr>Two Issues  (Revelation 13:3)</vt:lpstr>
      <vt:lpstr>PowerPoint Presentation</vt:lpstr>
      <vt:lpstr>PowerPoint Presentation</vt:lpstr>
      <vt:lpstr>7 Kings or Kingdoms (Dan. 2:37-38)  (Revelation 17:9-10)</vt:lpstr>
      <vt:lpstr>PowerPoint Presentation</vt:lpstr>
      <vt:lpstr>Two Issues  (Revelation 13:3)</vt:lpstr>
      <vt:lpstr>John F. Walvoord John F. Walvoord, "Revelation," in Bible Knowledge Commentary, ed. John F. Walvoord and Roy B. Zuck (Colorado Springs, CO: Victor, 1983), 961</vt:lpstr>
      <vt:lpstr>PowerPoint Presentation</vt:lpstr>
      <vt:lpstr>PowerPoint Presentation</vt:lpstr>
      <vt:lpstr>PowerPoint Presentation</vt:lpstr>
      <vt:lpstr>The First Beast  Revelation 13:1-10</vt:lpstr>
      <vt:lpstr>PowerPoint Presentation</vt:lpstr>
      <vt:lpstr>1st Six Seals (Revelation 6)</vt:lpstr>
      <vt:lpstr>CAST OF 3 CHARACTERS Revelation 12:1-5</vt:lpstr>
      <vt:lpstr>The First Beast  Revelation 13:1-10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1:19</vt:lpstr>
      <vt:lpstr>PowerPoint Presentation</vt:lpstr>
      <vt:lpstr>PowerPoint Presentation</vt:lpstr>
      <vt:lpstr>PowerPoint Presentation</vt:lpstr>
      <vt:lpstr>Place of Hebrew Refuge:  Petra in Mt. Seir in S. Jordan</vt:lpstr>
      <vt:lpstr>PowerPoint Presentation</vt:lpstr>
      <vt:lpstr>PowerPoint Presentation</vt:lpstr>
      <vt:lpstr>PowerPoint Presentation</vt:lpstr>
      <vt:lpstr>Arnold Fruchtenbaum Footseps of the Messiah, Page 296-97</vt:lpstr>
      <vt:lpstr>Arnold Fruchtenbaum Footseps of the Messiah, Page 296-97</vt:lpstr>
      <vt:lpstr>PowerPoint Presentation</vt:lpstr>
      <vt:lpstr>PowerPoint Presentation</vt:lpstr>
      <vt:lpstr>PowerPoint Presentation</vt:lpstr>
      <vt:lpstr>Revelation 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1:19</vt:lpstr>
      <vt:lpstr>Conclusion</vt:lpstr>
      <vt:lpstr>The First Beast  Revelation 13:1-10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Andy Woods</cp:lastModifiedBy>
  <cp:revision>2421</cp:revision>
  <cp:lastPrinted>2019-01-24T17:00:53Z</cp:lastPrinted>
  <dcterms:created xsi:type="dcterms:W3CDTF">2009-03-17T12:21:13Z</dcterms:created>
  <dcterms:modified xsi:type="dcterms:W3CDTF">2019-05-12T04:16:06Z</dcterms:modified>
</cp:coreProperties>
</file>