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70"/>
  </p:notesMasterIdLst>
  <p:sldIdLst>
    <p:sldId id="278" r:id="rId5"/>
    <p:sldId id="294" r:id="rId6"/>
    <p:sldId id="268" r:id="rId7"/>
    <p:sldId id="5022" r:id="rId8"/>
    <p:sldId id="5029" r:id="rId9"/>
    <p:sldId id="5041" r:id="rId10"/>
    <p:sldId id="5056" r:id="rId11"/>
    <p:sldId id="5059" r:id="rId12"/>
    <p:sldId id="5077" r:id="rId13"/>
    <p:sldId id="5081" r:id="rId14"/>
    <p:sldId id="5064" r:id="rId15"/>
    <p:sldId id="2241" r:id="rId16"/>
    <p:sldId id="5090" r:id="rId17"/>
    <p:sldId id="5073" r:id="rId18"/>
    <p:sldId id="5060" r:id="rId19"/>
    <p:sldId id="5082" r:id="rId20"/>
    <p:sldId id="2713" r:id="rId21"/>
    <p:sldId id="5093" r:id="rId22"/>
    <p:sldId id="5091" r:id="rId23"/>
    <p:sldId id="5026" r:id="rId24"/>
    <p:sldId id="5085" r:id="rId25"/>
    <p:sldId id="5086" r:id="rId26"/>
    <p:sldId id="5092" r:id="rId27"/>
    <p:sldId id="5101" r:id="rId28"/>
    <p:sldId id="5083" r:id="rId29"/>
    <p:sldId id="5084" r:id="rId30"/>
    <p:sldId id="2653" r:id="rId31"/>
    <p:sldId id="2682" r:id="rId32"/>
    <p:sldId id="5094" r:id="rId33"/>
    <p:sldId id="5218" r:id="rId34"/>
    <p:sldId id="5095" r:id="rId35"/>
    <p:sldId id="5096" r:id="rId36"/>
    <p:sldId id="3822" r:id="rId37"/>
    <p:sldId id="277" r:id="rId38"/>
    <p:sldId id="2604" r:id="rId39"/>
    <p:sldId id="5097" r:id="rId40"/>
    <p:sldId id="5098" r:id="rId41"/>
    <p:sldId id="2605" r:id="rId42"/>
    <p:sldId id="2654" r:id="rId43"/>
    <p:sldId id="2606" r:id="rId44"/>
    <p:sldId id="5099" r:id="rId45"/>
    <p:sldId id="5100" r:id="rId46"/>
    <p:sldId id="2652" r:id="rId47"/>
    <p:sldId id="5102" r:id="rId48"/>
    <p:sldId id="943" r:id="rId49"/>
    <p:sldId id="5087" r:id="rId50"/>
    <p:sldId id="5088" r:id="rId51"/>
    <p:sldId id="5103" r:id="rId52"/>
    <p:sldId id="2036" r:id="rId53"/>
    <p:sldId id="2037" r:id="rId54"/>
    <p:sldId id="2038" r:id="rId55"/>
    <p:sldId id="2039" r:id="rId56"/>
    <p:sldId id="2040" r:id="rId57"/>
    <p:sldId id="1090" r:id="rId58"/>
    <p:sldId id="1091" r:id="rId59"/>
    <p:sldId id="1098" r:id="rId60"/>
    <p:sldId id="1073" r:id="rId61"/>
    <p:sldId id="1058" r:id="rId62"/>
    <p:sldId id="5104" r:id="rId63"/>
    <p:sldId id="5089" r:id="rId64"/>
    <p:sldId id="819" r:id="rId65"/>
    <p:sldId id="5211" r:id="rId66"/>
    <p:sldId id="5217" r:id="rId67"/>
    <p:sldId id="2076" r:id="rId68"/>
    <p:sldId id="2062"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00CCFF"/>
    <a:srgbClr val="333333"/>
    <a:srgbClr val="0D1D51"/>
    <a:srgbClr val="0297DC"/>
    <a:srgbClr val="679CC8"/>
    <a:srgbClr val="2C567A"/>
    <a:srgbClr val="0072C7"/>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5" autoAdjust="0"/>
    <p:restoredTop sz="87949" autoAdjust="0"/>
  </p:normalViewPr>
  <p:slideViewPr>
    <p:cSldViewPr snapToGrid="0" showGuides="1">
      <p:cViewPr varScale="1">
        <p:scale>
          <a:sx n="57" d="100"/>
          <a:sy n="57" d="100"/>
        </p:scale>
        <p:origin x="78" y="312"/>
      </p:cViewPr>
      <p:guideLst>
        <p:guide orient="horz" pos="2160"/>
        <p:guide pos="2880"/>
      </p:guideLst>
    </p:cSldViewPr>
  </p:slideViewPr>
  <p:notesTextViewPr>
    <p:cViewPr>
      <p:scale>
        <a:sx n="1" d="1"/>
        <a:sy n="1" d="1"/>
      </p:scale>
      <p:origin x="0" y="0"/>
    </p:cViewPr>
  </p:notesTextViewPr>
  <p:sorterViewPr>
    <p:cViewPr>
      <p:scale>
        <a:sx n="100" d="100"/>
        <a:sy n="100" d="100"/>
      </p:scale>
      <p:origin x="0" y="-18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 Type="http://schemas.openxmlformats.org/officeDocument/2006/relationships/slide" Target="slides/slide3.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FB4FA-E877-413E-B608-88789D806C57}" type="datetimeFigureOut">
              <a:rPr lang="en-IN" smtClean="0"/>
              <a:t>11-05-2019</a:t>
            </a:fld>
            <a:endParaRPr lang="en-IN"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6304E-FDE3-4B4F-A3B7-EBE87F3FA5E2}" type="slidenum">
              <a:rPr lang="en-IN" smtClean="0"/>
              <a:t>‹#›</a:t>
            </a:fld>
            <a:endParaRPr lang="en-IN" dirty="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2</a:t>
            </a:fld>
            <a:endParaRPr lang="en-IN" dirty="0"/>
          </a:p>
        </p:txBody>
      </p:sp>
    </p:spTree>
    <p:extLst>
      <p:ext uri="{BB962C8B-B14F-4D97-AF65-F5344CB8AC3E}">
        <p14:creationId xmlns:p14="http://schemas.microsoft.com/office/powerpoint/2010/main" val="2243169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3</a:t>
            </a:fld>
            <a:endParaRPr lang="en-IN" dirty="0"/>
          </a:p>
        </p:txBody>
      </p:sp>
    </p:spTree>
    <p:extLst>
      <p:ext uri="{BB962C8B-B14F-4D97-AF65-F5344CB8AC3E}">
        <p14:creationId xmlns:p14="http://schemas.microsoft.com/office/powerpoint/2010/main" val="2243169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4</a:t>
            </a:fld>
            <a:endParaRPr lang="en-IN" dirty="0"/>
          </a:p>
        </p:txBody>
      </p:sp>
    </p:spTree>
    <p:extLst>
      <p:ext uri="{BB962C8B-B14F-4D97-AF65-F5344CB8AC3E}">
        <p14:creationId xmlns:p14="http://schemas.microsoft.com/office/powerpoint/2010/main" val="1634837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5</a:t>
            </a:fld>
            <a:endParaRPr lang="en-IN" dirty="0"/>
          </a:p>
        </p:txBody>
      </p:sp>
    </p:spTree>
    <p:extLst>
      <p:ext uri="{BB962C8B-B14F-4D97-AF65-F5344CB8AC3E}">
        <p14:creationId xmlns:p14="http://schemas.microsoft.com/office/powerpoint/2010/main" val="3229943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6</a:t>
            </a:fld>
            <a:endParaRPr lang="en-IN" dirty="0"/>
          </a:p>
        </p:txBody>
      </p:sp>
    </p:spTree>
    <p:extLst>
      <p:ext uri="{BB962C8B-B14F-4D97-AF65-F5344CB8AC3E}">
        <p14:creationId xmlns:p14="http://schemas.microsoft.com/office/powerpoint/2010/main" val="1836323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7</a:t>
            </a:fld>
            <a:endParaRPr lang="en-IN" dirty="0"/>
          </a:p>
        </p:txBody>
      </p:sp>
    </p:spTree>
    <p:extLst>
      <p:ext uri="{BB962C8B-B14F-4D97-AF65-F5344CB8AC3E}">
        <p14:creationId xmlns:p14="http://schemas.microsoft.com/office/powerpoint/2010/main" val="3497996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8</a:t>
            </a:fld>
            <a:endParaRPr lang="en-IN" dirty="0"/>
          </a:p>
        </p:txBody>
      </p:sp>
    </p:spTree>
    <p:extLst>
      <p:ext uri="{BB962C8B-B14F-4D97-AF65-F5344CB8AC3E}">
        <p14:creationId xmlns:p14="http://schemas.microsoft.com/office/powerpoint/2010/main" val="2330574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9</a:t>
            </a:fld>
            <a:endParaRPr lang="en-IN" dirty="0"/>
          </a:p>
        </p:txBody>
      </p:sp>
    </p:spTree>
    <p:extLst>
      <p:ext uri="{BB962C8B-B14F-4D97-AF65-F5344CB8AC3E}">
        <p14:creationId xmlns:p14="http://schemas.microsoft.com/office/powerpoint/2010/main" val="1316855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10</a:t>
            </a:fld>
            <a:endParaRPr lang="en-IN" dirty="0"/>
          </a:p>
        </p:txBody>
      </p:sp>
    </p:spTree>
    <p:extLst>
      <p:ext uri="{BB962C8B-B14F-4D97-AF65-F5344CB8AC3E}">
        <p14:creationId xmlns:p14="http://schemas.microsoft.com/office/powerpoint/2010/main" val="2340132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4757738" y="2173288"/>
            <a:ext cx="3857625" cy="2090808"/>
          </a:xfrm>
        </p:spPr>
        <p:txBody>
          <a:bodyPr anchor="b">
            <a:noAutofit/>
          </a:bodyPr>
          <a:lstStyle>
            <a:lvl1pPr algn="l">
              <a:defRPr sz="5400" b="1" cap="all" baseline="0">
                <a:solidFill>
                  <a:schemeClr val="accent1"/>
                </a:solidFill>
                <a:latin typeface="+mj-lt"/>
              </a:defRPr>
            </a:lvl1pPr>
          </a:lstStyle>
          <a:p>
            <a:r>
              <a:rPr lang="en-US" dirty="0"/>
              <a:t>Title comes here</a:t>
            </a:r>
            <a:endParaRPr lang="en-IN" dirty="0"/>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4757738" y="4279972"/>
            <a:ext cx="3857625"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533109" y="728546"/>
            <a:ext cx="3979246" cy="5305661"/>
          </a:xfrm>
          <a:prstGeom prst="ellipse">
            <a:avLst/>
          </a:prstGeom>
          <a:solidFill>
            <a:schemeClr val="bg2"/>
          </a:solidFill>
        </p:spPr>
        <p:txBody>
          <a:bodyPr anchor="ctr"/>
          <a:lstStyle>
            <a:lvl1pPr marL="0" indent="0" algn="ctr">
              <a:buNone/>
              <a:defRPr/>
            </a:lvl1pPr>
          </a:lstStyle>
          <a:p>
            <a:r>
              <a:rPr lang="en-US"/>
              <a:t>Click icon to add picture</a:t>
            </a:r>
            <a:endParaRPr lang="en-IN"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296229" y="-2049517"/>
            <a:ext cx="6687922"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4852334" y="4233582"/>
            <a:ext cx="189925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496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5251598" y="4484692"/>
            <a:ext cx="340533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email</a:t>
            </a:r>
            <a:endParaRPr lang="en-IN"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533109" y="728546"/>
            <a:ext cx="3979246" cy="5305661"/>
          </a:xfrm>
          <a:prstGeom prst="ellipse">
            <a:avLst/>
          </a:prstGeom>
          <a:solidFill>
            <a:schemeClr val="bg2"/>
          </a:solidFill>
        </p:spPr>
        <p:txBody>
          <a:bodyPr anchor="ctr"/>
          <a:lstStyle>
            <a:lvl1pPr marL="0" indent="0" algn="ctr">
              <a:buNone/>
              <a:defRPr/>
            </a:lvl1pPr>
          </a:lstStyle>
          <a:p>
            <a:r>
              <a:rPr lang="en-US"/>
              <a:t>Click icon to add picture</a:t>
            </a:r>
            <a:endParaRPr lang="en-IN"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296229" y="-2049517"/>
            <a:ext cx="6687922"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79750" y="1844882"/>
            <a:ext cx="1308938"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4852334" y="4233582"/>
            <a:ext cx="1899252"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5251740" y="5012635"/>
            <a:ext cx="3400425"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dirty="0"/>
              <a:t>Website </a:t>
            </a:r>
            <a:r>
              <a:rPr lang="en-US" dirty="0" err="1"/>
              <a:t>url</a:t>
            </a:r>
            <a:r>
              <a:rPr lang="en-US" dirty="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06107" y="4452338"/>
            <a:ext cx="290846"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891564" y="4925641"/>
            <a:ext cx="319931"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4852333" y="3429000"/>
            <a:ext cx="3758558"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a:t>Click to edit Master title style</a:t>
            </a:r>
            <a:endParaRPr lang="en-US" dirty="0"/>
          </a:p>
        </p:txBody>
      </p:sp>
    </p:spTree>
    <p:extLst>
      <p:ext uri="{BB962C8B-B14F-4D97-AF65-F5344CB8AC3E}">
        <p14:creationId xmlns:p14="http://schemas.microsoft.com/office/powerpoint/2010/main" val="637136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533109" y="728546"/>
            <a:ext cx="3979246" cy="5305661"/>
          </a:xfrm>
          <a:prstGeom prst="ellipse">
            <a:avLst/>
          </a:prstGeom>
          <a:solidFill>
            <a:schemeClr val="bg2"/>
          </a:solidFill>
        </p:spPr>
        <p:txBody>
          <a:bodyPr anchor="ctr"/>
          <a:lstStyle>
            <a:lvl1pPr marL="0" indent="0" algn="ctr">
              <a:buNone/>
              <a:defRPr/>
            </a:lvl1pPr>
          </a:lstStyle>
          <a:p>
            <a:r>
              <a:rPr lang="en-US"/>
              <a:t>Click icon to add picture</a:t>
            </a:r>
            <a:endParaRPr lang="en-IN"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296229" y="-2049517"/>
            <a:ext cx="6687922"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4852334" y="4233582"/>
            <a:ext cx="1899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descr="Envelope">
            <a:extLst>
              <a:ext uri="{FF2B5EF4-FFF2-40B4-BE49-F238E27FC236}">
                <a16:creationId xmlns:a16="http://schemas.microsoft.com/office/drawing/2014/main" id="{A686352B-226C-4579-B831-0DC14EC389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06107" y="4452338"/>
            <a:ext cx="290846" cy="387795"/>
          </a:xfrm>
          <a:prstGeom prst="rect">
            <a:avLst/>
          </a:prstGeom>
        </p:spPr>
      </p:pic>
      <p:pic>
        <p:nvPicPr>
          <p:cNvPr id="20" name="Graphic 19" descr="Network">
            <a:extLst>
              <a:ext uri="{FF2B5EF4-FFF2-40B4-BE49-F238E27FC236}">
                <a16:creationId xmlns:a16="http://schemas.microsoft.com/office/drawing/2014/main" id="{460C8169-012B-451A-A6C2-6FEC0DC82A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91564" y="4925641"/>
            <a:ext cx="319931" cy="426575"/>
          </a:xfrm>
          <a:prstGeom prst="rect">
            <a:avLst/>
          </a:prstGeom>
        </p:spPr>
      </p:pic>
      <p:sp>
        <p:nvSpPr>
          <p:cNvPr id="21" name="Subtitle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5251598" y="4484692"/>
            <a:ext cx="3405330" cy="503167"/>
          </a:xfrm>
        </p:spPr>
        <p:txBody>
          <a:bodyPr>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email</a:t>
            </a:r>
            <a:endParaRPr lang="en-IN" dirty="0"/>
          </a:p>
        </p:txBody>
      </p:sp>
      <p:sp>
        <p:nvSpPr>
          <p:cNvPr id="22" name="Text Placeholder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5251740" y="5012635"/>
            <a:ext cx="3400425"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a:r>
              <a:rPr lang="en-US" dirty="0"/>
              <a:t>Website </a:t>
            </a:r>
            <a:r>
              <a:rPr lang="en-US" dirty="0" err="1"/>
              <a:t>url</a:t>
            </a:r>
            <a:r>
              <a:rPr lang="en-US" dirty="0"/>
              <a:t> here</a:t>
            </a:r>
          </a:p>
        </p:txBody>
      </p:sp>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4852333" y="3158641"/>
            <a:ext cx="3758558"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en-US" dirty="0"/>
              <a:t>Click to edit Master title style</a:t>
            </a:r>
          </a:p>
        </p:txBody>
      </p:sp>
    </p:spTree>
    <p:extLst>
      <p:ext uri="{BB962C8B-B14F-4D97-AF65-F5344CB8AC3E}">
        <p14:creationId xmlns:p14="http://schemas.microsoft.com/office/powerpoint/2010/main" val="810107028"/>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5500" userDrawn="1">
          <p15:clr>
            <a:srgbClr val="FBAE40"/>
          </p15:clr>
        </p15:guide>
        <p15:guide id="4" pos="27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6" name="Oval 5">
            <a:extLst>
              <a:ext uri="{FF2B5EF4-FFF2-40B4-BE49-F238E27FC236}">
                <a16:creationId xmlns:a16="http://schemas.microsoft.com/office/drawing/2014/main" id="{1F54E98B-AC75-484D-9121-68498EB888AA}"/>
              </a:ext>
            </a:extLst>
          </p:cNvPr>
          <p:cNvSpPr/>
          <p:nvPr userDrawn="1"/>
        </p:nvSpPr>
        <p:spPr>
          <a:xfrm>
            <a:off x="565508" y="708294"/>
            <a:ext cx="4000522"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4757738" y="2173288"/>
            <a:ext cx="3857625" cy="2090808"/>
          </a:xfrm>
        </p:spPr>
        <p:txBody>
          <a:bodyPr anchor="b">
            <a:noAutofit/>
          </a:bodyPr>
          <a:lstStyle>
            <a:lvl1pPr algn="l">
              <a:defRPr sz="5400" b="1" cap="all" baseline="0">
                <a:solidFill>
                  <a:schemeClr val="bg1"/>
                </a:solidFill>
                <a:latin typeface="+mj-lt"/>
              </a:defRPr>
            </a:lvl1pPr>
          </a:lstStyle>
          <a:p>
            <a:r>
              <a:rPr lang="en-US" dirty="0"/>
              <a:t>Title comes here</a:t>
            </a:r>
            <a:endParaRPr lang="en-IN" dirty="0"/>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4757738" y="4279972"/>
            <a:ext cx="3857625"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296229" y="-2049517"/>
            <a:ext cx="6687922"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4852334" y="4233582"/>
            <a:ext cx="1899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057881"/>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5500" userDrawn="1">
          <p15:clr>
            <a:srgbClr val="FBAE40"/>
          </p15:clr>
        </p15:guide>
        <p15:guide id="4" pos="27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623888" y="182564"/>
            <a:ext cx="7886700" cy="940181"/>
          </a:xfrm>
        </p:spPr>
        <p:txBody>
          <a:bodyPr anchor="b">
            <a:noAutofit/>
          </a:bodyPr>
          <a:lstStyle>
            <a:lvl1pPr algn="ctr">
              <a:defRPr sz="4000" b="1" cap="all" baseline="0">
                <a:solidFill>
                  <a:schemeClr val="bg1"/>
                </a:solidFill>
              </a:defRPr>
            </a:lvl1pPr>
          </a:lstStyle>
          <a:p>
            <a:r>
              <a:rPr lang="en-US"/>
              <a:t>Click to edit Master title style</a:t>
            </a:r>
            <a:endParaRPr lang="en-IN" dirty="0"/>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352229" y="6260508"/>
            <a:ext cx="806570"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8528752" y="6409398"/>
            <a:ext cx="210038"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8522772" y="6455740"/>
            <a:ext cx="220845" cy="187367"/>
          </a:xfrm>
        </p:spPr>
        <p:txBody>
          <a:bodyPr lIns="0" tIns="0" rIns="0" bIns="0"/>
          <a:lstStyle>
            <a:lvl1pPr algn="ctr">
              <a:defRPr sz="900">
                <a:solidFill>
                  <a:srgbClr val="2C567A"/>
                </a:solidFill>
                <a:latin typeface="+mn-lt"/>
              </a:defRPr>
            </a:lvl1pPr>
          </a:lstStyle>
          <a:p>
            <a:fld id="{9EC71654-96A5-4280-94F3-931C61A9F92C}" type="slidenum">
              <a:rPr lang="en-IN" smtClean="0"/>
              <a:pPr/>
              <a:t>‹#›</a:t>
            </a:fld>
            <a:endParaRPr lang="en-IN" dirty="0"/>
          </a:p>
        </p:txBody>
      </p:sp>
      <p:grpSp>
        <p:nvGrpSpPr>
          <p:cNvPr id="4" name="Group 3">
            <a:extLst>
              <a:ext uri="{FF2B5EF4-FFF2-40B4-BE49-F238E27FC236}">
                <a16:creationId xmlns:a16="http://schemas.microsoft.com/office/drawing/2014/main" id="{AD5251EA-F450-4DD1-995B-DC89513424C8}"/>
              </a:ext>
            </a:extLst>
          </p:cNvPr>
          <p:cNvGrpSpPr/>
          <p:nvPr userDrawn="1"/>
        </p:nvGrpSpPr>
        <p:grpSpPr>
          <a:xfrm rot="16200000">
            <a:off x="113386" y="2819338"/>
            <a:ext cx="8917229" cy="8077326"/>
            <a:chOff x="-1728305" y="-2049517"/>
            <a:chExt cx="8917229" cy="10769768"/>
          </a:xfrm>
        </p:grpSpPr>
        <p:sp>
          <p:nvSpPr>
            <p:cNvPr id="17" name="Oval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18" name="Group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20" name="Freeform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grpSp>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623888" y="1153349"/>
            <a:ext cx="7886700" cy="64854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226544123"/>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5572533" y="-1843126"/>
            <a:ext cx="3327168"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386953" y="1825625"/>
            <a:ext cx="8128397"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a:extLst>
              <a:ext uri="{FF2B5EF4-FFF2-40B4-BE49-F238E27FC236}">
                <a16:creationId xmlns:a16="http://schemas.microsoft.com/office/drawing/2014/main" id="{EC2DFD46-BF74-47BA-A496-92ED1979C3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035" y="6261436"/>
            <a:ext cx="804764" cy="414000"/>
          </a:xfrm>
          <a:prstGeom prst="rect">
            <a:avLst/>
          </a:prstGeom>
        </p:spPr>
      </p:pic>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386954" y="246621"/>
            <a:ext cx="8362950" cy="920336"/>
          </a:xfrm>
        </p:spPr>
        <p:txBody>
          <a:bodyPr lIns="0" tIns="0" rIns="0" bIns="0" anchor="b">
            <a:noAutofit/>
          </a:bodyPr>
          <a:lstStyle>
            <a:lvl1pPr>
              <a:defRPr sz="3200" b="1" cap="all" baseline="0"/>
            </a:lvl1pPr>
          </a:lstStyle>
          <a:p>
            <a:r>
              <a:rPr lang="en-US"/>
              <a:t>Click to edit Master title style</a:t>
            </a:r>
            <a:endParaRPr lang="en-IN"/>
          </a:p>
        </p:txBody>
      </p:sp>
    </p:spTree>
    <p:extLst>
      <p:ext uri="{BB962C8B-B14F-4D97-AF65-F5344CB8AC3E}">
        <p14:creationId xmlns:p14="http://schemas.microsoft.com/office/powerpoint/2010/main" val="3789758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2A6B906-ACDA-40FD-8AC8-0B693AB12796}"/>
              </a:ext>
            </a:extLst>
          </p:cNvPr>
          <p:cNvGrpSpPr/>
          <p:nvPr userDrawn="1"/>
        </p:nvGrpSpPr>
        <p:grpSpPr>
          <a:xfrm rot="8650774" flipH="1" flipV="1">
            <a:off x="5572533" y="-1843126"/>
            <a:ext cx="3327168" cy="5482435"/>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20" name="Freeform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22" name="Freeform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386953" y="1825625"/>
            <a:ext cx="4127897"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332150F9-14BF-4DCB-884D-49596914C2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035" y="6261436"/>
            <a:ext cx="804764" cy="414000"/>
          </a:xfrm>
          <a:prstGeom prst="rect">
            <a:avLst/>
          </a:prstGeom>
        </p:spPr>
      </p:pic>
      <p:sp>
        <p:nvSpPr>
          <p:cNvPr id="21" name="Title 1">
            <a:extLst>
              <a:ext uri="{FF2B5EF4-FFF2-40B4-BE49-F238E27FC236}">
                <a16:creationId xmlns:a16="http://schemas.microsoft.com/office/drawing/2014/main" id="{19DEF115-82C2-4E9D-A22C-8DA561FB37B8}"/>
              </a:ext>
            </a:extLst>
          </p:cNvPr>
          <p:cNvSpPr>
            <a:spLocks noGrp="1"/>
          </p:cNvSpPr>
          <p:nvPr>
            <p:ph type="title"/>
          </p:nvPr>
        </p:nvSpPr>
        <p:spPr>
          <a:xfrm>
            <a:off x="386954" y="246621"/>
            <a:ext cx="8362950" cy="920336"/>
          </a:xfrm>
        </p:spPr>
        <p:txBody>
          <a:bodyPr lIns="0" tIns="0" rIns="0" bIns="0" anchor="b">
            <a:noAutofit/>
          </a:bodyPr>
          <a:lstStyle>
            <a:lvl1pPr>
              <a:defRPr sz="3200" b="1" cap="all" baseline="0"/>
            </a:lvl1pPr>
          </a:lstStyle>
          <a:p>
            <a:r>
              <a:rPr lang="en-US"/>
              <a:t>Click to edit Master title style</a:t>
            </a:r>
            <a:endParaRPr lang="en-IN"/>
          </a:p>
        </p:txBody>
      </p:sp>
    </p:spTree>
    <p:extLst>
      <p:ext uri="{BB962C8B-B14F-4D97-AF65-F5344CB8AC3E}">
        <p14:creationId xmlns:p14="http://schemas.microsoft.com/office/powerpoint/2010/main" val="2092934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16F52B4-215E-4237-893C-E22B23804744}"/>
              </a:ext>
            </a:extLst>
          </p:cNvPr>
          <p:cNvGrpSpPr/>
          <p:nvPr userDrawn="1"/>
        </p:nvGrpSpPr>
        <p:grpSpPr>
          <a:xfrm rot="8650774" flipH="1" flipV="1">
            <a:off x="5572533" y="-1843126"/>
            <a:ext cx="3327168"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23" name="Freeform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24" name="Freeform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386954" y="1681163"/>
            <a:ext cx="3868340"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386954"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4629150" y="1681163"/>
            <a:ext cx="3887391"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a:extLst>
              <a:ext uri="{FF2B5EF4-FFF2-40B4-BE49-F238E27FC236}">
                <a16:creationId xmlns:a16="http://schemas.microsoft.com/office/drawing/2014/main" id="{03383C6B-3BE4-4380-AF26-1C21492FCE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035" y="6261436"/>
            <a:ext cx="804764" cy="414000"/>
          </a:xfrm>
          <a:prstGeom prst="rect">
            <a:avLst/>
          </a:prstGeom>
        </p:spPr>
      </p:pic>
      <p:sp>
        <p:nvSpPr>
          <p:cNvPr id="25" name="Title 1">
            <a:extLst>
              <a:ext uri="{FF2B5EF4-FFF2-40B4-BE49-F238E27FC236}">
                <a16:creationId xmlns:a16="http://schemas.microsoft.com/office/drawing/2014/main" id="{AE3770E9-CB74-47B0-8229-91F6F756015E}"/>
              </a:ext>
            </a:extLst>
          </p:cNvPr>
          <p:cNvSpPr>
            <a:spLocks noGrp="1"/>
          </p:cNvSpPr>
          <p:nvPr>
            <p:ph type="title"/>
          </p:nvPr>
        </p:nvSpPr>
        <p:spPr>
          <a:xfrm>
            <a:off x="386954" y="246621"/>
            <a:ext cx="8362950" cy="920336"/>
          </a:xfrm>
        </p:spPr>
        <p:txBody>
          <a:bodyPr lIns="0" tIns="0" rIns="0" bIns="0" anchor="b">
            <a:noAutofit/>
          </a:bodyPr>
          <a:lstStyle>
            <a:lvl1pPr>
              <a:defRPr sz="3200" b="1" cap="all" baseline="0"/>
            </a:lvl1pPr>
          </a:lstStyle>
          <a:p>
            <a:r>
              <a:rPr lang="en-US"/>
              <a:t>Click to edit Master title style</a:t>
            </a:r>
            <a:endParaRPr lang="en-IN"/>
          </a:p>
        </p:txBody>
      </p:sp>
    </p:spTree>
    <p:extLst>
      <p:ext uri="{BB962C8B-B14F-4D97-AF65-F5344CB8AC3E}">
        <p14:creationId xmlns:p14="http://schemas.microsoft.com/office/powerpoint/2010/main" val="2461794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4572000" y="768485"/>
            <a:ext cx="3979247"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flipH="1">
            <a:off x="4050590" y="-2003509"/>
            <a:ext cx="6687922"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629841" y="2057400"/>
            <a:ext cx="2949178"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a:extLst>
              <a:ext uri="{FF2B5EF4-FFF2-40B4-BE49-F238E27FC236}">
                <a16:creationId xmlns:a16="http://schemas.microsoft.com/office/drawing/2014/main" id="{06298D65-1027-4897-A948-DCEEF8FC3D9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035" y="6261436"/>
            <a:ext cx="804764" cy="414000"/>
          </a:xfrm>
          <a:prstGeom prst="rect">
            <a:avLst/>
          </a:prstGeom>
        </p:spPr>
      </p:pic>
    </p:spTree>
    <p:extLst>
      <p:ext uri="{BB962C8B-B14F-4D97-AF65-F5344CB8AC3E}">
        <p14:creationId xmlns:p14="http://schemas.microsoft.com/office/powerpoint/2010/main" val="2107185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866E5C-B8AA-4805-B232-831BA01AAF16}"/>
              </a:ext>
            </a:extLst>
          </p:cNvPr>
          <p:cNvGrpSpPr/>
          <p:nvPr userDrawn="1"/>
        </p:nvGrpSpPr>
        <p:grpSpPr>
          <a:xfrm rot="8650774" flipH="1" flipV="1">
            <a:off x="5572533" y="-1843126"/>
            <a:ext cx="3327168"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22" name="Freeform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23" name="Freeform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3887391" y="457201"/>
            <a:ext cx="462915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91881DEA-0ECB-4310-ADF5-4337ACB433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035" y="6261436"/>
            <a:ext cx="804764" cy="414000"/>
          </a:xfrm>
          <a:prstGeom prst="rect">
            <a:avLst/>
          </a:prstGeom>
        </p:spPr>
      </p:pic>
    </p:spTree>
    <p:extLst>
      <p:ext uri="{BB962C8B-B14F-4D97-AF65-F5344CB8AC3E}">
        <p14:creationId xmlns:p14="http://schemas.microsoft.com/office/powerpoint/2010/main" val="3025310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199363796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4757738" y="2173288"/>
            <a:ext cx="3857625" cy="2090808"/>
          </a:xfrm>
        </p:spPr>
        <p:txBody>
          <a:bodyPr anchor="b">
            <a:noAutofit/>
          </a:bodyPr>
          <a:lstStyle>
            <a:lvl1pPr algn="l">
              <a:defRPr sz="5400" b="1" cap="all" baseline="0">
                <a:solidFill>
                  <a:schemeClr val="bg1"/>
                </a:solidFill>
                <a:latin typeface="+mj-lt"/>
              </a:defRPr>
            </a:lvl1pPr>
          </a:lstStyle>
          <a:p>
            <a:r>
              <a:rPr lang="en-US" dirty="0"/>
              <a:t>Title comes here</a:t>
            </a:r>
            <a:endParaRPr lang="en-IN" dirty="0"/>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4757738" y="4279972"/>
            <a:ext cx="3857625"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533109" y="728546"/>
            <a:ext cx="3979246" cy="5305661"/>
          </a:xfrm>
          <a:prstGeom prst="ellipse">
            <a:avLst/>
          </a:prstGeom>
          <a:solidFill>
            <a:schemeClr val="bg2"/>
          </a:solidFill>
        </p:spPr>
        <p:txBody>
          <a:bodyPr anchor="ctr"/>
          <a:lstStyle>
            <a:lvl1pPr marL="0" indent="0" algn="ctr">
              <a:buNone/>
              <a:defRPr/>
            </a:lvl1pPr>
          </a:lstStyle>
          <a:p>
            <a:r>
              <a:rPr lang="en-US"/>
              <a:t>Click icon to add picture</a:t>
            </a:r>
            <a:endParaRPr lang="en-IN"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296229" y="-2049517"/>
            <a:ext cx="6687922"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4852334" y="4233582"/>
            <a:ext cx="1899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14083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5500" userDrawn="1">
          <p15:clr>
            <a:srgbClr val="FBAE40"/>
          </p15:clr>
        </p15:guide>
        <p15:guide id="4" pos="27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69056" tIns="34529" rIns="69056" bIns="34529" anchor="ctr"/>
          <a:lstStyle/>
          <a:p>
            <a:pPr eaLnBrk="0" hangingPunct="0">
              <a:defRPr/>
            </a:pPr>
            <a:endParaRPr lang="en-US" sz="33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257175" indent="-257175" eaLnBrk="0" hangingPunct="0">
              <a:spcBef>
                <a:spcPct val="20000"/>
              </a:spcBef>
              <a:buClr>
                <a:schemeClr val="tx2"/>
              </a:buClr>
              <a:buSzPct val="75000"/>
              <a:buFont typeface="Wingdings" pitchFamily="2" charset="2"/>
              <a:buChar char="n"/>
              <a:defRPr/>
            </a:pP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74708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1169988" y="1946275"/>
            <a:ext cx="381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9BA107C8-E7EA-41B0-8F9F-A4E1625AC041}"/>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DD6048B9-A945-4E72-9014-A860B47942EA}"/>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BD7A843B-4588-4BF8-8D20-D97BCF940860}"/>
              </a:ext>
            </a:extLst>
          </p:cNvPr>
          <p:cNvSpPr>
            <a:spLocks noGrp="1" noChangeArrowheads="1"/>
          </p:cNvSpPr>
          <p:nvPr>
            <p:ph type="sldNum" sz="quarter" idx="12"/>
          </p:nvPr>
        </p:nvSpPr>
        <p:spPr/>
        <p:txBody>
          <a:bodyPr/>
          <a:lstStyle>
            <a:lvl1pPr>
              <a:defRPr/>
            </a:lvl1pPr>
          </a:lstStyle>
          <a:p>
            <a:fld id="{D95DF768-090C-4FCD-9AEB-62BD5D10539B}" type="slidenum">
              <a:rPr lang="en-US" altLang="en-US"/>
              <a:pPr/>
              <a:t>‹#›</a:t>
            </a:fld>
            <a:endParaRPr lang="en-US" altLang="en-US"/>
          </a:p>
        </p:txBody>
      </p:sp>
    </p:spTree>
    <p:extLst>
      <p:ext uri="{BB962C8B-B14F-4D97-AF65-F5344CB8AC3E}">
        <p14:creationId xmlns:p14="http://schemas.microsoft.com/office/powerpoint/2010/main" val="3756277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32388" y="1946275"/>
            <a:ext cx="3810000" cy="4114800"/>
          </a:xfrm>
        </p:spPr>
        <p:txBody>
          <a:bodyPr/>
          <a:lstStyle/>
          <a:p>
            <a:pPr lvl="0"/>
            <a:endParaRPr lang="en-US" noProof="0"/>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B483973-DD75-4A32-B455-BFD82030814F}" type="slidenum">
              <a:rPr lang="en-US"/>
              <a:pPr>
                <a:defRPr/>
              </a:pPr>
              <a:t>‹#›</a:t>
            </a:fld>
            <a:endParaRPr lang="en-US"/>
          </a:p>
        </p:txBody>
      </p:sp>
    </p:spTree>
    <p:extLst>
      <p:ext uri="{BB962C8B-B14F-4D97-AF65-F5344CB8AC3E}">
        <p14:creationId xmlns:p14="http://schemas.microsoft.com/office/powerpoint/2010/main" val="2073612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9BA061-3710-4029-BD8B-F3E128C64D11}" type="slidenum">
              <a:rPr lang="en-US"/>
              <a:pPr>
                <a:defRPr/>
              </a:pPr>
              <a:t>‹#›</a:t>
            </a:fld>
            <a:endParaRPr lang="en-US"/>
          </a:p>
        </p:txBody>
      </p:sp>
    </p:spTree>
    <p:extLst>
      <p:ext uri="{BB962C8B-B14F-4D97-AF65-F5344CB8AC3E}">
        <p14:creationId xmlns:p14="http://schemas.microsoft.com/office/powerpoint/2010/main" val="2874106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623888" y="182564"/>
            <a:ext cx="7886700" cy="940181"/>
          </a:xfrm>
        </p:spPr>
        <p:txBody>
          <a:bodyPr anchor="b">
            <a:noAutofit/>
          </a:bodyPr>
          <a:lstStyle>
            <a:lvl1pPr algn="ctr">
              <a:defRPr sz="4000" b="1" cap="all" baseline="0">
                <a:solidFill>
                  <a:schemeClr val="bg1"/>
                </a:solidFill>
              </a:defRPr>
            </a:lvl1pPr>
          </a:lstStyle>
          <a:p>
            <a:r>
              <a:rPr lang="en-US"/>
              <a:t>Click to edit Master title style</a:t>
            </a:r>
            <a:endParaRPr lang="en-IN" dirty="0"/>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1604541" y="1154832"/>
            <a:ext cx="5925394"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Dummy Text Comes Here</a:t>
            </a:r>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244781" y="2270377"/>
            <a:ext cx="46548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a:t>Click icon to add picture</a:t>
            </a:r>
            <a:endParaRPr lang="en-IN" dirty="0"/>
          </a:p>
        </p:txBody>
      </p:sp>
    </p:spTree>
    <p:extLst>
      <p:ext uri="{BB962C8B-B14F-4D97-AF65-F5344CB8AC3E}">
        <p14:creationId xmlns:p14="http://schemas.microsoft.com/office/powerpoint/2010/main" val="2750495570"/>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404220" y="1825625"/>
            <a:ext cx="3685642"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3778241" y="4336094"/>
            <a:ext cx="142875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4413486" y="0"/>
            <a:ext cx="4730515"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a:t>Click icon to add picture</a:t>
            </a:r>
            <a:endParaRPr lang="en-IN"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386954" y="499596"/>
            <a:ext cx="3702908" cy="1325563"/>
          </a:xfrm>
        </p:spPr>
        <p:txBody>
          <a:bodyPr lIns="0" tIns="0" rIns="0" bIns="0">
            <a:noAutofit/>
          </a:bodyPr>
          <a:lstStyle>
            <a:lvl1pPr>
              <a:defRPr sz="3200" b="1" cap="all" baseline="0"/>
            </a:lvl1pPr>
          </a:lstStyle>
          <a:p>
            <a:r>
              <a:rPr lang="en-US"/>
              <a:t>Click to edit Master title style</a:t>
            </a:r>
            <a:endParaRPr lang="en-IN" dirty="0"/>
          </a:p>
        </p:txBody>
      </p:sp>
    </p:spTree>
    <p:extLst>
      <p:ext uri="{BB962C8B-B14F-4D97-AF65-F5344CB8AC3E}">
        <p14:creationId xmlns:p14="http://schemas.microsoft.com/office/powerpoint/2010/main" val="1696208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386954" y="499596"/>
            <a:ext cx="3702908" cy="1325563"/>
          </a:xfrm>
        </p:spPr>
        <p:txBody>
          <a:bodyPr lIns="0" tIns="0" rIns="0" bIns="0">
            <a:noAutofit/>
          </a:bodyPr>
          <a:lstStyle>
            <a:lvl1pPr>
              <a:defRPr sz="3200" b="1" cap="all" baseline="0"/>
            </a:lvl1pPr>
          </a:lstStyle>
          <a:p>
            <a:r>
              <a:rPr lang="en-US"/>
              <a:t>Click to edit Master title style</a:t>
            </a:r>
            <a:endParaRPr lang="en-IN" dirty="0"/>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404220" y="1825625"/>
            <a:ext cx="3685642"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endParaRPr lang="en-IN" dirty="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5890847" y="988537"/>
            <a:ext cx="3246847"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3830862" y="633613"/>
            <a:ext cx="4178931"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4091409" y="988536"/>
            <a:ext cx="3663636" cy="4884848"/>
          </a:xfrm>
          <a:prstGeom prst="ellipse">
            <a:avLst/>
          </a:prstGeom>
          <a:solidFill>
            <a:schemeClr val="bg1">
              <a:lumMod val="85000"/>
            </a:schemeClr>
          </a:solidFill>
        </p:spPr>
        <p:txBody>
          <a:bodyPr anchor="ctr"/>
          <a:lstStyle>
            <a:lvl1pPr marL="0" indent="0" algn="ctr">
              <a:buNone/>
              <a:defRPr/>
            </a:lvl1pPr>
          </a:lstStyle>
          <a:p>
            <a:r>
              <a:rPr lang="en-US"/>
              <a:t>Click icon to add picture</a:t>
            </a:r>
            <a:endParaRPr lang="en-IN" dirty="0"/>
          </a:p>
        </p:txBody>
      </p:sp>
    </p:spTree>
    <p:extLst>
      <p:ext uri="{BB962C8B-B14F-4D97-AF65-F5344CB8AC3E}">
        <p14:creationId xmlns:p14="http://schemas.microsoft.com/office/powerpoint/2010/main" val="196998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6231136" y="1630019"/>
            <a:ext cx="2912864"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7375276" y="1823757"/>
            <a:ext cx="624078"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7498739" y="1988374"/>
            <a:ext cx="377155" cy="502873"/>
          </a:xfrm>
          <a:prstGeom prst="rect">
            <a:avLst/>
          </a:prstGeom>
          <a:noFill/>
        </p:spPr>
        <p:txBody>
          <a:bodyPr lIns="0" rIns="0" anchor="ctr">
            <a:noAutofit/>
          </a:bodyPr>
          <a:lstStyle>
            <a:lvl1pPr marL="0" indent="0" algn="ctr">
              <a:buNone/>
              <a:defRPr sz="1100">
                <a:solidFill>
                  <a:schemeClr val="bg1"/>
                </a:solidFill>
              </a:defRPr>
            </a:lvl1pPr>
          </a:lstStyle>
          <a:p>
            <a:r>
              <a:rPr lang="en-IN"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1" y="1630019"/>
            <a:ext cx="2912864"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144508" y="1823757"/>
            <a:ext cx="624078"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386954" y="246621"/>
            <a:ext cx="8362950" cy="920336"/>
          </a:xfrm>
        </p:spPr>
        <p:txBody>
          <a:bodyPr lIns="0" tIns="0" rIns="0" bIns="0" anchor="b">
            <a:noAutofit/>
          </a:bodyPr>
          <a:lstStyle>
            <a:lvl1pPr>
              <a:defRPr sz="3200" b="1" cap="all" baseline="0"/>
            </a:lvl1pPr>
          </a:lstStyle>
          <a:p>
            <a:r>
              <a:rPr lang="en-US"/>
              <a:t>Click to edit Master title style</a:t>
            </a:r>
            <a:endParaRPr lang="en-IN" dirty="0"/>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164344" y="3207025"/>
            <a:ext cx="2584175"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035" y="6261436"/>
            <a:ext cx="804764"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2912864" y="1630019"/>
            <a:ext cx="3318272" cy="4373217"/>
          </a:xfrm>
          <a:solidFill>
            <a:schemeClr val="bg2">
              <a:lumMod val="90000"/>
            </a:schemeClr>
          </a:solidFill>
        </p:spPr>
        <p:txBody>
          <a:bodyPr anchor="ctr"/>
          <a:lstStyle>
            <a:lvl1pPr marL="0" indent="0" algn="ctr">
              <a:buNone/>
              <a:defRPr/>
            </a:lvl1pPr>
          </a:lstStyle>
          <a:p>
            <a:r>
              <a:rPr lang="en-US"/>
              <a:t>Click icon to add picture</a:t>
            </a:r>
            <a:endParaRPr lang="en-IN" dirty="0"/>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p:nvPr>
        </p:nvSpPr>
        <p:spPr>
          <a:xfrm>
            <a:off x="6395618" y="3207025"/>
            <a:ext cx="25839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p:nvPr>
        </p:nvSpPr>
        <p:spPr>
          <a:xfrm>
            <a:off x="164344" y="2711637"/>
            <a:ext cx="2584175"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p:nvPr>
        </p:nvSpPr>
        <p:spPr>
          <a:xfrm>
            <a:off x="6395343" y="2711637"/>
            <a:ext cx="2584175"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267970" y="1988374"/>
            <a:ext cx="377155" cy="502873"/>
          </a:xfrm>
          <a:prstGeom prst="rect">
            <a:avLst/>
          </a:prstGeom>
          <a:noFill/>
        </p:spPr>
        <p:txBody>
          <a:bodyPr lIns="0" rIns="0" anchor="ctr">
            <a:noAutofit/>
          </a:bodyPr>
          <a:lstStyle>
            <a:lvl1pPr marL="0" indent="0" algn="ctr">
              <a:buNone/>
              <a:defRPr sz="1100">
                <a:solidFill>
                  <a:schemeClr val="bg1"/>
                </a:solidFill>
              </a:defRPr>
            </a:lvl1pPr>
          </a:lstStyle>
          <a:p>
            <a:r>
              <a:rPr lang="en-IN" dirty="0"/>
              <a:t>icon</a:t>
            </a:r>
          </a:p>
        </p:txBody>
      </p:sp>
    </p:spTree>
    <p:extLst>
      <p:ext uri="{BB962C8B-B14F-4D97-AF65-F5344CB8AC3E}">
        <p14:creationId xmlns:p14="http://schemas.microsoft.com/office/powerpoint/2010/main" val="174103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4949428" y="4707909"/>
            <a:ext cx="4194572"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61547" y="1648187"/>
            <a:ext cx="4281854"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386954" y="246621"/>
            <a:ext cx="8362950" cy="920336"/>
          </a:xfrm>
        </p:spPr>
        <p:txBody>
          <a:bodyPr lIns="0" tIns="0" rIns="0" bIns="0" anchor="b">
            <a:noAutofit/>
          </a:bodyPr>
          <a:lstStyle>
            <a:lvl1pPr>
              <a:defRPr sz="3200" b="1" cap="all" baseline="0"/>
            </a:lvl1pPr>
          </a:lstStyle>
          <a:p>
            <a:r>
              <a:rPr lang="en-US"/>
              <a:t>Click to edit Master title style</a:t>
            </a:r>
            <a:endParaRPr lang="en-IN" dirty="0"/>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10700" y="2863158"/>
            <a:ext cx="30555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accent2"/>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035" y="6261436"/>
            <a:ext cx="804764"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982027" y="1903729"/>
            <a:ext cx="2584175"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dirty="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p:nvPr>
        </p:nvSpPr>
        <p:spPr>
          <a:xfrm>
            <a:off x="5495938" y="1648186"/>
            <a:ext cx="30555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5606782" y="4963451"/>
            <a:ext cx="2584175"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dirty="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3813573" y="1652763"/>
            <a:ext cx="751424"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3962227" y="1850969"/>
            <a:ext cx="454115" cy="605487"/>
          </a:xfrm>
          <a:prstGeom prst="rect">
            <a:avLst/>
          </a:prstGeom>
          <a:noFill/>
        </p:spPr>
        <p:txBody>
          <a:bodyPr lIns="0" rIns="0" anchor="ctr">
            <a:normAutofit/>
          </a:bodyPr>
          <a:lstStyle>
            <a:lvl1pPr marL="0" indent="0" algn="ctr">
              <a:buNone/>
              <a:defRPr sz="1100">
                <a:solidFill>
                  <a:schemeClr val="bg1"/>
                </a:solidFill>
              </a:defRPr>
            </a:lvl1pPr>
          </a:lstStyle>
          <a:p>
            <a:r>
              <a:rPr lang="en-IN"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4575433" y="4707908"/>
            <a:ext cx="751424"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4724087" y="4906114"/>
            <a:ext cx="454115" cy="605487"/>
          </a:xfrm>
          <a:prstGeom prst="rect">
            <a:avLst/>
          </a:prstGeom>
          <a:noFill/>
        </p:spPr>
        <p:txBody>
          <a:bodyPr lIns="0" rIns="0" anchor="ctr">
            <a:normAutofit/>
          </a:bodyPr>
          <a:lstStyle>
            <a:lvl1pPr marL="0" indent="0" algn="ctr">
              <a:buNone/>
              <a:defRPr sz="1100">
                <a:solidFill>
                  <a:schemeClr val="bg1"/>
                </a:solidFill>
              </a:defRPr>
            </a:lvl1pPr>
          </a:lstStyle>
          <a:p>
            <a:r>
              <a:rPr lang="en-IN" dirty="0"/>
              <a:t>icon</a:t>
            </a:r>
          </a:p>
        </p:txBody>
      </p:sp>
    </p:spTree>
    <p:extLst>
      <p:ext uri="{BB962C8B-B14F-4D97-AF65-F5344CB8AC3E}">
        <p14:creationId xmlns:p14="http://schemas.microsoft.com/office/powerpoint/2010/main" val="891400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B31150-A166-4DB3-A898-2154C9665891}"/>
              </a:ext>
            </a:extLst>
          </p:cNvPr>
          <p:cNvGrpSpPr/>
          <p:nvPr userDrawn="1"/>
        </p:nvGrpSpPr>
        <p:grpSpPr>
          <a:xfrm rot="8650774" flipH="1" flipV="1">
            <a:off x="5572533" y="-1843126"/>
            <a:ext cx="3327168"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3" name="Freeform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4" name="Freeform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386954" y="246621"/>
            <a:ext cx="8362950" cy="920336"/>
          </a:xfrm>
        </p:spPr>
        <p:txBody>
          <a:bodyPr lIns="0" tIns="0" rIns="0" bIns="0" anchor="b">
            <a:noAutofit/>
          </a:bodyPr>
          <a:lstStyle>
            <a:lvl1pPr>
              <a:defRPr sz="3200" b="1" cap="all" baseline="0"/>
            </a:lvl1pPr>
          </a:lstStyle>
          <a:p>
            <a:r>
              <a:rPr lang="en-US"/>
              <a:t>Click to edit Master title style</a:t>
            </a:r>
            <a:endParaRPr lang="en-IN"/>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035" y="6261436"/>
            <a:ext cx="804764"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8528752" y="6409398"/>
            <a:ext cx="210038"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Tree>
    <p:extLst>
      <p:ext uri="{BB962C8B-B14F-4D97-AF65-F5344CB8AC3E}">
        <p14:creationId xmlns:p14="http://schemas.microsoft.com/office/powerpoint/2010/main" val="1564760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5572533" y="-1843126"/>
            <a:ext cx="3327168"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715605" y="1698469"/>
            <a:ext cx="1296999"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2855654" y="1698469"/>
            <a:ext cx="1296999"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4984706" y="1698469"/>
            <a:ext cx="1296999"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7123994" y="1698469"/>
            <a:ext cx="1296999"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3008975" y="1778212"/>
            <a:ext cx="990357"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5138027" y="1778212"/>
            <a:ext cx="990357"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7277315" y="1778212"/>
            <a:ext cx="990357"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868926" y="1778212"/>
            <a:ext cx="990357"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386954" y="246621"/>
            <a:ext cx="8362950" cy="920336"/>
          </a:xfrm>
        </p:spPr>
        <p:txBody>
          <a:bodyPr lIns="0" tIns="0" rIns="0" bIns="0" anchor="b">
            <a:noAutofit/>
          </a:bodyPr>
          <a:lstStyle>
            <a:lvl1pPr>
              <a:defRPr sz="3200" b="1" cap="all" baseline="0"/>
            </a:lvl1pPr>
          </a:lstStyle>
          <a:p>
            <a:r>
              <a:rPr lang="en-US"/>
              <a:t>Click to edit Master title style</a:t>
            </a:r>
            <a:endParaRPr lang="en-IN"/>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035" y="6261436"/>
            <a:ext cx="804764"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8528752" y="6409398"/>
            <a:ext cx="210038"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827729" y="1848536"/>
            <a:ext cx="1072753" cy="1430337"/>
          </a:xfrm>
          <a:prstGeom prst="ellipse">
            <a:avLst/>
          </a:prstGeom>
          <a:solidFill>
            <a:schemeClr val="bg2"/>
          </a:solidFill>
        </p:spPr>
        <p:txBody>
          <a:bodyPr anchor="ctr">
            <a:normAutofit/>
          </a:bodyPr>
          <a:lstStyle>
            <a:lvl1pPr marL="0" indent="0" algn="ctr">
              <a:buNone/>
              <a:defRPr sz="2000"/>
            </a:lvl1pPr>
          </a:lstStyle>
          <a:p>
            <a:r>
              <a:rPr lang="en-US"/>
              <a:t>Click icon to add picture</a:t>
            </a:r>
            <a:endParaRPr lang="en-IN" dirty="0"/>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2967778" y="1848536"/>
            <a:ext cx="1072753" cy="1430337"/>
          </a:xfrm>
          <a:prstGeom prst="ellipse">
            <a:avLst/>
          </a:prstGeom>
          <a:solidFill>
            <a:schemeClr val="bg2"/>
          </a:solidFill>
        </p:spPr>
        <p:txBody>
          <a:bodyPr anchor="ctr">
            <a:normAutofit/>
          </a:bodyPr>
          <a:lstStyle>
            <a:lvl1pPr marL="0" indent="0" algn="ctr">
              <a:buNone/>
              <a:defRPr sz="2000"/>
            </a:lvl1pPr>
          </a:lstStyle>
          <a:p>
            <a:r>
              <a:rPr lang="en-US"/>
              <a:t>Click icon to add picture</a:t>
            </a:r>
            <a:endParaRPr lang="en-IN" dirty="0"/>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5096830" y="1848536"/>
            <a:ext cx="1072753" cy="1430337"/>
          </a:xfrm>
          <a:prstGeom prst="ellipse">
            <a:avLst/>
          </a:prstGeom>
          <a:solidFill>
            <a:schemeClr val="bg2"/>
          </a:solidFill>
        </p:spPr>
        <p:txBody>
          <a:bodyPr anchor="ctr">
            <a:normAutofit/>
          </a:bodyPr>
          <a:lstStyle>
            <a:lvl1pPr marL="0" indent="0" algn="ctr">
              <a:buNone/>
              <a:defRPr sz="2000"/>
            </a:lvl1pPr>
          </a:lstStyle>
          <a:p>
            <a:r>
              <a:rPr lang="en-US"/>
              <a:t>Click icon to add picture</a:t>
            </a:r>
            <a:endParaRPr lang="en-IN" dirty="0"/>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7236117" y="1848536"/>
            <a:ext cx="1072753" cy="1430337"/>
          </a:xfrm>
          <a:prstGeom prst="ellipse">
            <a:avLst/>
          </a:prstGeom>
          <a:solidFill>
            <a:schemeClr val="bg2"/>
          </a:solidFill>
        </p:spPr>
        <p:txBody>
          <a:bodyPr anchor="ctr">
            <a:normAutofit/>
          </a:bodyPr>
          <a:lstStyle>
            <a:lvl1pPr marL="0" indent="0" algn="ctr">
              <a:buNone/>
              <a:defRPr sz="2000"/>
            </a:lvl1pPr>
          </a:lstStyle>
          <a:p>
            <a:r>
              <a:rPr lang="en-US"/>
              <a:t>Click icon to add picture</a:t>
            </a:r>
            <a:endParaRPr lang="en-IN" dirty="0"/>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393341" y="4052307"/>
            <a:ext cx="1941529"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393341" y="3539268"/>
            <a:ext cx="1941529"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2533390" y="4052307"/>
            <a:ext cx="1941529"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2533390" y="3539268"/>
            <a:ext cx="1941529"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4662442" y="4052307"/>
            <a:ext cx="1941529"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4662442" y="3539268"/>
            <a:ext cx="1941529"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6801729" y="4052307"/>
            <a:ext cx="1941529"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6801729" y="3539268"/>
            <a:ext cx="1941529"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dirty="0"/>
              <a:t>Executive 01</a:t>
            </a:r>
          </a:p>
        </p:txBody>
      </p:sp>
    </p:spTree>
    <p:extLst>
      <p:ext uri="{BB962C8B-B14F-4D97-AF65-F5344CB8AC3E}">
        <p14:creationId xmlns:p14="http://schemas.microsoft.com/office/powerpoint/2010/main" val="3876503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IN" smtClean="0"/>
              <a:t>11-05-2019</a:t>
            </a:fld>
            <a:endParaRPr lang="en-IN"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IN" smtClean="0"/>
              <a:t>‹#›</a:t>
            </a:fld>
            <a:endParaRPr lang="en-IN" dirty="0"/>
          </a:p>
        </p:txBody>
      </p:sp>
    </p:spTree>
    <p:extLst>
      <p:ext uri="{BB962C8B-B14F-4D97-AF65-F5344CB8AC3E}">
        <p14:creationId xmlns:p14="http://schemas.microsoft.com/office/powerpoint/2010/main" val="23470823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61" r:id="rId5"/>
    <p:sldLayoutId id="2147483662" r:id="rId6"/>
    <p:sldLayoutId id="2147483663" r:id="rId7"/>
    <p:sldLayoutId id="2147483654"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5" r:id="rId19"/>
    <p:sldLayoutId id="2147483676" r:id="rId20"/>
    <p:sldLayoutId id="2147483677" r:id="rId21"/>
    <p:sldLayoutId id="2147483678" r:id="rId22"/>
    <p:sldLayoutId id="2147483679" r:id="rId2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244" userDrawn="1">
          <p15:clr>
            <a:srgbClr val="F26B43"/>
          </p15:clr>
        </p15:guide>
        <p15:guide id="4" pos="551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9.xml"/><Relationship Id="rId4" Type="http://schemas.openxmlformats.org/officeDocument/2006/relationships/image" Target="../media/image30.JPG"/></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hyperlink" Target="https://www.nytimes.com/2018/04/12/us/holocaust-education.html" TargetMode="External"/><Relationship Id="rId2" Type="http://schemas.openxmlformats.org/officeDocument/2006/relationships/hyperlink" Target="http://www.claimscon.org/wp-content/uploads/2018/04/Holocaust-Knowledge-Awareness-Study_Executive-Summary-2018.pdf" TargetMode="External"/><Relationship Id="rId1" Type="http://schemas.openxmlformats.org/officeDocument/2006/relationships/slideLayout" Target="../slideLayouts/slideLayout19.xml"/><Relationship Id="rId5" Type="http://schemas.openxmlformats.org/officeDocument/2006/relationships/hyperlink" Target="https://www.cnn.com/2019/01/27/opinions/holocaust-education-importance-wall/index.html" TargetMode="External"/><Relationship Id="rId4" Type="http://schemas.openxmlformats.org/officeDocument/2006/relationships/hyperlink" Target="http://edition.cnn.com/interactive/2018/11/europe/antisemitism-poll-2018-intl/"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2.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646" y="2120534"/>
            <a:ext cx="3857625" cy="2090808"/>
          </a:xfrm>
        </p:spPr>
        <p:txBody>
          <a:bodyPr/>
          <a:lstStyle/>
          <a:p>
            <a:r>
              <a:rPr lang="en-US" dirty="0"/>
              <a:t>ISRAEL </a:t>
            </a:r>
            <a:br>
              <a:rPr lang="en-US" dirty="0"/>
            </a:br>
            <a:r>
              <a:rPr lang="en-US" dirty="0"/>
              <a:t>2019</a:t>
            </a:r>
          </a:p>
        </p:txBody>
      </p:sp>
      <p:sp>
        <p:nvSpPr>
          <p:cNvPr id="3" name="Subtitle 2"/>
          <p:cNvSpPr>
            <a:spLocks noGrp="1"/>
          </p:cNvSpPr>
          <p:nvPr>
            <p:ph type="subTitle" idx="1"/>
          </p:nvPr>
        </p:nvSpPr>
        <p:spPr>
          <a:xfrm>
            <a:off x="5777646" y="4227218"/>
            <a:ext cx="3857625" cy="503167"/>
          </a:xfrm>
        </p:spPr>
        <p:txBody>
          <a:bodyPr/>
          <a:lstStyle/>
          <a:p>
            <a:r>
              <a:rPr lang="en-US" dirty="0"/>
              <a:t>ANDY WOODS</a:t>
            </a:r>
          </a:p>
        </p:txBody>
      </p:sp>
      <p:pic>
        <p:nvPicPr>
          <p:cNvPr id="5" name="Picture Placeholder 4"/>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211116" y="766525"/>
            <a:ext cx="5305661" cy="53056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p:cNvSpPr/>
          <p:nvPr/>
        </p:nvSpPr>
        <p:spPr>
          <a:xfrm>
            <a:off x="5839559" y="4746259"/>
            <a:ext cx="2078435" cy="923330"/>
          </a:xfrm>
          <a:prstGeom prst="rect">
            <a:avLst/>
          </a:prstGeom>
          <a:solidFill>
            <a:srgbClr val="00B0F0"/>
          </a:solid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9</a:t>
            </a:r>
          </a:p>
        </p:txBody>
      </p:sp>
    </p:spTree>
    <p:extLst>
      <p:ext uri="{BB962C8B-B14F-4D97-AF65-F5344CB8AC3E}">
        <p14:creationId xmlns:p14="http://schemas.microsoft.com/office/powerpoint/2010/main" val="1164747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960426-AAA6-4126-93AF-30F7DEE010A4}"/>
              </a:ext>
            </a:extLst>
          </p:cNvPr>
          <p:cNvSpPr>
            <a:spLocks noGrp="1"/>
          </p:cNvSpPr>
          <p:nvPr>
            <p:ph type="body" idx="1"/>
          </p:nvPr>
        </p:nvSpPr>
        <p:spPr>
          <a:xfrm>
            <a:off x="729762" y="77006"/>
            <a:ext cx="7746023" cy="1980941"/>
          </a:xfrm>
        </p:spPr>
        <p:txBody>
          <a:bodyPr anchor="ctr"/>
          <a:lstStyle/>
          <a:p>
            <a:r>
              <a:rPr lang="en-IN" sz="3200" dirty="0">
                <a:latin typeface="Papyrus" panose="03070502060502030205" pitchFamily="66" charset="0"/>
              </a:rPr>
              <a:t>City of David, Valley of </a:t>
            </a:r>
            <a:r>
              <a:rPr lang="en-IN" sz="3200" dirty="0" err="1">
                <a:latin typeface="Papyrus" panose="03070502060502030205" pitchFamily="66" charset="0"/>
              </a:rPr>
              <a:t>Elah</a:t>
            </a:r>
            <a:r>
              <a:rPr lang="en-IN" sz="3200" dirty="0">
                <a:latin typeface="Papyrus" panose="03070502060502030205" pitchFamily="66" charset="0"/>
              </a:rPr>
              <a:t>, Shiloh, Gideon’s Spring, </a:t>
            </a:r>
            <a:r>
              <a:rPr lang="en-IN" sz="3200" dirty="0" err="1">
                <a:latin typeface="Papyrus" panose="03070502060502030205" pitchFamily="66" charset="0"/>
              </a:rPr>
              <a:t>Behtlehem,Yad</a:t>
            </a:r>
            <a:r>
              <a:rPr lang="en-IN" sz="3200" dirty="0">
                <a:latin typeface="Papyrus" panose="03070502060502030205" pitchFamily="66" charset="0"/>
              </a:rPr>
              <a:t> Vashem</a:t>
            </a:r>
          </a:p>
        </p:txBody>
      </p:sp>
      <p:pic>
        <p:nvPicPr>
          <p:cNvPr id="11" name="Picture Placeholder 10">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tretch>
            <a:fillRect/>
          </a:stretch>
        </p:blipFill>
        <p:spPr>
          <a:xfrm>
            <a:off x="1513584" y="1892229"/>
            <a:ext cx="6116833" cy="4587625"/>
          </a:xfrm>
        </p:spPr>
      </p:pic>
      <p:sp>
        <p:nvSpPr>
          <p:cNvPr id="4" name="Rectangle 3"/>
          <p:cNvSpPr/>
          <p:nvPr/>
        </p:nvSpPr>
        <p:spPr>
          <a:xfrm rot="19150521">
            <a:off x="776563" y="1944390"/>
            <a:ext cx="2078435" cy="923330"/>
          </a:xfrm>
          <a:prstGeom prst="rect">
            <a:avLst/>
          </a:prstGeom>
          <a:solidFill>
            <a:srgbClr val="00B0F0"/>
          </a:solid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9</a:t>
            </a:r>
          </a:p>
        </p:txBody>
      </p:sp>
    </p:spTree>
    <p:extLst>
      <p:ext uri="{BB962C8B-B14F-4D97-AF65-F5344CB8AC3E}">
        <p14:creationId xmlns:p14="http://schemas.microsoft.com/office/powerpoint/2010/main" val="2891230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96037" y="206551"/>
            <a:ext cx="3832909"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City of David</a:t>
            </a:r>
          </a:p>
        </p:txBody>
      </p:sp>
      <p:pic>
        <p:nvPicPr>
          <p:cNvPr id="2" name="Picture 1"/>
          <p:cNvPicPr>
            <a:picLocks noChangeAspect="1"/>
          </p:cNvPicPr>
          <p:nvPr/>
        </p:nvPicPr>
        <p:blipFill>
          <a:blip r:embed="rId2"/>
          <a:stretch>
            <a:fillRect/>
          </a:stretch>
        </p:blipFill>
        <p:spPr>
          <a:xfrm>
            <a:off x="518746" y="1044420"/>
            <a:ext cx="3606386" cy="5020040"/>
          </a:xfrm>
          <a:prstGeom prst="rect">
            <a:avLst/>
          </a:prstGeom>
        </p:spPr>
      </p:pic>
      <p:sp>
        <p:nvSpPr>
          <p:cNvPr id="3" name="Rectangle 2"/>
          <p:cNvSpPr/>
          <p:nvPr/>
        </p:nvSpPr>
        <p:spPr>
          <a:xfrm>
            <a:off x="1497284" y="5978998"/>
            <a:ext cx="6149440"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Ancient </a:t>
            </a:r>
            <a:r>
              <a:rPr lang="en-US" sz="5400" dirty="0">
                <a:ln w="0"/>
                <a:solidFill>
                  <a:schemeClr val="accent1"/>
                </a:solidFill>
                <a:effectLst>
                  <a:outerShdw blurRad="38100" dist="25400" dir="5400000" algn="ctr" rotWithShape="0">
                    <a:srgbClr val="6E747A">
                      <a:alpha val="43000"/>
                    </a:srgbClr>
                  </a:outerShdw>
                </a:effectLst>
              </a:rPr>
              <a:t>		</a:t>
            </a:r>
            <a:r>
              <a:rPr lang="en-US" sz="5400" b="0" cap="none" spc="0" dirty="0">
                <a:ln w="0"/>
                <a:solidFill>
                  <a:schemeClr val="accent1"/>
                </a:solidFill>
                <a:effectLst>
                  <a:outerShdw blurRad="38100" dist="25400" dir="5400000" algn="ctr" rotWithShape="0">
                    <a:srgbClr val="6E747A">
                      <a:alpha val="43000"/>
                    </a:srgbClr>
                  </a:outerShdw>
                </a:effectLst>
              </a:rPr>
              <a:t>	Modern</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4" y="1044420"/>
            <a:ext cx="3764989" cy="4920610"/>
          </a:xfrm>
          <a:prstGeom prst="rect">
            <a:avLst/>
          </a:prstGeom>
        </p:spPr>
      </p:pic>
    </p:spTree>
    <p:extLst>
      <p:ext uri="{BB962C8B-B14F-4D97-AF65-F5344CB8AC3E}">
        <p14:creationId xmlns:p14="http://schemas.microsoft.com/office/powerpoint/2010/main" val="245219195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751583" y="228600"/>
            <a:ext cx="7640835" cy="963931"/>
          </a:xfrm>
        </p:spPr>
        <p:txBody>
          <a:bodyPr>
            <a:normAutofit fontScale="90000"/>
          </a:bodyPr>
          <a:lstStyle/>
          <a:p>
            <a:pPr algn="ctr"/>
            <a:r>
              <a:rPr lang="en-US" sz="3300" dirty="0">
                <a:latin typeface="+mn-lt"/>
              </a:rPr>
              <a:t>Land Promises Fulfilled in the Time of Joshua </a:t>
            </a:r>
            <a:br>
              <a:rPr lang="en-US" sz="2800" dirty="0">
                <a:latin typeface="+mn-lt"/>
              </a:rPr>
            </a:br>
            <a:r>
              <a:rPr lang="en-US" sz="2400" dirty="0">
                <a:latin typeface="+mn-lt"/>
              </a:rPr>
              <a:t>(Josh. 11:23; 21:43-45) or Solomon (1 Kgs. 4:21)?</a:t>
            </a:r>
            <a:endParaRPr lang="en-US" sz="2800" dirty="0">
              <a:latin typeface="+mn-lt"/>
            </a:endParaRPr>
          </a:p>
        </p:txBody>
      </p:sp>
      <p:sp>
        <p:nvSpPr>
          <p:cNvPr id="35843" name="Rectangle 3"/>
          <p:cNvSpPr>
            <a:spLocks noGrp="1" noChangeArrowheads="1"/>
          </p:cNvSpPr>
          <p:nvPr>
            <p:ph type="body" idx="4294967295"/>
          </p:nvPr>
        </p:nvSpPr>
        <p:spPr>
          <a:xfrm>
            <a:off x="0" y="1600200"/>
            <a:ext cx="8866188" cy="4460875"/>
          </a:xfrm>
        </p:spPr>
        <p:txBody>
          <a:bodyPr/>
          <a:lstStyle/>
          <a:p>
            <a:pPr marL="342900" indent="-342900">
              <a:lnSpc>
                <a:spcPct val="90000"/>
              </a:lnSpc>
              <a:spcBef>
                <a:spcPts val="0"/>
              </a:spcBef>
              <a:spcAft>
                <a:spcPts val="1200"/>
              </a:spcAft>
              <a:defRPr/>
            </a:pPr>
            <a:r>
              <a:rPr lang="en-US" sz="2400" dirty="0"/>
              <a:t>Extended context (Josh 13:1-7; Judges 1:19, 21, 27, 29, 30-36)</a:t>
            </a:r>
          </a:p>
          <a:p>
            <a:pPr marL="342900" indent="-342900">
              <a:lnSpc>
                <a:spcPct val="90000"/>
              </a:lnSpc>
              <a:spcBef>
                <a:spcPts val="0"/>
              </a:spcBef>
              <a:spcAft>
                <a:spcPts val="1200"/>
              </a:spcAft>
              <a:defRPr/>
            </a:pPr>
            <a:r>
              <a:rPr lang="en-US" sz="2400" dirty="0"/>
              <a:t>Land gained in conquest was only a fraction of what was promised (1 Kgs. 4:25)</a:t>
            </a:r>
          </a:p>
          <a:p>
            <a:pPr marL="342900" indent="-342900">
              <a:lnSpc>
                <a:spcPct val="90000"/>
              </a:lnSpc>
              <a:spcBef>
                <a:spcPts val="0"/>
              </a:spcBef>
              <a:spcAft>
                <a:spcPts val="1200"/>
              </a:spcAft>
              <a:defRPr/>
            </a:pPr>
            <a:r>
              <a:rPr lang="en-US" sz="2400" b="1" u="sng" dirty="0">
                <a:solidFill>
                  <a:srgbClr val="FFFFCC"/>
                </a:solidFill>
              </a:rPr>
              <a:t>Jerusalem not conquered in Joshua’s day (Josh 15:63; 2 Sam 5)</a:t>
            </a:r>
          </a:p>
          <a:p>
            <a:pPr marL="342900" indent="-342900">
              <a:lnSpc>
                <a:spcPct val="90000"/>
              </a:lnSpc>
              <a:spcBef>
                <a:spcPts val="0"/>
              </a:spcBef>
              <a:spcAft>
                <a:spcPts val="1200"/>
              </a:spcAft>
              <a:defRPr/>
            </a:pPr>
            <a:r>
              <a:rPr lang="en-US" sz="2400" dirty="0"/>
              <a:t>Solomon’s reign extended to the border of Egypt (1 Kgs. 4:21) and not the River of Egypt (Gen. 15:18)</a:t>
            </a:r>
          </a:p>
          <a:p>
            <a:pPr marL="342900" indent="-342900">
              <a:lnSpc>
                <a:spcPct val="90000"/>
              </a:lnSpc>
              <a:spcBef>
                <a:spcPts val="0"/>
              </a:spcBef>
              <a:spcAft>
                <a:spcPts val="1200"/>
              </a:spcAft>
              <a:defRPr/>
            </a:pPr>
            <a:r>
              <a:rPr lang="en-US" sz="2400" dirty="0"/>
              <a:t>Solomon’s reign was tributary only (1 Kgs. 4:21)</a:t>
            </a:r>
          </a:p>
          <a:p>
            <a:pPr marL="342900" indent="-342900">
              <a:lnSpc>
                <a:spcPct val="90000"/>
              </a:lnSpc>
              <a:spcBef>
                <a:spcPts val="0"/>
              </a:spcBef>
              <a:spcAft>
                <a:spcPts val="1200"/>
              </a:spcAft>
              <a:defRPr/>
            </a:pPr>
            <a:r>
              <a:rPr lang="en-US" sz="2400" dirty="0"/>
              <a:t>Forever? (Gen 17:7-8, 13, 19)</a:t>
            </a:r>
          </a:p>
          <a:p>
            <a:pPr marL="342900" indent="-342900">
              <a:lnSpc>
                <a:spcPct val="90000"/>
              </a:lnSpc>
              <a:spcBef>
                <a:spcPts val="0"/>
              </a:spcBef>
              <a:spcAft>
                <a:spcPts val="1200"/>
              </a:spcAft>
              <a:defRPr/>
            </a:pPr>
            <a:r>
              <a:rPr lang="en-US" sz="2400" dirty="0"/>
              <a:t>Reaffirmation of land promises long after Joshua and Solomon’s time (Amos 9:11-15)</a:t>
            </a:r>
          </a:p>
        </p:txBody>
      </p:sp>
      <p:sp>
        <p:nvSpPr>
          <p:cNvPr id="32772" name="Text Box 4"/>
          <p:cNvSpPr txBox="1">
            <a:spLocks noChangeArrowheads="1"/>
          </p:cNvSpPr>
          <p:nvPr/>
        </p:nvSpPr>
        <p:spPr bwMode="auto">
          <a:xfrm>
            <a:off x="1790700" y="6353175"/>
            <a:ext cx="5562600" cy="400110"/>
          </a:xfrm>
          <a:prstGeom prst="rect">
            <a:avLst/>
          </a:prstGeom>
          <a:noFill/>
          <a:ln w="9525">
            <a:noFill/>
            <a:miter lim="800000"/>
            <a:headEnd/>
            <a:tailEnd/>
          </a:ln>
        </p:spPr>
        <p:txBody>
          <a:bodyPr wrap="square">
            <a:spAutoFit/>
          </a:bodyPr>
          <a:lstStyle/>
          <a:p>
            <a:pPr algn="ctr">
              <a:spcBef>
                <a:spcPct val="50000"/>
              </a:spcBef>
            </a:pPr>
            <a:r>
              <a:rPr lang="en-US" sz="2000" dirty="0" err="1"/>
              <a:t>Fruchtenbaum</a:t>
            </a:r>
            <a:r>
              <a:rPr lang="en-US" sz="2000" dirty="0"/>
              <a:t>, </a:t>
            </a:r>
            <a:r>
              <a:rPr lang="en-US" sz="2000" i="1" dirty="0" err="1"/>
              <a:t>Israelology</a:t>
            </a:r>
            <a:r>
              <a:rPr lang="en-US" sz="2000" dirty="0"/>
              <a:t>, 521-22, 631-32</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775" y="95251"/>
            <a:ext cx="821932" cy="1097280"/>
          </a:xfrm>
          <a:prstGeom prst="rect">
            <a:avLst/>
          </a:prstGeom>
        </p:spPr>
      </p:pic>
    </p:spTree>
    <p:extLst>
      <p:ext uri="{BB962C8B-B14F-4D97-AF65-F5344CB8AC3E}">
        <p14:creationId xmlns:p14="http://schemas.microsoft.com/office/powerpoint/2010/main" val="206529289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4E5D73-E3D6-48BC-A4CB-3FADFDE3AFD1}"/>
              </a:ext>
            </a:extLst>
          </p:cNvPr>
          <p:cNvSpPr>
            <a:spLocks noGrp="1"/>
          </p:cNvSpPr>
          <p:nvPr>
            <p:ph type="sldNum" sz="quarter" idx="12"/>
          </p:nvPr>
        </p:nvSpPr>
        <p:spPr/>
        <p:txBody>
          <a:bodyPr/>
          <a:lstStyle/>
          <a:p>
            <a:fld id="{A025970F-7A46-46CD-9785-CC6B011A0510}" type="slidenum">
              <a:rPr lang="en-US" altLang="en-US" smtClean="0"/>
              <a:pPr/>
              <a:t>13</a:t>
            </a:fld>
            <a:endParaRPr lang="en-US" altLang="en-US"/>
          </a:p>
        </p:txBody>
      </p:sp>
      <p:pic>
        <p:nvPicPr>
          <p:cNvPr id="4" name="Picture 3" descr="A close up of a map&#10;&#10;Description automatically generated">
            <a:extLst>
              <a:ext uri="{FF2B5EF4-FFF2-40B4-BE49-F238E27FC236}">
                <a16:creationId xmlns:a16="http://schemas.microsoft.com/office/drawing/2014/main" id="{06E38AFB-13A5-4FAE-B82E-FA1B2E938023}"/>
              </a:ext>
            </a:extLst>
          </p:cNvPr>
          <p:cNvPicPr>
            <a:picLocks noChangeAspect="1"/>
          </p:cNvPicPr>
          <p:nvPr/>
        </p:nvPicPr>
        <p:blipFill>
          <a:blip r:embed="rId2"/>
          <a:stretch>
            <a:fillRect/>
          </a:stretch>
        </p:blipFill>
        <p:spPr>
          <a:xfrm>
            <a:off x="59572" y="1135331"/>
            <a:ext cx="9055279" cy="3900903"/>
          </a:xfrm>
          <a:prstGeom prst="rect">
            <a:avLst/>
          </a:prstGeom>
        </p:spPr>
      </p:pic>
      <p:sp>
        <p:nvSpPr>
          <p:cNvPr id="5" name="Oval 4">
            <a:extLst>
              <a:ext uri="{FF2B5EF4-FFF2-40B4-BE49-F238E27FC236}">
                <a16:creationId xmlns:a16="http://schemas.microsoft.com/office/drawing/2014/main" id="{E025193E-48C4-40D1-A31E-C5428CDAD03D}"/>
              </a:ext>
            </a:extLst>
          </p:cNvPr>
          <p:cNvSpPr/>
          <p:nvPr/>
        </p:nvSpPr>
        <p:spPr>
          <a:xfrm>
            <a:off x="3671669" y="2886276"/>
            <a:ext cx="1012874" cy="13199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867925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631FA-B366-4FD5-8B0A-F6AB410FF9DD}"/>
              </a:ext>
            </a:extLst>
          </p:cNvPr>
          <p:cNvPicPr>
            <a:picLocks noChangeAspect="1"/>
          </p:cNvPicPr>
          <p:nvPr/>
        </p:nvPicPr>
        <p:blipFill>
          <a:blip r:embed="rId2"/>
          <a:stretch>
            <a:fillRect/>
          </a:stretch>
        </p:blipFill>
        <p:spPr>
          <a:xfrm>
            <a:off x="0" y="0"/>
            <a:ext cx="9144000" cy="6905767"/>
          </a:xfrm>
          <a:prstGeom prst="rect">
            <a:avLst/>
          </a:prstGeom>
        </p:spPr>
      </p:pic>
      <p:sp>
        <p:nvSpPr>
          <p:cNvPr id="38914" name="Rectangle 3"/>
          <p:cNvSpPr>
            <a:spLocks noChangeArrowheads="1"/>
          </p:cNvSpPr>
          <p:nvPr/>
        </p:nvSpPr>
        <p:spPr bwMode="auto">
          <a:xfrm>
            <a:off x="0" y="0"/>
            <a:ext cx="9144000" cy="470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900"/>
              </a:spcAft>
            </a:pPr>
            <a:r>
              <a:rPr lang="en-US" sz="4000" dirty="0">
                <a:solidFill>
                  <a:srgbClr val="00FFFF"/>
                </a:solidFill>
                <a:effectLst>
                  <a:outerShdw blurRad="38100" dist="38100" dir="2700000" algn="tl">
                    <a:srgbClr val="000000">
                      <a:alpha val="43137"/>
                    </a:srgbClr>
                  </a:outerShdw>
                </a:effectLst>
                <a:latin typeface="+mn-lt"/>
                <a:ea typeface="+mj-ea"/>
                <a:cs typeface="+mj-cs"/>
              </a:rPr>
              <a:t>1 Samuel 16:13-14</a:t>
            </a:r>
          </a:p>
          <a:p>
            <a:pPr algn="just"/>
            <a:r>
              <a:rPr lang="en-US" sz="3600" dirty="0">
                <a:solidFill>
                  <a:schemeClr val="bg1"/>
                </a:solidFill>
                <a:effectLst>
                  <a:outerShdw blurRad="38100" dist="38100" dir="2700000" algn="tl">
                    <a:srgbClr val="000000">
                      <a:alpha val="43137"/>
                    </a:srgbClr>
                  </a:outerShdw>
                </a:effectLst>
                <a:latin typeface="+mn-lt"/>
                <a:cs typeface="Times New Roman" panose="02020603050405020304" pitchFamily="18" charset="0"/>
              </a:rPr>
              <a:t>“</a:t>
            </a:r>
            <a:r>
              <a:rPr lang="en-US" sz="3600" baseline="30000" dirty="0">
                <a:solidFill>
                  <a:schemeClr val="bg1"/>
                </a:solidFill>
                <a:latin typeface="+mn-lt"/>
              </a:rPr>
              <a:t>13</a:t>
            </a:r>
            <a:r>
              <a:rPr lang="en-US" sz="3600" b="1" baseline="30000" dirty="0">
                <a:solidFill>
                  <a:schemeClr val="bg1"/>
                </a:solidFill>
                <a:latin typeface="+mn-lt"/>
              </a:rPr>
              <a:t> </a:t>
            </a:r>
            <a:r>
              <a:rPr lang="en-US" sz="3600" dirty="0">
                <a:solidFill>
                  <a:schemeClr val="bg1"/>
                </a:solidFill>
                <a:latin typeface="+mn-lt"/>
              </a:rPr>
              <a:t>Then Samuel took the horn of oil and anointed him in the midst of his brothers; and the Spirit of the </a:t>
            </a:r>
            <a:r>
              <a:rPr lang="en-US" sz="3600" cap="small" dirty="0">
                <a:solidFill>
                  <a:schemeClr val="bg1"/>
                </a:solidFill>
                <a:latin typeface="+mn-lt"/>
              </a:rPr>
              <a:t>Lord</a:t>
            </a:r>
            <a:r>
              <a:rPr lang="en-US" sz="3600" dirty="0">
                <a:solidFill>
                  <a:schemeClr val="bg1"/>
                </a:solidFill>
                <a:latin typeface="+mn-lt"/>
              </a:rPr>
              <a:t> came mightily </a:t>
            </a:r>
            <a:r>
              <a:rPr lang="en-US" sz="3600" b="1" u="sng" dirty="0">
                <a:solidFill>
                  <a:srgbClr val="FFFFCC"/>
                </a:solidFill>
                <a:latin typeface="+mn-lt"/>
              </a:rPr>
              <a:t>upon</a:t>
            </a:r>
            <a:r>
              <a:rPr lang="en-US" sz="3600" dirty="0">
                <a:solidFill>
                  <a:schemeClr val="bg1"/>
                </a:solidFill>
                <a:latin typeface="+mn-lt"/>
              </a:rPr>
              <a:t> David from that day forward. And Samuel arose and went to Ramah. </a:t>
            </a:r>
            <a:r>
              <a:rPr lang="en-US" sz="3600" baseline="30000" dirty="0">
                <a:solidFill>
                  <a:schemeClr val="bg1"/>
                </a:solidFill>
                <a:latin typeface="+mn-lt"/>
              </a:rPr>
              <a:t>14</a:t>
            </a:r>
            <a:r>
              <a:rPr lang="en-US" sz="3600" b="1" baseline="30000" dirty="0">
                <a:solidFill>
                  <a:schemeClr val="bg1"/>
                </a:solidFill>
                <a:latin typeface="+mn-lt"/>
              </a:rPr>
              <a:t> </a:t>
            </a:r>
            <a:r>
              <a:rPr lang="en-US" sz="3600" dirty="0">
                <a:solidFill>
                  <a:schemeClr val="bg1"/>
                </a:solidFill>
                <a:latin typeface="+mn-lt"/>
              </a:rPr>
              <a:t>Now the Spirit of the Lord </a:t>
            </a:r>
            <a:r>
              <a:rPr lang="en-US" sz="3600" b="1" u="sng" dirty="0">
                <a:solidFill>
                  <a:srgbClr val="FFFFCC"/>
                </a:solidFill>
                <a:latin typeface="+mn-lt"/>
              </a:rPr>
              <a:t>departed</a:t>
            </a:r>
            <a:r>
              <a:rPr lang="en-US" sz="3600" dirty="0">
                <a:solidFill>
                  <a:schemeClr val="bg1"/>
                </a:solidFill>
                <a:latin typeface="+mn-lt"/>
              </a:rPr>
              <a:t> from Saul, and an evil spirit from the </a:t>
            </a:r>
            <a:r>
              <a:rPr lang="en-US" sz="3600" cap="small" dirty="0">
                <a:solidFill>
                  <a:schemeClr val="bg1"/>
                </a:solidFill>
                <a:latin typeface="+mn-lt"/>
              </a:rPr>
              <a:t>Lord</a:t>
            </a:r>
            <a:r>
              <a:rPr lang="en-US" sz="3600" dirty="0">
                <a:solidFill>
                  <a:schemeClr val="bg1"/>
                </a:solidFill>
                <a:latin typeface="+mn-lt"/>
              </a:rPr>
              <a:t> terrorized him</a:t>
            </a:r>
            <a:r>
              <a:rPr lang="en-US" sz="3600" dirty="0">
                <a:solidFill>
                  <a:schemeClr val="bg1"/>
                </a:solidFill>
                <a:effectLst>
                  <a:outerShdw blurRad="38100" dist="38100" dir="2700000" algn="tl">
                    <a:srgbClr val="000000">
                      <a:alpha val="43137"/>
                    </a:srgbClr>
                  </a:outerShdw>
                </a:effectLst>
                <a:latin typeface="+mn-lt"/>
                <a:cs typeface="Times New Roman" panose="02020603050405020304" pitchFamily="18" charset="0"/>
              </a:rPr>
              <a:t>.”</a:t>
            </a:r>
          </a:p>
        </p:txBody>
      </p:sp>
    </p:spTree>
    <p:extLst>
      <p:ext uri="{BB962C8B-B14F-4D97-AF65-F5344CB8AC3E}">
        <p14:creationId xmlns:p14="http://schemas.microsoft.com/office/powerpoint/2010/main" val="1442796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28082" y="153797"/>
            <a:ext cx="3285131" cy="923330"/>
          </a:xfrm>
          <a:prstGeom prst="rect">
            <a:avLst/>
          </a:prstGeom>
          <a:noFill/>
        </p:spPr>
        <p:txBody>
          <a:bodyPr wrap="none" lIns="91440" tIns="45720" rIns="91440" bIns="45720">
            <a:spAutoFit/>
          </a:bodyPr>
          <a:lstStyle/>
          <a:p>
            <a:pPr algn="ctr"/>
            <a:r>
              <a:rPr lang="en-US" sz="5400" b="1" cap="none" spc="0"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Elah</a:t>
            </a: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Valley</a:t>
            </a:r>
          </a:p>
        </p:txBody>
      </p:sp>
      <p:pic>
        <p:nvPicPr>
          <p:cNvPr id="1026" name="Picture 2" descr="Image result for valley of elah israel"/>
          <p:cNvPicPr>
            <a:picLocks noChangeAspect="1" noChangeArrowheads="1"/>
          </p:cNvPicPr>
          <p:nvPr/>
        </p:nvPicPr>
        <p:blipFill rotWithShape="1">
          <a:blip r:embed="rId2">
            <a:extLst>
              <a:ext uri="{28A0092B-C50C-407E-A947-70E740481C1C}">
                <a14:useLocalDpi xmlns:a14="http://schemas.microsoft.com/office/drawing/2010/main" val="0"/>
              </a:ext>
            </a:extLst>
          </a:blip>
          <a:srcRect t="15706" b="14163"/>
          <a:stretch/>
        </p:blipFill>
        <p:spPr bwMode="auto">
          <a:xfrm>
            <a:off x="0" y="1210103"/>
            <a:ext cx="8965922" cy="47159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952392" y="3668624"/>
            <a:ext cx="3083869" cy="3083869"/>
          </a:xfrm>
          <a:prstGeom prst="rect">
            <a:avLst/>
          </a:prstGeom>
        </p:spPr>
      </p:pic>
    </p:spTree>
    <p:extLst>
      <p:ext uri="{BB962C8B-B14F-4D97-AF65-F5344CB8AC3E}">
        <p14:creationId xmlns:p14="http://schemas.microsoft.com/office/powerpoint/2010/main" val="307784771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28082" y="153797"/>
            <a:ext cx="3285131" cy="923330"/>
          </a:xfrm>
          <a:prstGeom prst="rect">
            <a:avLst/>
          </a:prstGeom>
          <a:noFill/>
        </p:spPr>
        <p:txBody>
          <a:bodyPr wrap="none" lIns="91440" tIns="45720" rIns="91440" bIns="45720">
            <a:spAutoFit/>
          </a:bodyPr>
          <a:lstStyle/>
          <a:p>
            <a:pPr algn="ctr"/>
            <a:r>
              <a:rPr lang="en-US" sz="5400" b="1" cap="none" spc="0"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Elah</a:t>
            </a: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Valley</a:t>
            </a:r>
          </a:p>
        </p:txBody>
      </p:sp>
      <p:pic>
        <p:nvPicPr>
          <p:cNvPr id="2" name="Picture 1"/>
          <p:cNvPicPr>
            <a:picLocks noChangeAspect="1"/>
          </p:cNvPicPr>
          <p:nvPr/>
        </p:nvPicPr>
        <p:blipFill>
          <a:blip r:embed="rId2"/>
          <a:stretch>
            <a:fillRect/>
          </a:stretch>
        </p:blipFill>
        <p:spPr>
          <a:xfrm>
            <a:off x="345710" y="1077127"/>
            <a:ext cx="8393844" cy="56512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3224587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1" y="103343"/>
            <a:ext cx="8860920" cy="6635047"/>
          </a:xfrm>
          <a:prstGeom prst="rect">
            <a:avLst/>
          </a:prstGeom>
        </p:spPr>
      </p:pic>
    </p:spTree>
    <p:extLst>
      <p:ext uri="{BB962C8B-B14F-4D97-AF65-F5344CB8AC3E}">
        <p14:creationId xmlns:p14="http://schemas.microsoft.com/office/powerpoint/2010/main" val="4107949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p of the Kingdom of Saul">
            <a:extLst>
              <a:ext uri="{FF2B5EF4-FFF2-40B4-BE49-F238E27FC236}">
                <a16:creationId xmlns:a16="http://schemas.microsoft.com/office/drawing/2014/main" id="{35E9A9A6-1499-41EB-B5B5-1A07D6BD67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756" b="43869"/>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D90E548-0DE1-4C25-AF34-D25B9132D5BB}"/>
              </a:ext>
            </a:extLst>
          </p:cNvPr>
          <p:cNvSpPr>
            <a:spLocks noGrp="1"/>
          </p:cNvSpPr>
          <p:nvPr>
            <p:ph type="sldNum" sz="quarter" idx="12"/>
          </p:nvPr>
        </p:nvSpPr>
        <p:spPr>
          <a:xfrm>
            <a:off x="6457950" y="6356350"/>
            <a:ext cx="2057400" cy="365125"/>
          </a:xfrm>
        </p:spPr>
        <p:txBody>
          <a:bodyPr>
            <a:normAutofit/>
          </a:bodyPr>
          <a:lstStyle/>
          <a:p>
            <a:pPr>
              <a:spcAft>
                <a:spcPts val="600"/>
              </a:spcAft>
            </a:pPr>
            <a:fld id="{A025970F-7A46-46CD-9785-CC6B011A0510}" type="slidenum">
              <a:rPr lang="en-US" altLang="en-US">
                <a:solidFill>
                  <a:srgbClr val="FFFFFF"/>
                </a:solidFill>
              </a:rPr>
              <a:pPr>
                <a:spcAft>
                  <a:spcPts val="600"/>
                </a:spcAft>
              </a:pPr>
              <a:t>18</a:t>
            </a:fld>
            <a:endParaRPr lang="en-US" altLang="en-US">
              <a:solidFill>
                <a:srgbClr val="FFFFFF"/>
              </a:solidFill>
            </a:endParaRPr>
          </a:p>
        </p:txBody>
      </p:sp>
      <p:sp>
        <p:nvSpPr>
          <p:cNvPr id="4" name="Oval 3">
            <a:extLst>
              <a:ext uri="{FF2B5EF4-FFF2-40B4-BE49-F238E27FC236}">
                <a16:creationId xmlns:a16="http://schemas.microsoft.com/office/drawing/2014/main" id="{D27B2F2D-FE11-4FEA-A203-1659E6A5F5EF}"/>
              </a:ext>
            </a:extLst>
          </p:cNvPr>
          <p:cNvSpPr/>
          <p:nvPr/>
        </p:nvSpPr>
        <p:spPr>
          <a:xfrm>
            <a:off x="3850156" y="3462867"/>
            <a:ext cx="1443687" cy="57182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01228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7ADB115B-20F4-42F6-86FF-1A6A19A0E238}"/>
              </a:ext>
            </a:extLst>
          </p:cNvPr>
          <p:cNvPicPr>
            <a:picLocks noChangeAspect="1"/>
          </p:cNvPicPr>
          <p:nvPr/>
        </p:nvPicPr>
        <p:blipFill>
          <a:blip r:embed="rId2"/>
          <a:stretch>
            <a:fillRect/>
          </a:stretch>
        </p:blipFill>
        <p:spPr>
          <a:xfrm>
            <a:off x="288272" y="0"/>
            <a:ext cx="8511070" cy="6858000"/>
          </a:xfrm>
          <a:prstGeom prst="rect">
            <a:avLst/>
          </a:prstGeom>
        </p:spPr>
      </p:pic>
      <p:sp>
        <p:nvSpPr>
          <p:cNvPr id="4" name="Oval 3">
            <a:extLst>
              <a:ext uri="{FF2B5EF4-FFF2-40B4-BE49-F238E27FC236}">
                <a16:creationId xmlns:a16="http://schemas.microsoft.com/office/drawing/2014/main" id="{11F1701A-1AA4-412B-8480-E989F213022E}"/>
              </a:ext>
            </a:extLst>
          </p:cNvPr>
          <p:cNvSpPr/>
          <p:nvPr/>
        </p:nvSpPr>
        <p:spPr>
          <a:xfrm>
            <a:off x="3890759" y="3305908"/>
            <a:ext cx="1024261" cy="4993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8306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960426-AAA6-4126-93AF-30F7DEE010A4}"/>
              </a:ext>
            </a:extLst>
          </p:cNvPr>
          <p:cNvSpPr>
            <a:spLocks noGrp="1"/>
          </p:cNvSpPr>
          <p:nvPr>
            <p:ph type="body" idx="1"/>
          </p:nvPr>
        </p:nvSpPr>
        <p:spPr>
          <a:xfrm>
            <a:off x="0" y="112175"/>
            <a:ext cx="9144000" cy="1980941"/>
          </a:xfrm>
        </p:spPr>
        <p:txBody>
          <a:bodyPr anchor="ctr"/>
          <a:lstStyle/>
          <a:p>
            <a:r>
              <a:rPr lang="en-IN" sz="3200" dirty="0">
                <a:latin typeface="Papyrus" panose="03070502060502030205" pitchFamily="66" charset="0"/>
              </a:rPr>
              <a:t>Tel Aviv, Joppa, Caesarea </a:t>
            </a:r>
            <a:r>
              <a:rPr lang="en-IN" sz="3200" dirty="0" err="1">
                <a:latin typeface="Papyrus" panose="03070502060502030205" pitchFamily="66" charset="0"/>
              </a:rPr>
              <a:t>Maritma</a:t>
            </a:r>
            <a:r>
              <a:rPr lang="en-IN" sz="3200" dirty="0">
                <a:latin typeface="Papyrus" panose="03070502060502030205" pitchFamily="66" charset="0"/>
              </a:rPr>
              <a:t>, </a:t>
            </a:r>
          </a:p>
          <a:p>
            <a:r>
              <a:rPr lang="en-IN" sz="3200" dirty="0">
                <a:latin typeface="Papyrus" panose="03070502060502030205" pitchFamily="66" charset="0"/>
              </a:rPr>
              <a:t>Mt. Carmel, Megiddo</a:t>
            </a:r>
          </a:p>
        </p:txBody>
      </p:sp>
      <p:pic>
        <p:nvPicPr>
          <p:cNvPr id="11" name="Picture Placeholder 10">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tretch>
            <a:fillRect/>
          </a:stretch>
        </p:blipFill>
        <p:spPr>
          <a:xfrm>
            <a:off x="1513584" y="1892229"/>
            <a:ext cx="6116833" cy="4587625"/>
          </a:xfrm>
        </p:spPr>
      </p:pic>
      <p:sp>
        <p:nvSpPr>
          <p:cNvPr id="5" name="Rectangle 4">
            <a:extLst>
              <a:ext uri="{FF2B5EF4-FFF2-40B4-BE49-F238E27FC236}">
                <a16:creationId xmlns:a16="http://schemas.microsoft.com/office/drawing/2014/main" id="{BC407928-E586-4A96-9559-E79BE6C57952}"/>
              </a:ext>
            </a:extLst>
          </p:cNvPr>
          <p:cNvSpPr/>
          <p:nvPr/>
        </p:nvSpPr>
        <p:spPr>
          <a:xfrm rot="19150521">
            <a:off x="766397" y="1941513"/>
            <a:ext cx="2078435" cy="923330"/>
          </a:xfrm>
          <a:prstGeom prst="rect">
            <a:avLst/>
          </a:prstGeom>
          <a:solidFill>
            <a:srgbClr val="00B0F0"/>
          </a:solid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1</a:t>
            </a:r>
          </a:p>
        </p:txBody>
      </p:sp>
    </p:spTree>
    <p:extLst>
      <p:ext uri="{BB962C8B-B14F-4D97-AF65-F5344CB8AC3E}">
        <p14:creationId xmlns:p14="http://schemas.microsoft.com/office/powerpoint/2010/main" val="1050825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B8473D-DA3A-4479-9F0E-4BD0088B6728}"/>
              </a:ext>
            </a:extLst>
          </p:cNvPr>
          <p:cNvSpPr>
            <a:spLocks noGrp="1"/>
          </p:cNvSpPr>
          <p:nvPr>
            <p:ph type="sldNum" sz="quarter" idx="12"/>
          </p:nvPr>
        </p:nvSpPr>
        <p:spPr/>
        <p:txBody>
          <a:bodyPr/>
          <a:lstStyle/>
          <a:p>
            <a:fld id="{9EC71654-96A5-4280-94F3-931C61A9F92C}" type="slidenum">
              <a:rPr lang="en-IN" smtClean="0"/>
              <a:pPr/>
              <a:t>20</a:t>
            </a:fld>
            <a:endParaRPr lang="en-IN" dirty="0"/>
          </a:p>
        </p:txBody>
      </p:sp>
      <p:pic>
        <p:nvPicPr>
          <p:cNvPr id="1026" name="Picture 2" descr="Image result for tribal land map joshua">
            <a:extLst>
              <a:ext uri="{FF2B5EF4-FFF2-40B4-BE49-F238E27FC236}">
                <a16:creationId xmlns:a16="http://schemas.microsoft.com/office/drawing/2014/main" id="{B2762105-CACA-44F2-9574-6091415A669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65434" y="0"/>
            <a:ext cx="4613131" cy="6852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7026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1972" y="312059"/>
            <a:ext cx="1967206"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Shiloh</a:t>
            </a:r>
          </a:p>
        </p:txBody>
      </p:sp>
      <p:pic>
        <p:nvPicPr>
          <p:cNvPr id="6" name="Picture 5"/>
          <p:cNvPicPr>
            <a:picLocks noChangeAspect="1"/>
          </p:cNvPicPr>
          <p:nvPr/>
        </p:nvPicPr>
        <p:blipFill>
          <a:blip r:embed="rId2"/>
          <a:stretch>
            <a:fillRect/>
          </a:stretch>
        </p:blipFill>
        <p:spPr>
          <a:xfrm>
            <a:off x="366347" y="3069175"/>
            <a:ext cx="8566638" cy="3640821"/>
          </a:xfrm>
          <a:prstGeom prst="rect">
            <a:avLst/>
          </a:prstGeom>
        </p:spPr>
      </p:pic>
      <p:cxnSp>
        <p:nvCxnSpPr>
          <p:cNvPr id="8" name="Straight Arrow Connector 7"/>
          <p:cNvCxnSpPr/>
          <p:nvPr/>
        </p:nvCxnSpPr>
        <p:spPr>
          <a:xfrm>
            <a:off x="4649666" y="3191202"/>
            <a:ext cx="994996" cy="1380798"/>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4" name="Picture 3"/>
          <p:cNvPicPr>
            <a:picLocks noChangeAspect="1"/>
          </p:cNvPicPr>
          <p:nvPr/>
        </p:nvPicPr>
        <p:blipFill rotWithShape="1">
          <a:blip r:embed="rId3"/>
          <a:srcRect l="171" t="25322" r="-171" b="22884"/>
          <a:stretch/>
        </p:blipFill>
        <p:spPr>
          <a:xfrm>
            <a:off x="2637692" y="158261"/>
            <a:ext cx="4391758" cy="30329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8103676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653" y="215343"/>
            <a:ext cx="8176847" cy="6132636"/>
          </a:xfrm>
          <a:prstGeom prst="rect">
            <a:avLst/>
          </a:prstGeom>
        </p:spPr>
      </p:pic>
      <p:sp>
        <p:nvSpPr>
          <p:cNvPr id="5" name="Rectangle 4"/>
          <p:cNvSpPr/>
          <p:nvPr/>
        </p:nvSpPr>
        <p:spPr>
          <a:xfrm>
            <a:off x="783664" y="215343"/>
            <a:ext cx="1967206"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Shiloh</a:t>
            </a:r>
          </a:p>
        </p:txBody>
      </p:sp>
    </p:spTree>
    <p:extLst>
      <p:ext uri="{BB962C8B-B14F-4D97-AF65-F5344CB8AC3E}">
        <p14:creationId xmlns:p14="http://schemas.microsoft.com/office/powerpoint/2010/main" val="147144053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Map of the Kingdom of Saul">
            <a:extLst>
              <a:ext uri="{FF2B5EF4-FFF2-40B4-BE49-F238E27FC236}">
                <a16:creationId xmlns:a16="http://schemas.microsoft.com/office/drawing/2014/main" id="{35E9A9A6-1499-41EB-B5B5-1A07D6BD67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756" b="43869"/>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D90E548-0DE1-4C25-AF34-D25B9132D5BB}"/>
              </a:ext>
            </a:extLst>
          </p:cNvPr>
          <p:cNvSpPr>
            <a:spLocks noGrp="1"/>
          </p:cNvSpPr>
          <p:nvPr>
            <p:ph type="sldNum" sz="quarter" idx="12"/>
          </p:nvPr>
        </p:nvSpPr>
        <p:spPr>
          <a:xfrm>
            <a:off x="6457950" y="6356350"/>
            <a:ext cx="2057400" cy="365125"/>
          </a:xfrm>
        </p:spPr>
        <p:txBody>
          <a:bodyPr>
            <a:normAutofit/>
          </a:bodyPr>
          <a:lstStyle/>
          <a:p>
            <a:pPr>
              <a:spcAft>
                <a:spcPts val="600"/>
              </a:spcAft>
            </a:pPr>
            <a:fld id="{A025970F-7A46-46CD-9785-CC6B011A0510}" type="slidenum">
              <a:rPr lang="en-US" altLang="en-US">
                <a:solidFill>
                  <a:srgbClr val="FFFFFF"/>
                </a:solidFill>
              </a:rPr>
              <a:pPr>
                <a:spcAft>
                  <a:spcPts val="600"/>
                </a:spcAft>
              </a:pPr>
              <a:t>23</a:t>
            </a:fld>
            <a:endParaRPr lang="en-US" altLang="en-US">
              <a:solidFill>
                <a:srgbClr val="FFFFFF"/>
              </a:solidFill>
            </a:endParaRPr>
          </a:p>
        </p:txBody>
      </p:sp>
      <p:sp>
        <p:nvSpPr>
          <p:cNvPr id="4" name="Oval 3">
            <a:extLst>
              <a:ext uri="{FF2B5EF4-FFF2-40B4-BE49-F238E27FC236}">
                <a16:creationId xmlns:a16="http://schemas.microsoft.com/office/drawing/2014/main" id="{D27B2F2D-FE11-4FEA-A203-1659E6A5F5EF}"/>
              </a:ext>
            </a:extLst>
          </p:cNvPr>
          <p:cNvSpPr/>
          <p:nvPr/>
        </p:nvSpPr>
        <p:spPr>
          <a:xfrm>
            <a:off x="4030133" y="1544841"/>
            <a:ext cx="1443687" cy="57182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230274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2EA5C4-1562-4800-91D6-F7DFEB686D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Micah 5:2</a:t>
            </a:r>
          </a:p>
          <a:p>
            <a:pPr algn="just"/>
            <a:r>
              <a:rPr lang="en-US" altLang="en-US" sz="3200" dirty="0">
                <a:solidFill>
                  <a:schemeClr val="bg1"/>
                </a:solidFill>
                <a:latin typeface="Calibri" panose="020F0502020204030204" pitchFamily="34" charset="0"/>
              </a:rPr>
              <a:t>“</a:t>
            </a:r>
            <a:r>
              <a:rPr lang="en-US" sz="3200" dirty="0">
                <a:solidFill>
                  <a:schemeClr val="bg1"/>
                </a:solidFill>
                <a:latin typeface="Calibri" panose="020F0502020204030204" pitchFamily="34" charset="0"/>
              </a:rPr>
              <a:t>But as for you, Bethlehem </a:t>
            </a:r>
            <a:r>
              <a:rPr lang="en-US" sz="3200" dirty="0" err="1">
                <a:solidFill>
                  <a:schemeClr val="bg1"/>
                </a:solidFill>
                <a:latin typeface="Calibri" panose="020F0502020204030204" pitchFamily="34" charset="0"/>
              </a:rPr>
              <a:t>Ephrathah</a:t>
            </a:r>
            <a:r>
              <a:rPr lang="en-US" sz="3200" dirty="0">
                <a:solidFill>
                  <a:schemeClr val="bg1"/>
                </a:solidFill>
                <a:latin typeface="Calibri" panose="020F0502020204030204" pitchFamily="34" charset="0"/>
              </a:rPr>
              <a:t>, </a:t>
            </a:r>
            <a:r>
              <a:rPr lang="en-US" sz="3200" b="1" i="1" u="sng" dirty="0">
                <a:solidFill>
                  <a:srgbClr val="FFFFCC"/>
                </a:solidFill>
                <a:latin typeface="Calibri" panose="020F0502020204030204" pitchFamily="34" charset="0"/>
              </a:rPr>
              <a:t>Too</a:t>
            </a:r>
            <a:r>
              <a:rPr lang="en-US" sz="3200" b="1" u="sng" dirty="0">
                <a:solidFill>
                  <a:srgbClr val="FFFFCC"/>
                </a:solidFill>
                <a:latin typeface="Calibri" panose="020F0502020204030204" pitchFamily="34" charset="0"/>
              </a:rPr>
              <a:t> little to be among the clans of Judah</a:t>
            </a:r>
            <a:r>
              <a:rPr lang="en-US" sz="3200" dirty="0">
                <a:solidFill>
                  <a:schemeClr val="bg1"/>
                </a:solidFill>
                <a:latin typeface="Calibri" panose="020F0502020204030204" pitchFamily="34" charset="0"/>
              </a:rPr>
              <a:t>, From you One will go forth for Me to be </a:t>
            </a:r>
            <a:r>
              <a:rPr lang="en-US" sz="3200" b="1" u="sng" dirty="0">
                <a:solidFill>
                  <a:srgbClr val="FFFFCC"/>
                </a:solidFill>
                <a:latin typeface="Calibri" panose="020F0502020204030204" pitchFamily="34" charset="0"/>
              </a:rPr>
              <a:t>ruler</a:t>
            </a:r>
            <a:r>
              <a:rPr lang="en-US" sz="3200" dirty="0">
                <a:solidFill>
                  <a:schemeClr val="bg1"/>
                </a:solidFill>
                <a:latin typeface="Calibri" panose="020F0502020204030204" pitchFamily="34" charset="0"/>
              </a:rPr>
              <a:t> in Israel. His goings forth are from long ago, From the days of eternity </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i="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solidFill>
                  <a:schemeClr val="bg1"/>
                </a:solidFill>
                <a:latin typeface="Calibri" panose="020F0502020204030204" pitchFamily="34" charset="0"/>
              </a:rPr>
              <a:t>.</a:t>
            </a:r>
            <a:r>
              <a:rPr lang="en-US" altLang="en-US" sz="3200" dirty="0">
                <a:solidFill>
                  <a:schemeClr val="bg1"/>
                </a:solidFill>
                <a:latin typeface="Calibri" panose="020F0502020204030204" pitchFamily="34" charset="0"/>
              </a:rPr>
              <a:t>”</a:t>
            </a:r>
          </a:p>
        </p:txBody>
      </p:sp>
      <p:pic>
        <p:nvPicPr>
          <p:cNvPr id="3" name="Picture 2">
            <a:extLst>
              <a:ext uri="{FF2B5EF4-FFF2-40B4-BE49-F238E27FC236}">
                <a16:creationId xmlns:a16="http://schemas.microsoft.com/office/drawing/2014/main" id="{58E9078A-E7DF-4EC2-9EF7-7F5465FE2D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32421" y="2828925"/>
            <a:ext cx="3679158" cy="2011680"/>
          </a:xfrm>
          <a:prstGeom prst="rect">
            <a:avLst/>
          </a:prstGeom>
        </p:spPr>
      </p:pic>
    </p:spTree>
    <p:extLst>
      <p:ext uri="{BB962C8B-B14F-4D97-AF65-F5344CB8AC3E}">
        <p14:creationId xmlns:p14="http://schemas.microsoft.com/office/powerpoint/2010/main" val="3317998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5222" b="45691"/>
          <a:stretch/>
        </p:blipFill>
        <p:spPr>
          <a:xfrm>
            <a:off x="0" y="1046285"/>
            <a:ext cx="9144000" cy="1435378"/>
          </a:xfrm>
          <a:prstGeom prst="rect">
            <a:avLst/>
          </a:prstGeom>
        </p:spPr>
      </p:pic>
      <p:sp>
        <p:nvSpPr>
          <p:cNvPr id="5" name="Rectangle 4"/>
          <p:cNvSpPr/>
          <p:nvPr/>
        </p:nvSpPr>
        <p:spPr>
          <a:xfrm>
            <a:off x="243845" y="215343"/>
            <a:ext cx="4647041"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rPr>
              <a:t>Gideon’s Spring</a:t>
            </a:r>
          </a:p>
        </p:txBody>
      </p:sp>
      <p:pic>
        <p:nvPicPr>
          <p:cNvPr id="4" name="Picture 3"/>
          <p:cNvPicPr>
            <a:picLocks noChangeAspect="1"/>
          </p:cNvPicPr>
          <p:nvPr/>
        </p:nvPicPr>
        <p:blipFill>
          <a:blip r:embed="rId3"/>
          <a:stretch>
            <a:fillRect/>
          </a:stretch>
        </p:blipFill>
        <p:spPr>
          <a:xfrm>
            <a:off x="310672" y="2915665"/>
            <a:ext cx="4513386" cy="33850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4"/>
          <a:srcRect l="10894" r="7715"/>
          <a:stretch/>
        </p:blipFill>
        <p:spPr>
          <a:xfrm rot="10800000">
            <a:off x="4958861" y="2754023"/>
            <a:ext cx="4017352" cy="37083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7486353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3845" y="215343"/>
            <a:ext cx="4647041"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Gideon’s Spring</a:t>
            </a:r>
          </a:p>
        </p:txBody>
      </p:sp>
      <p:pic>
        <p:nvPicPr>
          <p:cNvPr id="2" name="Picture 1"/>
          <p:cNvPicPr>
            <a:picLocks noChangeAspect="1"/>
          </p:cNvPicPr>
          <p:nvPr/>
        </p:nvPicPr>
        <p:blipFill>
          <a:blip r:embed="rId2"/>
          <a:stretch>
            <a:fillRect/>
          </a:stretch>
        </p:blipFill>
        <p:spPr>
          <a:xfrm>
            <a:off x="0" y="1138673"/>
            <a:ext cx="9144000" cy="5143500"/>
          </a:xfrm>
          <a:prstGeom prst="rect">
            <a:avLst/>
          </a:prstGeom>
        </p:spPr>
      </p:pic>
    </p:spTree>
    <p:extLst>
      <p:ext uri="{BB962C8B-B14F-4D97-AF65-F5344CB8AC3E}">
        <p14:creationId xmlns:p14="http://schemas.microsoft.com/office/powerpoint/2010/main" val="133812772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Image result for two bethlehem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27866" y="18349"/>
            <a:ext cx="4637617" cy="6839651"/>
          </a:xfrm>
          <a:prstGeom prst="rect">
            <a:avLst/>
          </a:prstGeom>
          <a:noFill/>
          <a:extLst>
            <a:ext uri="{909E8E84-426E-40DD-AFC4-6F175D3DCCD1}">
              <a14:hiddenFill xmlns:a14="http://schemas.microsoft.com/office/drawing/2010/main">
                <a:solidFill>
                  <a:srgbClr val="FFFFFF"/>
                </a:solidFill>
              </a14:hiddenFill>
            </a:ext>
          </a:extLst>
        </p:spPr>
      </p:pic>
      <p:sp>
        <p:nvSpPr>
          <p:cNvPr id="4" name="Oval 7"/>
          <p:cNvSpPr>
            <a:spLocks noChangeArrowheads="1"/>
          </p:cNvSpPr>
          <p:nvPr/>
        </p:nvSpPr>
        <p:spPr bwMode="auto">
          <a:xfrm>
            <a:off x="3987800" y="3438174"/>
            <a:ext cx="1905000" cy="8382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726064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jesus was a palestinia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1066800"/>
            <a:ext cx="8343900" cy="4695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061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http://palestine-shop.net/shop/images/detailed/2/16092011712.jpg">
            <a:extLst>
              <a:ext uri="{FF2B5EF4-FFF2-40B4-BE49-F238E27FC236}">
                <a16:creationId xmlns:a16="http://schemas.microsoft.com/office/drawing/2014/main" id="{EE32EE96-C211-4C13-8F54-175736F4EF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666"/>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466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960426-AAA6-4126-93AF-30F7DEE010A4}"/>
              </a:ext>
            </a:extLst>
          </p:cNvPr>
          <p:cNvSpPr>
            <a:spLocks noGrp="1"/>
          </p:cNvSpPr>
          <p:nvPr>
            <p:ph type="body" idx="1"/>
          </p:nvPr>
        </p:nvSpPr>
        <p:spPr>
          <a:xfrm>
            <a:off x="0" y="77006"/>
            <a:ext cx="9144000" cy="1980941"/>
          </a:xfrm>
        </p:spPr>
        <p:txBody>
          <a:bodyPr anchor="ctr"/>
          <a:lstStyle/>
          <a:p>
            <a:r>
              <a:rPr lang="en-IN" sz="3200" dirty="0" err="1">
                <a:latin typeface="Papyrus" panose="03070502060502030205" pitchFamily="66" charset="0"/>
              </a:rPr>
              <a:t>Sepphoris</a:t>
            </a:r>
            <a:r>
              <a:rPr lang="en-IN" sz="3200" dirty="0">
                <a:latin typeface="Papyrus" panose="03070502060502030205" pitchFamily="66" charset="0"/>
              </a:rPr>
              <a:t>, Upper Galilee/Caesarea-Philippi </a:t>
            </a:r>
            <a:r>
              <a:rPr lang="en-IN" sz="3200" dirty="0" err="1">
                <a:latin typeface="Papyrus" panose="03070502060502030205" pitchFamily="66" charset="0"/>
              </a:rPr>
              <a:t>andTel</a:t>
            </a:r>
            <a:r>
              <a:rPr lang="en-IN" sz="3200" dirty="0">
                <a:latin typeface="Papyrus" panose="03070502060502030205" pitchFamily="66" charset="0"/>
              </a:rPr>
              <a:t> Dan, Sea of Galilee, Mt.  of Beatitudes </a:t>
            </a:r>
          </a:p>
        </p:txBody>
      </p:sp>
      <p:pic>
        <p:nvPicPr>
          <p:cNvPr id="7" name="Picture Placeholder 10">
            <a:extLst>
              <a:ext uri="{FF2B5EF4-FFF2-40B4-BE49-F238E27FC236}">
                <a16:creationId xmlns:a16="http://schemas.microsoft.com/office/drawing/2014/main" id="{D620DAA1-D3DD-45F3-8C18-8605DB8A05E3}"/>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tretch>
            <a:fillRect/>
          </a:stretch>
        </p:blipFill>
        <p:spPr>
          <a:xfrm>
            <a:off x="1513584" y="1892229"/>
            <a:ext cx="6116833" cy="4587625"/>
          </a:xfrm>
        </p:spPr>
      </p:pic>
      <p:sp>
        <p:nvSpPr>
          <p:cNvPr id="8" name="Rectangle 7">
            <a:extLst>
              <a:ext uri="{FF2B5EF4-FFF2-40B4-BE49-F238E27FC236}">
                <a16:creationId xmlns:a16="http://schemas.microsoft.com/office/drawing/2014/main" id="{0BD69A36-9287-4C3C-AC05-05B78D55687D}"/>
              </a:ext>
            </a:extLst>
          </p:cNvPr>
          <p:cNvSpPr/>
          <p:nvPr/>
        </p:nvSpPr>
        <p:spPr>
          <a:xfrm rot="19150521">
            <a:off x="766397" y="1941513"/>
            <a:ext cx="2078435" cy="923330"/>
          </a:xfrm>
          <a:prstGeom prst="rect">
            <a:avLst/>
          </a:prstGeom>
          <a:solidFill>
            <a:srgbClr val="00B0F0"/>
          </a:solid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2</a:t>
            </a:r>
          </a:p>
        </p:txBody>
      </p:sp>
    </p:spTree>
    <p:extLst>
      <p:ext uri="{BB962C8B-B14F-4D97-AF65-F5344CB8AC3E}">
        <p14:creationId xmlns:p14="http://schemas.microsoft.com/office/powerpoint/2010/main" val="31875330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israel moab map">
            <a:extLst>
              <a:ext uri="{FF2B5EF4-FFF2-40B4-BE49-F238E27FC236}">
                <a16:creationId xmlns:a16="http://schemas.microsoft.com/office/drawing/2014/main" id="{82E81906-CCAC-42F1-A3FB-32D973FDB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0933" y="12001"/>
            <a:ext cx="4610100" cy="6845999"/>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D7E80C85-774D-4D60-9CD8-08110E64961E}"/>
              </a:ext>
            </a:extLst>
          </p:cNvPr>
          <p:cNvSpPr/>
          <p:nvPr/>
        </p:nvSpPr>
        <p:spPr>
          <a:xfrm>
            <a:off x="5215467" y="4084841"/>
            <a:ext cx="1236133" cy="57182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66240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2EA5C4-1562-4800-91D6-F7DFEB686D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Micah 5:2</a:t>
            </a:r>
          </a:p>
          <a:p>
            <a:pPr algn="just"/>
            <a:r>
              <a:rPr lang="en-US" altLang="en-US" sz="3200" dirty="0">
                <a:solidFill>
                  <a:schemeClr val="bg1"/>
                </a:solidFill>
                <a:latin typeface="Calibri" panose="020F0502020204030204" pitchFamily="34" charset="0"/>
              </a:rPr>
              <a:t>“</a:t>
            </a:r>
            <a:r>
              <a:rPr lang="en-US" sz="3200" dirty="0">
                <a:solidFill>
                  <a:schemeClr val="bg1"/>
                </a:solidFill>
                <a:latin typeface="Calibri" panose="020F0502020204030204" pitchFamily="34" charset="0"/>
              </a:rPr>
              <a:t>But as for you, Bethlehem </a:t>
            </a:r>
            <a:r>
              <a:rPr lang="en-US" sz="3200" dirty="0" err="1">
                <a:solidFill>
                  <a:schemeClr val="bg1"/>
                </a:solidFill>
                <a:latin typeface="Calibri" panose="020F0502020204030204" pitchFamily="34" charset="0"/>
              </a:rPr>
              <a:t>Ephrathah</a:t>
            </a:r>
            <a:r>
              <a:rPr lang="en-US" sz="3200" dirty="0">
                <a:solidFill>
                  <a:schemeClr val="bg1"/>
                </a:solidFill>
                <a:latin typeface="Calibri" panose="020F0502020204030204" pitchFamily="34" charset="0"/>
              </a:rPr>
              <a:t>, </a:t>
            </a:r>
            <a:r>
              <a:rPr lang="en-US" sz="3200" i="1" dirty="0">
                <a:solidFill>
                  <a:schemeClr val="bg1"/>
                </a:solidFill>
                <a:latin typeface="Calibri" panose="020F0502020204030204" pitchFamily="34" charset="0"/>
              </a:rPr>
              <a:t>Too</a:t>
            </a:r>
            <a:r>
              <a:rPr lang="en-US" sz="3200" dirty="0">
                <a:solidFill>
                  <a:schemeClr val="bg1"/>
                </a:solidFill>
                <a:latin typeface="Calibri" panose="020F0502020204030204" pitchFamily="34" charset="0"/>
              </a:rPr>
              <a:t> little to be among the clans of Judah, From you One will go forth for Me to be ruler in Israel. His goings forth are from long ago, From the days of eternity </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i="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solidFill>
                  <a:schemeClr val="bg1"/>
                </a:solidFill>
                <a:latin typeface="Calibri" panose="020F0502020204030204" pitchFamily="34" charset="0"/>
              </a:rPr>
              <a:t>.</a:t>
            </a:r>
            <a:r>
              <a:rPr lang="en-US" altLang="en-US" sz="3200" dirty="0">
                <a:solidFill>
                  <a:schemeClr val="bg1"/>
                </a:solidFill>
                <a:latin typeface="Calibri" panose="020F0502020204030204" pitchFamily="34" charset="0"/>
              </a:rPr>
              <a:t>”</a:t>
            </a:r>
          </a:p>
        </p:txBody>
      </p:sp>
      <p:pic>
        <p:nvPicPr>
          <p:cNvPr id="3" name="Picture 2">
            <a:extLst>
              <a:ext uri="{FF2B5EF4-FFF2-40B4-BE49-F238E27FC236}">
                <a16:creationId xmlns:a16="http://schemas.microsoft.com/office/drawing/2014/main" id="{58E9078A-E7DF-4EC2-9EF7-7F5465FE2D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32421" y="2828925"/>
            <a:ext cx="3679158" cy="2011680"/>
          </a:xfrm>
          <a:prstGeom prst="rect">
            <a:avLst/>
          </a:prstGeom>
        </p:spPr>
      </p:pic>
    </p:spTree>
    <p:extLst>
      <p:ext uri="{BB962C8B-B14F-4D97-AF65-F5344CB8AC3E}">
        <p14:creationId xmlns:p14="http://schemas.microsoft.com/office/powerpoint/2010/main" val="6114522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2EA5C4-1562-4800-91D6-F7DFEB686D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Micah 5:2</a:t>
            </a:r>
          </a:p>
          <a:p>
            <a:pPr algn="just"/>
            <a:r>
              <a:rPr lang="en-US" altLang="en-US" sz="3200" dirty="0">
                <a:solidFill>
                  <a:schemeClr val="bg1"/>
                </a:solidFill>
                <a:latin typeface="Calibri" panose="020F0502020204030204" pitchFamily="34" charset="0"/>
              </a:rPr>
              <a:t>“</a:t>
            </a:r>
            <a:r>
              <a:rPr lang="en-US" sz="3200" dirty="0">
                <a:solidFill>
                  <a:schemeClr val="bg1"/>
                </a:solidFill>
                <a:latin typeface="Calibri" panose="020F0502020204030204" pitchFamily="34" charset="0"/>
              </a:rPr>
              <a:t>But as for you, Bethlehem </a:t>
            </a:r>
            <a:r>
              <a:rPr lang="en-US" sz="3200" dirty="0" err="1">
                <a:solidFill>
                  <a:schemeClr val="bg1"/>
                </a:solidFill>
                <a:latin typeface="Calibri" panose="020F0502020204030204" pitchFamily="34" charset="0"/>
              </a:rPr>
              <a:t>Ephrathah</a:t>
            </a:r>
            <a:r>
              <a:rPr lang="en-US" sz="3200" dirty="0">
                <a:solidFill>
                  <a:schemeClr val="bg1"/>
                </a:solidFill>
                <a:latin typeface="Calibri" panose="020F0502020204030204" pitchFamily="34" charset="0"/>
              </a:rPr>
              <a:t>, </a:t>
            </a:r>
            <a:r>
              <a:rPr lang="en-US" sz="3200" i="1" dirty="0">
                <a:solidFill>
                  <a:schemeClr val="bg1"/>
                </a:solidFill>
                <a:latin typeface="Calibri" panose="020F0502020204030204" pitchFamily="34" charset="0"/>
              </a:rPr>
              <a:t>Too</a:t>
            </a:r>
            <a:r>
              <a:rPr lang="en-US" sz="3200" dirty="0">
                <a:solidFill>
                  <a:schemeClr val="bg1"/>
                </a:solidFill>
                <a:latin typeface="Calibri" panose="020F0502020204030204" pitchFamily="34" charset="0"/>
              </a:rPr>
              <a:t> little to be among the clans of Judah, From you One will go forth for Me to be </a:t>
            </a:r>
            <a:r>
              <a:rPr lang="en-US" sz="3200" b="1" u="sng" dirty="0">
                <a:solidFill>
                  <a:srgbClr val="FFFFCC"/>
                </a:solidFill>
                <a:latin typeface="Calibri" panose="020F0502020204030204" pitchFamily="34" charset="0"/>
              </a:rPr>
              <a:t>ruler</a:t>
            </a:r>
            <a:r>
              <a:rPr lang="en-US" sz="3200" dirty="0">
                <a:solidFill>
                  <a:schemeClr val="bg1"/>
                </a:solidFill>
                <a:latin typeface="Calibri" panose="020F0502020204030204" pitchFamily="34" charset="0"/>
              </a:rPr>
              <a:t> in Israel. His goings forth are from long ago, From the days of </a:t>
            </a:r>
            <a:r>
              <a:rPr lang="en-US" sz="3200" b="1" u="sng" dirty="0">
                <a:solidFill>
                  <a:srgbClr val="FFFFCC"/>
                </a:solidFill>
                <a:latin typeface="Calibri" panose="020F0502020204030204" pitchFamily="34" charset="0"/>
              </a:rPr>
              <a:t>eternity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solidFill>
                  <a:schemeClr val="bg1"/>
                </a:solidFill>
                <a:latin typeface="Calibri" panose="020F0502020204030204" pitchFamily="34" charset="0"/>
              </a:rPr>
              <a:t>.</a:t>
            </a:r>
            <a:r>
              <a:rPr lang="en-US" altLang="en-US" sz="3200" dirty="0">
                <a:solidFill>
                  <a:schemeClr val="bg1"/>
                </a:solidFill>
                <a:latin typeface="Calibri" panose="020F0502020204030204" pitchFamily="34" charset="0"/>
              </a:rPr>
              <a:t>”</a:t>
            </a:r>
          </a:p>
        </p:txBody>
      </p:sp>
      <p:pic>
        <p:nvPicPr>
          <p:cNvPr id="3" name="Picture 2">
            <a:extLst>
              <a:ext uri="{FF2B5EF4-FFF2-40B4-BE49-F238E27FC236}">
                <a16:creationId xmlns:a16="http://schemas.microsoft.com/office/drawing/2014/main" id="{58E9078A-E7DF-4EC2-9EF7-7F5465FE2D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32421" y="2828925"/>
            <a:ext cx="3679158" cy="2011680"/>
          </a:xfrm>
          <a:prstGeom prst="rect">
            <a:avLst/>
          </a:prstGeom>
        </p:spPr>
      </p:pic>
    </p:spTree>
    <p:extLst>
      <p:ext uri="{BB962C8B-B14F-4D97-AF65-F5344CB8AC3E}">
        <p14:creationId xmlns:p14="http://schemas.microsoft.com/office/powerpoint/2010/main" val="32060345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76200" y="0"/>
            <a:ext cx="8991600"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Psalm 90:2</a:t>
            </a:r>
          </a:p>
          <a:p>
            <a:pPr algn="just">
              <a:spcAft>
                <a:spcPts val="1200"/>
              </a:spcAft>
            </a:pP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the mountains were born Or You gave birth to the earth and the world, Even from everlasting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everlasting</a:t>
            </a:r>
            <a:r>
              <a:rPr lang="en-US" sz="3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God.”</a:t>
            </a:r>
          </a:p>
        </p:txBody>
      </p:sp>
      <p:pic>
        <p:nvPicPr>
          <p:cNvPr id="2" name="Picture 1">
            <a:extLst>
              <a:ext uri="{FF2B5EF4-FFF2-40B4-BE49-F238E27FC236}">
                <a16:creationId xmlns:a16="http://schemas.microsoft.com/office/drawing/2014/main" id="{36C9D95A-EFA3-43F1-AFBA-BE3C6D3065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42819" y="2514600"/>
            <a:ext cx="3658362" cy="2286000"/>
          </a:xfrm>
          <a:prstGeom prst="rect">
            <a:avLst/>
          </a:prstGeom>
        </p:spPr>
      </p:pic>
    </p:spTree>
    <p:extLst>
      <p:ext uri="{BB962C8B-B14F-4D97-AF65-F5344CB8AC3E}">
        <p14:creationId xmlns:p14="http://schemas.microsoft.com/office/powerpoint/2010/main" val="4071656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7A5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4" name="Picture 73">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76" name="Freeform: Shape 75">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4339" name="Picture 2">
            <a:extLst>
              <a:ext uri="{FF2B5EF4-FFF2-40B4-BE49-F238E27FC236}">
                <a16:creationId xmlns:a16="http://schemas.microsoft.com/office/drawing/2014/main" id="{E8BD626E-FCF5-4993-AE35-BB941EACC40D}"/>
              </a:ext>
            </a:extLst>
          </p:cNvPr>
          <p:cNvPicPr>
            <a:picLocks noGrp="1" noChangeAspect="1" noChangeArrowheads="1"/>
          </p:cNvPicPr>
          <p:nvPr>
            <p:ph idx="4294967295"/>
          </p:nvPr>
        </p:nvPicPr>
        <p:blipFill>
          <a:blip r:embed="rId3">
            <a:extLst>
              <a:ext uri="{28A0092B-C50C-407E-A947-70E740481C1C}">
                <a14:useLocalDpi xmlns:a14="http://schemas.microsoft.com/office/drawing/2010/main"/>
              </a:ext>
            </a:extLst>
          </a:blip>
          <a:stretch>
            <a:fillRect/>
          </a:stretch>
        </p:blipFill>
        <p:spPr>
          <a:xfrm>
            <a:off x="2430607" y="1172029"/>
            <a:ext cx="4197966" cy="45139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a:xfrm>
            <a:off x="0" y="228600"/>
            <a:ext cx="7772400" cy="762000"/>
          </a:xfrm>
        </p:spPr>
        <p:txBody>
          <a:bodyPr/>
          <a:lstStyle/>
          <a:p>
            <a:pPr algn="ctr" eaLnBrk="1" hangingPunct="1">
              <a:buFontTx/>
              <a:buNone/>
              <a:defRPr/>
            </a:pPr>
            <a:r>
              <a:rPr lang="en-US" sz="4000" dirty="0">
                <a:effectLst>
                  <a:outerShdw blurRad="38100" dist="38100" dir="2700000" algn="tl">
                    <a:srgbClr val="000000">
                      <a:alpha val="43137"/>
                    </a:srgbClr>
                  </a:outerShdw>
                </a:effectLst>
              </a:rPr>
              <a:t>Modern Example</a:t>
            </a:r>
          </a:p>
        </p:txBody>
      </p:sp>
      <p:sp>
        <p:nvSpPr>
          <p:cNvPr id="72707" name="Rectangle 3"/>
          <p:cNvSpPr>
            <a:spLocks noGrp="1" noChangeArrowheads="1"/>
          </p:cNvSpPr>
          <p:nvPr>
            <p:ph type="body" idx="4294967295"/>
          </p:nvPr>
        </p:nvSpPr>
        <p:spPr>
          <a:xfrm>
            <a:off x="0" y="1143000"/>
            <a:ext cx="3581400" cy="5410200"/>
          </a:xfrm>
        </p:spPr>
        <p:txBody>
          <a:bodyPr>
            <a:normAutofit lnSpcReduction="10000"/>
          </a:bodyPr>
          <a:lstStyle/>
          <a:p>
            <a:pPr marL="461963" indent="-461963" eaLnBrk="1" hangingPunct="1">
              <a:lnSpc>
                <a:spcPct val="90000"/>
              </a:lnSpc>
              <a:defRPr/>
            </a:pPr>
            <a:r>
              <a:rPr lang="en-US" sz="3600" dirty="0"/>
              <a:t>Hemisphere</a:t>
            </a:r>
          </a:p>
          <a:p>
            <a:pPr marL="461963" indent="-461963" eaLnBrk="1" hangingPunct="1">
              <a:lnSpc>
                <a:spcPct val="90000"/>
              </a:lnSpc>
              <a:defRPr/>
            </a:pPr>
            <a:r>
              <a:rPr lang="en-US" sz="3600" dirty="0"/>
              <a:t>Country</a:t>
            </a:r>
          </a:p>
          <a:p>
            <a:pPr marL="461963" indent="-461963" eaLnBrk="1" hangingPunct="1">
              <a:lnSpc>
                <a:spcPct val="90000"/>
              </a:lnSpc>
              <a:defRPr/>
            </a:pPr>
            <a:r>
              <a:rPr lang="en-US" sz="3600" dirty="0"/>
              <a:t>State</a:t>
            </a:r>
          </a:p>
          <a:p>
            <a:pPr marL="461963" indent="-461963" eaLnBrk="1" hangingPunct="1">
              <a:lnSpc>
                <a:spcPct val="90000"/>
              </a:lnSpc>
              <a:defRPr/>
            </a:pPr>
            <a:r>
              <a:rPr lang="en-US" sz="3600" dirty="0"/>
              <a:t>County</a:t>
            </a:r>
          </a:p>
          <a:p>
            <a:pPr marL="461963" indent="-461963" eaLnBrk="1" hangingPunct="1">
              <a:lnSpc>
                <a:spcPct val="90000"/>
              </a:lnSpc>
              <a:defRPr/>
            </a:pPr>
            <a:r>
              <a:rPr lang="en-US" sz="3600" dirty="0"/>
              <a:t>City</a:t>
            </a:r>
          </a:p>
          <a:p>
            <a:pPr marL="461963" indent="-461963" eaLnBrk="1" hangingPunct="1">
              <a:lnSpc>
                <a:spcPct val="90000"/>
              </a:lnSpc>
              <a:defRPr/>
            </a:pPr>
            <a:r>
              <a:rPr lang="en-US" sz="3600" dirty="0"/>
              <a:t>Zip code</a:t>
            </a:r>
          </a:p>
          <a:p>
            <a:pPr marL="461963" indent="-461963" eaLnBrk="1" hangingPunct="1">
              <a:lnSpc>
                <a:spcPct val="90000"/>
              </a:lnSpc>
              <a:defRPr/>
            </a:pPr>
            <a:r>
              <a:rPr lang="en-US" sz="3600" dirty="0"/>
              <a:t>Street name</a:t>
            </a:r>
          </a:p>
          <a:p>
            <a:pPr marL="461963" indent="-461963" eaLnBrk="1" hangingPunct="1">
              <a:lnSpc>
                <a:spcPct val="90000"/>
              </a:lnSpc>
              <a:defRPr/>
            </a:pPr>
            <a:r>
              <a:rPr lang="en-US" sz="3600" dirty="0"/>
              <a:t>Street address</a:t>
            </a:r>
          </a:p>
          <a:p>
            <a:pPr marL="461963" indent="-461963" eaLnBrk="1" hangingPunct="1">
              <a:lnSpc>
                <a:spcPct val="90000"/>
              </a:lnSpc>
              <a:defRPr/>
            </a:pPr>
            <a:r>
              <a:rPr lang="en-US" sz="3600" dirty="0"/>
              <a:t>Person</a:t>
            </a:r>
          </a:p>
        </p:txBody>
      </p:sp>
      <p:pic>
        <p:nvPicPr>
          <p:cNvPr id="4" name="Picture 4"/>
          <p:cNvPicPr>
            <a:picLocks noChangeAspect="1" noChangeArrowheads="1"/>
          </p:cNvPicPr>
          <p:nvPr/>
        </p:nvPicPr>
        <p:blipFill>
          <a:blip r:embed="rId2" cstate="print"/>
          <a:srcRect/>
          <a:stretch>
            <a:fillRect/>
          </a:stretch>
        </p:blipFill>
        <p:spPr bwMode="auto">
          <a:xfrm>
            <a:off x="4343400" y="1295400"/>
            <a:ext cx="4293203" cy="4114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7943910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2EA5C4-1562-4800-91D6-F7DFEB686D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Micah 5:2</a:t>
            </a:r>
          </a:p>
          <a:p>
            <a:pPr algn="just"/>
            <a:r>
              <a:rPr lang="en-US" altLang="en-US" sz="3200" dirty="0">
                <a:solidFill>
                  <a:schemeClr val="bg1"/>
                </a:solidFill>
                <a:latin typeface="Calibri" panose="020F0502020204030204" pitchFamily="34" charset="0"/>
              </a:rPr>
              <a:t>“</a:t>
            </a:r>
            <a:r>
              <a:rPr lang="en-US" sz="3200" dirty="0">
                <a:solidFill>
                  <a:schemeClr val="bg1"/>
                </a:solidFill>
                <a:latin typeface="Calibri" panose="020F0502020204030204" pitchFamily="34" charset="0"/>
              </a:rPr>
              <a:t>But as for you, Bethlehem </a:t>
            </a:r>
            <a:r>
              <a:rPr lang="en-US" sz="3200" dirty="0" err="1">
                <a:solidFill>
                  <a:schemeClr val="bg1"/>
                </a:solidFill>
                <a:latin typeface="Calibri" panose="020F0502020204030204" pitchFamily="34" charset="0"/>
              </a:rPr>
              <a:t>Ephrathah</a:t>
            </a:r>
            <a:r>
              <a:rPr lang="en-US" sz="3200" dirty="0">
                <a:solidFill>
                  <a:schemeClr val="bg1"/>
                </a:solidFill>
                <a:latin typeface="Calibri" panose="020F0502020204030204" pitchFamily="34" charset="0"/>
              </a:rPr>
              <a:t>, </a:t>
            </a:r>
            <a:r>
              <a:rPr lang="en-US" sz="3200" i="1" dirty="0">
                <a:solidFill>
                  <a:schemeClr val="bg1"/>
                </a:solidFill>
                <a:latin typeface="Calibri" panose="020F0502020204030204" pitchFamily="34" charset="0"/>
              </a:rPr>
              <a:t>Too</a:t>
            </a:r>
            <a:r>
              <a:rPr lang="en-US" sz="3200" dirty="0">
                <a:solidFill>
                  <a:schemeClr val="bg1"/>
                </a:solidFill>
                <a:latin typeface="Calibri" panose="020F0502020204030204" pitchFamily="34" charset="0"/>
              </a:rPr>
              <a:t> little to be among the clans of Judah, From you One will go forth for Me to be ruler in </a:t>
            </a:r>
            <a:r>
              <a:rPr lang="en-US" sz="3200" b="1" u="sng" dirty="0">
                <a:solidFill>
                  <a:srgbClr val="FFFFCC"/>
                </a:solidFill>
                <a:latin typeface="Calibri" panose="020F0502020204030204" pitchFamily="34" charset="0"/>
              </a:rPr>
              <a:t>Israel</a:t>
            </a:r>
            <a:r>
              <a:rPr lang="en-US" sz="3200" dirty="0">
                <a:solidFill>
                  <a:schemeClr val="bg1"/>
                </a:solidFill>
                <a:latin typeface="Calibri" panose="020F0502020204030204" pitchFamily="34" charset="0"/>
              </a:rPr>
              <a:t>. His goings forth are from long ago, From the days of eternity </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i="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solidFill>
                  <a:schemeClr val="bg1"/>
                </a:solidFill>
                <a:latin typeface="Calibri" panose="020F0502020204030204" pitchFamily="34" charset="0"/>
              </a:rPr>
              <a:t>.</a:t>
            </a:r>
            <a:r>
              <a:rPr lang="en-US" altLang="en-US" sz="3200" dirty="0">
                <a:solidFill>
                  <a:schemeClr val="bg1"/>
                </a:solidFill>
                <a:latin typeface="Calibri" panose="020F0502020204030204" pitchFamily="34" charset="0"/>
              </a:rPr>
              <a:t>”</a:t>
            </a:r>
          </a:p>
        </p:txBody>
      </p:sp>
      <p:pic>
        <p:nvPicPr>
          <p:cNvPr id="3" name="Picture 2">
            <a:extLst>
              <a:ext uri="{FF2B5EF4-FFF2-40B4-BE49-F238E27FC236}">
                <a16:creationId xmlns:a16="http://schemas.microsoft.com/office/drawing/2014/main" id="{58E9078A-E7DF-4EC2-9EF7-7F5465FE2D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32421" y="2828925"/>
            <a:ext cx="3679158" cy="2011680"/>
          </a:xfrm>
          <a:prstGeom prst="rect">
            <a:avLst/>
          </a:prstGeom>
        </p:spPr>
      </p:pic>
    </p:spTree>
    <p:extLst>
      <p:ext uri="{BB962C8B-B14F-4D97-AF65-F5344CB8AC3E}">
        <p14:creationId xmlns:p14="http://schemas.microsoft.com/office/powerpoint/2010/main" val="22821570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2EA5C4-1562-4800-91D6-F7DFEB686D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Micah 5:2</a:t>
            </a:r>
          </a:p>
          <a:p>
            <a:pPr algn="just"/>
            <a:r>
              <a:rPr lang="en-US" altLang="en-US" sz="3200" dirty="0">
                <a:solidFill>
                  <a:schemeClr val="bg1"/>
                </a:solidFill>
                <a:latin typeface="Calibri" panose="020F0502020204030204" pitchFamily="34" charset="0"/>
              </a:rPr>
              <a:t>“</a:t>
            </a:r>
            <a:r>
              <a:rPr lang="en-US" sz="3200" dirty="0">
                <a:solidFill>
                  <a:schemeClr val="bg1"/>
                </a:solidFill>
                <a:latin typeface="Calibri" panose="020F0502020204030204" pitchFamily="34" charset="0"/>
              </a:rPr>
              <a:t>But as for you, Bethlehem </a:t>
            </a:r>
            <a:r>
              <a:rPr lang="en-US" sz="3200" dirty="0" err="1">
                <a:solidFill>
                  <a:schemeClr val="bg1"/>
                </a:solidFill>
                <a:latin typeface="Calibri" panose="020F0502020204030204" pitchFamily="34" charset="0"/>
              </a:rPr>
              <a:t>Ephrathah</a:t>
            </a:r>
            <a:r>
              <a:rPr lang="en-US" sz="3200" dirty="0">
                <a:solidFill>
                  <a:schemeClr val="bg1"/>
                </a:solidFill>
                <a:latin typeface="Calibri" panose="020F0502020204030204" pitchFamily="34" charset="0"/>
              </a:rPr>
              <a:t>, </a:t>
            </a:r>
            <a:r>
              <a:rPr lang="en-US" sz="3200" i="1" dirty="0">
                <a:solidFill>
                  <a:schemeClr val="bg1"/>
                </a:solidFill>
                <a:latin typeface="Calibri" panose="020F0502020204030204" pitchFamily="34" charset="0"/>
              </a:rPr>
              <a:t>Too</a:t>
            </a:r>
            <a:r>
              <a:rPr lang="en-US" sz="3200" dirty="0">
                <a:solidFill>
                  <a:schemeClr val="bg1"/>
                </a:solidFill>
                <a:latin typeface="Calibri" panose="020F0502020204030204" pitchFamily="34" charset="0"/>
              </a:rPr>
              <a:t> little to be among the clans of </a:t>
            </a:r>
            <a:r>
              <a:rPr lang="en-US" sz="3200" b="1" u="sng" dirty="0">
                <a:solidFill>
                  <a:srgbClr val="FFFFCC"/>
                </a:solidFill>
                <a:latin typeface="Calibri" panose="020F0502020204030204" pitchFamily="34" charset="0"/>
              </a:rPr>
              <a:t>Judah</a:t>
            </a:r>
            <a:r>
              <a:rPr lang="en-US" sz="3200" dirty="0">
                <a:solidFill>
                  <a:schemeClr val="bg1"/>
                </a:solidFill>
                <a:latin typeface="Calibri" panose="020F0502020204030204" pitchFamily="34" charset="0"/>
              </a:rPr>
              <a:t>, From you One will go forth for Me to be ruler in Israel. His goings forth are from long ago, From the days of eternity </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i="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solidFill>
                  <a:schemeClr val="bg1"/>
                </a:solidFill>
                <a:latin typeface="Calibri" panose="020F0502020204030204" pitchFamily="34" charset="0"/>
              </a:rPr>
              <a:t>.</a:t>
            </a:r>
            <a:r>
              <a:rPr lang="en-US" altLang="en-US" sz="3200" dirty="0">
                <a:solidFill>
                  <a:schemeClr val="bg1"/>
                </a:solidFill>
                <a:latin typeface="Calibri" panose="020F0502020204030204" pitchFamily="34" charset="0"/>
              </a:rPr>
              <a:t>”</a:t>
            </a:r>
          </a:p>
        </p:txBody>
      </p:sp>
      <p:pic>
        <p:nvPicPr>
          <p:cNvPr id="3" name="Picture 2">
            <a:extLst>
              <a:ext uri="{FF2B5EF4-FFF2-40B4-BE49-F238E27FC236}">
                <a16:creationId xmlns:a16="http://schemas.microsoft.com/office/drawing/2014/main" id="{58E9078A-E7DF-4EC2-9EF7-7F5465FE2D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32421" y="2828925"/>
            <a:ext cx="3679158" cy="2011680"/>
          </a:xfrm>
          <a:prstGeom prst="rect">
            <a:avLst/>
          </a:prstGeom>
        </p:spPr>
      </p:pic>
    </p:spTree>
    <p:extLst>
      <p:ext uri="{BB962C8B-B14F-4D97-AF65-F5344CB8AC3E}">
        <p14:creationId xmlns:p14="http://schemas.microsoft.com/office/powerpoint/2010/main" val="25673954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4600" y="304800"/>
            <a:ext cx="4114800" cy="624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27961193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98587" y="188695"/>
            <a:ext cx="4346825" cy="6480610"/>
          </a:xfrm>
          <a:prstGeom prst="rect">
            <a:avLst/>
          </a:prstGeom>
        </p:spPr>
      </p:pic>
    </p:spTree>
    <p:extLst>
      <p:ext uri="{BB962C8B-B14F-4D97-AF65-F5344CB8AC3E}">
        <p14:creationId xmlns:p14="http://schemas.microsoft.com/office/powerpoint/2010/main" val="47042769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960426-AAA6-4126-93AF-30F7DEE010A4}"/>
              </a:ext>
            </a:extLst>
          </p:cNvPr>
          <p:cNvSpPr>
            <a:spLocks noGrp="1"/>
          </p:cNvSpPr>
          <p:nvPr>
            <p:ph type="body" idx="1"/>
          </p:nvPr>
        </p:nvSpPr>
        <p:spPr>
          <a:xfrm>
            <a:off x="0" y="77006"/>
            <a:ext cx="9144000" cy="1980941"/>
          </a:xfrm>
        </p:spPr>
        <p:txBody>
          <a:bodyPr anchor="ctr"/>
          <a:lstStyle/>
          <a:p>
            <a:r>
              <a:rPr lang="en-IN" sz="3200" dirty="0">
                <a:latin typeface="Papyrus" panose="03070502060502030205" pitchFamily="66" charset="0"/>
              </a:rPr>
              <a:t>Capernaum, </a:t>
            </a:r>
            <a:r>
              <a:rPr lang="en-IN" sz="3200" dirty="0" err="1">
                <a:latin typeface="Papyrus" panose="03070502060502030205" pitchFamily="66" charset="0"/>
              </a:rPr>
              <a:t>Tabgha</a:t>
            </a:r>
            <a:endParaRPr lang="en-IN" sz="3200" dirty="0">
              <a:latin typeface="Papyrus" panose="03070502060502030205" pitchFamily="66" charset="0"/>
            </a:endParaRPr>
          </a:p>
        </p:txBody>
      </p:sp>
      <p:pic>
        <p:nvPicPr>
          <p:cNvPr id="11" name="Picture Placeholder 10">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tretch>
            <a:fillRect/>
          </a:stretch>
        </p:blipFill>
        <p:spPr>
          <a:xfrm>
            <a:off x="1513584" y="1892229"/>
            <a:ext cx="6116833" cy="4587625"/>
          </a:xfrm>
        </p:spPr>
      </p:pic>
      <p:sp>
        <p:nvSpPr>
          <p:cNvPr id="4" name="Rectangle 3"/>
          <p:cNvSpPr/>
          <p:nvPr/>
        </p:nvSpPr>
        <p:spPr>
          <a:xfrm rot="19150521">
            <a:off x="766397" y="1941513"/>
            <a:ext cx="2078435" cy="923330"/>
          </a:xfrm>
          <a:prstGeom prst="rect">
            <a:avLst/>
          </a:prstGeom>
          <a:solidFill>
            <a:srgbClr val="00B0F0"/>
          </a:solid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3</a:t>
            </a:r>
          </a:p>
        </p:txBody>
      </p:sp>
    </p:spTree>
    <p:extLst>
      <p:ext uri="{BB962C8B-B14F-4D97-AF65-F5344CB8AC3E}">
        <p14:creationId xmlns:p14="http://schemas.microsoft.com/office/powerpoint/2010/main" val="2884841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266700" y="169068"/>
            <a:ext cx="8763000" cy="1143000"/>
          </a:xfrm>
        </p:spPr>
        <p:txBody>
          <a:bodyPr/>
          <a:lstStyle/>
          <a:p>
            <a:pPr eaLnBrk="1" hangingPunct="1">
              <a:defRPr/>
            </a:pPr>
            <a:r>
              <a:rPr lang="en-US" sz="4000" dirty="0"/>
              <a:t>Messiah must be from the tribe of Judah</a:t>
            </a:r>
          </a:p>
        </p:txBody>
      </p:sp>
      <p:sp>
        <p:nvSpPr>
          <p:cNvPr id="59395" name="Rectangle 3"/>
          <p:cNvSpPr>
            <a:spLocks noGrp="1" noChangeArrowheads="1"/>
          </p:cNvSpPr>
          <p:nvPr>
            <p:ph type="body" idx="4294967295"/>
          </p:nvPr>
        </p:nvSpPr>
        <p:spPr>
          <a:xfrm>
            <a:off x="331787" y="2400300"/>
            <a:ext cx="3886200" cy="2057400"/>
          </a:xfrm>
        </p:spPr>
        <p:txBody>
          <a:bodyPr/>
          <a:lstStyle/>
          <a:p>
            <a:pPr eaLnBrk="1" hangingPunct="1">
              <a:spcBef>
                <a:spcPts val="0"/>
              </a:spcBef>
              <a:spcAft>
                <a:spcPts val="3600"/>
              </a:spcAft>
              <a:buFont typeface="Wingdings" panose="05000000000000000000" pitchFamily="2" charset="2"/>
              <a:buChar char="n"/>
              <a:defRPr/>
            </a:pPr>
            <a:r>
              <a:rPr lang="en-US" sz="3600" dirty="0"/>
              <a:t>Genesis 49:10</a:t>
            </a:r>
          </a:p>
          <a:p>
            <a:pPr eaLnBrk="1" hangingPunct="1">
              <a:spcBef>
                <a:spcPts val="0"/>
              </a:spcBef>
              <a:spcAft>
                <a:spcPts val="3600"/>
              </a:spcAft>
              <a:buFont typeface="Wingdings" panose="05000000000000000000" pitchFamily="2" charset="2"/>
              <a:buChar char="n"/>
              <a:defRPr/>
            </a:pPr>
            <a:r>
              <a:rPr lang="en-US" sz="3600" dirty="0"/>
              <a:t>Revelation 5:5</a:t>
            </a:r>
          </a:p>
        </p:txBody>
      </p:sp>
      <p:pic>
        <p:nvPicPr>
          <p:cNvPr id="25604" name="Picture 5" descr="C:\Program Files\Common Files\Microsoft Shared\Clipart\cagcat50\AN01124_.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48200" y="1312069"/>
            <a:ext cx="3478213" cy="423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523191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2EA5C4-1562-4800-91D6-F7DFEB686D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Micah 5:2</a:t>
            </a:r>
          </a:p>
          <a:p>
            <a:pPr algn="just"/>
            <a:r>
              <a:rPr lang="en-US" altLang="en-US" sz="3200" dirty="0">
                <a:solidFill>
                  <a:schemeClr val="bg1"/>
                </a:solidFill>
                <a:latin typeface="Calibri" panose="020F0502020204030204" pitchFamily="34" charset="0"/>
              </a:rPr>
              <a:t>“</a:t>
            </a:r>
            <a:r>
              <a:rPr lang="en-US" sz="3200" dirty="0">
                <a:solidFill>
                  <a:schemeClr val="bg1"/>
                </a:solidFill>
                <a:latin typeface="Calibri" panose="020F0502020204030204" pitchFamily="34" charset="0"/>
              </a:rPr>
              <a:t>But as for you, </a:t>
            </a:r>
            <a:r>
              <a:rPr lang="en-US" sz="3200" b="1" u="sng" dirty="0">
                <a:solidFill>
                  <a:srgbClr val="FFFFCC"/>
                </a:solidFill>
                <a:latin typeface="Calibri" panose="020F0502020204030204" pitchFamily="34" charset="0"/>
              </a:rPr>
              <a:t>Bethlehem</a:t>
            </a:r>
            <a:r>
              <a:rPr lang="en-US" sz="3200" dirty="0">
                <a:solidFill>
                  <a:schemeClr val="bg1"/>
                </a:solidFill>
                <a:latin typeface="Calibri" panose="020F0502020204030204" pitchFamily="34" charset="0"/>
              </a:rPr>
              <a:t> </a:t>
            </a:r>
            <a:r>
              <a:rPr lang="en-US" sz="3200" dirty="0" err="1">
                <a:solidFill>
                  <a:schemeClr val="bg1"/>
                </a:solidFill>
                <a:latin typeface="Calibri" panose="020F0502020204030204" pitchFamily="34" charset="0"/>
              </a:rPr>
              <a:t>Ephrathah</a:t>
            </a:r>
            <a:r>
              <a:rPr lang="en-US" sz="3200" dirty="0">
                <a:solidFill>
                  <a:schemeClr val="bg1"/>
                </a:solidFill>
                <a:latin typeface="Calibri" panose="020F0502020204030204" pitchFamily="34" charset="0"/>
              </a:rPr>
              <a:t>, </a:t>
            </a:r>
            <a:r>
              <a:rPr lang="en-US" sz="3200" i="1" dirty="0">
                <a:solidFill>
                  <a:schemeClr val="bg1"/>
                </a:solidFill>
                <a:latin typeface="Calibri" panose="020F0502020204030204" pitchFamily="34" charset="0"/>
              </a:rPr>
              <a:t>Too</a:t>
            </a:r>
            <a:r>
              <a:rPr lang="en-US" sz="3200" dirty="0">
                <a:solidFill>
                  <a:schemeClr val="bg1"/>
                </a:solidFill>
                <a:latin typeface="Calibri" panose="020F0502020204030204" pitchFamily="34" charset="0"/>
              </a:rPr>
              <a:t> little to be among the clans of Judah, From you One will go forth for Me to be ruler in Israel. His goings forth are from long ago, From the days of eternity </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i="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solidFill>
                  <a:schemeClr val="bg1"/>
                </a:solidFill>
                <a:latin typeface="Calibri" panose="020F0502020204030204" pitchFamily="34" charset="0"/>
              </a:rPr>
              <a:t>.</a:t>
            </a:r>
            <a:r>
              <a:rPr lang="en-US" altLang="en-US" sz="3200" dirty="0">
                <a:solidFill>
                  <a:schemeClr val="bg1"/>
                </a:solidFill>
                <a:latin typeface="Calibri" panose="020F0502020204030204" pitchFamily="34" charset="0"/>
              </a:rPr>
              <a:t>”</a:t>
            </a:r>
          </a:p>
        </p:txBody>
      </p:sp>
      <p:pic>
        <p:nvPicPr>
          <p:cNvPr id="3" name="Picture 2">
            <a:extLst>
              <a:ext uri="{FF2B5EF4-FFF2-40B4-BE49-F238E27FC236}">
                <a16:creationId xmlns:a16="http://schemas.microsoft.com/office/drawing/2014/main" id="{58E9078A-E7DF-4EC2-9EF7-7F5465FE2D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32421" y="2828925"/>
            <a:ext cx="3679158" cy="2011680"/>
          </a:xfrm>
          <a:prstGeom prst="rect">
            <a:avLst/>
          </a:prstGeom>
        </p:spPr>
      </p:pic>
    </p:spTree>
    <p:extLst>
      <p:ext uri="{BB962C8B-B14F-4D97-AF65-F5344CB8AC3E}">
        <p14:creationId xmlns:p14="http://schemas.microsoft.com/office/powerpoint/2010/main" val="12287264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2EA5C4-1562-4800-91D6-F7DFEB686D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Micah 5:2</a:t>
            </a:r>
          </a:p>
          <a:p>
            <a:pPr algn="just"/>
            <a:r>
              <a:rPr lang="en-US" altLang="en-US" sz="3200" dirty="0">
                <a:solidFill>
                  <a:schemeClr val="bg1"/>
                </a:solidFill>
                <a:latin typeface="Calibri" panose="020F0502020204030204" pitchFamily="34" charset="0"/>
              </a:rPr>
              <a:t>“</a:t>
            </a:r>
            <a:r>
              <a:rPr lang="en-US" sz="3200" dirty="0">
                <a:solidFill>
                  <a:schemeClr val="bg1"/>
                </a:solidFill>
                <a:latin typeface="Calibri" panose="020F0502020204030204" pitchFamily="34" charset="0"/>
              </a:rPr>
              <a:t>But as for you, </a:t>
            </a:r>
            <a:r>
              <a:rPr lang="en-US" sz="3200" b="1" u="sng" dirty="0">
                <a:solidFill>
                  <a:srgbClr val="FFFFCC"/>
                </a:solidFill>
                <a:latin typeface="Calibri" panose="020F0502020204030204" pitchFamily="34" charset="0"/>
              </a:rPr>
              <a:t>Bethlehem </a:t>
            </a:r>
            <a:r>
              <a:rPr lang="en-US" sz="3200" b="1" u="sng" dirty="0" err="1">
                <a:solidFill>
                  <a:srgbClr val="FFFFCC"/>
                </a:solidFill>
                <a:latin typeface="Calibri" panose="020F0502020204030204" pitchFamily="34" charset="0"/>
              </a:rPr>
              <a:t>Ephrathah</a:t>
            </a:r>
            <a:r>
              <a:rPr lang="en-US" sz="3200" dirty="0">
                <a:solidFill>
                  <a:schemeClr val="bg1"/>
                </a:solidFill>
                <a:latin typeface="Calibri" panose="020F0502020204030204" pitchFamily="34" charset="0"/>
              </a:rPr>
              <a:t>, </a:t>
            </a:r>
            <a:r>
              <a:rPr lang="en-US" sz="3200" i="1" dirty="0">
                <a:solidFill>
                  <a:schemeClr val="bg1"/>
                </a:solidFill>
                <a:latin typeface="Calibri" panose="020F0502020204030204" pitchFamily="34" charset="0"/>
              </a:rPr>
              <a:t>Too</a:t>
            </a:r>
            <a:r>
              <a:rPr lang="en-US" sz="3200" dirty="0">
                <a:solidFill>
                  <a:schemeClr val="bg1"/>
                </a:solidFill>
                <a:latin typeface="Calibri" panose="020F0502020204030204" pitchFamily="34" charset="0"/>
              </a:rPr>
              <a:t> little to be among the clans of Judah, From you One will go forth for Me to be ruler in Israel. His goings forth are from long ago, From the days of eternity </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i="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solidFill>
                  <a:schemeClr val="bg1"/>
                </a:solidFill>
                <a:latin typeface="Calibri" panose="020F0502020204030204" pitchFamily="34" charset="0"/>
              </a:rPr>
              <a:t>.</a:t>
            </a:r>
            <a:r>
              <a:rPr lang="en-US" altLang="en-US" sz="3200" dirty="0">
                <a:solidFill>
                  <a:schemeClr val="bg1"/>
                </a:solidFill>
                <a:latin typeface="Calibri" panose="020F0502020204030204" pitchFamily="34" charset="0"/>
              </a:rPr>
              <a:t>”</a:t>
            </a:r>
          </a:p>
        </p:txBody>
      </p:sp>
      <p:pic>
        <p:nvPicPr>
          <p:cNvPr id="3" name="Picture 2">
            <a:extLst>
              <a:ext uri="{FF2B5EF4-FFF2-40B4-BE49-F238E27FC236}">
                <a16:creationId xmlns:a16="http://schemas.microsoft.com/office/drawing/2014/main" id="{58E9078A-E7DF-4EC2-9EF7-7F5465FE2D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32421" y="2828925"/>
            <a:ext cx="3679158" cy="2011680"/>
          </a:xfrm>
          <a:prstGeom prst="rect">
            <a:avLst/>
          </a:prstGeom>
        </p:spPr>
      </p:pic>
    </p:spTree>
    <p:extLst>
      <p:ext uri="{BB962C8B-B14F-4D97-AF65-F5344CB8AC3E}">
        <p14:creationId xmlns:p14="http://schemas.microsoft.com/office/powerpoint/2010/main" val="36367085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34574" y="112488"/>
            <a:ext cx="4474852" cy="6633023"/>
          </a:xfrm>
          <a:prstGeom prst="rect">
            <a:avLst/>
          </a:prstGeom>
        </p:spPr>
      </p:pic>
    </p:spTree>
    <p:extLst>
      <p:ext uri="{BB962C8B-B14F-4D97-AF65-F5344CB8AC3E}">
        <p14:creationId xmlns:p14="http://schemas.microsoft.com/office/powerpoint/2010/main" val="28265180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2EA5C4-1562-4800-91D6-F7DFEB686D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Micah 5:2</a:t>
            </a:r>
          </a:p>
          <a:p>
            <a:pPr algn="just"/>
            <a:r>
              <a:rPr lang="en-US" altLang="en-US" sz="3200" dirty="0">
                <a:solidFill>
                  <a:schemeClr val="bg1"/>
                </a:solidFill>
                <a:latin typeface="Calibri" panose="020F0502020204030204" pitchFamily="34" charset="0"/>
              </a:rPr>
              <a:t>“</a:t>
            </a:r>
            <a:r>
              <a:rPr lang="en-US" sz="3200" dirty="0">
                <a:solidFill>
                  <a:schemeClr val="bg1"/>
                </a:solidFill>
                <a:latin typeface="Calibri" panose="020F0502020204030204" pitchFamily="34" charset="0"/>
              </a:rPr>
              <a:t>But as for you, Bethlehem </a:t>
            </a:r>
            <a:r>
              <a:rPr lang="en-US" sz="3200" dirty="0" err="1">
                <a:solidFill>
                  <a:schemeClr val="bg1"/>
                </a:solidFill>
                <a:latin typeface="Calibri" panose="020F0502020204030204" pitchFamily="34" charset="0"/>
              </a:rPr>
              <a:t>Ephrathah</a:t>
            </a:r>
            <a:r>
              <a:rPr lang="en-US" sz="3200" dirty="0">
                <a:solidFill>
                  <a:schemeClr val="bg1"/>
                </a:solidFill>
                <a:latin typeface="Calibri" panose="020F0502020204030204" pitchFamily="34" charset="0"/>
              </a:rPr>
              <a:t>, </a:t>
            </a:r>
            <a:r>
              <a:rPr lang="en-US" sz="3200" b="1" i="1" u="sng" dirty="0">
                <a:solidFill>
                  <a:srgbClr val="FFFFCC"/>
                </a:solidFill>
                <a:latin typeface="Calibri" panose="020F0502020204030204" pitchFamily="34" charset="0"/>
              </a:rPr>
              <a:t>Too</a:t>
            </a:r>
            <a:r>
              <a:rPr lang="en-US" sz="3200" b="1" u="sng" dirty="0">
                <a:solidFill>
                  <a:srgbClr val="FFFFCC"/>
                </a:solidFill>
                <a:latin typeface="Calibri" panose="020F0502020204030204" pitchFamily="34" charset="0"/>
              </a:rPr>
              <a:t> little to be among the clans of Judah</a:t>
            </a:r>
            <a:r>
              <a:rPr lang="en-US" sz="3200" dirty="0">
                <a:solidFill>
                  <a:schemeClr val="bg1"/>
                </a:solidFill>
                <a:latin typeface="Calibri" panose="020F0502020204030204" pitchFamily="34" charset="0"/>
              </a:rPr>
              <a:t>, From you One will go forth for Me to be ruler in Israel. His goings forth are from long ago, From the days of eternity </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i="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solidFill>
                  <a:schemeClr val="bg1"/>
                </a:solidFill>
                <a:latin typeface="Calibri" panose="020F0502020204030204" pitchFamily="34" charset="0"/>
              </a:rPr>
              <a:t>.</a:t>
            </a:r>
            <a:r>
              <a:rPr lang="en-US" altLang="en-US" sz="3200" dirty="0">
                <a:solidFill>
                  <a:schemeClr val="bg1"/>
                </a:solidFill>
                <a:latin typeface="Calibri" panose="020F0502020204030204" pitchFamily="34" charset="0"/>
              </a:rPr>
              <a:t>”</a:t>
            </a:r>
          </a:p>
        </p:txBody>
      </p:sp>
      <p:pic>
        <p:nvPicPr>
          <p:cNvPr id="3" name="Picture 2">
            <a:extLst>
              <a:ext uri="{FF2B5EF4-FFF2-40B4-BE49-F238E27FC236}">
                <a16:creationId xmlns:a16="http://schemas.microsoft.com/office/drawing/2014/main" id="{58E9078A-E7DF-4EC2-9EF7-7F5465FE2D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32421" y="2828925"/>
            <a:ext cx="3679158" cy="2011680"/>
          </a:xfrm>
          <a:prstGeom prst="rect">
            <a:avLst/>
          </a:prstGeom>
        </p:spPr>
      </p:pic>
    </p:spTree>
    <p:extLst>
      <p:ext uri="{BB962C8B-B14F-4D97-AF65-F5344CB8AC3E}">
        <p14:creationId xmlns:p14="http://schemas.microsoft.com/office/powerpoint/2010/main" val="27307595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a:extLst>
              <a:ext uri="{FF2B5EF4-FFF2-40B4-BE49-F238E27FC236}">
                <a16:creationId xmlns:a16="http://schemas.microsoft.com/office/drawing/2014/main" id="{D56ED805-717B-4D8B-88F1-F6A9FDD0645A}"/>
              </a:ext>
            </a:extLst>
          </p:cNvPr>
          <p:cNvSpPr>
            <a:spLocks noGrp="1" noChangeArrowheads="1"/>
          </p:cNvSpPr>
          <p:nvPr>
            <p:ph type="title"/>
          </p:nvPr>
        </p:nvSpPr>
        <p:spPr>
          <a:xfrm>
            <a:off x="1638300" y="228600"/>
            <a:ext cx="5867400" cy="609600"/>
          </a:xfrm>
        </p:spPr>
        <p:txBody>
          <a:bodyPr/>
          <a:lstStyle/>
          <a:p>
            <a:pPr>
              <a:defRPr/>
            </a:pPr>
            <a:r>
              <a:rPr lang="en-US" sz="3600" dirty="0">
                <a:latin typeface="Arial" pitchFamily="34" charset="0"/>
                <a:cs typeface="Arial" pitchFamily="34" charset="0"/>
              </a:rPr>
              <a:t>7 “I AM” statements in John</a:t>
            </a:r>
          </a:p>
        </p:txBody>
      </p:sp>
      <p:graphicFrame>
        <p:nvGraphicFramePr>
          <p:cNvPr id="16416" name="Group 32">
            <a:extLst>
              <a:ext uri="{FF2B5EF4-FFF2-40B4-BE49-F238E27FC236}">
                <a16:creationId xmlns:a16="http://schemas.microsoft.com/office/drawing/2014/main" id="{576FD2DA-20DC-45D9-BC76-B21E8ABF6C95}"/>
              </a:ext>
            </a:extLst>
          </p:cNvPr>
          <p:cNvGraphicFramePr>
            <a:graphicFrameLocks noGrp="1"/>
          </p:cNvGraphicFramePr>
          <p:nvPr>
            <p:extLst/>
          </p:nvPr>
        </p:nvGraphicFramePr>
        <p:xfrm>
          <a:off x="1600200" y="990600"/>
          <a:ext cx="7391400" cy="5476877"/>
        </p:xfrm>
        <a:graphic>
          <a:graphicData uri="http://schemas.openxmlformats.org/drawingml/2006/table">
            <a:tbl>
              <a:tblPr/>
              <a:tblGrid>
                <a:gridCol w="5543550">
                  <a:extLst>
                    <a:ext uri="{9D8B030D-6E8A-4147-A177-3AD203B41FA5}">
                      <a16:colId xmlns:a16="http://schemas.microsoft.com/office/drawing/2014/main" val="20000"/>
                    </a:ext>
                  </a:extLst>
                </a:gridCol>
                <a:gridCol w="1847850">
                  <a:extLst>
                    <a:ext uri="{9D8B030D-6E8A-4147-A177-3AD203B41FA5}">
                      <a16:colId xmlns:a16="http://schemas.microsoft.com/office/drawing/2014/main" val="20001"/>
                    </a:ext>
                  </a:extLst>
                </a:gridCol>
              </a:tblGrid>
              <a:tr h="60861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tx1"/>
                          </a:solidFill>
                          <a:effectLst>
                            <a:outerShdw blurRad="38100" dist="38100" dir="2700000" algn="tl">
                              <a:srgbClr val="FFFFFF"/>
                            </a:outerShdw>
                          </a:effectLst>
                          <a:latin typeface="Abadi MT Condensed Light" pitchFamily="34" charset="0"/>
                        </a:rPr>
                        <a:t>I am the Bread of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tx1"/>
                          </a:solidFill>
                          <a:effectLst>
                            <a:outerShdw blurRad="38100" dist="38100" dir="2700000" algn="tl">
                              <a:srgbClr val="FFFFFF"/>
                            </a:outerShdw>
                          </a:effectLst>
                          <a:latin typeface="Abadi MT Condensed Light" pitchFamily="34" charset="0"/>
                        </a:rPr>
                        <a:t>6:35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0"/>
                  </a:ext>
                </a:extLst>
              </a:tr>
              <a:tr h="60693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tx1"/>
                          </a:solidFill>
                          <a:effectLst>
                            <a:outerShdw blurRad="38100" dist="38100" dir="2700000" algn="tl">
                              <a:srgbClr val="FFFFFF"/>
                            </a:outerShdw>
                          </a:effectLst>
                          <a:latin typeface="Abadi MT Condensed Light" pitchFamily="34" charset="0"/>
                        </a:rPr>
                        <a:t>I am the Light of the world</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tx1"/>
                          </a:solidFill>
                          <a:effectLst>
                            <a:outerShdw blurRad="38100" dist="38100" dir="2700000" algn="tl">
                              <a:srgbClr val="FFFFFF"/>
                            </a:outerShdw>
                          </a:effectLst>
                          <a:latin typeface="Abadi MT Condensed Light" pitchFamily="34" charset="0"/>
                        </a:rPr>
                        <a:t>8:12</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tx1"/>
                          </a:solidFill>
                          <a:effectLst>
                            <a:outerShdw blurRad="38100" dist="38100" dir="2700000" algn="tl">
                              <a:srgbClr val="FFFFFF"/>
                            </a:outerShdw>
                          </a:effectLst>
                          <a:latin typeface="Abadi MT Condensed Light" pitchFamily="34" charset="0"/>
                        </a:rPr>
                        <a:t>I am the Gate for the sheep</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tx1"/>
                          </a:solidFill>
                          <a:effectLst>
                            <a:outerShdw blurRad="38100" dist="38100" dir="2700000" algn="tl">
                              <a:srgbClr val="FFFFFF"/>
                            </a:outerShdw>
                          </a:effectLst>
                          <a:latin typeface="Abadi MT Condensed Light" pitchFamily="34" charset="0"/>
                        </a:rPr>
                        <a:t>10:7; cf. v.9</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r h="77506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tx1"/>
                          </a:solidFill>
                          <a:effectLst>
                            <a:outerShdw blurRad="38100" dist="38100" dir="2700000" algn="tl">
                              <a:srgbClr val="FFFFFF"/>
                            </a:outerShdw>
                          </a:effectLst>
                          <a:latin typeface="Abadi MT Condensed Light" pitchFamily="34" charset="0"/>
                        </a:rPr>
                        <a:t>I am the Good Shepherd</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tx1"/>
                          </a:solidFill>
                          <a:effectLst>
                            <a:outerShdw blurRad="38100" dist="38100" dir="2700000" algn="tl">
                              <a:srgbClr val="FFFFFF"/>
                            </a:outerShdw>
                          </a:effectLst>
                          <a:latin typeface="Abadi MT Condensed Light" pitchFamily="34" charset="0"/>
                        </a:rPr>
                        <a:t>10:11,14</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3"/>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tx1"/>
                          </a:solidFill>
                          <a:effectLst>
                            <a:outerShdw blurRad="38100" dist="38100" dir="2700000" algn="tl">
                              <a:srgbClr val="FFFFFF"/>
                            </a:outerShdw>
                          </a:effectLst>
                          <a:latin typeface="Abadi MT Condensed Light" pitchFamily="34" charset="0"/>
                        </a:rPr>
                        <a:t>I am the Resurrection and the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tx1"/>
                          </a:solidFill>
                          <a:effectLst>
                            <a:outerShdw blurRad="38100" dist="38100" dir="2700000" algn="tl">
                              <a:srgbClr val="FFFFFF"/>
                            </a:outerShdw>
                          </a:effectLst>
                          <a:latin typeface="Abadi MT Condensed Light" pitchFamily="34" charset="0"/>
                        </a:rPr>
                        <a:t>11:25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4"/>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tx1"/>
                          </a:solidFill>
                          <a:effectLst>
                            <a:outerShdw blurRad="38100" dist="38100" dir="2700000" algn="tl">
                              <a:srgbClr val="FFFFFF"/>
                            </a:outerShdw>
                          </a:effectLst>
                          <a:latin typeface="Abadi MT Condensed Light" pitchFamily="34" charset="0"/>
                        </a:rPr>
                        <a:t>I am the Way and the Truth and the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tx1"/>
                          </a:solidFill>
                          <a:effectLst>
                            <a:outerShdw blurRad="38100" dist="38100" dir="2700000" algn="tl">
                              <a:srgbClr val="FFFFFF"/>
                            </a:outerShdw>
                          </a:effectLst>
                          <a:latin typeface="Abadi MT Condensed Light" pitchFamily="34" charset="0"/>
                        </a:rPr>
                        <a:t>14:6</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5"/>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tx1"/>
                          </a:solidFill>
                          <a:effectLst>
                            <a:outerShdw blurRad="38100" dist="38100" dir="2700000" algn="tl">
                              <a:srgbClr val="FFFFFF"/>
                            </a:outerShdw>
                          </a:effectLst>
                          <a:latin typeface="Abadi MT Condensed Light" pitchFamily="34" charset="0"/>
                        </a:rPr>
                        <a:t>I am the true Vine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tx1"/>
                          </a:solidFill>
                          <a:effectLst>
                            <a:outerShdw blurRad="38100" dist="38100" dir="2700000" algn="tl">
                              <a:srgbClr val="FFFFFF"/>
                            </a:outerShdw>
                          </a:effectLst>
                          <a:latin typeface="Abadi MT Condensed Light" pitchFamily="34" charset="0"/>
                        </a:rPr>
                        <a:t>15:1; cf. v.5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6"/>
                  </a:ext>
                </a:extLst>
              </a:tr>
            </a:tbl>
          </a:graphicData>
        </a:graphic>
      </p:graphicFrame>
      <p:pic>
        <p:nvPicPr>
          <p:cNvPr id="49182" name="Picture 2">
            <a:extLst>
              <a:ext uri="{FF2B5EF4-FFF2-40B4-BE49-F238E27FC236}">
                <a16:creationId xmlns:a16="http://schemas.microsoft.com/office/drawing/2014/main" id="{ACFAE9DD-3E4D-45C1-A45A-067EA5CF79F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990600"/>
            <a:ext cx="1447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2561" y="1013137"/>
            <a:ext cx="8598877" cy="5718253"/>
          </a:xfrm>
          <a:prstGeom prst="rect">
            <a:avLst/>
          </a:prstGeom>
        </p:spPr>
      </p:pic>
      <p:sp>
        <p:nvSpPr>
          <p:cNvPr id="5" name="Rectangle 4"/>
          <p:cNvSpPr/>
          <p:nvPr/>
        </p:nvSpPr>
        <p:spPr>
          <a:xfrm>
            <a:off x="704929" y="215343"/>
            <a:ext cx="3636958"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Yad Vashem</a:t>
            </a:r>
          </a:p>
        </p:txBody>
      </p:sp>
    </p:spTree>
    <p:extLst>
      <p:ext uri="{BB962C8B-B14F-4D97-AF65-F5344CB8AC3E}">
        <p14:creationId xmlns:p14="http://schemas.microsoft.com/office/powerpoint/2010/main" val="120016522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5376980" y="3507098"/>
            <a:ext cx="3359548" cy="3250363"/>
          </a:xfrm>
          <a:prstGeom prst="rect">
            <a:avLst/>
          </a:prstGeom>
        </p:spPr>
      </p:pic>
      <p:pic>
        <p:nvPicPr>
          <p:cNvPr id="11" name="Picture 10"/>
          <p:cNvPicPr>
            <a:picLocks noChangeAspect="1"/>
          </p:cNvPicPr>
          <p:nvPr/>
        </p:nvPicPr>
        <p:blipFill rotWithShape="1">
          <a:blip r:embed="rId3"/>
          <a:srcRect l="51009" t="1026" r="13480" b="7692"/>
          <a:stretch/>
        </p:blipFill>
        <p:spPr>
          <a:xfrm>
            <a:off x="597963" y="1094287"/>
            <a:ext cx="2164789" cy="3130061"/>
          </a:xfrm>
          <a:prstGeom prst="rect">
            <a:avLst/>
          </a:prstGeom>
        </p:spPr>
      </p:pic>
      <p:pic>
        <p:nvPicPr>
          <p:cNvPr id="7" name="Picture 6"/>
          <p:cNvPicPr>
            <a:picLocks noChangeAspect="1"/>
          </p:cNvPicPr>
          <p:nvPr/>
        </p:nvPicPr>
        <p:blipFill>
          <a:blip r:embed="rId4"/>
          <a:stretch>
            <a:fillRect/>
          </a:stretch>
        </p:blipFill>
        <p:spPr>
          <a:xfrm>
            <a:off x="5407268" y="215343"/>
            <a:ext cx="3438525" cy="3136829"/>
          </a:xfrm>
          <a:prstGeom prst="rect">
            <a:avLst/>
          </a:prstGeom>
        </p:spPr>
      </p:pic>
      <p:pic>
        <p:nvPicPr>
          <p:cNvPr id="4" name="Picture 3"/>
          <p:cNvPicPr>
            <a:picLocks noChangeAspect="1"/>
          </p:cNvPicPr>
          <p:nvPr/>
        </p:nvPicPr>
        <p:blipFill>
          <a:blip r:embed="rId5"/>
          <a:stretch>
            <a:fillRect/>
          </a:stretch>
        </p:blipFill>
        <p:spPr>
          <a:xfrm>
            <a:off x="105508" y="4301811"/>
            <a:ext cx="5090746" cy="2392651"/>
          </a:xfrm>
          <a:prstGeom prst="rect">
            <a:avLst/>
          </a:prstGeom>
        </p:spPr>
      </p:pic>
      <p:sp>
        <p:nvSpPr>
          <p:cNvPr id="5" name="Rectangle 4"/>
          <p:cNvSpPr/>
          <p:nvPr/>
        </p:nvSpPr>
        <p:spPr>
          <a:xfrm>
            <a:off x="704929" y="215343"/>
            <a:ext cx="3636958"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Yad Vashem</a:t>
            </a:r>
          </a:p>
        </p:txBody>
      </p:sp>
      <p:pic>
        <p:nvPicPr>
          <p:cNvPr id="10" name="Picture 9"/>
          <p:cNvPicPr>
            <a:picLocks noChangeAspect="1"/>
          </p:cNvPicPr>
          <p:nvPr/>
        </p:nvPicPr>
        <p:blipFill>
          <a:blip r:embed="rId6"/>
          <a:stretch>
            <a:fillRect/>
          </a:stretch>
        </p:blipFill>
        <p:spPr>
          <a:xfrm>
            <a:off x="2396850" y="1028699"/>
            <a:ext cx="4104006" cy="3636017"/>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2432423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9154C57-D69E-46AE-9C86-99F8C170598C}"/>
              </a:ext>
            </a:extLst>
          </p:cNvPr>
          <p:cNvSpPr>
            <a:spLocks noGrp="1"/>
          </p:cNvSpPr>
          <p:nvPr>
            <p:ph type="sldNum" sz="quarter" idx="12"/>
          </p:nvPr>
        </p:nvSpPr>
        <p:spPr/>
        <p:txBody>
          <a:bodyPr/>
          <a:lstStyle/>
          <a:p>
            <a:fld id="{D95DF768-090C-4FCD-9AEB-62BD5D10539B}" type="slidenum">
              <a:rPr lang="en-US" altLang="en-US" smtClean="0"/>
              <a:pPr/>
              <a:t>48</a:t>
            </a:fld>
            <a:endParaRPr lang="en-US" altLang="en-US"/>
          </a:p>
        </p:txBody>
      </p:sp>
      <p:sp>
        <p:nvSpPr>
          <p:cNvPr id="6" name="Title 5">
            <a:extLst>
              <a:ext uri="{FF2B5EF4-FFF2-40B4-BE49-F238E27FC236}">
                <a16:creationId xmlns:a16="http://schemas.microsoft.com/office/drawing/2014/main" id="{6ACE5C73-190C-4269-AA1F-4DA5F27F17F4}"/>
              </a:ext>
            </a:extLst>
          </p:cNvPr>
          <p:cNvSpPr>
            <a:spLocks noGrp="1"/>
          </p:cNvSpPr>
          <p:nvPr>
            <p:ph type="title" idx="4294967295"/>
          </p:nvPr>
        </p:nvSpPr>
        <p:spPr>
          <a:xfrm>
            <a:off x="0" y="246063"/>
            <a:ext cx="8362950" cy="920750"/>
          </a:xfrm>
        </p:spPr>
        <p:txBody>
          <a:bodyPr>
            <a:normAutofit fontScale="90000"/>
          </a:bodyPr>
          <a:lstStyle/>
          <a:p>
            <a:br>
              <a:rPr lang="en-US" b="0" dirty="0"/>
            </a:br>
            <a:br>
              <a:rPr lang="en-US" b="0" dirty="0"/>
            </a:br>
            <a:endParaRPr lang="en-US" dirty="0"/>
          </a:p>
        </p:txBody>
      </p:sp>
      <p:sp>
        <p:nvSpPr>
          <p:cNvPr id="8" name="Rectangle 7">
            <a:extLst>
              <a:ext uri="{FF2B5EF4-FFF2-40B4-BE49-F238E27FC236}">
                <a16:creationId xmlns:a16="http://schemas.microsoft.com/office/drawing/2014/main" id="{550E983D-B791-47AB-8D6A-74EEC0519151}"/>
              </a:ext>
            </a:extLst>
          </p:cNvPr>
          <p:cNvSpPr/>
          <p:nvPr/>
        </p:nvSpPr>
        <p:spPr>
          <a:xfrm>
            <a:off x="1697762" y="44718"/>
            <a:ext cx="6282266" cy="1323439"/>
          </a:xfrm>
          <a:prstGeom prst="rect">
            <a:avLst/>
          </a:prstGeom>
        </p:spPr>
        <p:txBody>
          <a:bodyPr wrap="square">
            <a:spAutoFit/>
          </a:bodyPr>
          <a:lstStyle/>
          <a:p>
            <a:pPr algn="ctr"/>
            <a:r>
              <a:rPr lang="en-US" sz="2000" dirty="0"/>
              <a:t>Ignorance about the Holocaust is growing</a:t>
            </a:r>
            <a:br>
              <a:rPr lang="en-US" sz="2000" dirty="0"/>
            </a:br>
            <a:r>
              <a:rPr lang="en-US" sz="2000" dirty="0"/>
              <a:t>By Harry D. Wall</a:t>
            </a:r>
            <a:br>
              <a:rPr lang="en-US" sz="2000" dirty="0"/>
            </a:br>
            <a:r>
              <a:rPr lang="en-US" sz="2000" dirty="0"/>
              <a:t>Updated 6:11 PM ET, Sun January 27, 2019</a:t>
            </a:r>
            <a:br>
              <a:rPr lang="en-US" sz="2000" dirty="0"/>
            </a:br>
            <a:endParaRPr lang="en-US" sz="2000" dirty="0"/>
          </a:p>
        </p:txBody>
      </p:sp>
      <p:sp>
        <p:nvSpPr>
          <p:cNvPr id="9" name="Rectangle 8">
            <a:extLst>
              <a:ext uri="{FF2B5EF4-FFF2-40B4-BE49-F238E27FC236}">
                <a16:creationId xmlns:a16="http://schemas.microsoft.com/office/drawing/2014/main" id="{552B7847-FABA-4106-BC44-1B842F38B0B4}"/>
              </a:ext>
            </a:extLst>
          </p:cNvPr>
          <p:cNvSpPr/>
          <p:nvPr/>
        </p:nvSpPr>
        <p:spPr>
          <a:xfrm>
            <a:off x="84406" y="1006982"/>
            <a:ext cx="8975188" cy="5509200"/>
          </a:xfrm>
          <a:prstGeom prst="rect">
            <a:avLst/>
          </a:prstGeom>
        </p:spPr>
        <p:txBody>
          <a:bodyPr wrap="square">
            <a:spAutoFit/>
          </a:bodyPr>
          <a:lstStyle/>
          <a:p>
            <a:pPr algn="just"/>
            <a:r>
              <a:rPr lang="en-US" sz="3200" dirty="0">
                <a:solidFill>
                  <a:srgbClr val="262626"/>
                </a:solidFill>
                <a:latin typeface="CNN"/>
              </a:rPr>
              <a:t>“Ignorance about the Holocaust is growing, particularly among young people. In the United States, a </a:t>
            </a:r>
            <a:r>
              <a:rPr lang="en-US" sz="3200" dirty="0">
                <a:latin typeface="CNN"/>
                <a:hlinkClick r:id="rId2">
                  <a:extLst>
                    <a:ext uri="{A12FA001-AC4F-418D-AE19-62706E023703}">
                      <ahyp:hlinkClr xmlns:ahyp="http://schemas.microsoft.com/office/drawing/2018/hyperlinkcolor" val="tx"/>
                    </a:ext>
                  </a:extLst>
                </a:hlinkClick>
              </a:rPr>
              <a:t>2018 survey</a:t>
            </a:r>
            <a:r>
              <a:rPr lang="en-US" sz="3200" dirty="0">
                <a:solidFill>
                  <a:srgbClr val="006598"/>
                </a:solidFill>
                <a:latin typeface="CNN"/>
                <a:hlinkClick r:id="rId2">
                  <a:extLst>
                    <a:ext uri="{A12FA001-AC4F-418D-AE19-62706E023703}">
                      <ahyp:hlinkClr xmlns:ahyp="http://schemas.microsoft.com/office/drawing/2018/hyperlinkcolor" val="tx"/>
                    </a:ext>
                  </a:extLst>
                </a:hlinkClick>
              </a:rPr>
              <a:t> </a:t>
            </a:r>
            <a:r>
              <a:rPr lang="en-US" sz="3200" dirty="0">
                <a:solidFill>
                  <a:srgbClr val="262626"/>
                </a:solidFill>
                <a:latin typeface="CNN"/>
              </a:rPr>
              <a:t>showed that</a:t>
            </a:r>
            <a:r>
              <a:rPr lang="en-US" sz="3200" dirty="0">
                <a:solidFill>
                  <a:srgbClr val="006598"/>
                </a:solidFill>
                <a:latin typeface="CNN"/>
                <a:hlinkClick r:id="rId3"/>
              </a:rPr>
              <a:t> </a:t>
            </a:r>
            <a:r>
              <a:rPr lang="en-US" sz="3200" dirty="0">
                <a:latin typeface="CNN"/>
                <a:hlinkClick r:id="rId3">
                  <a:extLst>
                    <a:ext uri="{A12FA001-AC4F-418D-AE19-62706E023703}">
                      <ahyp:hlinkClr xmlns:ahyp="http://schemas.microsoft.com/office/drawing/2018/hyperlinkcolor" val="tx"/>
                    </a:ext>
                  </a:extLst>
                </a:hlinkClick>
              </a:rPr>
              <a:t>66%</a:t>
            </a:r>
            <a:r>
              <a:rPr lang="en-US" sz="3200" dirty="0">
                <a:latin typeface="CNN"/>
              </a:rPr>
              <a:t> </a:t>
            </a:r>
            <a:r>
              <a:rPr lang="en-US" sz="3200" dirty="0">
                <a:solidFill>
                  <a:srgbClr val="262626"/>
                </a:solidFill>
                <a:latin typeface="CNN"/>
              </a:rPr>
              <a:t>of millennials could not identify what the Auschwitz concentration and death camp was. A recent </a:t>
            </a:r>
            <a:r>
              <a:rPr lang="en-US" sz="3200" dirty="0">
                <a:latin typeface="CNN"/>
                <a:hlinkClick r:id="rId4">
                  <a:extLst>
                    <a:ext uri="{A12FA001-AC4F-418D-AE19-62706E023703}">
                      <ahyp:hlinkClr xmlns:ahyp="http://schemas.microsoft.com/office/drawing/2018/hyperlinkcolor" val="tx"/>
                    </a:ext>
                  </a:extLst>
                </a:hlinkClick>
              </a:rPr>
              <a:t>CNN poll</a:t>
            </a:r>
            <a:r>
              <a:rPr lang="en-US" sz="3200" dirty="0">
                <a:solidFill>
                  <a:srgbClr val="262626"/>
                </a:solidFill>
                <a:latin typeface="CNN"/>
              </a:rPr>
              <a:t> in Europe revealed that about a third of the 7,000 European respondents across seven countries knew "just a little or nothing at all" about the Holocaust. In France, nearly 20% of young adults between the ages of 18 and 34 said they had never heard of the Holocaust.”</a:t>
            </a:r>
            <a:endParaRPr lang="en-US" sz="3200" b="0" i="0" dirty="0">
              <a:solidFill>
                <a:srgbClr val="262626"/>
              </a:solidFill>
              <a:effectLst/>
              <a:latin typeface="CNN"/>
            </a:endParaRPr>
          </a:p>
        </p:txBody>
      </p:sp>
      <p:sp>
        <p:nvSpPr>
          <p:cNvPr id="10" name="TextBox 9">
            <a:extLst>
              <a:ext uri="{FF2B5EF4-FFF2-40B4-BE49-F238E27FC236}">
                <a16:creationId xmlns:a16="http://schemas.microsoft.com/office/drawing/2014/main" id="{BEBFB535-A97B-4478-8EAF-CB78D64B94CA}"/>
              </a:ext>
            </a:extLst>
          </p:cNvPr>
          <p:cNvSpPr txBox="1"/>
          <p:nvPr/>
        </p:nvSpPr>
        <p:spPr>
          <a:xfrm>
            <a:off x="2710669" y="5972498"/>
            <a:ext cx="6348925" cy="646331"/>
          </a:xfrm>
          <a:prstGeom prst="rect">
            <a:avLst/>
          </a:prstGeom>
          <a:noFill/>
        </p:spPr>
        <p:txBody>
          <a:bodyPr wrap="square" rtlCol="0">
            <a:spAutoFit/>
          </a:bodyPr>
          <a:lstStyle/>
          <a:p>
            <a:r>
              <a:rPr lang="en-US" dirty="0">
                <a:latin typeface="CNN"/>
                <a:hlinkClick r:id="rId5">
                  <a:extLst>
                    <a:ext uri="{A12FA001-AC4F-418D-AE19-62706E023703}">
                      <ahyp:hlinkClr xmlns:ahyp="http://schemas.microsoft.com/office/drawing/2018/hyperlinkcolor" val="tx"/>
                    </a:ext>
                  </a:extLst>
                </a:hlinkClick>
              </a:rPr>
              <a:t>https://www.cnn.com/2019/01/27/opinions/holocaust-education-importance-wall/index.html</a:t>
            </a:r>
            <a:endParaRPr lang="en-US" dirty="0">
              <a:latin typeface="CNN"/>
            </a:endParaRPr>
          </a:p>
        </p:txBody>
      </p:sp>
    </p:spTree>
    <p:extLst>
      <p:ext uri="{BB962C8B-B14F-4D97-AF65-F5344CB8AC3E}">
        <p14:creationId xmlns:p14="http://schemas.microsoft.com/office/powerpoint/2010/main" val="63712419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304800"/>
            <a:ext cx="7772400" cy="1295400"/>
          </a:xfrm>
        </p:spPr>
        <p:txBody>
          <a:bodyPr>
            <a:normAutofit fontScale="90000"/>
          </a:bodyPr>
          <a:lstStyle/>
          <a:p>
            <a:pPr lvl="0" algn="ctr" eaLnBrk="1" hangingPunct="1">
              <a:spcBef>
                <a:spcPct val="20000"/>
              </a:spcBef>
              <a:buClr>
                <a:srgbClr val="00FFFF"/>
              </a:buClr>
              <a:buSzPct val="75000"/>
            </a:pPr>
            <a:r>
              <a:rPr lang="en-US" sz="4000" dirty="0">
                <a:solidFill>
                  <a:srgbClr val="00FFFF"/>
                </a:solidFill>
                <a:effectLst>
                  <a:outerShdw blurRad="38100" dist="38100" dir="2700000" algn="tl">
                    <a:srgbClr val="000000">
                      <a:alpha val="43137"/>
                    </a:srgbClr>
                  </a:outerShdw>
                </a:effectLst>
              </a:rPr>
              <a:t>MODERN TRENDS IN ANTISEMITISM</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alpha val="43137"/>
                    </a:srgbClr>
                  </a:outerShdw>
                </a:effectLst>
                <a:ea typeface="+mn-ea"/>
                <a:cs typeface="+mn-cs"/>
              </a:rPr>
              <a:t>Revelation</a:t>
            </a:r>
            <a:r>
              <a:rPr lang="en-US" sz="2800" dirty="0">
                <a:solidFill>
                  <a:schemeClr val="tx1"/>
                </a:solidFill>
                <a:effectLst>
                  <a:outerShdw blurRad="38100" dist="38100" dir="2700000" algn="tl">
                    <a:srgbClr val="000000">
                      <a:alpha val="43137"/>
                    </a:srgbClr>
                  </a:outerShdw>
                </a:effectLst>
                <a:ea typeface="+mn-ea"/>
                <a:cs typeface="+mn-cs"/>
              </a:rPr>
              <a:t> </a:t>
            </a:r>
            <a:r>
              <a:rPr lang="en-US" sz="3200" dirty="0">
                <a:solidFill>
                  <a:schemeClr val="tx1"/>
                </a:solidFill>
                <a:effectLst>
                  <a:outerShdw blurRad="38100" dist="38100" dir="2700000" algn="tl">
                    <a:srgbClr val="000000">
                      <a:alpha val="43137"/>
                    </a:srgbClr>
                  </a:outerShdw>
                </a:effectLst>
                <a:ea typeface="+mn-ea"/>
                <a:cs typeface="+mn-cs"/>
              </a:rPr>
              <a:t>12</a:t>
            </a:r>
            <a:endParaRPr lang="en-US" sz="3600" dirty="0">
              <a:solidFill>
                <a:schemeClr val="tx1"/>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7076" y="3886200"/>
            <a:ext cx="2150166" cy="2514600"/>
          </a:xfrm>
          <a:prstGeom prst="rect">
            <a:avLst/>
          </a:prstGeom>
        </p:spPr>
      </p:pic>
      <p:pic>
        <p:nvPicPr>
          <p:cNvPr id="1026" name="Picture 2" descr="C:\Users\Jim\AppData\Local\Temp\SNAGHTMLafd9027.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59211" y="2057400"/>
            <a:ext cx="3551439"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Jim\AppData\Local\Temp\SNAGHTMLafed37d.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0" y="2743199"/>
            <a:ext cx="2047875" cy="3200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192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960426-AAA6-4126-93AF-30F7DEE010A4}"/>
              </a:ext>
            </a:extLst>
          </p:cNvPr>
          <p:cNvSpPr>
            <a:spLocks noGrp="1"/>
          </p:cNvSpPr>
          <p:nvPr>
            <p:ph type="body" idx="1"/>
          </p:nvPr>
        </p:nvSpPr>
        <p:spPr>
          <a:xfrm>
            <a:off x="0" y="77006"/>
            <a:ext cx="9144000" cy="1980941"/>
          </a:xfrm>
        </p:spPr>
        <p:txBody>
          <a:bodyPr anchor="ctr"/>
          <a:lstStyle/>
          <a:p>
            <a:r>
              <a:rPr lang="en-IN" sz="3200" dirty="0">
                <a:latin typeface="Papyrus" panose="03070502060502030205" pitchFamily="66" charset="0"/>
              </a:rPr>
              <a:t>Jordan River, Bet She 'An, Jericho, Dead Sea, Masada</a:t>
            </a:r>
          </a:p>
        </p:txBody>
      </p:sp>
      <p:pic>
        <p:nvPicPr>
          <p:cNvPr id="11" name="Picture Placeholder 10">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tretch>
            <a:fillRect/>
          </a:stretch>
        </p:blipFill>
        <p:spPr>
          <a:xfrm>
            <a:off x="1513584" y="1892229"/>
            <a:ext cx="6116833" cy="4587625"/>
          </a:xfrm>
        </p:spPr>
      </p:pic>
      <p:sp>
        <p:nvSpPr>
          <p:cNvPr id="4" name="Rectangle 3"/>
          <p:cNvSpPr/>
          <p:nvPr/>
        </p:nvSpPr>
        <p:spPr>
          <a:xfrm rot="19150521">
            <a:off x="766397" y="1941513"/>
            <a:ext cx="2078435" cy="923330"/>
          </a:xfrm>
          <a:prstGeom prst="rect">
            <a:avLst/>
          </a:prstGeom>
          <a:solidFill>
            <a:srgbClr val="00B0F0"/>
          </a:solid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4</a:t>
            </a:r>
          </a:p>
        </p:txBody>
      </p:sp>
    </p:spTree>
    <p:extLst>
      <p:ext uri="{BB962C8B-B14F-4D97-AF65-F5344CB8AC3E}">
        <p14:creationId xmlns:p14="http://schemas.microsoft.com/office/powerpoint/2010/main" val="19846881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0" y="304800"/>
            <a:ext cx="7772400" cy="914400"/>
          </a:xfrm>
        </p:spPr>
        <p:txBody>
          <a:bodyPr/>
          <a:lstStyle/>
          <a:p>
            <a:pPr algn="ctr" eaLnBrk="1" hangingPunct="1"/>
            <a:r>
              <a:rPr lang="en-US" sz="4000" dirty="0">
                <a:effectLst>
                  <a:outerShdw blurRad="38100" dist="38100" dir="2700000" algn="tl">
                    <a:srgbClr val="000000">
                      <a:alpha val="43137"/>
                    </a:srgbClr>
                  </a:outerShdw>
                </a:effectLst>
              </a:rPr>
              <a:t>Christian Anti-Semitism</a:t>
            </a:r>
          </a:p>
        </p:txBody>
      </p:sp>
      <p:sp>
        <p:nvSpPr>
          <p:cNvPr id="4099" name="Rectangle 3"/>
          <p:cNvSpPr>
            <a:spLocks noGrp="1" noChangeArrowheads="1"/>
          </p:cNvSpPr>
          <p:nvPr>
            <p:ph type="body" idx="4294967295"/>
          </p:nvPr>
        </p:nvSpPr>
        <p:spPr>
          <a:xfrm>
            <a:off x="0" y="1600200"/>
            <a:ext cx="9144000" cy="2971800"/>
          </a:xfrm>
        </p:spPr>
        <p:txBody>
          <a:bodyPr/>
          <a:lstStyle/>
          <a:p>
            <a:pPr marL="0" lvl="1" indent="0" algn="just" eaLnBrk="1" hangingPunct="1">
              <a:buFontTx/>
              <a:buNone/>
            </a:pPr>
            <a:r>
              <a:rPr lang="en-US" sz="3600" dirty="0">
                <a:effectLst>
                  <a:outerShdw blurRad="38100" dist="38100" dir="2700000" algn="tl">
                    <a:srgbClr val="000000">
                      <a:alpha val="43137"/>
                    </a:srgbClr>
                  </a:outerShdw>
                </a:effectLst>
              </a:rPr>
              <a:t>“First, their synagogues should be set on fire…Secondly, their homes should likewise be broken down and destroyed…Thirdly, they should be deprived of their prayer books and </a:t>
            </a:r>
            <a:r>
              <a:rPr lang="en-US" sz="3600" dirty="0" err="1">
                <a:effectLst>
                  <a:outerShdw blurRad="38100" dist="38100" dir="2700000" algn="tl">
                    <a:srgbClr val="000000">
                      <a:alpha val="43137"/>
                    </a:srgbClr>
                  </a:outerShdw>
                </a:effectLst>
              </a:rPr>
              <a:t>Talmuds</a:t>
            </a:r>
            <a:r>
              <a:rPr lang="en-US" sz="3600" dirty="0">
                <a:effectLst>
                  <a:outerShdw blurRad="38100" dist="38100" dir="2700000" algn="tl">
                    <a:srgbClr val="000000">
                      <a:alpha val="43137"/>
                    </a:srgbClr>
                  </a:outerShdw>
                </a:effectLst>
              </a:rPr>
              <a:t>…”</a:t>
            </a:r>
          </a:p>
        </p:txBody>
      </p:sp>
      <p:pic>
        <p:nvPicPr>
          <p:cNvPr id="4" name="Picture 3"/>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400" y="152400"/>
            <a:ext cx="1172816" cy="1371600"/>
          </a:xfrm>
          <a:prstGeom prst="rect">
            <a:avLst/>
          </a:prstGeom>
        </p:spPr>
      </p:pic>
      <p:sp>
        <p:nvSpPr>
          <p:cNvPr id="2" name="Rectangle 1">
            <a:extLst>
              <a:ext uri="{FF2B5EF4-FFF2-40B4-BE49-F238E27FC236}">
                <a16:creationId xmlns:a16="http://schemas.microsoft.com/office/drawing/2014/main" id="{74F624FC-CC33-4DBC-8E09-0C759D407D22}"/>
              </a:ext>
            </a:extLst>
          </p:cNvPr>
          <p:cNvSpPr/>
          <p:nvPr/>
        </p:nvSpPr>
        <p:spPr>
          <a:xfrm>
            <a:off x="1028700" y="6019800"/>
            <a:ext cx="7086600" cy="707886"/>
          </a:xfrm>
          <a:prstGeom prst="rect">
            <a:avLst/>
          </a:prstGeom>
        </p:spPr>
        <p:txBody>
          <a:bodyPr wrap="square">
            <a:spAutoFit/>
          </a:bodyPr>
          <a:lstStyle/>
          <a:p>
            <a:pPr algn="ctr">
              <a:spcBef>
                <a:spcPct val="50000"/>
              </a:spcBef>
            </a:pPr>
            <a:r>
              <a:rPr lang="en-US" sz="2000" dirty="0">
                <a:effectLst>
                  <a:outerShdw blurRad="38100" dist="38100" dir="2700000" algn="tl">
                    <a:srgbClr val="000000">
                      <a:alpha val="43137"/>
                    </a:srgbClr>
                  </a:outerShdw>
                </a:effectLst>
                <a:latin typeface="Calibri" panose="020F0502020204030204" pitchFamily="34" charset="0"/>
              </a:rPr>
              <a:t>Martin Luther, </a:t>
            </a:r>
            <a:r>
              <a:rPr lang="en-US" sz="2000" i="1" dirty="0">
                <a:effectLst>
                  <a:outerShdw blurRad="38100" dist="38100" dir="2700000" algn="tl">
                    <a:srgbClr val="000000">
                      <a:alpha val="43137"/>
                    </a:srgbClr>
                  </a:outerShdw>
                </a:effectLst>
                <a:latin typeface="Calibri" panose="020F0502020204030204" pitchFamily="34" charset="0"/>
              </a:rPr>
              <a:t>Concerning the Jews and Their Lies</a:t>
            </a:r>
            <a:r>
              <a:rPr lang="en-US" sz="2000" dirty="0">
                <a:effectLst>
                  <a:outerShdw blurRad="38100" dist="38100" dir="2700000" algn="tl">
                    <a:srgbClr val="000000">
                      <a:alpha val="43137"/>
                    </a:srgbClr>
                  </a:outerShdw>
                </a:effectLst>
                <a:latin typeface="Calibri" panose="020F0502020204030204" pitchFamily="34" charset="0"/>
              </a:rPr>
              <a:t>, cited in Michael Brown’s </a:t>
            </a:r>
            <a:r>
              <a:rPr lang="en-US" sz="2000" i="1" dirty="0">
                <a:effectLst>
                  <a:outerShdw blurRad="38100" dist="38100" dir="2700000" algn="tl">
                    <a:srgbClr val="000000">
                      <a:alpha val="43137"/>
                    </a:srgbClr>
                  </a:outerShdw>
                </a:effectLst>
                <a:latin typeface="Calibri" panose="020F0502020204030204" pitchFamily="34" charset="0"/>
              </a:rPr>
              <a:t>Our Hands Are Stained with Blood</a:t>
            </a:r>
            <a:r>
              <a:rPr lang="en-US" sz="2000" dirty="0">
                <a:effectLst>
                  <a:outerShdw blurRad="38100" dist="38100" dir="2700000" algn="tl">
                    <a:srgbClr val="000000">
                      <a:alpha val="43137"/>
                    </a:srgbClr>
                  </a:outerShdw>
                </a:effectLst>
                <a:latin typeface="Calibri" panose="020F0502020204030204" pitchFamily="34" charset="0"/>
              </a:rPr>
              <a:t>, pp. 14-15.</a:t>
            </a:r>
          </a:p>
        </p:txBody>
      </p:sp>
    </p:spTree>
    <p:extLst>
      <p:ext uri="{BB962C8B-B14F-4D97-AF65-F5344CB8AC3E}">
        <p14:creationId xmlns:p14="http://schemas.microsoft.com/office/powerpoint/2010/main" val="261386623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0" y="304800"/>
            <a:ext cx="7772400" cy="914400"/>
          </a:xfrm>
        </p:spPr>
        <p:txBody>
          <a:bodyPr/>
          <a:lstStyle/>
          <a:p>
            <a:pPr algn="ctr" eaLnBrk="1" hangingPunct="1"/>
            <a:r>
              <a:rPr lang="en-US" sz="4000" dirty="0">
                <a:effectLst>
                  <a:outerShdw blurRad="38100" dist="38100" dir="2700000" algn="tl">
                    <a:srgbClr val="000000">
                      <a:alpha val="43137"/>
                    </a:srgbClr>
                  </a:outerShdw>
                </a:effectLst>
              </a:rPr>
              <a:t>Christian Anti-Semitism</a:t>
            </a:r>
          </a:p>
        </p:txBody>
      </p:sp>
      <p:sp>
        <p:nvSpPr>
          <p:cNvPr id="5123" name="Rectangle 3"/>
          <p:cNvSpPr>
            <a:spLocks noGrp="1" noChangeArrowheads="1"/>
          </p:cNvSpPr>
          <p:nvPr>
            <p:ph type="body" idx="4294967295"/>
          </p:nvPr>
        </p:nvSpPr>
        <p:spPr>
          <a:xfrm>
            <a:off x="0" y="1600200"/>
            <a:ext cx="9144000" cy="3657600"/>
          </a:xfrm>
        </p:spPr>
        <p:txBody>
          <a:bodyPr/>
          <a:lstStyle/>
          <a:p>
            <a:pPr marL="0" lvl="1" indent="0" algn="just" eaLnBrk="1" hangingPunct="1">
              <a:buFontTx/>
              <a:buNone/>
            </a:pPr>
            <a:r>
              <a:rPr lang="en-US" sz="3600" dirty="0">
                <a:effectLst>
                  <a:outerShdw blurRad="38100" dist="38100" dir="2700000" algn="tl">
                    <a:srgbClr val="000000">
                      <a:alpha val="43137"/>
                    </a:srgbClr>
                  </a:outerShdw>
                </a:effectLst>
              </a:rPr>
              <a:t>“…Fourthly, their rabbis must be forbidden under threat of death to teach any more…Fifthly, passport and traveling privileges should be absolutely forbidden to the Jews…Sixthly, they ought to be stopped from usury (charging interest on loans…”</a:t>
            </a:r>
          </a:p>
        </p:txBody>
      </p:sp>
      <p:pic>
        <p:nvPicPr>
          <p:cNvPr id="4" name="Picture 3"/>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400" y="152400"/>
            <a:ext cx="1172816" cy="1371600"/>
          </a:xfrm>
          <a:prstGeom prst="rect">
            <a:avLst/>
          </a:prstGeom>
        </p:spPr>
      </p:pic>
      <p:sp>
        <p:nvSpPr>
          <p:cNvPr id="2" name="Rectangle 1">
            <a:extLst>
              <a:ext uri="{FF2B5EF4-FFF2-40B4-BE49-F238E27FC236}">
                <a16:creationId xmlns:a16="http://schemas.microsoft.com/office/drawing/2014/main" id="{247CBF66-D323-47DC-A5F8-DB578B0E2AA6}"/>
              </a:ext>
            </a:extLst>
          </p:cNvPr>
          <p:cNvSpPr/>
          <p:nvPr/>
        </p:nvSpPr>
        <p:spPr>
          <a:xfrm>
            <a:off x="1028700" y="5997714"/>
            <a:ext cx="7086600" cy="707886"/>
          </a:xfrm>
          <a:prstGeom prst="rect">
            <a:avLst/>
          </a:prstGeom>
        </p:spPr>
        <p:txBody>
          <a:bodyPr wrap="square">
            <a:spAutoFit/>
          </a:bodyPr>
          <a:lstStyle/>
          <a:p>
            <a:pPr algn="ctr">
              <a:spcBef>
                <a:spcPct val="50000"/>
              </a:spcBef>
            </a:pPr>
            <a:r>
              <a:rPr lang="en-US" sz="2000" dirty="0">
                <a:effectLst>
                  <a:outerShdw blurRad="38100" dist="38100" dir="2700000" algn="tl">
                    <a:srgbClr val="000000">
                      <a:alpha val="43137"/>
                    </a:srgbClr>
                  </a:outerShdw>
                </a:effectLst>
                <a:latin typeface="Calibri" panose="020F0502020204030204" pitchFamily="34" charset="0"/>
              </a:rPr>
              <a:t>Martin Luther, </a:t>
            </a:r>
            <a:r>
              <a:rPr lang="en-US" sz="2000" i="1" dirty="0">
                <a:effectLst>
                  <a:outerShdw blurRad="38100" dist="38100" dir="2700000" algn="tl">
                    <a:srgbClr val="000000">
                      <a:alpha val="43137"/>
                    </a:srgbClr>
                  </a:outerShdw>
                </a:effectLst>
                <a:latin typeface="Calibri" panose="020F0502020204030204" pitchFamily="34" charset="0"/>
              </a:rPr>
              <a:t>Concerning the Jews and Their Lies</a:t>
            </a:r>
            <a:r>
              <a:rPr lang="en-US" sz="2000" dirty="0">
                <a:effectLst>
                  <a:outerShdw blurRad="38100" dist="38100" dir="2700000" algn="tl">
                    <a:srgbClr val="000000">
                      <a:alpha val="43137"/>
                    </a:srgbClr>
                  </a:outerShdw>
                </a:effectLst>
                <a:latin typeface="Calibri" panose="020F0502020204030204" pitchFamily="34" charset="0"/>
              </a:rPr>
              <a:t>, cited in Michael Brown’s </a:t>
            </a:r>
            <a:r>
              <a:rPr lang="en-US" sz="2000" i="1" dirty="0">
                <a:effectLst>
                  <a:outerShdw blurRad="38100" dist="38100" dir="2700000" algn="tl">
                    <a:srgbClr val="000000">
                      <a:alpha val="43137"/>
                    </a:srgbClr>
                  </a:outerShdw>
                </a:effectLst>
                <a:latin typeface="Calibri" panose="020F0502020204030204" pitchFamily="34" charset="0"/>
              </a:rPr>
              <a:t>Our Hands Are Stained with Blood</a:t>
            </a:r>
            <a:r>
              <a:rPr lang="en-US" sz="2000" dirty="0">
                <a:effectLst>
                  <a:outerShdw blurRad="38100" dist="38100" dir="2700000" algn="tl">
                    <a:srgbClr val="000000">
                      <a:alpha val="43137"/>
                    </a:srgbClr>
                  </a:outerShdw>
                </a:effectLst>
                <a:latin typeface="Calibri" panose="020F0502020204030204" pitchFamily="34" charset="0"/>
              </a:rPr>
              <a:t>, pp. 14-15.</a:t>
            </a:r>
          </a:p>
        </p:txBody>
      </p:sp>
    </p:spTree>
    <p:extLst>
      <p:ext uri="{BB962C8B-B14F-4D97-AF65-F5344CB8AC3E}">
        <p14:creationId xmlns:p14="http://schemas.microsoft.com/office/powerpoint/2010/main" val="396947667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4294967295"/>
          </p:nvPr>
        </p:nvSpPr>
        <p:spPr>
          <a:xfrm>
            <a:off x="0" y="1600200"/>
            <a:ext cx="9144000" cy="3962400"/>
          </a:xfrm>
        </p:spPr>
        <p:txBody>
          <a:bodyPr/>
          <a:lstStyle/>
          <a:p>
            <a:pPr marL="0" indent="0" algn="just" eaLnBrk="1" hangingPunct="1">
              <a:buFontTx/>
              <a:buNone/>
            </a:pPr>
            <a:r>
              <a:rPr lang="en-US" sz="3600" dirty="0">
                <a:effectLst>
                  <a:outerShdw blurRad="38100" dist="38100" dir="2700000" algn="tl">
                    <a:srgbClr val="000000">
                      <a:alpha val="43137"/>
                    </a:srgbClr>
                  </a:outerShdw>
                </a:effectLst>
              </a:rPr>
              <a:t>“Seventhly, let the young and strong Jews and Jewesses be given the flail, the ax, the hoe, the spade, the distaff, and spindle, and let the earn their bread by the sweat of their noses…We ought to drive the rascally lazy bones out of our system..</a:t>
            </a:r>
            <a:r>
              <a:rPr lang="en-US" sz="3600" dirty="0">
                <a:effectLst>
                  <a:outerShdw blurRad="38100" dist="38100" dir="2700000" algn="tl">
                    <a:srgbClr val="000000">
                      <a:alpha val="43137"/>
                    </a:srgbClr>
                  </a:outerShdw>
                </a:effectLst>
                <a:cs typeface="Arial" charset="0"/>
              </a:rPr>
              <a:t>.”</a:t>
            </a:r>
            <a:endParaRPr lang="en-US" sz="3600" dirty="0">
              <a:effectLst>
                <a:outerShdw blurRad="38100" dist="38100" dir="2700000" algn="tl">
                  <a:srgbClr val="000000">
                    <a:alpha val="43137"/>
                  </a:srgbClr>
                </a:outerShdw>
              </a:effectLst>
            </a:endParaRPr>
          </a:p>
        </p:txBody>
      </p:sp>
      <p:sp>
        <p:nvSpPr>
          <p:cNvPr id="7" name="Rectangle 2">
            <a:extLst>
              <a:ext uri="{FF2B5EF4-FFF2-40B4-BE49-F238E27FC236}">
                <a16:creationId xmlns:a16="http://schemas.microsoft.com/office/drawing/2014/main" id="{FA840D0F-0BE1-46F5-8ADD-F157966F0A53}"/>
              </a:ext>
            </a:extLst>
          </p:cNvPr>
          <p:cNvSpPr>
            <a:spLocks noGrp="1" noChangeArrowheads="1"/>
          </p:cNvSpPr>
          <p:nvPr>
            <p:ph type="title" idx="4294967295"/>
          </p:nvPr>
        </p:nvSpPr>
        <p:spPr>
          <a:xfrm>
            <a:off x="0" y="304800"/>
            <a:ext cx="7772400" cy="914400"/>
          </a:xfrm>
        </p:spPr>
        <p:txBody>
          <a:bodyPr/>
          <a:lstStyle/>
          <a:p>
            <a:pPr algn="ctr" eaLnBrk="1" hangingPunct="1"/>
            <a:r>
              <a:rPr lang="en-US" sz="4000" dirty="0">
                <a:effectLst>
                  <a:outerShdw blurRad="38100" dist="38100" dir="2700000" algn="tl">
                    <a:srgbClr val="000000">
                      <a:alpha val="43137"/>
                    </a:srgbClr>
                  </a:outerShdw>
                </a:effectLst>
              </a:rPr>
              <a:t>Christian Anti-Semitism</a:t>
            </a:r>
          </a:p>
        </p:txBody>
      </p:sp>
      <p:sp>
        <p:nvSpPr>
          <p:cNvPr id="6148" name="Text Box 4"/>
          <p:cNvSpPr txBox="1">
            <a:spLocks noChangeArrowheads="1"/>
          </p:cNvSpPr>
          <p:nvPr/>
        </p:nvSpPr>
        <p:spPr bwMode="auto">
          <a:xfrm>
            <a:off x="1028700" y="6019800"/>
            <a:ext cx="7086600" cy="701675"/>
          </a:xfrm>
          <a:prstGeom prst="rect">
            <a:avLst/>
          </a:prstGeom>
          <a:noFill/>
          <a:ln w="9525">
            <a:noFill/>
            <a:miter lim="800000"/>
            <a:headEnd/>
            <a:tailEnd/>
          </a:ln>
        </p:spPr>
        <p:txBody>
          <a:bodyPr wrap="square">
            <a:spAutoFit/>
          </a:bodyPr>
          <a:lstStyle/>
          <a:p>
            <a:pPr algn="ctr">
              <a:spcBef>
                <a:spcPct val="50000"/>
              </a:spcBef>
            </a:pPr>
            <a:r>
              <a:rPr lang="en-US" sz="2000" dirty="0">
                <a:effectLst>
                  <a:outerShdw blurRad="38100" dist="38100" dir="2700000" algn="tl">
                    <a:srgbClr val="000000">
                      <a:alpha val="43137"/>
                    </a:srgbClr>
                  </a:outerShdw>
                </a:effectLst>
                <a:latin typeface="Calibri" panose="020F0502020204030204" pitchFamily="34" charset="0"/>
              </a:rPr>
              <a:t>Martin Luther, </a:t>
            </a:r>
            <a:r>
              <a:rPr lang="en-US" sz="2000" i="1" dirty="0">
                <a:effectLst>
                  <a:outerShdw blurRad="38100" dist="38100" dir="2700000" algn="tl">
                    <a:srgbClr val="000000">
                      <a:alpha val="43137"/>
                    </a:srgbClr>
                  </a:outerShdw>
                </a:effectLst>
                <a:latin typeface="Calibri" panose="020F0502020204030204" pitchFamily="34" charset="0"/>
              </a:rPr>
              <a:t>Concerning the Jews and Their Lies</a:t>
            </a:r>
            <a:r>
              <a:rPr lang="en-US" sz="2000" dirty="0">
                <a:effectLst>
                  <a:outerShdw blurRad="38100" dist="38100" dir="2700000" algn="tl">
                    <a:srgbClr val="000000">
                      <a:alpha val="43137"/>
                    </a:srgbClr>
                  </a:outerShdw>
                </a:effectLst>
                <a:latin typeface="Calibri" panose="020F0502020204030204" pitchFamily="34" charset="0"/>
              </a:rPr>
              <a:t>, cited in Michael Brown’s </a:t>
            </a:r>
            <a:r>
              <a:rPr lang="en-US" sz="2000" i="1" dirty="0">
                <a:effectLst>
                  <a:outerShdw blurRad="38100" dist="38100" dir="2700000" algn="tl">
                    <a:srgbClr val="000000">
                      <a:alpha val="43137"/>
                    </a:srgbClr>
                  </a:outerShdw>
                </a:effectLst>
                <a:latin typeface="Calibri" panose="020F0502020204030204" pitchFamily="34" charset="0"/>
              </a:rPr>
              <a:t>Our Hands Are Stained with Blood</a:t>
            </a:r>
            <a:r>
              <a:rPr lang="en-US" sz="2000" dirty="0">
                <a:effectLst>
                  <a:outerShdw blurRad="38100" dist="38100" dir="2700000" algn="tl">
                    <a:srgbClr val="000000">
                      <a:alpha val="43137"/>
                    </a:srgbClr>
                  </a:outerShdw>
                </a:effectLst>
                <a:latin typeface="Calibri" panose="020F0502020204030204" pitchFamily="34" charset="0"/>
              </a:rPr>
              <a:t>, pp. 14-15.</a:t>
            </a:r>
          </a:p>
        </p:txBody>
      </p:sp>
      <p:pic>
        <p:nvPicPr>
          <p:cNvPr id="5" name="Picture 4"/>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400" y="152400"/>
            <a:ext cx="1172816" cy="1371600"/>
          </a:xfrm>
          <a:prstGeom prst="rect">
            <a:avLst/>
          </a:prstGeom>
        </p:spPr>
      </p:pic>
    </p:spTree>
    <p:extLst>
      <p:ext uri="{BB962C8B-B14F-4D97-AF65-F5344CB8AC3E}">
        <p14:creationId xmlns:p14="http://schemas.microsoft.com/office/powerpoint/2010/main" val="147352689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4294967295"/>
          </p:nvPr>
        </p:nvSpPr>
        <p:spPr>
          <a:xfrm>
            <a:off x="0" y="1600200"/>
            <a:ext cx="9144000" cy="4038600"/>
          </a:xfrm>
        </p:spPr>
        <p:txBody>
          <a:bodyPr/>
          <a:lstStyle/>
          <a:p>
            <a:pPr marL="0" indent="0" algn="just" eaLnBrk="1" hangingPunct="1">
              <a:buFontTx/>
              <a:buNone/>
            </a:pPr>
            <a:r>
              <a:rPr lang="en-US" sz="3600" dirty="0">
                <a:effectLst>
                  <a:outerShdw blurRad="38100" dist="38100" dir="2700000" algn="tl">
                    <a:srgbClr val="000000">
                      <a:alpha val="43137"/>
                    </a:srgbClr>
                  </a:outerShdw>
                </a:effectLst>
              </a:rPr>
              <a:t>“…Therefore away with them… To sum up, dear princes and nobles who have Jews in your domains, if this advice of mine does not suit you, then find a better one so that you and we may all be free of this insufferable devilish burden</a:t>
            </a:r>
            <a:r>
              <a:rPr lang="en-US" sz="3600" dirty="0">
                <a:effectLst>
                  <a:outerShdw blurRad="38100" dist="38100" dir="2700000" algn="tl">
                    <a:srgbClr val="000000">
                      <a:alpha val="43137"/>
                    </a:srgbClr>
                  </a:outerShdw>
                </a:effectLst>
                <a:cs typeface="Arial" charset="0"/>
              </a:rPr>
              <a:t>–the Jews.”</a:t>
            </a:r>
            <a:endParaRPr lang="en-US" sz="3600" dirty="0">
              <a:effectLst>
                <a:outerShdw blurRad="38100" dist="38100" dir="2700000" algn="tl">
                  <a:srgbClr val="000000">
                    <a:alpha val="43137"/>
                  </a:srgbClr>
                </a:outerShdw>
              </a:effectLst>
            </a:endParaRPr>
          </a:p>
        </p:txBody>
      </p:sp>
      <p:sp>
        <p:nvSpPr>
          <p:cNvPr id="7" name="Rectangle 2">
            <a:extLst>
              <a:ext uri="{FF2B5EF4-FFF2-40B4-BE49-F238E27FC236}">
                <a16:creationId xmlns:a16="http://schemas.microsoft.com/office/drawing/2014/main" id="{D14C8FB1-0142-4312-8AE4-844FBD4477FF}"/>
              </a:ext>
            </a:extLst>
          </p:cNvPr>
          <p:cNvSpPr>
            <a:spLocks noGrp="1" noChangeArrowheads="1"/>
          </p:cNvSpPr>
          <p:nvPr>
            <p:ph type="title" idx="4294967295"/>
          </p:nvPr>
        </p:nvSpPr>
        <p:spPr>
          <a:xfrm>
            <a:off x="0" y="304800"/>
            <a:ext cx="7772400" cy="914400"/>
          </a:xfrm>
        </p:spPr>
        <p:txBody>
          <a:bodyPr/>
          <a:lstStyle/>
          <a:p>
            <a:pPr algn="ctr" eaLnBrk="1" hangingPunct="1"/>
            <a:r>
              <a:rPr lang="en-US" sz="4000" dirty="0">
                <a:effectLst>
                  <a:outerShdw blurRad="38100" dist="38100" dir="2700000" algn="tl">
                    <a:srgbClr val="000000">
                      <a:alpha val="43137"/>
                    </a:srgbClr>
                  </a:outerShdw>
                </a:effectLst>
              </a:rPr>
              <a:t>Christian Anti-Semitism</a:t>
            </a:r>
          </a:p>
        </p:txBody>
      </p:sp>
      <p:pic>
        <p:nvPicPr>
          <p:cNvPr id="5" name="Picture 4"/>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400" y="152400"/>
            <a:ext cx="1172816" cy="1371600"/>
          </a:xfrm>
          <a:prstGeom prst="rect">
            <a:avLst/>
          </a:prstGeom>
        </p:spPr>
      </p:pic>
      <p:sp>
        <p:nvSpPr>
          <p:cNvPr id="6" name="Text Box 4">
            <a:extLst>
              <a:ext uri="{FF2B5EF4-FFF2-40B4-BE49-F238E27FC236}">
                <a16:creationId xmlns:a16="http://schemas.microsoft.com/office/drawing/2014/main" id="{D8495ED7-C55B-4DFB-B408-4B55E63C156A}"/>
              </a:ext>
            </a:extLst>
          </p:cNvPr>
          <p:cNvSpPr txBox="1">
            <a:spLocks noChangeArrowheads="1"/>
          </p:cNvSpPr>
          <p:nvPr/>
        </p:nvSpPr>
        <p:spPr bwMode="auto">
          <a:xfrm>
            <a:off x="1028700" y="6019800"/>
            <a:ext cx="7086600" cy="701675"/>
          </a:xfrm>
          <a:prstGeom prst="rect">
            <a:avLst/>
          </a:prstGeom>
          <a:noFill/>
          <a:ln w="9525">
            <a:noFill/>
            <a:miter lim="800000"/>
            <a:headEnd/>
            <a:tailEnd/>
          </a:ln>
        </p:spPr>
        <p:txBody>
          <a:bodyPr wrap="square">
            <a:spAutoFit/>
          </a:bodyPr>
          <a:lstStyle/>
          <a:p>
            <a:pPr algn="ctr">
              <a:spcBef>
                <a:spcPct val="50000"/>
              </a:spcBef>
            </a:pPr>
            <a:r>
              <a:rPr lang="en-US" sz="2000" dirty="0">
                <a:effectLst>
                  <a:outerShdw blurRad="38100" dist="38100" dir="2700000" algn="tl">
                    <a:srgbClr val="000000">
                      <a:alpha val="43137"/>
                    </a:srgbClr>
                  </a:outerShdw>
                </a:effectLst>
                <a:latin typeface="Calibri" panose="020F0502020204030204" pitchFamily="34" charset="0"/>
              </a:rPr>
              <a:t>Martin Luther, </a:t>
            </a:r>
            <a:r>
              <a:rPr lang="en-US" sz="2000" i="1" dirty="0">
                <a:effectLst>
                  <a:outerShdw blurRad="38100" dist="38100" dir="2700000" algn="tl">
                    <a:srgbClr val="000000">
                      <a:alpha val="43137"/>
                    </a:srgbClr>
                  </a:outerShdw>
                </a:effectLst>
                <a:latin typeface="Calibri" panose="020F0502020204030204" pitchFamily="34" charset="0"/>
              </a:rPr>
              <a:t>Concerning the Jews and Their Lies</a:t>
            </a:r>
            <a:r>
              <a:rPr lang="en-US" sz="2000" dirty="0">
                <a:effectLst>
                  <a:outerShdw blurRad="38100" dist="38100" dir="2700000" algn="tl">
                    <a:srgbClr val="000000">
                      <a:alpha val="43137"/>
                    </a:srgbClr>
                  </a:outerShdw>
                </a:effectLst>
                <a:latin typeface="Calibri" panose="020F0502020204030204" pitchFamily="34" charset="0"/>
              </a:rPr>
              <a:t>, cited in Michael Brown’s </a:t>
            </a:r>
            <a:r>
              <a:rPr lang="en-US" sz="2000" i="1" dirty="0">
                <a:effectLst>
                  <a:outerShdw blurRad="38100" dist="38100" dir="2700000" algn="tl">
                    <a:srgbClr val="000000">
                      <a:alpha val="43137"/>
                    </a:srgbClr>
                  </a:outerShdw>
                </a:effectLst>
                <a:latin typeface="Calibri" panose="020F0502020204030204" pitchFamily="34" charset="0"/>
              </a:rPr>
              <a:t>Our Hands Are Stained with Blood</a:t>
            </a:r>
            <a:r>
              <a:rPr lang="en-US" sz="2000" dirty="0">
                <a:effectLst>
                  <a:outerShdw blurRad="38100" dist="38100" dir="2700000" algn="tl">
                    <a:srgbClr val="000000">
                      <a:alpha val="43137"/>
                    </a:srgbClr>
                  </a:outerShdw>
                </a:effectLst>
                <a:latin typeface="Calibri" panose="020F0502020204030204" pitchFamily="34" charset="0"/>
              </a:rPr>
              <a:t>, pp. 14-15.</a:t>
            </a:r>
          </a:p>
        </p:txBody>
      </p:sp>
    </p:spTree>
    <p:extLst>
      <p:ext uri="{BB962C8B-B14F-4D97-AF65-F5344CB8AC3E}">
        <p14:creationId xmlns:p14="http://schemas.microsoft.com/office/powerpoint/2010/main" val="39419717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2514600" y="1752600"/>
            <a:ext cx="6629400" cy="2895600"/>
          </a:xfrm>
        </p:spPr>
        <p:txBody>
          <a:bodyPr anchor="t"/>
          <a:lstStyle/>
          <a:p>
            <a:pPr algn="just" eaLnBrk="1" hangingPunct="1">
              <a:lnSpc>
                <a:spcPct val="100000"/>
              </a:lnSpc>
            </a:pPr>
            <a:r>
              <a:rPr lang="en-US" sz="3600" b="0" dirty="0">
                <a:solidFill>
                  <a:schemeClr val="tx1"/>
                </a:solidFill>
                <a:effectLst>
                  <a:outerShdw blurRad="38100" dist="38100" dir="2700000" algn="tl">
                    <a:srgbClr val="000000">
                      <a:alpha val="43137"/>
                    </a:srgbClr>
                  </a:outerShdw>
                </a:effectLst>
              </a:rPr>
              <a:t>The Encyclopaedia Judaica says </a:t>
            </a:r>
            <a:r>
              <a:rPr lang="en-US" sz="3600" b="0" i="1" dirty="0">
                <a:solidFill>
                  <a:schemeClr val="tx1"/>
                </a:solidFill>
                <a:effectLst>
                  <a:outerShdw blurRad="38100" dist="38100" dir="2700000" algn="tl">
                    <a:srgbClr val="000000">
                      <a:alpha val="43137"/>
                    </a:srgbClr>
                  </a:outerShdw>
                </a:effectLst>
              </a:rPr>
              <a:t>“Short of the Auschwitz oven and the extermination, </a:t>
            </a:r>
            <a:r>
              <a:rPr lang="en-US" sz="3600" b="1" i="1" u="sng" dirty="0">
                <a:solidFill>
                  <a:srgbClr val="FFFFCC"/>
                </a:solidFill>
                <a:effectLst>
                  <a:outerShdw blurRad="38100" dist="38100" dir="2700000" algn="tl">
                    <a:srgbClr val="000000">
                      <a:alpha val="43137"/>
                    </a:srgbClr>
                  </a:outerShdw>
                </a:effectLst>
              </a:rPr>
              <a:t>the whole Nazi holocaust is pre-outlined here</a:t>
            </a:r>
            <a:r>
              <a:rPr lang="en-US" sz="3600" b="0" i="1" dirty="0">
                <a:solidFill>
                  <a:schemeClr val="tx1"/>
                </a:solidFill>
                <a:effectLst>
                  <a:outerShdw blurRad="38100" dist="38100" dir="2700000" algn="tl">
                    <a:srgbClr val="000000">
                      <a:alpha val="43137"/>
                    </a:srgbClr>
                  </a:outerShdw>
                </a:effectLst>
              </a:rPr>
              <a:t>.”</a:t>
            </a:r>
            <a:endParaRPr lang="en-US" altLang="en-US" sz="3600" b="0" i="1" dirty="0">
              <a:solidFill>
                <a:schemeClr val="tx1"/>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sz="quarter" idx="4294967295"/>
          </p:nvPr>
        </p:nvSpPr>
        <p:spPr>
          <a:xfrm>
            <a:off x="0" y="304800"/>
            <a:ext cx="5943600" cy="1143000"/>
          </a:xfrm>
        </p:spPr>
        <p:txBody>
          <a:bodyPr/>
          <a:lstStyle/>
          <a:p>
            <a:pPr marL="0" indent="0" algn="ctr">
              <a:spcBef>
                <a:spcPct val="0"/>
              </a:spcBef>
              <a:spcAft>
                <a:spcPts val="600"/>
              </a:spcAft>
              <a:buNone/>
              <a:defRPr/>
            </a:pPr>
            <a:r>
              <a:rPr lang="en-US" sz="3600" kern="1200" dirty="0">
                <a:solidFill>
                  <a:srgbClr val="00FFFF"/>
                </a:solidFill>
                <a:effectLst>
                  <a:outerShdw blurRad="38100" dist="38100" dir="2700000" algn="tl">
                    <a:srgbClr val="000000">
                      <a:alpha val="43137"/>
                    </a:srgbClr>
                  </a:outerShdw>
                </a:effectLst>
              </a:rPr>
              <a:t>Martin Luther</a:t>
            </a:r>
          </a:p>
          <a:p>
            <a:pPr marL="0" indent="0" algn="ctr" eaLnBrk="1" hangingPunct="1">
              <a:buNone/>
              <a:defRPr/>
            </a:pPr>
            <a:r>
              <a:rPr lang="en-US" sz="1600" dirty="0">
                <a:effectLst>
                  <a:outerShdw blurRad="38100" dist="38100" dir="2700000" algn="tl">
                    <a:srgbClr val="000000">
                      <a:alpha val="43137"/>
                    </a:srgbClr>
                  </a:outerShdw>
                </a:effectLst>
              </a:rPr>
              <a:t>“Luther, Martin,” in Encyclopaedia Judaica, Vol. 8, 693. </a:t>
            </a:r>
          </a:p>
        </p:txBody>
      </p:sp>
      <p:pic>
        <p:nvPicPr>
          <p:cNvPr id="5" name="Picture 4">
            <a:extLst>
              <a:ext uri="{FF2B5EF4-FFF2-40B4-BE49-F238E27FC236}">
                <a16:creationId xmlns:a16="http://schemas.microsoft.com/office/drawing/2014/main" id="{589ACD00-458A-444F-AFFB-7851B0B5014B}"/>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400" y="1904999"/>
            <a:ext cx="1981200" cy="2316999"/>
          </a:xfrm>
          <a:prstGeom prst="rect">
            <a:avLst/>
          </a:prstGeom>
        </p:spPr>
      </p:pic>
    </p:spTree>
    <p:extLst>
      <p:ext uri="{BB962C8B-B14F-4D97-AF65-F5344CB8AC3E}">
        <p14:creationId xmlns:p14="http://schemas.microsoft.com/office/powerpoint/2010/main" val="54729239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2514600" y="1752600"/>
            <a:ext cx="6324600" cy="1828800"/>
          </a:xfrm>
        </p:spPr>
        <p:txBody>
          <a:bodyPr anchor="t"/>
          <a:lstStyle/>
          <a:p>
            <a:pPr algn="just" eaLnBrk="1" hangingPunct="1">
              <a:lnSpc>
                <a:spcPct val="100000"/>
              </a:lnSpc>
            </a:pPr>
            <a:r>
              <a:rPr lang="en-US" sz="3200" b="0" i="1" dirty="0">
                <a:solidFill>
                  <a:schemeClr val="tx1"/>
                </a:solidFill>
                <a:effectLst>
                  <a:outerShdw blurRad="38100" dist="38100" dir="2700000" algn="tl">
                    <a:srgbClr val="000000">
                      <a:alpha val="43137"/>
                    </a:srgbClr>
                  </a:outerShdw>
                </a:effectLst>
              </a:rPr>
              <a:t>“…both Luther and Hitler were obsessed  by the ‘</a:t>
            </a:r>
            <a:r>
              <a:rPr lang="en-US" sz="3200" b="0" i="1" dirty="0" err="1">
                <a:solidFill>
                  <a:schemeClr val="tx1"/>
                </a:solidFill>
                <a:effectLst>
                  <a:outerShdw blurRad="38100" dist="38100" dir="2700000" algn="tl">
                    <a:srgbClr val="000000">
                      <a:alpha val="43137"/>
                    </a:srgbClr>
                  </a:outerShdw>
                </a:effectLst>
              </a:rPr>
              <a:t>demonologized</a:t>
            </a:r>
            <a:r>
              <a:rPr lang="en-US" sz="3200" b="0" i="1" dirty="0">
                <a:solidFill>
                  <a:schemeClr val="tx1"/>
                </a:solidFill>
                <a:effectLst>
                  <a:outerShdw blurRad="38100" dist="38100" dir="2700000" algn="tl">
                    <a:srgbClr val="000000">
                      <a:alpha val="43137"/>
                    </a:srgbClr>
                  </a:outerShdw>
                </a:effectLst>
              </a:rPr>
              <a:t> universe’ inhabited by the Jews.”</a:t>
            </a:r>
            <a:endParaRPr lang="en-US" altLang="en-US" sz="3200" b="0" i="1" dirty="0">
              <a:solidFill>
                <a:schemeClr val="tx1"/>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sz="quarter" idx="4294967295"/>
          </p:nvPr>
        </p:nvSpPr>
        <p:spPr>
          <a:xfrm>
            <a:off x="1600200" y="304800"/>
            <a:ext cx="5943600" cy="914400"/>
          </a:xfrm>
        </p:spPr>
        <p:txBody>
          <a:bodyPr/>
          <a:lstStyle/>
          <a:p>
            <a:pPr marL="0" indent="0" algn="ctr">
              <a:spcBef>
                <a:spcPts val="0"/>
              </a:spcBef>
              <a:spcAft>
                <a:spcPts val="600"/>
              </a:spcAft>
              <a:buNone/>
              <a:defRPr/>
            </a:pPr>
            <a:r>
              <a:rPr lang="en-US" sz="3600" dirty="0">
                <a:solidFill>
                  <a:srgbClr val="00FFFF"/>
                </a:solidFill>
                <a:effectLst>
                  <a:outerShdw blurRad="38100" dist="38100" dir="2700000" algn="tl">
                    <a:srgbClr val="000000">
                      <a:alpha val="43137"/>
                    </a:srgbClr>
                  </a:outerShdw>
                </a:effectLst>
                <a:ea typeface="+mj-ea"/>
                <a:cs typeface="+mj-cs"/>
              </a:rPr>
              <a:t>Lucy </a:t>
            </a:r>
            <a:r>
              <a:rPr lang="en-US" sz="3600" dirty="0" err="1">
                <a:solidFill>
                  <a:srgbClr val="00FFFF"/>
                </a:solidFill>
                <a:effectLst>
                  <a:outerShdw blurRad="38100" dist="38100" dir="2700000" algn="tl">
                    <a:srgbClr val="000000">
                      <a:alpha val="43137"/>
                    </a:srgbClr>
                  </a:outerShdw>
                </a:effectLst>
                <a:ea typeface="+mj-ea"/>
                <a:cs typeface="+mj-cs"/>
              </a:rPr>
              <a:t>Dawidowicz</a:t>
            </a:r>
            <a:endParaRPr lang="en-US" sz="3600" dirty="0">
              <a:solidFill>
                <a:srgbClr val="00FFFF"/>
              </a:solidFill>
              <a:effectLst>
                <a:outerShdw blurRad="38100" dist="38100" dir="2700000" algn="tl">
                  <a:srgbClr val="000000">
                    <a:alpha val="43137"/>
                  </a:srgbClr>
                </a:outerShdw>
              </a:effectLst>
              <a:ea typeface="+mj-ea"/>
              <a:cs typeface="+mj-cs"/>
            </a:endParaRPr>
          </a:p>
          <a:p>
            <a:pPr marL="0" indent="0" algn="ctr" eaLnBrk="1" hangingPunct="1">
              <a:spcBef>
                <a:spcPts val="0"/>
              </a:spcBef>
              <a:spcAft>
                <a:spcPts val="0"/>
              </a:spcAft>
              <a:buNone/>
              <a:defRPr/>
            </a:pPr>
            <a:r>
              <a:rPr lang="en-US" sz="1600" dirty="0">
                <a:effectLst>
                  <a:outerShdw blurRad="38100" dist="38100" dir="2700000" algn="tl">
                    <a:srgbClr val="000000">
                      <a:alpha val="43137"/>
                    </a:srgbClr>
                  </a:outerShdw>
                </a:effectLst>
              </a:rPr>
              <a:t>“Luther, Martin,” in Encyclopaedia Judaica, Vol. 8, 693. </a:t>
            </a:r>
          </a:p>
        </p:txBody>
      </p:sp>
      <p:pic>
        <p:nvPicPr>
          <p:cNvPr id="3" name="Picture 2">
            <a:extLst>
              <a:ext uri="{FF2B5EF4-FFF2-40B4-BE49-F238E27FC236}">
                <a16:creationId xmlns:a16="http://schemas.microsoft.com/office/drawing/2014/main" id="{71D06DBD-D7EE-4365-BACA-C1D55139CBF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 y="1828800"/>
            <a:ext cx="2187526" cy="2989619"/>
          </a:xfrm>
          <a:prstGeom prst="rect">
            <a:avLst/>
          </a:prstGeom>
        </p:spPr>
      </p:pic>
    </p:spTree>
    <p:extLst>
      <p:ext uri="{BB962C8B-B14F-4D97-AF65-F5344CB8AC3E}">
        <p14:creationId xmlns:p14="http://schemas.microsoft.com/office/powerpoint/2010/main" val="399825488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0" y="304800"/>
            <a:ext cx="6172200" cy="1143000"/>
          </a:xfrm>
        </p:spPr>
        <p:txBody>
          <a:bodyPr/>
          <a:lstStyle/>
          <a:p>
            <a:pPr lvl="0" algn="ctr">
              <a:lnSpc>
                <a:spcPct val="100000"/>
              </a:lnSpc>
              <a:spcBef>
                <a:spcPct val="50000"/>
              </a:spcBef>
            </a:pPr>
            <a:r>
              <a:rPr lang="en-US" sz="3200" b="0" dirty="0">
                <a:solidFill>
                  <a:srgbClr val="00FFFF"/>
                </a:solidFill>
                <a:effectLst>
                  <a:outerShdw blurRad="38100" dist="38100" dir="2700000" algn="tl">
                    <a:srgbClr val="000000">
                      <a:alpha val="43137"/>
                    </a:srgbClr>
                  </a:outerShdw>
                </a:effectLst>
              </a:rPr>
              <a:t>Lutheran Statement</a:t>
            </a:r>
            <a:br>
              <a:rPr lang="en-US" sz="4000" b="0" dirty="0">
                <a:solidFill>
                  <a:srgbClr val="00FFFF"/>
                </a:solidFill>
                <a:effectLst>
                  <a:outerShdw blurRad="38100" dist="38100" dir="2700000" algn="tl">
                    <a:srgbClr val="000000">
                      <a:alpha val="43137"/>
                    </a:srgbClr>
                  </a:outerShdw>
                </a:effectLst>
                <a:cs typeface="Calibri" panose="020F0502020204030204" pitchFamily="34" charset="0"/>
              </a:rPr>
            </a:br>
            <a:r>
              <a:rPr lang="en-US" sz="1600" b="0" kern="1200" dirty="0">
                <a:solidFill>
                  <a:srgbClr val="FFFFFF"/>
                </a:solidFill>
                <a:effectLst>
                  <a:outerShdw blurRad="38100" dist="38100" dir="2700000" algn="tl">
                    <a:srgbClr val="000000">
                      <a:alpha val="43137"/>
                    </a:srgbClr>
                  </a:outerShdw>
                </a:effectLst>
                <a:ea typeface="+mn-ea"/>
                <a:cs typeface="Calibri" panose="020F0502020204030204" pitchFamily="34" charset="0"/>
              </a:rPr>
              <a:t>https://www.ccjr.us/dialogika-resources/documents-and-statements/interreligious/759-lwfijcic1983</a:t>
            </a:r>
          </a:p>
        </p:txBody>
      </p:sp>
      <p:sp>
        <p:nvSpPr>
          <p:cNvPr id="4099" name="Rectangle 3"/>
          <p:cNvSpPr>
            <a:spLocks noGrp="1" noChangeArrowheads="1"/>
          </p:cNvSpPr>
          <p:nvPr>
            <p:ph type="body" idx="4294967295"/>
          </p:nvPr>
        </p:nvSpPr>
        <p:spPr>
          <a:xfrm>
            <a:off x="0" y="1600200"/>
            <a:ext cx="9144000" cy="3505200"/>
          </a:xfrm>
        </p:spPr>
        <p:txBody>
          <a:bodyPr>
            <a:normAutofit fontScale="92500" lnSpcReduction="10000"/>
          </a:bodyPr>
          <a:lstStyle/>
          <a:p>
            <a:pPr marL="0" lvl="1" indent="0" algn="just" eaLnBrk="1" hangingPunct="1">
              <a:buNone/>
            </a:pPr>
            <a:r>
              <a:rPr lang="en-US" sz="3100" i="1" dirty="0">
                <a:effectLst>
                  <a:outerShdw blurRad="38100" dist="38100" dir="2700000" algn="tl">
                    <a:srgbClr val="000000">
                      <a:alpha val="43137"/>
                    </a:srgbClr>
                  </a:outerShdw>
                </a:effectLst>
                <a:cs typeface="Calibri" panose="020F0502020204030204" pitchFamily="34" charset="0"/>
              </a:rPr>
              <a:t>“We Lutherans take our name and much of our understanding of Christianity from Martin Luther. </a:t>
            </a:r>
            <a:r>
              <a:rPr lang="en-US" sz="3100" b="1" i="1" dirty="0">
                <a:solidFill>
                  <a:srgbClr val="FFFFCC"/>
                </a:solidFill>
                <a:effectLst>
                  <a:outerShdw blurRad="38100" dist="38100" dir="2700000" algn="tl">
                    <a:srgbClr val="000000">
                      <a:alpha val="43137"/>
                    </a:srgbClr>
                  </a:outerShdw>
                </a:effectLst>
                <a:cs typeface="Calibri" panose="020F0502020204030204" pitchFamily="34" charset="0"/>
              </a:rPr>
              <a:t>But we cannot accept or condone the violent verbal attacks that the Reformer made against the Jews…The sins of Luther’s anti-Jewish remarks, the violence of his attacks on the Jews, must be acknowledged with deep distress. And all occasions for similar sin in the present or the future must be removed from our churches</a:t>
            </a:r>
            <a:r>
              <a:rPr lang="en-US" sz="3100" i="1" dirty="0">
                <a:effectLst>
                  <a:outerShdw blurRad="38100" dist="38100" dir="2700000" algn="tl">
                    <a:srgbClr val="000000">
                      <a:alpha val="43137"/>
                    </a:srgbClr>
                  </a:outerShdw>
                </a:effectLst>
                <a:cs typeface="Calibri" panose="020F0502020204030204" pitchFamily="34" charset="0"/>
              </a:rPr>
              <a:t>…Lutherans of today refuse to be bound by all of Luther’s utterances on the Jews.”</a:t>
            </a:r>
          </a:p>
        </p:txBody>
      </p:sp>
      <p:pic>
        <p:nvPicPr>
          <p:cNvPr id="5" name="Picture 4">
            <a:extLst>
              <a:ext uri="{FF2B5EF4-FFF2-40B4-BE49-F238E27FC236}">
                <a16:creationId xmlns:a16="http://schemas.microsoft.com/office/drawing/2014/main" id="{E21F61A4-FF0A-4421-AB0D-F3E60EBF575D}"/>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400" y="152400"/>
            <a:ext cx="1172816" cy="1371600"/>
          </a:xfrm>
          <a:prstGeom prst="rect">
            <a:avLst/>
          </a:prstGeom>
        </p:spPr>
      </p:pic>
    </p:spTree>
    <p:extLst>
      <p:ext uri="{BB962C8B-B14F-4D97-AF65-F5344CB8AC3E}">
        <p14:creationId xmlns:p14="http://schemas.microsoft.com/office/powerpoint/2010/main" val="308884797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0C55D601-F1B7-4E14-88BA-F8383CB30F6B}"/>
              </a:ext>
            </a:extLst>
          </p:cNvPr>
          <p:cNvSpPr txBox="1">
            <a:spLocks noChangeArrowheads="1"/>
          </p:cNvSpPr>
          <p:nvPr/>
        </p:nvSpPr>
        <p:spPr bwMode="auto">
          <a:xfrm>
            <a:off x="0" y="16002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algn="l" rtl="0" eaLnBrk="0" fontAlgn="base" hangingPunct="0">
              <a:lnSpc>
                <a:spcPct val="70000"/>
              </a:lnSpc>
              <a:spcBef>
                <a:spcPct val="0"/>
              </a:spcBef>
              <a:spcAft>
                <a:spcPct val="0"/>
              </a:spcAft>
              <a:defRPr sz="4800" b="1">
                <a:solidFill>
                  <a:schemeClr val="tx2"/>
                </a:solidFill>
                <a:latin typeface="Calibri" panose="020F0502020204030204" pitchFamily="34" charset="0"/>
                <a:ea typeface="+mj-ea"/>
                <a:cs typeface="+mj-cs"/>
              </a:defRPr>
            </a:lvl1pPr>
            <a:lvl2pPr algn="l" rtl="0" eaLnBrk="0" fontAlgn="base" hangingPunct="0">
              <a:lnSpc>
                <a:spcPct val="70000"/>
              </a:lnSpc>
              <a:spcBef>
                <a:spcPct val="0"/>
              </a:spcBef>
              <a:spcAft>
                <a:spcPct val="0"/>
              </a:spcAft>
              <a:defRPr sz="4800" b="1">
                <a:solidFill>
                  <a:schemeClr val="tx2"/>
                </a:solidFill>
                <a:latin typeface="Arial Narrow" pitchFamily="34" charset="0"/>
              </a:defRPr>
            </a:lvl2pPr>
            <a:lvl3pPr algn="l" rtl="0" eaLnBrk="0" fontAlgn="base" hangingPunct="0">
              <a:lnSpc>
                <a:spcPct val="70000"/>
              </a:lnSpc>
              <a:spcBef>
                <a:spcPct val="0"/>
              </a:spcBef>
              <a:spcAft>
                <a:spcPct val="0"/>
              </a:spcAft>
              <a:defRPr sz="4800" b="1">
                <a:solidFill>
                  <a:schemeClr val="tx2"/>
                </a:solidFill>
                <a:latin typeface="Arial Narrow" pitchFamily="34" charset="0"/>
              </a:defRPr>
            </a:lvl3pPr>
            <a:lvl4pPr algn="l" rtl="0" eaLnBrk="0" fontAlgn="base" hangingPunct="0">
              <a:lnSpc>
                <a:spcPct val="70000"/>
              </a:lnSpc>
              <a:spcBef>
                <a:spcPct val="0"/>
              </a:spcBef>
              <a:spcAft>
                <a:spcPct val="0"/>
              </a:spcAft>
              <a:defRPr sz="4800" b="1">
                <a:solidFill>
                  <a:schemeClr val="tx2"/>
                </a:solidFill>
                <a:latin typeface="Arial Narrow" pitchFamily="34" charset="0"/>
              </a:defRPr>
            </a:lvl4pPr>
            <a:lvl5pPr algn="l" rtl="0" eaLnBrk="0" fontAlgn="base" hangingPunct="0">
              <a:lnSpc>
                <a:spcPct val="70000"/>
              </a:lnSpc>
              <a:spcBef>
                <a:spcPct val="0"/>
              </a:spcBef>
              <a:spcAft>
                <a:spcPct val="0"/>
              </a:spcAft>
              <a:defRPr sz="4800" b="1">
                <a:solidFill>
                  <a:schemeClr val="tx2"/>
                </a:solidFill>
                <a:latin typeface="Arial Narrow" pitchFamily="34"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lvl="1" algn="just" eaLnBrk="1" hangingPunct="1">
              <a:lnSpc>
                <a:spcPct val="100000"/>
              </a:lnSpc>
              <a:spcBef>
                <a:spcPct val="20000"/>
              </a:spcBef>
              <a:buClr>
                <a:schemeClr val="tx1"/>
              </a:buClr>
            </a:pPr>
            <a:r>
              <a:rPr lang="en-US" sz="3200" b="0" i="1" kern="0" dirty="0">
                <a:solidFill>
                  <a:schemeClr val="tx1"/>
                </a:solidFill>
                <a:effectLst>
                  <a:outerShdw blurRad="38100" dist="38100" dir="2700000" algn="tl">
                    <a:srgbClr val="000000">
                      <a:alpha val="43137"/>
                    </a:srgbClr>
                  </a:outerShdw>
                </a:effectLst>
                <a:latin typeface="Calibri" panose="020F0502020204030204" pitchFamily="34" charset="0"/>
              </a:rPr>
              <a:t>“But here he [the rabbi] not only betrays his ignorance, but his utter stupidity, since God so blinded the whole people that they were like restive dogs. I have had much conversation with many Jews: I have never seen either a drop of piety or a grain of truth or ingenuousness—nay, I have never found common sense in any Jew. But this fellow, who seems so sharp and ingenious, displays his own impudence to his great disgrace.”</a:t>
            </a:r>
            <a:endParaRPr lang="en-US" altLang="en-US" sz="3200" b="0" i="1" kern="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1" name="Rectangle 3">
            <a:extLst>
              <a:ext uri="{FF2B5EF4-FFF2-40B4-BE49-F238E27FC236}">
                <a16:creationId xmlns:a16="http://schemas.microsoft.com/office/drawing/2014/main" id="{526D8101-05F6-49D0-B8A4-2D7D5187BD01}"/>
              </a:ext>
            </a:extLst>
          </p:cNvPr>
          <p:cNvSpPr txBox="1">
            <a:spLocks noChangeArrowheads="1"/>
          </p:cNvSpPr>
          <p:nvPr/>
        </p:nvSpPr>
        <p:spPr bwMode="auto">
          <a:xfrm>
            <a:off x="1676400" y="304800"/>
            <a:ext cx="5791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711200" indent="-711200" algn="l" rtl="0" eaLnBrk="0" fontAlgn="base" hangingPunct="0">
              <a:spcBef>
                <a:spcPct val="20000"/>
              </a:spcBef>
              <a:spcAft>
                <a:spcPct val="0"/>
              </a:spcAft>
              <a:buClr>
                <a:schemeClr val="tx1"/>
              </a:buClr>
              <a:buFont typeface="Wingdings" panose="05000000000000000000" pitchFamily="2" charset="2"/>
              <a:buAutoNum type="romanUcPeriod"/>
              <a:defRPr sz="2800">
                <a:solidFill>
                  <a:schemeClr val="tx1"/>
                </a:solidFill>
                <a:latin typeface="Calibri" panose="020F0502020204030204" pitchFamily="34" charset="0"/>
                <a:ea typeface="+mn-ea"/>
                <a:cs typeface="+mn-cs"/>
              </a:defRPr>
            </a:lvl1pPr>
            <a:lvl2pPr marL="1117600" indent="-660400" algn="l" rtl="0" eaLnBrk="0" fontAlgn="base" hangingPunct="0">
              <a:spcBef>
                <a:spcPct val="20000"/>
              </a:spcBef>
              <a:spcAft>
                <a:spcPct val="0"/>
              </a:spcAft>
              <a:buClr>
                <a:schemeClr val="tx1"/>
              </a:buClr>
              <a:buFont typeface="Wingdings" panose="05000000000000000000" pitchFamily="2" charset="2"/>
              <a:buAutoNum type="alphaUcPeriod"/>
              <a:defRPr sz="2600">
                <a:solidFill>
                  <a:schemeClr val="tx1"/>
                </a:solidFill>
                <a:latin typeface="Calibri" panose="020F0502020204030204" pitchFamily="34" charset="0"/>
              </a:defRPr>
            </a:lvl2pPr>
            <a:lvl3pPr marL="1524000" indent="-609600" algn="l" rtl="0" eaLnBrk="0" fontAlgn="base" hangingPunct="0">
              <a:spcBef>
                <a:spcPct val="20000"/>
              </a:spcBef>
              <a:spcAft>
                <a:spcPct val="0"/>
              </a:spcAft>
              <a:buClr>
                <a:schemeClr val="tx1"/>
              </a:buClr>
              <a:buFont typeface="Wingdings" panose="05000000000000000000" pitchFamily="2" charset="2"/>
              <a:buAutoNum type="arabicPeriod"/>
              <a:defRPr sz="2400">
                <a:solidFill>
                  <a:schemeClr val="tx1"/>
                </a:solidFill>
                <a:latin typeface="Calibri" panose="020F0502020204030204" pitchFamily="34" charset="0"/>
              </a:defRPr>
            </a:lvl3pPr>
            <a:lvl4pPr marL="1879600" indent="-508000" algn="l" rtl="0" eaLnBrk="0" fontAlgn="base" hangingPunct="0">
              <a:spcBef>
                <a:spcPct val="20000"/>
              </a:spcBef>
              <a:spcAft>
                <a:spcPct val="0"/>
              </a:spcAft>
              <a:buClr>
                <a:schemeClr val="tx1"/>
              </a:buClr>
              <a:buSzPct val="100000"/>
              <a:buAutoNum type="alphaLcParenR"/>
              <a:defRPr sz="2000">
                <a:solidFill>
                  <a:schemeClr val="tx1"/>
                </a:solidFill>
                <a:latin typeface="Calibri" panose="020F0502020204030204" pitchFamily="34" charset="0"/>
              </a:defRPr>
            </a:lvl4pPr>
            <a:lvl5pPr marL="2336800" indent="-508000" algn="l" rtl="0" eaLnBrk="0" fontAlgn="base" hangingPunct="0">
              <a:spcBef>
                <a:spcPct val="20000"/>
              </a:spcBef>
              <a:spcAft>
                <a:spcPct val="0"/>
              </a:spcAft>
              <a:buClr>
                <a:schemeClr val="tx1"/>
              </a:buClr>
              <a:buSzPct val="100000"/>
              <a:buAutoNum type="romanLcPeriod"/>
              <a:defRPr sz="2000">
                <a:solidFill>
                  <a:schemeClr val="tx1"/>
                </a:solidFill>
                <a:latin typeface="Calibri" panose="020F0502020204030204" pitchFamily="34" charset="0"/>
              </a:defRPr>
            </a:lvl5pPr>
            <a:lvl6pPr marL="2794000" indent="-508000" algn="l" rtl="0" fontAlgn="base">
              <a:spcBef>
                <a:spcPct val="20000"/>
              </a:spcBef>
              <a:spcAft>
                <a:spcPct val="0"/>
              </a:spcAft>
              <a:buClr>
                <a:schemeClr val="tx1"/>
              </a:buClr>
              <a:buSzPct val="100000"/>
              <a:buAutoNum type="romanLcPeriod"/>
              <a:defRPr sz="2000">
                <a:solidFill>
                  <a:schemeClr val="tx1"/>
                </a:solidFill>
                <a:latin typeface="+mn-lt"/>
              </a:defRPr>
            </a:lvl6pPr>
            <a:lvl7pPr marL="3251200" indent="-508000" algn="l" rtl="0" fontAlgn="base">
              <a:spcBef>
                <a:spcPct val="20000"/>
              </a:spcBef>
              <a:spcAft>
                <a:spcPct val="0"/>
              </a:spcAft>
              <a:buClr>
                <a:schemeClr val="tx1"/>
              </a:buClr>
              <a:buSzPct val="100000"/>
              <a:buAutoNum type="romanLcPeriod"/>
              <a:defRPr sz="2000">
                <a:solidFill>
                  <a:schemeClr val="tx1"/>
                </a:solidFill>
                <a:latin typeface="+mn-lt"/>
              </a:defRPr>
            </a:lvl7pPr>
            <a:lvl8pPr marL="3708400" indent="-508000" algn="l" rtl="0" fontAlgn="base">
              <a:spcBef>
                <a:spcPct val="20000"/>
              </a:spcBef>
              <a:spcAft>
                <a:spcPct val="0"/>
              </a:spcAft>
              <a:buClr>
                <a:schemeClr val="tx1"/>
              </a:buClr>
              <a:buSzPct val="100000"/>
              <a:buAutoNum type="romanLcPeriod"/>
              <a:defRPr sz="2000">
                <a:solidFill>
                  <a:schemeClr val="tx1"/>
                </a:solidFill>
                <a:latin typeface="+mn-lt"/>
              </a:defRPr>
            </a:lvl8pPr>
            <a:lvl9pPr marL="4165600" indent="-508000" algn="l" rtl="0" fontAlgn="base">
              <a:spcBef>
                <a:spcPct val="20000"/>
              </a:spcBef>
              <a:spcAft>
                <a:spcPct val="0"/>
              </a:spcAft>
              <a:buClr>
                <a:schemeClr val="tx1"/>
              </a:buClr>
              <a:buSzPct val="100000"/>
              <a:buAutoNum type="romanLcPeriod"/>
              <a:defRPr sz="2000">
                <a:solidFill>
                  <a:schemeClr val="tx1"/>
                </a:solidFill>
                <a:latin typeface="+mn-lt"/>
              </a:defRPr>
            </a:lvl9pPr>
          </a:lstStyle>
          <a:p>
            <a:pPr marL="0" indent="0" algn="ctr" eaLnBrk="1" hangingPunct="1">
              <a:spcBef>
                <a:spcPts val="0"/>
              </a:spcBef>
              <a:buNone/>
              <a:defRPr/>
            </a:pPr>
            <a:r>
              <a:rPr lang="en-US" sz="3600" kern="0" dirty="0">
                <a:solidFill>
                  <a:srgbClr val="00FFFF"/>
                </a:solidFill>
                <a:effectLst>
                  <a:outerShdw blurRad="38100" dist="38100" dir="2700000" algn="tl">
                    <a:srgbClr val="000000">
                      <a:alpha val="43137"/>
                    </a:srgbClr>
                  </a:outerShdw>
                </a:effectLst>
                <a:ea typeface="+mj-ea"/>
                <a:cs typeface="+mj-cs"/>
              </a:rPr>
              <a:t>John Calvin</a:t>
            </a:r>
          </a:p>
          <a:p>
            <a:pPr marL="0" indent="0" algn="ctr" eaLnBrk="1" hangingPunct="1">
              <a:buNone/>
              <a:defRPr/>
            </a:pPr>
            <a:r>
              <a:rPr lang="en-US" sz="1600" i="1" kern="0" dirty="0">
                <a:effectLst>
                  <a:outerShdw blurRad="38100" dist="38100" dir="2700000" algn="tl">
                    <a:srgbClr val="000000">
                      <a:alpha val="43137"/>
                    </a:srgbClr>
                  </a:outerShdw>
                </a:effectLst>
              </a:rPr>
              <a:t>Commentary on the Prophet Daniel </a:t>
            </a:r>
            <a:r>
              <a:rPr lang="en-US" sz="1600" kern="0" dirty="0">
                <a:effectLst>
                  <a:outerShdw blurRad="38100" dist="38100" dir="2700000" algn="tl">
                    <a:srgbClr val="000000">
                      <a:alpha val="43137"/>
                    </a:srgbClr>
                  </a:outerShdw>
                </a:effectLst>
              </a:rPr>
              <a:t>(Vol 1, p. 185). Bellingham, WA: Logos Bible Software. Commentary on Daniel 2:44-45. (2010).</a:t>
            </a:r>
          </a:p>
        </p:txBody>
      </p:sp>
      <p:pic>
        <p:nvPicPr>
          <p:cNvPr id="12" name="Picture 11">
            <a:extLst>
              <a:ext uri="{FF2B5EF4-FFF2-40B4-BE49-F238E27FC236}">
                <a16:creationId xmlns:a16="http://schemas.microsoft.com/office/drawing/2014/main" id="{73A22865-157C-4766-AE62-210570B58C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52400"/>
            <a:ext cx="766735" cy="1097280"/>
          </a:xfrm>
          <a:prstGeom prst="rect">
            <a:avLst/>
          </a:prstGeom>
        </p:spPr>
      </p:pic>
    </p:spTree>
    <p:extLst>
      <p:ext uri="{BB962C8B-B14F-4D97-AF65-F5344CB8AC3E}">
        <p14:creationId xmlns:p14="http://schemas.microsoft.com/office/powerpoint/2010/main" val="279576133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0" y="2286000"/>
            <a:ext cx="9144000" cy="2362200"/>
          </a:xfrm>
        </p:spPr>
        <p:txBody>
          <a:bodyPr anchor="t"/>
          <a:lstStyle/>
          <a:p>
            <a:pPr lvl="1" algn="just" eaLnBrk="1" hangingPunct="1">
              <a:lnSpc>
                <a:spcPct val="100000"/>
              </a:lnSpc>
              <a:spcBef>
                <a:spcPct val="20000"/>
              </a:spcBef>
              <a:buClr>
                <a:schemeClr val="tx1"/>
              </a:buClr>
            </a:pPr>
            <a:r>
              <a:rPr lang="en-US" sz="3200" b="0" dirty="0">
                <a:solidFill>
                  <a:schemeClr val="tx1"/>
                </a:solidFill>
                <a:effectLst>
                  <a:outerShdw blurRad="38100" dist="38100" dir="2700000" algn="tl">
                    <a:srgbClr val="000000">
                      <a:alpha val="43137"/>
                    </a:srgbClr>
                  </a:outerShdw>
                </a:effectLst>
                <a:latin typeface="Calibri" panose="020F0502020204030204" pitchFamily="34" charset="0"/>
              </a:rPr>
              <a:t>Calvin repeatedly refers to the Jews as “profane unholy sacrilegious dogs,” describing them as “a barbarous nation” and “the people of Israel rejected by God.”</a:t>
            </a:r>
            <a:endParaRPr lang="en-US" altLang="en-US" sz="3200" b="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5363" name="Rectangle 3"/>
          <p:cNvSpPr>
            <a:spLocks noGrp="1" noChangeArrowheads="1"/>
          </p:cNvSpPr>
          <p:nvPr>
            <p:ph type="subTitle" sz="quarter" idx="4294967295"/>
          </p:nvPr>
        </p:nvSpPr>
        <p:spPr>
          <a:xfrm>
            <a:off x="990600" y="304800"/>
            <a:ext cx="7162800" cy="1981200"/>
          </a:xfrm>
        </p:spPr>
        <p:txBody>
          <a:bodyPr/>
          <a:lstStyle/>
          <a:p>
            <a:pPr marL="0" indent="0" algn="ctr" eaLnBrk="1" hangingPunct="1">
              <a:spcBef>
                <a:spcPts val="0"/>
              </a:spcBef>
              <a:buNone/>
              <a:defRPr/>
            </a:pPr>
            <a:r>
              <a:rPr lang="en-US" sz="3600" dirty="0">
                <a:solidFill>
                  <a:srgbClr val="00FFFF"/>
                </a:solidFill>
                <a:effectLst>
                  <a:outerShdw blurRad="38100" dist="38100" dir="2700000" algn="tl">
                    <a:srgbClr val="000000">
                      <a:alpha val="43137"/>
                    </a:srgbClr>
                  </a:outerShdw>
                </a:effectLst>
                <a:ea typeface="+mj-ea"/>
                <a:cs typeface="+mj-cs"/>
              </a:rPr>
              <a:t>John Calvin</a:t>
            </a:r>
          </a:p>
          <a:p>
            <a:pPr marL="0" indent="0" algn="ctr" eaLnBrk="1" hangingPunct="1">
              <a:buNone/>
              <a:defRPr/>
            </a:pPr>
            <a:r>
              <a:rPr lang="en-US" sz="1600" dirty="0">
                <a:effectLst>
                  <a:outerShdw blurRad="38100" dist="38100" dir="2700000" algn="tl">
                    <a:srgbClr val="000000">
                      <a:alpha val="43137"/>
                    </a:srgbClr>
                  </a:outerShdw>
                </a:effectLst>
              </a:rPr>
              <a:t>1. John Calvin, </a:t>
            </a:r>
            <a:r>
              <a:rPr lang="en-US" sz="1600" dirty="0" err="1">
                <a:effectLst>
                  <a:outerShdw blurRad="38100" dist="38100" dir="2700000" algn="tl">
                    <a:srgbClr val="000000">
                      <a:alpha val="43137"/>
                    </a:srgbClr>
                  </a:outerShdw>
                </a:effectLst>
              </a:rPr>
              <a:t>Ioannis</a:t>
            </a:r>
            <a:r>
              <a:rPr lang="en-US" sz="1600" dirty="0">
                <a:effectLst>
                  <a:outerShdw blurRad="38100" dist="38100" dir="2700000" algn="tl">
                    <a:srgbClr val="000000">
                      <a:alpha val="43137"/>
                    </a:srgbClr>
                  </a:outerShdw>
                </a:effectLst>
              </a:rPr>
              <a:t> </a:t>
            </a:r>
            <a:r>
              <a:rPr lang="en-US" sz="1600" dirty="0" err="1">
                <a:effectLst>
                  <a:outerShdw blurRad="38100" dist="38100" dir="2700000" algn="tl">
                    <a:srgbClr val="000000">
                      <a:alpha val="43137"/>
                    </a:srgbClr>
                  </a:outerShdw>
                </a:effectLst>
              </a:rPr>
              <a:t>Calvini</a:t>
            </a:r>
            <a:r>
              <a:rPr lang="en-US" sz="1600" dirty="0">
                <a:effectLst>
                  <a:outerShdw blurRad="38100" dist="38100" dir="2700000" algn="tl">
                    <a:srgbClr val="000000">
                      <a:alpha val="43137"/>
                    </a:srgbClr>
                  </a:outerShdw>
                </a:effectLst>
              </a:rPr>
              <a:t> opera </a:t>
            </a:r>
            <a:r>
              <a:rPr lang="en-US" sz="1600" dirty="0" err="1">
                <a:effectLst>
                  <a:outerShdw blurRad="38100" dist="38100" dir="2700000" algn="tl">
                    <a:srgbClr val="000000">
                      <a:alpha val="43137"/>
                    </a:srgbClr>
                  </a:outerShdw>
                </a:effectLst>
              </a:rPr>
              <a:t>quae</a:t>
            </a:r>
            <a:r>
              <a:rPr lang="en-US" sz="1600" dirty="0">
                <a:effectLst>
                  <a:outerShdw blurRad="38100" dist="38100" dir="2700000" algn="tl">
                    <a:srgbClr val="000000">
                      <a:alpha val="43137"/>
                    </a:srgbClr>
                  </a:outerShdw>
                </a:effectLst>
              </a:rPr>
              <a:t> </a:t>
            </a:r>
            <a:r>
              <a:rPr lang="en-US" sz="1600" dirty="0" err="1">
                <a:effectLst>
                  <a:outerShdw blurRad="38100" dist="38100" dir="2700000" algn="tl">
                    <a:srgbClr val="000000">
                      <a:alpha val="43137"/>
                    </a:srgbClr>
                  </a:outerShdw>
                </a:effectLst>
              </a:rPr>
              <a:t>supersunt</a:t>
            </a:r>
            <a:r>
              <a:rPr lang="en-US" sz="1600" dirty="0">
                <a:effectLst>
                  <a:outerShdw blurRad="38100" dist="38100" dir="2700000" algn="tl">
                    <a:srgbClr val="000000">
                      <a:alpha val="43137"/>
                    </a:srgbClr>
                  </a:outerShdw>
                </a:effectLst>
              </a:rPr>
              <a:t> Omnia, 50, 307; Sermon on Gal. 1:6–8; quoted in </a:t>
            </a:r>
            <a:r>
              <a:rPr lang="en-US" sz="1600" dirty="0" err="1">
                <a:effectLst>
                  <a:outerShdw blurRad="38100" dist="38100" dir="2700000" algn="tl">
                    <a:srgbClr val="000000">
                      <a:alpha val="43137"/>
                    </a:srgbClr>
                  </a:outerShdw>
                </a:effectLst>
              </a:rPr>
              <a:t>Selderhuis</a:t>
            </a:r>
            <a:r>
              <a:rPr lang="en-US" sz="1600" dirty="0">
                <a:effectLst>
                  <a:outerShdw blurRad="38100" dist="38100" dir="2700000" algn="tl">
                    <a:srgbClr val="000000">
                      <a:alpha val="43137"/>
                    </a:srgbClr>
                  </a:outerShdw>
                </a:effectLst>
              </a:rPr>
              <a:t>, Calvin Handbook, 145; 2.  John Calvin, </a:t>
            </a:r>
            <a:r>
              <a:rPr lang="en-US" sz="1600" dirty="0" err="1">
                <a:effectLst>
                  <a:outerShdw blurRad="38100" dist="38100" dir="2700000" algn="tl">
                    <a:srgbClr val="000000">
                      <a:alpha val="43137"/>
                    </a:srgbClr>
                  </a:outerShdw>
                </a:effectLst>
              </a:rPr>
              <a:t>Supplementa</a:t>
            </a:r>
            <a:r>
              <a:rPr lang="en-US" sz="1600" dirty="0">
                <a:effectLst>
                  <a:outerShdw blurRad="38100" dist="38100" dir="2700000" algn="tl">
                    <a:srgbClr val="000000">
                      <a:alpha val="43137"/>
                    </a:srgbClr>
                  </a:outerShdw>
                </a:effectLst>
              </a:rPr>
              <a:t> </a:t>
            </a:r>
            <a:r>
              <a:rPr lang="en-US" sz="1600" dirty="0" err="1">
                <a:effectLst>
                  <a:outerShdw blurRad="38100" dist="38100" dir="2700000" algn="tl">
                    <a:srgbClr val="000000">
                      <a:alpha val="43137"/>
                    </a:srgbClr>
                  </a:outerShdw>
                </a:effectLst>
              </a:rPr>
              <a:t>Calviniana</a:t>
            </a:r>
            <a:r>
              <a:rPr lang="en-US" sz="1600" dirty="0">
                <a:effectLst>
                  <a:outerShdw blurRad="38100" dist="38100" dir="2700000" algn="tl">
                    <a:srgbClr val="000000">
                      <a:alpha val="43137"/>
                    </a:srgbClr>
                  </a:outerShdw>
                </a:effectLst>
              </a:rPr>
              <a:t>, V, 145, 10; Sermon on Mic. 40b–11; quoted in </a:t>
            </a:r>
            <a:r>
              <a:rPr lang="en-US" sz="1600" dirty="0" err="1">
                <a:effectLst>
                  <a:outerShdw blurRad="38100" dist="38100" dir="2700000" algn="tl">
                    <a:srgbClr val="000000">
                      <a:alpha val="43137"/>
                    </a:srgbClr>
                  </a:outerShdw>
                </a:effectLst>
              </a:rPr>
              <a:t>Selderhuis</a:t>
            </a:r>
            <a:r>
              <a:rPr lang="en-US" sz="1600" dirty="0">
                <a:effectLst>
                  <a:outerShdw blurRad="38100" dist="38100" dir="2700000" algn="tl">
                    <a:srgbClr val="000000">
                      <a:alpha val="43137"/>
                    </a:srgbClr>
                  </a:outerShdw>
                </a:effectLst>
              </a:rPr>
              <a:t>, Calvin Handbook, 145; 3. John Calvin, </a:t>
            </a:r>
            <a:r>
              <a:rPr lang="en-US" sz="1600" dirty="0" err="1">
                <a:effectLst>
                  <a:outerShdw blurRad="38100" dist="38100" dir="2700000" algn="tl">
                    <a:srgbClr val="000000">
                      <a:alpha val="43137"/>
                    </a:srgbClr>
                  </a:outerShdw>
                </a:effectLst>
              </a:rPr>
              <a:t>Ioannis</a:t>
            </a:r>
            <a:r>
              <a:rPr lang="en-US" sz="1600" dirty="0">
                <a:effectLst>
                  <a:outerShdw blurRad="38100" dist="38100" dir="2700000" algn="tl">
                    <a:srgbClr val="000000">
                      <a:alpha val="43137"/>
                    </a:srgbClr>
                  </a:outerShdw>
                </a:effectLst>
              </a:rPr>
              <a:t> </a:t>
            </a:r>
            <a:r>
              <a:rPr lang="en-US" sz="1600" dirty="0" err="1">
                <a:effectLst>
                  <a:outerShdw blurRad="38100" dist="38100" dir="2700000" algn="tl">
                    <a:srgbClr val="000000">
                      <a:alpha val="43137"/>
                    </a:srgbClr>
                  </a:outerShdw>
                </a:effectLst>
              </a:rPr>
              <a:t>Calvini</a:t>
            </a:r>
            <a:r>
              <a:rPr lang="en-US" sz="1600" dirty="0">
                <a:effectLst>
                  <a:outerShdw blurRad="38100" dist="38100" dir="2700000" algn="tl">
                    <a:srgbClr val="000000">
                      <a:alpha val="43137"/>
                    </a:srgbClr>
                  </a:outerShdw>
                </a:effectLst>
              </a:rPr>
              <a:t> opera </a:t>
            </a:r>
            <a:r>
              <a:rPr lang="en-US" sz="1600" dirty="0" err="1">
                <a:effectLst>
                  <a:outerShdw blurRad="38100" dist="38100" dir="2700000" algn="tl">
                    <a:srgbClr val="000000">
                      <a:alpha val="43137"/>
                    </a:srgbClr>
                  </a:outerShdw>
                </a:effectLst>
              </a:rPr>
              <a:t>quae</a:t>
            </a:r>
            <a:r>
              <a:rPr lang="en-US" sz="1600" dirty="0">
                <a:effectLst>
                  <a:outerShdw blurRad="38100" dist="38100" dir="2700000" algn="tl">
                    <a:srgbClr val="000000">
                      <a:alpha val="43137"/>
                    </a:srgbClr>
                  </a:outerShdw>
                </a:effectLst>
              </a:rPr>
              <a:t> </a:t>
            </a:r>
            <a:r>
              <a:rPr lang="en-US" sz="1600" dirty="0" err="1">
                <a:effectLst>
                  <a:outerShdw blurRad="38100" dist="38100" dir="2700000" algn="tl">
                    <a:srgbClr val="000000">
                      <a:alpha val="43137"/>
                    </a:srgbClr>
                  </a:outerShdw>
                </a:effectLst>
              </a:rPr>
              <a:t>supersunt</a:t>
            </a:r>
            <a:r>
              <a:rPr lang="en-US" sz="1600" dirty="0">
                <a:effectLst>
                  <a:outerShdw blurRad="38100" dist="38100" dir="2700000" algn="tl">
                    <a:srgbClr val="000000">
                      <a:alpha val="43137"/>
                    </a:srgbClr>
                  </a:outerShdw>
                </a:effectLst>
              </a:rPr>
              <a:t> Omnia, 27, 6; Sermon on Deut. 10:1–8; quoted in </a:t>
            </a:r>
            <a:r>
              <a:rPr lang="en-US" sz="1600" dirty="0" err="1">
                <a:effectLst>
                  <a:outerShdw blurRad="38100" dist="38100" dir="2700000" algn="tl">
                    <a:srgbClr val="000000">
                      <a:alpha val="43137"/>
                    </a:srgbClr>
                  </a:outerShdw>
                </a:effectLst>
              </a:rPr>
              <a:t>Selderhuis</a:t>
            </a:r>
            <a:r>
              <a:rPr lang="en-US" sz="1600" dirty="0">
                <a:effectLst>
                  <a:outerShdw blurRad="38100" dist="38100" dir="2700000" algn="tl">
                    <a:srgbClr val="000000">
                      <a:alpha val="43137"/>
                    </a:srgbClr>
                  </a:outerShdw>
                </a:effectLst>
              </a:rPr>
              <a:t>, Calvin Handbook, 145.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52400"/>
            <a:ext cx="766735" cy="1097280"/>
          </a:xfrm>
          <a:prstGeom prst="rect">
            <a:avLst/>
          </a:prstGeom>
        </p:spPr>
      </p:pic>
      <p:pic>
        <p:nvPicPr>
          <p:cNvPr id="7" name="Picture 6">
            <a:extLst>
              <a:ext uri="{FF2B5EF4-FFF2-40B4-BE49-F238E27FC236}">
                <a16:creationId xmlns:a16="http://schemas.microsoft.com/office/drawing/2014/main" id="{847C1567-2DD6-4288-9FC0-2C2CE9E170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35246" y="4267200"/>
            <a:ext cx="1873509" cy="2286000"/>
          </a:xfrm>
          <a:prstGeom prst="rect">
            <a:avLst/>
          </a:prstGeom>
          <a:ln w="38100">
            <a:solidFill>
              <a:srgbClr val="C00000"/>
            </a:solidFill>
          </a:ln>
        </p:spPr>
      </p:pic>
    </p:spTree>
    <p:extLst>
      <p:ext uri="{BB962C8B-B14F-4D97-AF65-F5344CB8AC3E}">
        <p14:creationId xmlns:p14="http://schemas.microsoft.com/office/powerpoint/2010/main" val="135742202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5376980" y="3507098"/>
            <a:ext cx="3359548" cy="3250363"/>
          </a:xfrm>
          <a:prstGeom prst="rect">
            <a:avLst/>
          </a:prstGeom>
        </p:spPr>
      </p:pic>
      <p:pic>
        <p:nvPicPr>
          <p:cNvPr id="11" name="Picture 10"/>
          <p:cNvPicPr>
            <a:picLocks noChangeAspect="1"/>
          </p:cNvPicPr>
          <p:nvPr/>
        </p:nvPicPr>
        <p:blipFill rotWithShape="1">
          <a:blip r:embed="rId3"/>
          <a:srcRect l="51009" t="1026" r="13480" b="7692"/>
          <a:stretch/>
        </p:blipFill>
        <p:spPr>
          <a:xfrm>
            <a:off x="597963" y="1094287"/>
            <a:ext cx="2164789" cy="3130061"/>
          </a:xfrm>
          <a:prstGeom prst="rect">
            <a:avLst/>
          </a:prstGeom>
        </p:spPr>
      </p:pic>
      <p:pic>
        <p:nvPicPr>
          <p:cNvPr id="7" name="Picture 6"/>
          <p:cNvPicPr>
            <a:picLocks noChangeAspect="1"/>
          </p:cNvPicPr>
          <p:nvPr/>
        </p:nvPicPr>
        <p:blipFill>
          <a:blip r:embed="rId4"/>
          <a:stretch>
            <a:fillRect/>
          </a:stretch>
        </p:blipFill>
        <p:spPr>
          <a:xfrm>
            <a:off x="5407268" y="215343"/>
            <a:ext cx="3438525" cy="3136829"/>
          </a:xfrm>
          <a:prstGeom prst="rect">
            <a:avLst/>
          </a:prstGeom>
        </p:spPr>
      </p:pic>
      <p:pic>
        <p:nvPicPr>
          <p:cNvPr id="4" name="Picture 3"/>
          <p:cNvPicPr>
            <a:picLocks noChangeAspect="1"/>
          </p:cNvPicPr>
          <p:nvPr/>
        </p:nvPicPr>
        <p:blipFill>
          <a:blip r:embed="rId5"/>
          <a:stretch>
            <a:fillRect/>
          </a:stretch>
        </p:blipFill>
        <p:spPr>
          <a:xfrm>
            <a:off x="105508" y="4301811"/>
            <a:ext cx="5090746" cy="2392651"/>
          </a:xfrm>
          <a:prstGeom prst="rect">
            <a:avLst/>
          </a:prstGeom>
        </p:spPr>
      </p:pic>
      <p:sp>
        <p:nvSpPr>
          <p:cNvPr id="5" name="Rectangle 4"/>
          <p:cNvSpPr/>
          <p:nvPr/>
        </p:nvSpPr>
        <p:spPr>
          <a:xfrm>
            <a:off x="704929" y="215343"/>
            <a:ext cx="3636958"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Yad Vashem</a:t>
            </a:r>
          </a:p>
        </p:txBody>
      </p:sp>
      <p:pic>
        <p:nvPicPr>
          <p:cNvPr id="10" name="Picture 9"/>
          <p:cNvPicPr>
            <a:picLocks noChangeAspect="1"/>
          </p:cNvPicPr>
          <p:nvPr/>
        </p:nvPicPr>
        <p:blipFill>
          <a:blip r:embed="rId6"/>
          <a:stretch>
            <a:fillRect/>
          </a:stretch>
        </p:blipFill>
        <p:spPr>
          <a:xfrm>
            <a:off x="2396850" y="1028699"/>
            <a:ext cx="4104006" cy="3636017"/>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7776415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960426-AAA6-4126-93AF-30F7DEE010A4}"/>
              </a:ext>
            </a:extLst>
          </p:cNvPr>
          <p:cNvSpPr>
            <a:spLocks noGrp="1"/>
          </p:cNvSpPr>
          <p:nvPr>
            <p:ph type="body" idx="1"/>
          </p:nvPr>
        </p:nvSpPr>
        <p:spPr>
          <a:xfrm>
            <a:off x="0" y="77006"/>
            <a:ext cx="9144000" cy="1980941"/>
          </a:xfrm>
        </p:spPr>
        <p:txBody>
          <a:bodyPr anchor="ctr"/>
          <a:lstStyle/>
          <a:p>
            <a:r>
              <a:rPr lang="en-IN" sz="3200" dirty="0">
                <a:latin typeface="Papyrus" panose="03070502060502030205" pitchFamily="66" charset="0"/>
              </a:rPr>
              <a:t>Qumran, </a:t>
            </a:r>
            <a:r>
              <a:rPr lang="en-IN" sz="3200" dirty="0" err="1">
                <a:latin typeface="Papyrus" panose="03070502060502030205" pitchFamily="66" charset="0"/>
              </a:rPr>
              <a:t>En</a:t>
            </a:r>
            <a:r>
              <a:rPr lang="en-IN" sz="3200" dirty="0">
                <a:latin typeface="Papyrus" panose="03070502060502030205" pitchFamily="66" charset="0"/>
              </a:rPr>
              <a:t> </a:t>
            </a:r>
            <a:r>
              <a:rPr lang="en-IN" sz="3200" dirty="0" err="1">
                <a:latin typeface="Papyrus" panose="03070502060502030205" pitchFamily="66" charset="0"/>
              </a:rPr>
              <a:t>Gedi</a:t>
            </a:r>
            <a:r>
              <a:rPr lang="en-IN" sz="3200" dirty="0">
                <a:latin typeface="Papyrus" panose="03070502060502030205" pitchFamily="66" charset="0"/>
              </a:rPr>
              <a:t>, Jerusalem</a:t>
            </a:r>
          </a:p>
        </p:txBody>
      </p:sp>
      <p:pic>
        <p:nvPicPr>
          <p:cNvPr id="11" name="Picture Placeholder 10">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tretch>
            <a:fillRect/>
          </a:stretch>
        </p:blipFill>
        <p:spPr>
          <a:xfrm>
            <a:off x="1513584" y="1892229"/>
            <a:ext cx="6116833" cy="4587625"/>
          </a:xfrm>
        </p:spPr>
      </p:pic>
      <p:sp>
        <p:nvSpPr>
          <p:cNvPr id="4" name="Rectangle 3"/>
          <p:cNvSpPr/>
          <p:nvPr/>
        </p:nvSpPr>
        <p:spPr>
          <a:xfrm rot="19150521">
            <a:off x="766397" y="1941513"/>
            <a:ext cx="2078435" cy="923330"/>
          </a:xfrm>
          <a:prstGeom prst="rect">
            <a:avLst/>
          </a:prstGeom>
          <a:solidFill>
            <a:srgbClr val="00B0F0"/>
          </a:solid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5</a:t>
            </a:r>
          </a:p>
        </p:txBody>
      </p:sp>
    </p:spTree>
    <p:extLst>
      <p:ext uri="{BB962C8B-B14F-4D97-AF65-F5344CB8AC3E}">
        <p14:creationId xmlns:p14="http://schemas.microsoft.com/office/powerpoint/2010/main" val="32458826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04929" y="215343"/>
            <a:ext cx="3636958"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Yad Vashem</a:t>
            </a:r>
          </a:p>
        </p:txBody>
      </p:sp>
      <p:pic>
        <p:nvPicPr>
          <p:cNvPr id="1026" name="Picture 2" descr="Related image">
            <a:extLst>
              <a:ext uri="{FF2B5EF4-FFF2-40B4-BE49-F238E27FC236}">
                <a16:creationId xmlns:a16="http://schemas.microsoft.com/office/drawing/2014/main" id="{D1266C82-BD37-400E-A2C2-1B46406935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151" y="1138673"/>
            <a:ext cx="8649591" cy="5566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52791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3D1668-65FC-42FF-B9B1-E0B9C7D42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 y="857250"/>
            <a:ext cx="7543801" cy="5143500"/>
          </a:xfrm>
          <a:prstGeom prst="rect">
            <a:avLst/>
          </a:prstGeom>
        </p:spPr>
      </p:pic>
      <p:sp>
        <p:nvSpPr>
          <p:cNvPr id="134147" name="Rectangle 1"/>
          <p:cNvSpPr>
            <a:spLocks noChangeArrowheads="1"/>
          </p:cNvSpPr>
          <p:nvPr/>
        </p:nvSpPr>
        <p:spPr bwMode="auto">
          <a:xfrm>
            <a:off x="800100" y="857250"/>
            <a:ext cx="7543801" cy="3254737"/>
          </a:xfrm>
          <a:prstGeom prst="rect">
            <a:avLst/>
          </a:prstGeom>
          <a:noFill/>
          <a:ln w="28575">
            <a:noFill/>
            <a:miter lim="800000"/>
            <a:headEnd/>
            <a:tailEnd/>
          </a:ln>
        </p:spPr>
        <p:txBody>
          <a:bodyPr wrap="square">
            <a:spAutoFit/>
          </a:bodyPr>
          <a:lstStyle/>
          <a:p>
            <a:pPr algn="ctr">
              <a:spcAft>
                <a:spcPts val="900"/>
              </a:spcAft>
            </a:pPr>
            <a:r>
              <a:rPr lang="en-US" altLang="en-US" sz="3000" dirty="0">
                <a:solidFill>
                  <a:schemeClr val="bg1"/>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13:8-9</a:t>
            </a:r>
          </a:p>
          <a:p>
            <a:pPr algn="just">
              <a:spcAft>
                <a:spcPts val="750"/>
              </a:spcAft>
            </a:pPr>
            <a:r>
              <a:rPr lang="en-US" sz="2400" baseline="30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24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come about in all the land,” Declares the </a:t>
            </a:r>
            <a:r>
              <a:rPr lang="en-US" sz="2400" cap="small"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24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two parts in it will be cut off and perish; But the third will be left in it</a:t>
            </a:r>
            <a:r>
              <a:rPr lang="en-US" sz="24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baseline="30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a:t>
            </a:r>
            <a:r>
              <a:rPr lang="en-US" sz="24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bring </a:t>
            </a:r>
            <a:r>
              <a:rPr 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third part </a:t>
            </a:r>
            <a:r>
              <a:rPr lang="en-US" sz="24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through the fire, Refine them as silver is refined, And test them as gold is tested. They will call on My name, And I will answer them; I will say, ‘They are My people,’ And they will say, ‘The </a:t>
            </a:r>
            <a:r>
              <a:rPr lang="en-US" sz="2400" cap="small"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24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my God.’ ”</a:t>
            </a:r>
          </a:p>
        </p:txBody>
      </p:sp>
    </p:spTree>
    <p:extLst>
      <p:ext uri="{BB962C8B-B14F-4D97-AF65-F5344CB8AC3E}">
        <p14:creationId xmlns:p14="http://schemas.microsoft.com/office/powerpoint/2010/main" val="40195475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5099B0-57CC-4367-8481-36F6CF142D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a:spcAft>
                <a:spcPts val="1200"/>
              </a:spcAft>
            </a:pPr>
            <a:r>
              <a:rPr lang="en-US" sz="3600" baseline="30000" dirty="0">
                <a:effectLst>
                  <a:outerShdw blurRad="38100" dist="38100" dir="2700000" algn="tl">
                    <a:srgbClr val="000000">
                      <a:alpha val="43137"/>
                    </a:srgbClr>
                  </a:outerShdw>
                </a:effectLst>
                <a:latin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12:3</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just"/>
            <a:r>
              <a:rPr lang="en-US" sz="3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in you all the families of the earth will be 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3" name="Picture 2">
            <a:extLst>
              <a:ext uri="{FF2B5EF4-FFF2-40B4-BE49-F238E27FC236}">
                <a16:creationId xmlns:a16="http://schemas.microsoft.com/office/drawing/2014/main" id="{F8C193E9-CC6C-4ED9-A369-7119184BAA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0" y="2514600"/>
            <a:ext cx="2286000" cy="2286000"/>
          </a:xfrm>
          <a:prstGeom prst="rect">
            <a:avLst/>
          </a:prstGeom>
        </p:spPr>
      </p:pic>
    </p:spTree>
    <p:extLst>
      <p:ext uri="{BB962C8B-B14F-4D97-AF65-F5344CB8AC3E}">
        <p14:creationId xmlns:p14="http://schemas.microsoft.com/office/powerpoint/2010/main" val="13718650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134938" y="304800"/>
            <a:ext cx="8875712" cy="1295400"/>
          </a:xfrm>
        </p:spPr>
        <p:txBody>
          <a:bodyPr lIns="92075" tIns="46038" rIns="92075" bIns="46038"/>
          <a:lstStyle/>
          <a:p>
            <a:pPr algn="ctr">
              <a:defRPr/>
            </a:pPr>
            <a:r>
              <a:rPr lang="en-US" sz="4000" dirty="0">
                <a:effectLst>
                  <a:outerShdw blurRad="38100" dist="38100" dir="2700000" algn="tl">
                    <a:srgbClr val="000000">
                      <a:alpha val="43137"/>
                    </a:srgbClr>
                  </a:outerShdw>
                </a:effectLst>
              </a:rPr>
              <a:t>Israel’s Three Blessings to the World</a:t>
            </a:r>
            <a:br>
              <a:rPr lang="en-US" sz="4000" dirty="0">
                <a:effectLst>
                  <a:outerShdw blurRad="38100" dist="38100" dir="2700000" algn="tl">
                    <a:srgbClr val="000000">
                      <a:alpha val="43137"/>
                    </a:srgbClr>
                  </a:outerShdw>
                </a:effectLst>
              </a:rPr>
            </a:br>
            <a:r>
              <a:rPr lang="en-US" sz="3200" kern="1200" dirty="0">
                <a:solidFill>
                  <a:srgbClr val="FFFFFF"/>
                </a:solidFill>
                <a:effectLst>
                  <a:outerShdw blurRad="38100" dist="38100" dir="2700000" algn="tl">
                    <a:srgbClr val="000000">
                      <a:alpha val="43137"/>
                    </a:srgbClr>
                  </a:outerShdw>
                </a:effectLst>
                <a:ea typeface="+mn-ea"/>
                <a:cs typeface="+mn-cs"/>
              </a:rPr>
              <a:t>(Gen 12:3b)</a:t>
            </a:r>
          </a:p>
        </p:txBody>
      </p:sp>
      <p:sp>
        <p:nvSpPr>
          <p:cNvPr id="25603" name="Rectangle 3"/>
          <p:cNvSpPr>
            <a:spLocks noGrp="1" noChangeArrowheads="1"/>
          </p:cNvSpPr>
          <p:nvPr>
            <p:ph type="body" idx="4294967295"/>
          </p:nvPr>
        </p:nvSpPr>
        <p:spPr>
          <a:xfrm>
            <a:off x="228600" y="2057400"/>
            <a:ext cx="4191000" cy="2362200"/>
          </a:xfrm>
          <a:extLst/>
        </p:spPr>
        <p:txBody>
          <a:bodyPr/>
          <a:lstStyle/>
          <a:p>
            <a:pPr marL="457200" indent="-457200">
              <a:spcBef>
                <a:spcPts val="0"/>
              </a:spcBef>
              <a:spcAft>
                <a:spcPts val="3600"/>
              </a:spcAft>
              <a:buSzPct val="100000"/>
              <a:buFontTx/>
              <a:buAutoNum type="arabicPeriod"/>
              <a:defRPr/>
            </a:pPr>
            <a:r>
              <a:rPr lang="en-US" kern="1200" dirty="0">
                <a:solidFill>
                  <a:srgbClr val="FFFFFF"/>
                </a:solidFill>
                <a:effectLst>
                  <a:outerShdw blurRad="38100" dist="38100" dir="2700000" algn="tl">
                    <a:srgbClr val="000000">
                      <a:alpha val="43137"/>
                    </a:srgbClr>
                  </a:outerShdw>
                </a:effectLst>
              </a:rPr>
              <a:t>Scripture (Rom 3:2)</a:t>
            </a:r>
          </a:p>
          <a:p>
            <a:pPr marL="457200" indent="-457200">
              <a:spcBef>
                <a:spcPts val="0"/>
              </a:spcBef>
              <a:spcAft>
                <a:spcPts val="3600"/>
              </a:spcAft>
              <a:buSzPct val="100000"/>
              <a:buFontTx/>
              <a:buAutoNum type="arabicPeriod"/>
              <a:defRPr/>
            </a:pPr>
            <a:r>
              <a:rPr lang="en-US" kern="1200" dirty="0">
                <a:solidFill>
                  <a:srgbClr val="FFFFFF"/>
                </a:solidFill>
                <a:effectLst>
                  <a:outerShdw blurRad="38100" dist="38100" dir="2700000" algn="tl">
                    <a:srgbClr val="000000">
                      <a:alpha val="43137"/>
                    </a:srgbClr>
                  </a:outerShdw>
                </a:effectLst>
              </a:rPr>
              <a:t>Savior (John 4:22)</a:t>
            </a:r>
          </a:p>
          <a:p>
            <a:pPr marL="457200" indent="-457200">
              <a:spcBef>
                <a:spcPts val="0"/>
              </a:spcBef>
              <a:spcAft>
                <a:spcPts val="3600"/>
              </a:spcAft>
              <a:buSzPct val="100000"/>
              <a:buFontTx/>
              <a:buAutoNum type="arabicPeriod"/>
              <a:defRPr/>
            </a:pPr>
            <a:r>
              <a:rPr lang="en-US" b="1" u="sng" kern="1200" dirty="0">
                <a:solidFill>
                  <a:srgbClr val="FFFFCC"/>
                </a:solidFill>
                <a:effectLst>
                  <a:outerShdw blurRad="38100" dist="38100" dir="2700000" algn="tl">
                    <a:srgbClr val="000000">
                      <a:alpha val="43137"/>
                    </a:srgbClr>
                  </a:outerShdw>
                </a:effectLst>
              </a:rPr>
              <a:t>Kingdom (Isa 2:2-3)</a:t>
            </a:r>
          </a:p>
        </p:txBody>
      </p:sp>
      <p:pic>
        <p:nvPicPr>
          <p:cNvPr id="2" name="Picture 1">
            <a:extLst>
              <a:ext uri="{FF2B5EF4-FFF2-40B4-BE49-F238E27FC236}">
                <a16:creationId xmlns:a16="http://schemas.microsoft.com/office/drawing/2014/main" id="{1A361001-7A58-4C21-80C5-6D774F01DC7A}"/>
              </a:ext>
            </a:extLst>
          </p:cNvPr>
          <p:cNvPicPr>
            <a:picLocks noChangeAspect="1"/>
          </p:cNvPicPr>
          <p:nvPr/>
        </p:nvPicPr>
        <p:blipFill>
          <a:blip r:embed="rId2"/>
          <a:stretch>
            <a:fillRect/>
          </a:stretch>
        </p:blipFill>
        <p:spPr>
          <a:xfrm>
            <a:off x="4572000" y="2184021"/>
            <a:ext cx="4267200" cy="3200400"/>
          </a:xfrm>
          <a:prstGeom prst="rect">
            <a:avLst/>
          </a:prstGeom>
        </p:spPr>
      </p:pic>
    </p:spTree>
    <p:extLst>
      <p:ext uri="{BB962C8B-B14F-4D97-AF65-F5344CB8AC3E}">
        <p14:creationId xmlns:p14="http://schemas.microsoft.com/office/powerpoint/2010/main" val="397428996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26" descr="D:\Powerpoint JPEG Images\2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92372" y="1905000"/>
            <a:ext cx="3694428" cy="4572000"/>
          </a:xfrm>
          <a:prstGeom prst="rect">
            <a:avLst/>
          </a:prstGeom>
          <a:noFill/>
          <a:ln w="9525">
            <a:noFill/>
            <a:miter lim="800000"/>
            <a:headEnd/>
            <a:tailEnd/>
          </a:ln>
        </p:spPr>
      </p:pic>
      <p:sp>
        <p:nvSpPr>
          <p:cNvPr id="16387" name="Rectangle 1027"/>
          <p:cNvSpPr>
            <a:spLocks noGrp="1" noChangeArrowheads="1"/>
          </p:cNvSpPr>
          <p:nvPr>
            <p:ph type="title"/>
          </p:nvPr>
        </p:nvSpPr>
        <p:spPr>
          <a:xfrm>
            <a:off x="1714500" y="304800"/>
            <a:ext cx="5715000" cy="1371600"/>
          </a:xfrm>
          <a:effectLst/>
        </p:spPr>
        <p:txBody>
          <a:bodyPr>
            <a:normAutofit/>
          </a:bodyPr>
          <a:lstStyle/>
          <a:p>
            <a:pPr algn="ctr" eaLnBrk="1" hangingPunct="1">
              <a:defRPr/>
            </a:pPr>
            <a:r>
              <a:rPr lang="en-US" sz="4000" dirty="0">
                <a:effectLst>
                  <a:outerShdw blurRad="38100" dist="38100" dir="2700000" algn="tl">
                    <a:srgbClr val="000000">
                      <a:alpha val="43137"/>
                    </a:srgbClr>
                  </a:outerShdw>
                </a:effectLst>
              </a:rPr>
              <a:t>CAST OF CHARACTERS</a:t>
            </a:r>
            <a:br>
              <a:rPr lang="en-US" dirty="0">
                <a:solidFill>
                  <a:srgbClr val="FFFFCC"/>
                </a:solidFill>
                <a:effectLst>
                  <a:outerShdw blurRad="38100" dist="38100" dir="2700000" algn="tl">
                    <a:srgbClr val="000000">
                      <a:alpha val="43137"/>
                    </a:srgbClr>
                  </a:outerShdw>
                </a:effectLst>
                <a:latin typeface="Arial Narrow" pitchFamily="34" charset="0"/>
              </a:rPr>
            </a:br>
            <a:r>
              <a:rPr lang="en-US" sz="3200" kern="1200" dirty="0">
                <a:solidFill>
                  <a:srgbClr val="FFFFFF"/>
                </a:solidFill>
                <a:effectLst>
                  <a:outerShdw blurRad="38100" dist="38100" dir="2700000" algn="tl">
                    <a:srgbClr val="000000">
                      <a:alpha val="43137"/>
                    </a:srgbClr>
                  </a:outerShdw>
                </a:effectLst>
                <a:ea typeface="+mn-ea"/>
                <a:cs typeface="+mn-cs"/>
              </a:rPr>
              <a:t>Revelation 12:1-5</a:t>
            </a:r>
          </a:p>
        </p:txBody>
      </p:sp>
      <p:sp>
        <p:nvSpPr>
          <p:cNvPr id="2" name="Rectangle 1"/>
          <p:cNvSpPr/>
          <p:nvPr/>
        </p:nvSpPr>
        <p:spPr>
          <a:xfrm>
            <a:off x="457200" y="1905000"/>
            <a:ext cx="4495800" cy="4355038"/>
          </a:xfrm>
          <a:prstGeom prst="rect">
            <a:avLst/>
          </a:prstGeom>
        </p:spPr>
        <p:txBody>
          <a:bodyPr wrap="square">
            <a:spAutoFit/>
          </a:bodyPr>
          <a:lstStyle/>
          <a:p>
            <a:pPr marL="457200" indent="-457200">
              <a:spcBef>
                <a:spcPts val="0"/>
              </a:spcBef>
              <a:spcAft>
                <a:spcPts val="18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SON =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MESSIAH</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effectLst>
                  <a:outerShdw blurRad="38100" dist="38100" dir="2700000" algn="tl">
                    <a:srgbClr val="000000">
                      <a:alpha val="43137"/>
                    </a:srgbClr>
                  </a:outerShdw>
                </a:effectLst>
                <a:latin typeface="Calibri" panose="020F0502020204030204" pitchFamily="34" charset="0"/>
              </a:rPr>
              <a:t>Ps. 2:9; Acts 1:9</a:t>
            </a:r>
          </a:p>
          <a:p>
            <a:pPr marL="457200" indent="-457200">
              <a:spcBef>
                <a:spcPts val="0"/>
              </a:spcBef>
              <a:spcAft>
                <a:spcPts val="18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DRAGON =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SATAN</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effectLst>
                  <a:outerShdw blurRad="38100" dist="38100" dir="2700000" algn="tl">
                    <a:srgbClr val="000000">
                      <a:alpha val="43137"/>
                    </a:srgbClr>
                  </a:outerShdw>
                </a:effectLst>
                <a:latin typeface="Calibri" panose="020F0502020204030204" pitchFamily="34" charset="0"/>
              </a:rPr>
              <a:t>Rev. 12:9; 20:2</a:t>
            </a:r>
          </a:p>
          <a:p>
            <a:pPr marL="457200" indent="-457200">
              <a:spcBef>
                <a:spcPts val="0"/>
              </a:spcBef>
              <a:spcAft>
                <a:spcPts val="18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WOMAN =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ISRAEL</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effectLst>
                  <a:outerShdw blurRad="38100" dist="38100" dir="2700000" algn="tl">
                    <a:srgbClr val="000000">
                      <a:alpha val="43137"/>
                    </a:srgbClr>
                  </a:outerShdw>
                </a:effectLst>
                <a:latin typeface="Calibri" panose="020F0502020204030204" pitchFamily="34" charset="0"/>
              </a:rPr>
              <a:t>Gen. 37:9-10</a:t>
            </a:r>
          </a:p>
        </p:txBody>
      </p:sp>
    </p:spTree>
    <p:extLst>
      <p:ext uri="{BB962C8B-B14F-4D97-AF65-F5344CB8AC3E}">
        <p14:creationId xmlns:p14="http://schemas.microsoft.com/office/powerpoint/2010/main" val="22286335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342900" y="304800"/>
            <a:ext cx="8458200" cy="1143000"/>
          </a:xfrm>
        </p:spPr>
        <p:txBody>
          <a:bodyPr/>
          <a:lstStyle/>
          <a:p>
            <a:pPr algn="ctr" eaLnBrk="1" hangingPunct="1"/>
            <a:r>
              <a:rPr lang="en-US" sz="4000" dirty="0">
                <a:effectLst>
                  <a:outerShdw blurRad="38100" dist="38100" dir="2700000" algn="tl">
                    <a:srgbClr val="000000">
                      <a:alpha val="43137"/>
                    </a:srgbClr>
                  </a:outerShdw>
                </a:effectLst>
              </a:rPr>
              <a:t>2 CYCLES OF SATANIC PERSECUTION</a:t>
            </a:r>
          </a:p>
        </p:txBody>
      </p:sp>
      <p:sp>
        <p:nvSpPr>
          <p:cNvPr id="29699" name="Rectangle 4"/>
          <p:cNvSpPr>
            <a:spLocks noGrp="1" noChangeArrowheads="1"/>
          </p:cNvSpPr>
          <p:nvPr>
            <p:ph type="body" sz="half" idx="4294967295"/>
          </p:nvPr>
        </p:nvSpPr>
        <p:spPr>
          <a:xfrm>
            <a:off x="3352800" y="1598613"/>
            <a:ext cx="5715000" cy="2973387"/>
          </a:xfrm>
        </p:spPr>
        <p:txBody>
          <a:bodyPr/>
          <a:lstStyle/>
          <a:p>
            <a:pPr marL="461963" indent="-461963" eaLnBrk="1" hangingPunct="1">
              <a:buSzPct val="100000"/>
              <a:buFont typeface="+mj-lt"/>
              <a:buAutoNum type="arabicPeriod"/>
            </a:pPr>
            <a:r>
              <a:rPr lang="en-US" dirty="0">
                <a:effectLst>
                  <a:outerShdw blurRad="38100" dist="38100" dir="2700000" algn="tl">
                    <a:srgbClr val="000000">
                      <a:alpha val="43137"/>
                    </a:srgbClr>
                  </a:outerShdw>
                </a:effectLst>
              </a:rPr>
              <a:t>“</a:t>
            </a:r>
            <a:r>
              <a:rPr lang="en-US" i="1" dirty="0">
                <a:effectLst>
                  <a:outerShdw blurRad="38100" dist="38100" dir="2700000" algn="tl">
                    <a:srgbClr val="000000">
                      <a:alpha val="43137"/>
                    </a:srgbClr>
                  </a:outerShdw>
                </a:effectLst>
              </a:rPr>
              <a:t>Pursues the woman” = </a:t>
            </a:r>
            <a:r>
              <a:rPr lang="en-US" dirty="0">
                <a:effectLst>
                  <a:outerShdw blurRad="38100" dist="38100" dir="2700000" algn="tl">
                    <a:srgbClr val="000000">
                      <a:alpha val="43137"/>
                    </a:srgbClr>
                  </a:outerShdw>
                </a:effectLst>
              </a:rPr>
              <a:t>persecution of Israel 12:13-14</a:t>
            </a:r>
          </a:p>
          <a:p>
            <a:pPr marL="461963" indent="-461963" eaLnBrk="1" hangingPunct="1">
              <a:buSzPct val="100000"/>
              <a:buFont typeface="+mj-lt"/>
              <a:buAutoNum type="arabicPeriod"/>
            </a:pPr>
            <a:endParaRPr lang="en-US" sz="2800" dirty="0">
              <a:effectLst>
                <a:outerShdw blurRad="38100" dist="38100" dir="2700000" algn="tl">
                  <a:srgbClr val="000000">
                    <a:alpha val="43137"/>
                  </a:srgbClr>
                </a:outerShdw>
              </a:effectLst>
            </a:endParaRPr>
          </a:p>
          <a:p>
            <a:pPr marL="461963" indent="-461963" eaLnBrk="1" hangingPunct="1">
              <a:buSzPct val="100000"/>
              <a:buFont typeface="+mj-lt"/>
              <a:buAutoNum type="arabicPeriod"/>
            </a:pPr>
            <a:r>
              <a:rPr lang="en-US" dirty="0">
                <a:effectLst>
                  <a:outerShdw blurRad="38100" dist="38100" dir="2700000" algn="tl">
                    <a:srgbClr val="000000">
                      <a:alpha val="43137"/>
                    </a:srgbClr>
                  </a:outerShdw>
                </a:effectLst>
              </a:rPr>
              <a:t>“</a:t>
            </a:r>
            <a:r>
              <a:rPr lang="en-US" i="1" dirty="0">
                <a:effectLst>
                  <a:outerShdw blurRad="38100" dist="38100" dir="2700000" algn="tl">
                    <a:srgbClr val="000000">
                      <a:alpha val="43137"/>
                    </a:srgbClr>
                  </a:outerShdw>
                </a:effectLst>
              </a:rPr>
              <a:t>Flood from his mouth” = </a:t>
            </a:r>
            <a:r>
              <a:rPr lang="en-US" dirty="0">
                <a:effectLst>
                  <a:outerShdw blurRad="38100" dist="38100" dir="2700000" algn="tl">
                    <a:srgbClr val="000000">
                      <a:alpha val="43137"/>
                    </a:srgbClr>
                  </a:outerShdw>
                </a:effectLst>
              </a:rPr>
              <a:t>tries to destroy Israel 12:15-16</a:t>
            </a:r>
            <a:endParaRPr lang="en-US" i="1" dirty="0">
              <a:effectLst>
                <a:outerShdw blurRad="38100" dist="38100" dir="2700000" algn="tl">
                  <a:srgbClr val="000000">
                    <a:alpha val="43137"/>
                  </a:srgbClr>
                </a:outerShdw>
              </a:effectLst>
            </a:endParaRPr>
          </a:p>
        </p:txBody>
      </p:sp>
      <p:pic>
        <p:nvPicPr>
          <p:cNvPr id="29700" name="Picture 5" descr="C:\Documents and Settings\Owner\Application Data\Microsoft\Media Catalog\clip0010.BMP"/>
          <p:cNvPicPr>
            <a:picLocks noGrp="1" noChangeAspect="1" noChangeArrowheads="1"/>
          </p:cNvPicPr>
          <p:nvPr>
            <p:ph type="clipArt" sz="half" idx="4294967295"/>
          </p:nvPr>
        </p:nvPicPr>
        <p:blipFill>
          <a:blip r:embed="rId2" cstate="email">
            <a:extLst>
              <a:ext uri="{28A0092B-C50C-407E-A947-70E740481C1C}">
                <a14:useLocalDpi xmlns:a14="http://schemas.microsoft.com/office/drawing/2010/main"/>
              </a:ext>
            </a:extLst>
          </a:blip>
          <a:srcRect/>
          <a:stretch>
            <a:fillRect/>
          </a:stretch>
        </p:blipFill>
        <p:spPr>
          <a:xfrm>
            <a:off x="152400" y="1522412"/>
            <a:ext cx="3028489" cy="365760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960426-AAA6-4126-93AF-30F7DEE010A4}"/>
              </a:ext>
            </a:extLst>
          </p:cNvPr>
          <p:cNvSpPr>
            <a:spLocks noGrp="1"/>
          </p:cNvSpPr>
          <p:nvPr>
            <p:ph type="body" idx="1"/>
          </p:nvPr>
        </p:nvSpPr>
        <p:spPr>
          <a:xfrm>
            <a:off x="0" y="77006"/>
            <a:ext cx="9144000" cy="1980941"/>
          </a:xfrm>
        </p:spPr>
        <p:txBody>
          <a:bodyPr anchor="ctr"/>
          <a:lstStyle/>
          <a:p>
            <a:r>
              <a:rPr lang="en-IN" sz="3200" dirty="0">
                <a:latin typeface="Papyrus" panose="03070502060502030205" pitchFamily="66" charset="0"/>
              </a:rPr>
              <a:t>Jerusalem –Mt. of Olives, Garden of Gethsemane, Southern Steps, Western Wall, Temple Institute</a:t>
            </a:r>
          </a:p>
        </p:txBody>
      </p:sp>
      <p:pic>
        <p:nvPicPr>
          <p:cNvPr id="11" name="Picture Placeholder 10">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tretch>
            <a:fillRect/>
          </a:stretch>
        </p:blipFill>
        <p:spPr>
          <a:xfrm>
            <a:off x="1513584" y="1892229"/>
            <a:ext cx="6116833" cy="4587625"/>
          </a:xfrm>
        </p:spPr>
      </p:pic>
      <p:sp>
        <p:nvSpPr>
          <p:cNvPr id="4" name="Rectangle 3"/>
          <p:cNvSpPr/>
          <p:nvPr/>
        </p:nvSpPr>
        <p:spPr>
          <a:xfrm rot="19150521">
            <a:off x="766397" y="1941513"/>
            <a:ext cx="2078435" cy="923330"/>
          </a:xfrm>
          <a:prstGeom prst="rect">
            <a:avLst/>
          </a:prstGeom>
          <a:solidFill>
            <a:srgbClr val="00B0F0"/>
          </a:solid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6</a:t>
            </a:r>
          </a:p>
        </p:txBody>
      </p:sp>
    </p:spTree>
    <p:extLst>
      <p:ext uri="{BB962C8B-B14F-4D97-AF65-F5344CB8AC3E}">
        <p14:creationId xmlns:p14="http://schemas.microsoft.com/office/powerpoint/2010/main" val="4106866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960426-AAA6-4126-93AF-30F7DEE010A4}"/>
              </a:ext>
            </a:extLst>
          </p:cNvPr>
          <p:cNvSpPr>
            <a:spLocks noGrp="1"/>
          </p:cNvSpPr>
          <p:nvPr>
            <p:ph type="body" idx="1"/>
          </p:nvPr>
        </p:nvSpPr>
        <p:spPr>
          <a:xfrm>
            <a:off x="729762" y="77006"/>
            <a:ext cx="7746023" cy="1980941"/>
          </a:xfrm>
        </p:spPr>
        <p:txBody>
          <a:bodyPr anchor="ctr"/>
          <a:lstStyle/>
          <a:p>
            <a:r>
              <a:rPr lang="en-IN" sz="3200" dirty="0">
                <a:latin typeface="Papyrus" panose="03070502060502030205" pitchFamily="66" charset="0"/>
              </a:rPr>
              <a:t>Jerusalem – Garden Tomb, Golgotha, Upper Room, Pool </a:t>
            </a:r>
            <a:r>
              <a:rPr lang="en-IN" sz="3200">
                <a:latin typeface="Papyrus" panose="03070502060502030205" pitchFamily="66" charset="0"/>
              </a:rPr>
              <a:t>of Siloam</a:t>
            </a:r>
            <a:endParaRPr lang="en-IN" sz="3200" dirty="0">
              <a:latin typeface="Papyrus" panose="03070502060502030205" pitchFamily="66" charset="0"/>
            </a:endParaRPr>
          </a:p>
        </p:txBody>
      </p:sp>
      <p:pic>
        <p:nvPicPr>
          <p:cNvPr id="11" name="Picture Placeholder 10">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tretch>
            <a:fillRect/>
          </a:stretch>
        </p:blipFill>
        <p:spPr>
          <a:xfrm>
            <a:off x="1513584" y="1892229"/>
            <a:ext cx="6116833" cy="4587625"/>
          </a:xfrm>
        </p:spPr>
      </p:pic>
      <p:sp>
        <p:nvSpPr>
          <p:cNvPr id="4" name="Rectangle 3"/>
          <p:cNvSpPr/>
          <p:nvPr/>
        </p:nvSpPr>
        <p:spPr>
          <a:xfrm rot="19150521">
            <a:off x="776563" y="1944390"/>
            <a:ext cx="2078435" cy="923330"/>
          </a:xfrm>
          <a:prstGeom prst="rect">
            <a:avLst/>
          </a:prstGeom>
          <a:solidFill>
            <a:srgbClr val="00B0F0"/>
          </a:solid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7</a:t>
            </a:r>
          </a:p>
        </p:txBody>
      </p:sp>
    </p:spTree>
    <p:extLst>
      <p:ext uri="{BB962C8B-B14F-4D97-AF65-F5344CB8AC3E}">
        <p14:creationId xmlns:p14="http://schemas.microsoft.com/office/powerpoint/2010/main" val="56047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960426-AAA6-4126-93AF-30F7DEE010A4}"/>
              </a:ext>
            </a:extLst>
          </p:cNvPr>
          <p:cNvSpPr>
            <a:spLocks noGrp="1"/>
          </p:cNvSpPr>
          <p:nvPr>
            <p:ph type="body" idx="1"/>
          </p:nvPr>
        </p:nvSpPr>
        <p:spPr>
          <a:xfrm>
            <a:off x="729762" y="77006"/>
            <a:ext cx="7746023" cy="1980941"/>
          </a:xfrm>
        </p:spPr>
        <p:txBody>
          <a:bodyPr anchor="ctr"/>
          <a:lstStyle/>
          <a:p>
            <a:r>
              <a:rPr lang="en-IN" sz="3200" dirty="0">
                <a:latin typeface="Papyrus" panose="03070502060502030205" pitchFamily="66" charset="0"/>
              </a:rPr>
              <a:t>Jerusalem – Pool of Bethesda, Western Wall Tunnel, Hezekiah’s Tunnel, , US Embassy</a:t>
            </a:r>
          </a:p>
        </p:txBody>
      </p:sp>
      <p:pic>
        <p:nvPicPr>
          <p:cNvPr id="11" name="Picture Placeholder 10">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tretch>
            <a:fillRect/>
          </a:stretch>
        </p:blipFill>
        <p:spPr>
          <a:xfrm>
            <a:off x="1513584" y="1892229"/>
            <a:ext cx="6116833" cy="4587625"/>
          </a:xfrm>
        </p:spPr>
      </p:pic>
      <p:sp>
        <p:nvSpPr>
          <p:cNvPr id="4" name="Rectangle 3"/>
          <p:cNvSpPr/>
          <p:nvPr/>
        </p:nvSpPr>
        <p:spPr>
          <a:xfrm rot="19150521">
            <a:off x="776563" y="1944390"/>
            <a:ext cx="2078435" cy="923330"/>
          </a:xfrm>
          <a:prstGeom prst="rect">
            <a:avLst/>
          </a:prstGeom>
          <a:solidFill>
            <a:srgbClr val="00B0F0"/>
          </a:solid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8</a:t>
            </a:r>
          </a:p>
        </p:txBody>
      </p:sp>
    </p:spTree>
    <p:extLst>
      <p:ext uri="{BB962C8B-B14F-4D97-AF65-F5344CB8AC3E}">
        <p14:creationId xmlns:p14="http://schemas.microsoft.com/office/powerpoint/2010/main" val="1861515126"/>
      </p:ext>
    </p:extLst>
  </p:cSld>
  <p:clrMapOvr>
    <a:masterClrMapping/>
  </p:clrMapOvr>
</p:sld>
</file>

<file path=ppt/theme/theme1.xml><?xml version="1.0" encoding="utf-8"?>
<a:theme xmlns:a="http://schemas.openxmlformats.org/drawingml/2006/main" name="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toso BG Presentation Template - v4" id="{D2E7B854-57A4-4C49-92B6-079BF15553DA}" vid="{DDFBD5F9-7DC6-43CD-820E-691F3CC0D9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0" ma:contentTypeDescription="Create a new document." ma:contentTypeScope="" ma:versionID="e39e7e9e36de66d473ce04bb4ab2dbb8">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9dc5994665da46609c24125788630d8"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A4C31332-3081-4BD9-AD6F-078B4521F357}">
  <ds:schemaRefs>
    <ds:schemaRef ds:uri="http://schemas.microsoft.com/sharepoint/v3/contenttype/forms"/>
  </ds:schemaRefs>
</ds:datastoreItem>
</file>

<file path=customXml/itemProps2.xml><?xml version="1.0" encoding="utf-8"?>
<ds:datastoreItem xmlns:ds="http://schemas.openxmlformats.org/officeDocument/2006/customXml" ds:itemID="{1FF4E1AF-DB5E-4764-961C-6F82B33E9E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519797F-2510-4681-A59B-FCD8F3733FE0}">
  <ds:schemaRefs>
    <ds:schemaRef ds:uri="http://purl.org/dc/elements/1.1/"/>
    <ds:schemaRef ds:uri="http://schemas.openxmlformats.org/package/2006/metadata/core-properties"/>
    <ds:schemaRef ds:uri="16c05727-aa75-4e4a-9b5f-8a80a1165891"/>
    <ds:schemaRef ds:uri="http://purl.org/dc/terms/"/>
    <ds:schemaRef ds:uri="http://schemas.microsoft.com/office/2006/documentManagement/types"/>
    <ds:schemaRef ds:uri="http://schemas.microsoft.com/office/2006/metadata/properties"/>
    <ds:schemaRef ds:uri="http://schemas.microsoft.com/office/infopath/2007/PartnerControls"/>
    <ds:schemaRef ds:uri="71af3243-3dd4-4a8d-8c0d-dd76da1f02a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Blue spheres presentation</Template>
  <TotalTime>0</TotalTime>
  <Words>1787</Words>
  <Application>Microsoft Office PowerPoint</Application>
  <PresentationFormat>On-screen Show (4:3)</PresentationFormat>
  <Paragraphs>155</Paragraphs>
  <Slides>65</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65</vt:i4>
      </vt:variant>
    </vt:vector>
  </HeadingPairs>
  <TitlesOfParts>
    <vt:vector size="74" baseType="lpstr">
      <vt:lpstr>Abadi MT Condensed Light</vt:lpstr>
      <vt:lpstr>Arial</vt:lpstr>
      <vt:lpstr>Arial Narrow</vt:lpstr>
      <vt:lpstr>Calibri</vt:lpstr>
      <vt:lpstr>CNN</vt:lpstr>
      <vt:lpstr>Corbel</vt:lpstr>
      <vt:lpstr>Papyrus</vt:lpstr>
      <vt:lpstr>Wingdings</vt:lpstr>
      <vt:lpstr>Office Theme</vt:lpstr>
      <vt:lpstr>ISRAEL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Land Promises Fulfilled in the Time of Joshua  (Josh. 11:23; 21:43-45) or Solomon (1 Kgs. 4:21)?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Modern Example</vt:lpstr>
      <vt:lpstr>PowerPoint Presentation</vt:lpstr>
      <vt:lpstr>PowerPoint Presentation</vt:lpstr>
      <vt:lpstr>PowerPoint Presentation</vt:lpstr>
      <vt:lpstr>PowerPoint Presentation</vt:lpstr>
      <vt:lpstr>Messiah must be from the tribe of Judah</vt:lpstr>
      <vt:lpstr>PowerPoint Presentation</vt:lpstr>
      <vt:lpstr>PowerPoint Presentation</vt:lpstr>
      <vt:lpstr>PowerPoint Presentation</vt:lpstr>
      <vt:lpstr>PowerPoint Presentation</vt:lpstr>
      <vt:lpstr>7 “I AM” statements in John</vt:lpstr>
      <vt:lpstr>PowerPoint Presentation</vt:lpstr>
      <vt:lpstr>PowerPoint Presentation</vt:lpstr>
      <vt:lpstr>  </vt:lpstr>
      <vt:lpstr>MODERN TRENDS IN ANTISEMITISM Revelation 12</vt:lpstr>
      <vt:lpstr>Christian Anti-Semitism</vt:lpstr>
      <vt:lpstr>Christian Anti-Semitism</vt:lpstr>
      <vt:lpstr>Christian Anti-Semitism</vt:lpstr>
      <vt:lpstr>Christian Anti-Semitism</vt:lpstr>
      <vt:lpstr>The Encyclopaedia Judaica says “Short of the Auschwitz oven and the extermination, the whole Nazi holocaust is pre-outlined here.”</vt:lpstr>
      <vt:lpstr>“…both Luther and Hitler were obsessed  by the ‘demonologized universe’ inhabited by the Jews.”</vt:lpstr>
      <vt:lpstr>Lutheran Statement https://www.ccjr.us/dialogika-resources/documents-and-statements/interreligious/759-lwfijcic1983</vt:lpstr>
      <vt:lpstr>PowerPoint Presentation</vt:lpstr>
      <vt:lpstr>Calvin repeatedly refers to the Jews as “profane unholy sacrilegious dogs,” describing them as “a barbarous nation” and “the people of Israel rejected by God.”</vt:lpstr>
      <vt:lpstr>PowerPoint Presentation</vt:lpstr>
      <vt:lpstr>PowerPoint Presentation</vt:lpstr>
      <vt:lpstr>PowerPoint Presentation</vt:lpstr>
      <vt:lpstr>PowerPoint Presentation</vt:lpstr>
      <vt:lpstr>Israel’s Three Blessings to the World (Gen 12:3b)</vt:lpstr>
      <vt:lpstr>CAST OF CHARACTERS Revelation 12:1-5</vt:lpstr>
      <vt:lpstr>2 CYCLES OF SATANIC PERSECUTION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2019-03-08T02:32:45Z</dcterms:created>
  <dcterms:modified xsi:type="dcterms:W3CDTF">2019-05-12T04:10:46Z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