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92" r:id="rId3"/>
    <p:sldId id="413" r:id="rId4"/>
    <p:sldId id="414" r:id="rId5"/>
    <p:sldId id="415" r:id="rId6"/>
    <p:sldId id="444" r:id="rId7"/>
    <p:sldId id="420" r:id="rId8"/>
    <p:sldId id="445" r:id="rId9"/>
    <p:sldId id="421" r:id="rId10"/>
    <p:sldId id="422" r:id="rId11"/>
    <p:sldId id="475" r:id="rId12"/>
    <p:sldId id="452" r:id="rId13"/>
    <p:sldId id="448" r:id="rId14"/>
    <p:sldId id="453" r:id="rId15"/>
    <p:sldId id="454" r:id="rId16"/>
    <p:sldId id="449" r:id="rId17"/>
    <p:sldId id="428" r:id="rId18"/>
    <p:sldId id="456" r:id="rId19"/>
    <p:sldId id="458" r:id="rId20"/>
    <p:sldId id="459" r:id="rId21"/>
    <p:sldId id="460" r:id="rId22"/>
    <p:sldId id="461" r:id="rId23"/>
    <p:sldId id="457" r:id="rId24"/>
    <p:sldId id="463" r:id="rId25"/>
    <p:sldId id="462" r:id="rId26"/>
    <p:sldId id="476" r:id="rId27"/>
    <p:sldId id="464" r:id="rId28"/>
    <p:sldId id="465" r:id="rId29"/>
    <p:sldId id="478" r:id="rId30"/>
    <p:sldId id="477" r:id="rId31"/>
    <p:sldId id="466" r:id="rId32"/>
    <p:sldId id="468" r:id="rId33"/>
    <p:sldId id="467" r:id="rId34"/>
    <p:sldId id="469" r:id="rId35"/>
    <p:sldId id="470" r:id="rId36"/>
    <p:sldId id="471" r:id="rId37"/>
    <p:sldId id="480" r:id="rId38"/>
    <p:sldId id="479" r:id="rId39"/>
    <p:sldId id="481" r:id="rId40"/>
    <p:sldId id="472" r:id="rId41"/>
    <p:sldId id="473" r:id="rId42"/>
    <p:sldId id="455" r:id="rId43"/>
    <p:sldId id="47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34657-A1A0-4590-8245-BD34F91D13BA}" v="199" dt="2019-05-05T05:14:42.3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howGuides="1">
      <p:cViewPr varScale="1">
        <p:scale>
          <a:sx n="110" d="100"/>
          <a:sy n="110" d="100"/>
        </p:scale>
        <p:origin x="131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5/5/2019</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449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5/5/2019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8774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5/5/2019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7051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5/5/2019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380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5/5/2019</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694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2980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08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5/5/2019</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171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77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5/5/2019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374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5/5/2019</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852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5/5/2019</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734085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D44E-AD92-40F4-A251-188412F9DE8E}"/>
              </a:ext>
            </a:extLst>
          </p:cNvPr>
          <p:cNvSpPr>
            <a:spLocks noGrp="1"/>
          </p:cNvSpPr>
          <p:nvPr>
            <p:ph type="ctrTitle"/>
          </p:nvPr>
        </p:nvSpPr>
        <p:spPr/>
        <p:txBody>
          <a:bodyPr/>
          <a:lstStyle/>
          <a:p>
            <a:r>
              <a:rPr lang="en-US" dirty="0"/>
              <a:t>The book of Jude</a:t>
            </a:r>
          </a:p>
        </p:txBody>
      </p:sp>
      <p:sp>
        <p:nvSpPr>
          <p:cNvPr id="3" name="Subtitle 2">
            <a:extLst>
              <a:ext uri="{FF2B5EF4-FFF2-40B4-BE49-F238E27FC236}">
                <a16:creationId xmlns:a16="http://schemas.microsoft.com/office/drawing/2014/main" id="{BD8380D3-E3E2-4DFB-AA17-BE008D71FE56}"/>
              </a:ext>
            </a:extLst>
          </p:cNvPr>
          <p:cNvSpPr>
            <a:spLocks noGrp="1"/>
          </p:cNvSpPr>
          <p:nvPr>
            <p:ph type="subTitle" idx="1"/>
          </p:nvPr>
        </p:nvSpPr>
        <p:spPr/>
        <p:txBody>
          <a:bodyPr>
            <a:normAutofit/>
          </a:bodyPr>
          <a:lstStyle/>
          <a:p>
            <a:r>
              <a:rPr lang="en-US" sz="2800" dirty="0"/>
              <a:t>An Appeal to Faithful Believers</a:t>
            </a:r>
          </a:p>
        </p:txBody>
      </p:sp>
    </p:spTree>
    <p:extLst>
      <p:ext uri="{BB962C8B-B14F-4D97-AF65-F5344CB8AC3E}">
        <p14:creationId xmlns:p14="http://schemas.microsoft.com/office/powerpoint/2010/main" val="144344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Psalm 98:3</a:t>
            </a:r>
          </a:p>
        </p:txBody>
      </p:sp>
      <p:sp>
        <p:nvSpPr>
          <p:cNvPr id="5" name="TextBox 4">
            <a:extLst>
              <a:ext uri="{FF2B5EF4-FFF2-40B4-BE49-F238E27FC236}">
                <a16:creationId xmlns:a16="http://schemas.microsoft.com/office/drawing/2014/main" id="{A294D976-94C7-430A-A6F1-F8D0F026FC39}"/>
              </a:ext>
            </a:extLst>
          </p:cNvPr>
          <p:cNvSpPr txBox="1"/>
          <p:nvPr/>
        </p:nvSpPr>
        <p:spPr>
          <a:xfrm>
            <a:off x="300789" y="1213009"/>
            <a:ext cx="8843211" cy="1754326"/>
          </a:xfrm>
          <a:prstGeom prst="rect">
            <a:avLst/>
          </a:prstGeom>
          <a:noFill/>
        </p:spPr>
        <p:txBody>
          <a:bodyPr wrap="square" rtlCol="0">
            <a:spAutoFit/>
          </a:bodyPr>
          <a:lstStyle/>
          <a:p>
            <a:r>
              <a:rPr lang="en-US" sz="3600" dirty="0"/>
              <a:t>“He has remembered His lovingkindness and His faithfulness to the house of Israel…”</a:t>
            </a:r>
          </a:p>
        </p:txBody>
      </p:sp>
    </p:spTree>
    <p:extLst>
      <p:ext uri="{BB962C8B-B14F-4D97-AF65-F5344CB8AC3E}">
        <p14:creationId xmlns:p14="http://schemas.microsoft.com/office/powerpoint/2010/main" val="1680998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Psalm 106:1</a:t>
            </a:r>
          </a:p>
        </p:txBody>
      </p:sp>
      <p:sp>
        <p:nvSpPr>
          <p:cNvPr id="5" name="TextBox 4">
            <a:extLst>
              <a:ext uri="{FF2B5EF4-FFF2-40B4-BE49-F238E27FC236}">
                <a16:creationId xmlns:a16="http://schemas.microsoft.com/office/drawing/2014/main" id="{A294D976-94C7-430A-A6F1-F8D0F026FC39}"/>
              </a:ext>
            </a:extLst>
          </p:cNvPr>
          <p:cNvSpPr txBox="1"/>
          <p:nvPr/>
        </p:nvSpPr>
        <p:spPr>
          <a:xfrm>
            <a:off x="300789" y="1120675"/>
            <a:ext cx="8843211" cy="1754326"/>
          </a:xfrm>
          <a:prstGeom prst="rect">
            <a:avLst/>
          </a:prstGeom>
          <a:noFill/>
        </p:spPr>
        <p:txBody>
          <a:bodyPr wrap="square" rtlCol="0">
            <a:spAutoFit/>
          </a:bodyPr>
          <a:lstStyle/>
          <a:p>
            <a:r>
              <a:rPr lang="en-US" sz="3600" dirty="0"/>
              <a:t>“Praise The Lord! Oh give thanks to the Lord, for He is good; for His lovingkindness is everlasting.” ”</a:t>
            </a:r>
          </a:p>
        </p:txBody>
      </p:sp>
    </p:spTree>
    <p:extLst>
      <p:ext uri="{BB962C8B-B14F-4D97-AF65-F5344CB8AC3E}">
        <p14:creationId xmlns:p14="http://schemas.microsoft.com/office/powerpoint/2010/main" val="335783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ejzerovich12.jpg">
            <a:extLst>
              <a:ext uri="{FF2B5EF4-FFF2-40B4-BE49-F238E27FC236}">
                <a16:creationId xmlns:a16="http://schemas.microsoft.com/office/drawing/2014/main" id="{24F24ECA-2231-4169-BB21-8D3E286171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36"/>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4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F456EA89-CBCC-4DEC-9C21-11D43FDFD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61" y="265717"/>
            <a:ext cx="4627948" cy="2985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a:extLst>
              <a:ext uri="{FF2B5EF4-FFF2-40B4-BE49-F238E27FC236}">
                <a16:creationId xmlns:a16="http://schemas.microsoft.com/office/drawing/2014/main" id="{21EFC723-77C7-4C49-8362-10C68A5E5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695" y="3458041"/>
            <a:ext cx="4991468" cy="30639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7FB733F-974B-4495-96F2-C3E5C9FC5956}"/>
              </a:ext>
            </a:extLst>
          </p:cNvPr>
          <p:cNvPicPr>
            <a:picLocks noChangeAspect="1"/>
          </p:cNvPicPr>
          <p:nvPr/>
        </p:nvPicPr>
        <p:blipFill>
          <a:blip r:embed="rId4"/>
          <a:stretch>
            <a:fillRect/>
          </a:stretch>
        </p:blipFill>
        <p:spPr>
          <a:xfrm>
            <a:off x="620789" y="2675467"/>
            <a:ext cx="2765272" cy="3916816"/>
          </a:xfrm>
          <a:prstGeom prst="rect">
            <a:avLst/>
          </a:prstGeom>
        </p:spPr>
      </p:pic>
      <p:pic>
        <p:nvPicPr>
          <p:cNvPr id="1030" name="Picture 6" descr="Image result for lgbtq">
            <a:extLst>
              <a:ext uri="{FF2B5EF4-FFF2-40B4-BE49-F238E27FC236}">
                <a16:creationId xmlns:a16="http://schemas.microsoft.com/office/drawing/2014/main" id="{5DE37FC7-A209-44C2-9E88-659633A17D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41373">
            <a:off x="4160346" y="1057481"/>
            <a:ext cx="4688254" cy="180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725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17</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solidFill>
                  <a:srgbClr val="C00000"/>
                </a:solidFill>
              </a:rPr>
              <a:t>	</a:t>
            </a:r>
            <a:r>
              <a:rPr lang="en-US" sz="3600" dirty="0"/>
              <a:t>But you, beloved, ought to </a:t>
            </a:r>
            <a:r>
              <a:rPr lang="en-US" sz="3600" dirty="0">
                <a:solidFill>
                  <a:srgbClr val="C00000"/>
                </a:solidFill>
              </a:rPr>
              <a:t>remember</a:t>
            </a:r>
            <a:r>
              <a:rPr lang="en-US" sz="3600" dirty="0"/>
              <a:t> the words that were spoken beforehand by the apostles of our Lord Jesus Christ,</a:t>
            </a:r>
          </a:p>
          <a:p>
            <a:endParaRPr lang="en-US" sz="3600" dirty="0"/>
          </a:p>
        </p:txBody>
      </p:sp>
    </p:spTree>
    <p:extLst>
      <p:ext uri="{BB962C8B-B14F-4D97-AF65-F5344CB8AC3E}">
        <p14:creationId xmlns:p14="http://schemas.microsoft.com/office/powerpoint/2010/main" val="2613142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18-19</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862322"/>
          </a:xfrm>
          <a:prstGeom prst="rect">
            <a:avLst/>
          </a:prstGeom>
          <a:noFill/>
        </p:spPr>
        <p:txBody>
          <a:bodyPr wrap="square" rtlCol="0">
            <a:spAutoFit/>
          </a:bodyPr>
          <a:lstStyle/>
          <a:p>
            <a:r>
              <a:rPr lang="en-US" sz="3600" dirty="0"/>
              <a:t>“that they were saying to you, ‘In the last time there will be mockers, following after their own ungodly lusts.’ These are the ones who cause divisions, worldly-minded, devoid of the Spirit.”</a:t>
            </a:r>
          </a:p>
        </p:txBody>
      </p:sp>
    </p:spTree>
    <p:extLst>
      <p:ext uri="{BB962C8B-B14F-4D97-AF65-F5344CB8AC3E}">
        <p14:creationId xmlns:p14="http://schemas.microsoft.com/office/powerpoint/2010/main" val="3545806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b="1" dirty="0">
                <a:solidFill>
                  <a:schemeClr val="accent2"/>
                </a:solidFill>
                <a:latin typeface="Times New Roman" panose="02020603050405020304" pitchFamily="18" charset="0"/>
              </a:rPr>
              <a:t>Exhortation to the Faithful – vv.17-23</a:t>
            </a:r>
          </a:p>
          <a:p>
            <a:pPr marL="788670" lvl="1" indent="-514350" algn="just">
              <a:spcBef>
                <a:spcPts val="0"/>
              </a:spcBef>
              <a:spcAft>
                <a:spcPts val="300"/>
              </a:spcAft>
              <a:buFont typeface="+mj-lt"/>
              <a:buAutoNum type="romanUcPeriod"/>
            </a:pPr>
            <a:r>
              <a:rPr lang="en-US" sz="3000" dirty="0">
                <a:solidFill>
                  <a:schemeClr val="accent2"/>
                </a:solidFill>
                <a:latin typeface="Times New Roman" panose="02020603050405020304" pitchFamily="18" charset="0"/>
              </a:rPr>
              <a:t>An Appeal to Faithful Believers - 20-21</a:t>
            </a:r>
          </a:p>
          <a:p>
            <a:pPr marL="788670" lvl="1" indent="-514350" algn="just">
              <a:spcBef>
                <a:spcPts val="0"/>
              </a:spcBef>
              <a:spcAft>
                <a:spcPts val="300"/>
              </a:spcAft>
              <a:buFont typeface="+mj-lt"/>
              <a:buAutoNum type="romanUcPeriod"/>
            </a:pPr>
            <a:r>
              <a:rPr lang="en-US" sz="3000" dirty="0">
                <a:solidFill>
                  <a:schemeClr val="accent2"/>
                </a:solidFill>
                <a:latin typeface="Times New Roman" panose="02020603050405020304" pitchFamily="18" charset="0"/>
              </a:rPr>
              <a:t>An Appeal for Infected Believers – 22-23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31465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20-21</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112253"/>
            <a:ext cx="8773885" cy="3785652"/>
          </a:xfrm>
          <a:prstGeom prst="rect">
            <a:avLst/>
          </a:prstGeom>
          <a:noFill/>
        </p:spPr>
        <p:txBody>
          <a:bodyPr wrap="square" rtlCol="0">
            <a:spAutoFit/>
          </a:bodyPr>
          <a:lstStyle/>
          <a:p>
            <a:r>
              <a:rPr lang="en-US" sz="4000" dirty="0"/>
              <a:t>“But you, beloved, building yourselves up on your most holy faith, praying in the Holy Spirit, </a:t>
            </a:r>
            <a:r>
              <a:rPr lang="en-US" sz="4000" dirty="0">
                <a:solidFill>
                  <a:schemeClr val="accent2"/>
                </a:solidFill>
              </a:rPr>
              <a:t>keep yourselves in the love of God</a:t>
            </a:r>
            <a:r>
              <a:rPr lang="en-US" sz="4000" dirty="0"/>
              <a:t>, waiting anxiously for the mercy of our Lord Jesus Christ to eternal life.”</a:t>
            </a:r>
          </a:p>
        </p:txBody>
      </p:sp>
    </p:spTree>
    <p:extLst>
      <p:ext uri="{BB962C8B-B14F-4D97-AF65-F5344CB8AC3E}">
        <p14:creationId xmlns:p14="http://schemas.microsoft.com/office/powerpoint/2010/main" val="555828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Ephesians 4:2</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170126"/>
            <a:ext cx="8773885" cy="1938992"/>
          </a:xfrm>
          <a:prstGeom prst="rect">
            <a:avLst/>
          </a:prstGeom>
          <a:noFill/>
        </p:spPr>
        <p:txBody>
          <a:bodyPr wrap="square" rtlCol="0">
            <a:spAutoFit/>
          </a:bodyPr>
          <a:lstStyle/>
          <a:p>
            <a:r>
              <a:rPr lang="en-US" sz="4000" dirty="0"/>
              <a:t>“with all humility and gentleness, with patience, showing tolerance for one another in love…” </a:t>
            </a:r>
          </a:p>
        </p:txBody>
      </p:sp>
    </p:spTree>
    <p:extLst>
      <p:ext uri="{BB962C8B-B14F-4D97-AF65-F5344CB8AC3E}">
        <p14:creationId xmlns:p14="http://schemas.microsoft.com/office/powerpoint/2010/main" val="396109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John 15:9</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239574"/>
            <a:ext cx="8773885" cy="1938992"/>
          </a:xfrm>
          <a:prstGeom prst="rect">
            <a:avLst/>
          </a:prstGeom>
          <a:noFill/>
        </p:spPr>
        <p:txBody>
          <a:bodyPr wrap="square" rtlCol="0">
            <a:spAutoFit/>
          </a:bodyPr>
          <a:lstStyle/>
          <a:p>
            <a:r>
              <a:rPr lang="en-US" sz="4000" dirty="0"/>
              <a:t>“Just as the Father has loved Me, I have also loved you; abide in My love.” </a:t>
            </a:r>
          </a:p>
        </p:txBody>
      </p:sp>
    </p:spTree>
    <p:extLst>
      <p:ext uri="{BB962C8B-B14F-4D97-AF65-F5344CB8AC3E}">
        <p14:creationId xmlns:p14="http://schemas.microsoft.com/office/powerpoint/2010/main" val="395446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lstStyle/>
          <a:p>
            <a:r>
              <a:rPr lang="en-US" dirty="0"/>
              <a:t>The Book of Jude</a:t>
            </a:r>
          </a:p>
        </p:txBody>
      </p:sp>
      <p:sp>
        <p:nvSpPr>
          <p:cNvPr id="3" name="Content Placeholder 2">
            <a:extLst>
              <a:ext uri="{FF2B5EF4-FFF2-40B4-BE49-F238E27FC236}">
                <a16:creationId xmlns:a16="http://schemas.microsoft.com/office/drawing/2014/main" id="{ED3A4AB9-818C-44DC-80BD-79C96AE46700}"/>
              </a:ext>
            </a:extLst>
          </p:cNvPr>
          <p:cNvSpPr>
            <a:spLocks noGrp="1"/>
          </p:cNvSpPr>
          <p:nvPr>
            <p:ph idx="1"/>
          </p:nvPr>
        </p:nvSpPr>
        <p:spPr>
          <a:xfrm>
            <a:off x="685800" y="1303224"/>
            <a:ext cx="8281219" cy="4952434"/>
          </a:xfrm>
        </p:spPr>
        <p:txBody>
          <a:bodyPr>
            <a:normAutofit fontScale="92500" lnSpcReduction="20000"/>
          </a:bodyPr>
          <a:lstStyle/>
          <a:p>
            <a:pPr marL="457200" indent="-457200">
              <a:buFont typeface="+mj-lt"/>
              <a:buAutoNum type="arabicPeriod"/>
            </a:pPr>
            <a:r>
              <a:rPr lang="en-US" sz="2400" dirty="0"/>
              <a:t>Who wrote the book? </a:t>
            </a:r>
            <a:r>
              <a:rPr lang="en-US" sz="2400" dirty="0">
                <a:solidFill>
                  <a:schemeClr val="accent1"/>
                </a:solidFill>
              </a:rPr>
              <a:t>Jude, brother of James, half –brother of Jesus Christ.</a:t>
            </a:r>
          </a:p>
          <a:p>
            <a:pPr marL="457200" indent="-457200">
              <a:buFont typeface="+mj-lt"/>
              <a:buAutoNum type="arabicPeriod"/>
            </a:pPr>
            <a:r>
              <a:rPr lang="en-US" sz="2400" dirty="0"/>
              <a:t>Who was the book written to? </a:t>
            </a:r>
            <a:r>
              <a:rPr lang="en-US" sz="2400" dirty="0">
                <a:solidFill>
                  <a:schemeClr val="accent1"/>
                </a:solidFill>
              </a:rPr>
              <a:t>Believers, Jews scattered in Asia Minor</a:t>
            </a:r>
          </a:p>
          <a:p>
            <a:pPr marL="457200" indent="-457200">
              <a:buFont typeface="+mj-lt"/>
              <a:buAutoNum type="arabicPeriod"/>
            </a:pPr>
            <a:r>
              <a:rPr lang="en-US" sz="2400" dirty="0"/>
              <a:t>When was the book written? </a:t>
            </a:r>
            <a:r>
              <a:rPr lang="en-US" sz="2400" dirty="0">
                <a:solidFill>
                  <a:schemeClr val="accent1"/>
                </a:solidFill>
              </a:rPr>
              <a:t>Between 68-80 AD</a:t>
            </a:r>
          </a:p>
          <a:p>
            <a:pPr marL="457200" indent="-457200">
              <a:buFont typeface="+mj-lt"/>
              <a:buAutoNum type="arabicPeriod"/>
            </a:pPr>
            <a:r>
              <a:rPr lang="en-US" sz="2400" dirty="0"/>
              <a:t>Where was the book written from? </a:t>
            </a:r>
            <a:r>
              <a:rPr lang="en-US" sz="2400" dirty="0">
                <a:solidFill>
                  <a:schemeClr val="accent1"/>
                </a:solidFill>
              </a:rPr>
              <a:t>Possibly in the Land of Canaan</a:t>
            </a:r>
          </a:p>
          <a:p>
            <a:pPr marL="457200" indent="-457200">
              <a:buFont typeface="+mj-lt"/>
              <a:buAutoNum type="arabicPeriod"/>
            </a:pPr>
            <a:r>
              <a:rPr lang="en-US" sz="2400" dirty="0"/>
              <a:t>What’s the Genre of the book? </a:t>
            </a:r>
            <a:r>
              <a:rPr lang="en-US" sz="2400" dirty="0">
                <a:solidFill>
                  <a:schemeClr val="accent1"/>
                </a:solidFill>
              </a:rPr>
              <a:t>Epistolary</a:t>
            </a:r>
            <a:r>
              <a:rPr lang="en-US" sz="2400" dirty="0"/>
              <a:t> </a:t>
            </a:r>
          </a:p>
          <a:p>
            <a:pPr marL="457200" indent="-457200">
              <a:buFont typeface="+mj-lt"/>
              <a:buAutoNum type="arabicPeriod"/>
            </a:pPr>
            <a:r>
              <a:rPr lang="en-US" sz="2400" dirty="0"/>
              <a:t>What’s the purpose of the book? </a:t>
            </a:r>
            <a:r>
              <a:rPr lang="en-US" sz="2400" dirty="0">
                <a:solidFill>
                  <a:schemeClr val="accent1"/>
                </a:solidFill>
              </a:rPr>
              <a:t>To exhort believers to earnestly contend for the faith in the face of apostasy.</a:t>
            </a:r>
          </a:p>
          <a:p>
            <a:pPr marL="457200" indent="-457200">
              <a:buFont typeface="+mj-lt"/>
              <a:buAutoNum type="arabicPeriod"/>
            </a:pPr>
            <a:r>
              <a:rPr lang="en-US" sz="2400" dirty="0"/>
              <a:t>What’s in the book? </a:t>
            </a:r>
            <a:r>
              <a:rPr lang="en-US" sz="2400" dirty="0">
                <a:solidFill>
                  <a:schemeClr val="accent1"/>
                </a:solidFill>
              </a:rPr>
              <a:t>A present threat of and defense against false teachers.</a:t>
            </a:r>
          </a:p>
          <a:p>
            <a:pPr marL="457200" indent="-457200">
              <a:buFont typeface="+mj-lt"/>
              <a:buAutoNum type="arabicPeriod"/>
            </a:pPr>
            <a:r>
              <a:rPr lang="en-US" sz="2400" dirty="0"/>
              <a:t>Is there an application? </a:t>
            </a:r>
            <a:r>
              <a:rPr lang="en-US" sz="2400" dirty="0">
                <a:solidFill>
                  <a:schemeClr val="accent1"/>
                </a:solidFill>
              </a:rPr>
              <a:t>1) grow spiritually (v.20); 2) be assured of your salvation (v.21; 24-25); and 3) also to help those who doubt (v.23-24). </a:t>
            </a:r>
          </a:p>
        </p:txBody>
      </p:sp>
    </p:spTree>
    <p:extLst>
      <p:ext uri="{BB962C8B-B14F-4D97-AF65-F5344CB8AC3E}">
        <p14:creationId xmlns:p14="http://schemas.microsoft.com/office/powerpoint/2010/main" val="2435864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20-21</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123828"/>
            <a:ext cx="8773885" cy="3785652"/>
          </a:xfrm>
          <a:prstGeom prst="rect">
            <a:avLst/>
          </a:prstGeom>
          <a:noFill/>
        </p:spPr>
        <p:txBody>
          <a:bodyPr wrap="square" rtlCol="0">
            <a:spAutoFit/>
          </a:bodyPr>
          <a:lstStyle/>
          <a:p>
            <a:r>
              <a:rPr lang="en-US" sz="4000" dirty="0"/>
              <a:t>“But you, beloved, building yourselves up on your most holy faith, praying in the Holy Spirit, </a:t>
            </a:r>
            <a:r>
              <a:rPr lang="en-US" sz="4000" dirty="0">
                <a:solidFill>
                  <a:srgbClr val="C00000"/>
                </a:solidFill>
              </a:rPr>
              <a:t>keep</a:t>
            </a:r>
            <a:r>
              <a:rPr lang="en-US" sz="4000" dirty="0"/>
              <a:t> yourselves in the love of God, waiting anxiously for the mercy of our Lord Jesus Christ to eternal life.”</a:t>
            </a:r>
          </a:p>
        </p:txBody>
      </p:sp>
    </p:spTree>
    <p:extLst>
      <p:ext uri="{BB962C8B-B14F-4D97-AF65-F5344CB8AC3E}">
        <p14:creationId xmlns:p14="http://schemas.microsoft.com/office/powerpoint/2010/main" val="2855574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D226-FCCB-4B51-A7A5-762B8FD59FF1}"/>
              </a:ext>
            </a:extLst>
          </p:cNvPr>
          <p:cNvSpPr txBox="1">
            <a:spLocks/>
          </p:cNvSpPr>
          <p:nvPr/>
        </p:nvSpPr>
        <p:spPr>
          <a:xfrm>
            <a:off x="1190692" y="894874"/>
            <a:ext cx="7154653" cy="97045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5400" dirty="0"/>
              <a:t>The 3 Phases of Salvation</a:t>
            </a:r>
          </a:p>
        </p:txBody>
      </p:sp>
      <p:graphicFrame>
        <p:nvGraphicFramePr>
          <p:cNvPr id="4" name="Table 3">
            <a:extLst>
              <a:ext uri="{FF2B5EF4-FFF2-40B4-BE49-F238E27FC236}">
                <a16:creationId xmlns:a16="http://schemas.microsoft.com/office/drawing/2014/main" id="{0FCEF728-2BB5-4BC9-89E2-BC03C590ED00}"/>
              </a:ext>
            </a:extLst>
          </p:cNvPr>
          <p:cNvGraphicFramePr>
            <a:graphicFrameLocks noGrp="1"/>
          </p:cNvGraphicFramePr>
          <p:nvPr>
            <p:extLst>
              <p:ext uri="{D42A27DB-BD31-4B8C-83A1-F6EECF244321}">
                <p14:modId xmlns:p14="http://schemas.microsoft.com/office/powerpoint/2010/main" val="2432919846"/>
              </p:ext>
            </p:extLst>
          </p:nvPr>
        </p:nvGraphicFramePr>
        <p:xfrm>
          <a:off x="0" y="1674281"/>
          <a:ext cx="9144000" cy="398404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07881">
                <a:tc>
                  <a:txBody>
                    <a:bodyPr/>
                    <a:lstStyle/>
                    <a:p>
                      <a:pPr algn="ctr"/>
                      <a:r>
                        <a:rPr lang="en-US" sz="2400" dirty="0"/>
                        <a:t>Phase</a:t>
                      </a:r>
                    </a:p>
                  </a:txBody>
                  <a:tcPr/>
                </a:tc>
                <a:tc>
                  <a:txBody>
                    <a:bodyPr/>
                    <a:lstStyle/>
                    <a:p>
                      <a:pPr algn="ctr"/>
                      <a:r>
                        <a:rPr lang="en-US" sz="2400" b="1" dirty="0"/>
                        <a:t>Justification</a:t>
                      </a:r>
                      <a:endParaRPr lang="en-US" sz="2400" dirty="0"/>
                    </a:p>
                  </a:txBody>
                  <a:tcPr/>
                </a:tc>
                <a:tc>
                  <a:txBody>
                    <a:bodyPr/>
                    <a:lstStyle/>
                    <a:p>
                      <a:pPr algn="ctr"/>
                      <a:r>
                        <a:rPr lang="en-US" sz="2400" b="1" dirty="0"/>
                        <a:t>Sanctification</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Glorification</a:t>
                      </a:r>
                    </a:p>
                    <a:p>
                      <a:pPr algn="ctr"/>
                      <a:endParaRPr lang="en-US" sz="2400" dirty="0"/>
                    </a:p>
                  </a:txBody>
                  <a:tcPr/>
                </a:tc>
                <a:extLst>
                  <a:ext uri="{0D108BD9-81ED-4DB2-BD59-A6C34878D82A}">
                    <a16:rowId xmlns:a16="http://schemas.microsoft.com/office/drawing/2014/main" val="10000"/>
                  </a:ext>
                </a:extLst>
              </a:tr>
              <a:tr h="0">
                <a:tc>
                  <a:txBody>
                    <a:bodyPr/>
                    <a:lstStyle/>
                    <a:p>
                      <a:pPr algn="ctr"/>
                      <a:r>
                        <a:rPr lang="en-US" sz="2000" dirty="0"/>
                        <a:t>Sense </a:t>
                      </a:r>
                    </a:p>
                  </a:txBody>
                  <a:tcPr/>
                </a:tc>
                <a:tc>
                  <a:txBody>
                    <a:bodyPr/>
                    <a:lstStyle/>
                    <a:p>
                      <a:pPr algn="ctr"/>
                      <a:r>
                        <a:rPr lang="en-US" sz="2000" dirty="0"/>
                        <a:t>Positional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Progressive/ Experiential </a:t>
                      </a:r>
                    </a:p>
                  </a:txBody>
                  <a:tcPr/>
                </a:tc>
                <a:tc>
                  <a:txBody>
                    <a:bodyPr/>
                    <a:lstStyle/>
                    <a:p>
                      <a:pPr algn="ctr"/>
                      <a:r>
                        <a:rPr lang="en-US" sz="2000" dirty="0"/>
                        <a:t>Ultimate</a:t>
                      </a:r>
                    </a:p>
                  </a:txBody>
                  <a:tcPr/>
                </a:tc>
                <a:extLst>
                  <a:ext uri="{0D108BD9-81ED-4DB2-BD59-A6C34878D82A}">
                    <a16:rowId xmlns:a16="http://schemas.microsoft.com/office/drawing/2014/main" val="560998566"/>
                  </a:ext>
                </a:extLst>
              </a:tr>
              <a:tr h="631245">
                <a:tc>
                  <a:txBody>
                    <a:bodyPr/>
                    <a:lstStyle/>
                    <a:p>
                      <a:pPr algn="ctr"/>
                      <a:r>
                        <a:rPr lang="en-US" dirty="0"/>
                        <a:t>Tense</a:t>
                      </a:r>
                    </a:p>
                  </a:txBody>
                  <a:tcPr/>
                </a:tc>
                <a:tc>
                  <a:txBody>
                    <a:bodyPr/>
                    <a:lstStyle/>
                    <a:p>
                      <a:pPr algn="ctr"/>
                      <a:r>
                        <a:rPr lang="en-US" dirty="0"/>
                        <a:t>Past</a:t>
                      </a:r>
                    </a:p>
                  </a:txBody>
                  <a:tcPr/>
                </a:tc>
                <a:tc>
                  <a:txBody>
                    <a:bodyPr/>
                    <a:lstStyle/>
                    <a:p>
                      <a:pPr algn="ctr"/>
                      <a:r>
                        <a:rPr lang="en-US" dirty="0"/>
                        <a:t>Present </a:t>
                      </a:r>
                    </a:p>
                  </a:txBody>
                  <a:tcPr/>
                </a:tc>
                <a:tc>
                  <a:txBody>
                    <a:bodyPr/>
                    <a:lstStyle/>
                    <a:p>
                      <a:pPr algn="ctr"/>
                      <a:r>
                        <a:rPr lang="en-US" dirty="0"/>
                        <a:t>Future</a:t>
                      </a:r>
                    </a:p>
                  </a:txBody>
                  <a:tcPr/>
                </a:tc>
                <a:extLst>
                  <a:ext uri="{0D108BD9-81ED-4DB2-BD59-A6C34878D82A}">
                    <a16:rowId xmlns:a16="http://schemas.microsoft.com/office/drawing/2014/main" val="10001"/>
                  </a:ext>
                </a:extLst>
              </a:tr>
              <a:tr h="631245">
                <a:tc>
                  <a:txBody>
                    <a:bodyPr/>
                    <a:lstStyle/>
                    <a:p>
                      <a:pPr algn="ctr"/>
                      <a:r>
                        <a:rPr lang="en-US" dirty="0"/>
                        <a:t>Description</a:t>
                      </a:r>
                    </a:p>
                  </a:txBody>
                  <a:tcPr/>
                </a:tc>
                <a:tc>
                  <a:txBody>
                    <a:bodyPr/>
                    <a:lstStyle/>
                    <a:p>
                      <a:pPr algn="ctr"/>
                      <a:r>
                        <a:rPr lang="en-US" dirty="0"/>
                        <a:t>Accomplished:</a:t>
                      </a:r>
                      <a:r>
                        <a:rPr lang="en-US" baseline="0" dirty="0"/>
                        <a:t> set apart </a:t>
                      </a:r>
                      <a:r>
                        <a:rPr lang="en-US" dirty="0"/>
                        <a:t>thru body</a:t>
                      </a:r>
                      <a:r>
                        <a:rPr lang="en-US" baseline="0" dirty="0"/>
                        <a:t>/shed blood of Christ</a:t>
                      </a:r>
                      <a:endParaRPr lang="en-US" dirty="0"/>
                    </a:p>
                  </a:txBody>
                  <a:tcPr/>
                </a:tc>
                <a:tc>
                  <a:txBody>
                    <a:bodyPr/>
                    <a:lstStyle/>
                    <a:p>
                      <a:pPr algn="ctr"/>
                      <a:r>
                        <a:rPr lang="en-US" dirty="0"/>
                        <a:t>Experienced daily as believer surrenders to God</a:t>
                      </a:r>
                    </a:p>
                  </a:txBody>
                  <a:tcPr/>
                </a:tc>
                <a:tc>
                  <a:txBody>
                    <a:bodyPr/>
                    <a:lstStyle/>
                    <a:p>
                      <a:pPr algn="ctr"/>
                      <a:r>
                        <a:rPr lang="en-US" dirty="0"/>
                        <a:t>Sanctification reaches</a:t>
                      </a:r>
                      <a:r>
                        <a:rPr lang="en-US" baseline="0" dirty="0"/>
                        <a:t> its completion</a:t>
                      </a:r>
                      <a:endParaRPr lang="en-US" dirty="0"/>
                    </a:p>
                  </a:txBody>
                  <a:tcPr/>
                </a:tc>
                <a:extLst>
                  <a:ext uri="{0D108BD9-81ED-4DB2-BD59-A6C34878D82A}">
                    <a16:rowId xmlns:a16="http://schemas.microsoft.com/office/drawing/2014/main" val="10002"/>
                  </a:ext>
                </a:extLst>
              </a:tr>
              <a:tr h="631245">
                <a:tc>
                  <a:txBody>
                    <a:bodyPr/>
                    <a:lstStyle/>
                    <a:p>
                      <a:pPr algn="ctr"/>
                      <a:r>
                        <a:rPr lang="en-US" dirty="0"/>
                        <a:t>Scripture</a:t>
                      </a:r>
                    </a:p>
                  </a:txBody>
                  <a:tcPr/>
                </a:tc>
                <a:tc>
                  <a:txBody>
                    <a:bodyPr/>
                    <a:lstStyle/>
                    <a:p>
                      <a:pPr algn="ctr"/>
                      <a:r>
                        <a:rPr lang="en-US" dirty="0"/>
                        <a:t>1 Cor 1:2</a:t>
                      </a:r>
                    </a:p>
                  </a:txBody>
                  <a:tcPr/>
                </a:tc>
                <a:tc>
                  <a:txBody>
                    <a:bodyPr/>
                    <a:lstStyle/>
                    <a:p>
                      <a:pPr algn="ctr"/>
                      <a:r>
                        <a:rPr lang="en-US" dirty="0"/>
                        <a:t>Rom 12:1</a:t>
                      </a:r>
                    </a:p>
                  </a:txBody>
                  <a:tcPr/>
                </a:tc>
                <a:tc>
                  <a:txBody>
                    <a:bodyPr/>
                    <a:lstStyle/>
                    <a:p>
                      <a:pPr algn="ctr"/>
                      <a:r>
                        <a:rPr lang="en-US" dirty="0"/>
                        <a:t>1 John</a:t>
                      </a:r>
                      <a:r>
                        <a:rPr lang="en-US" baseline="0" dirty="0"/>
                        <a:t> 3:2; </a:t>
                      </a:r>
                      <a:r>
                        <a:rPr lang="en-US" dirty="0"/>
                        <a:t>1 Thess 5:23</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CDA8511B-B03B-48C0-886E-86E651B74348}"/>
              </a:ext>
            </a:extLst>
          </p:cNvPr>
          <p:cNvSpPr txBox="1"/>
          <p:nvPr/>
        </p:nvSpPr>
        <p:spPr>
          <a:xfrm>
            <a:off x="2474631" y="2057258"/>
            <a:ext cx="261610" cy="461665"/>
          </a:xfrm>
          <a:prstGeom prst="rect">
            <a:avLst/>
          </a:prstGeom>
          <a:noFill/>
        </p:spPr>
        <p:txBody>
          <a:bodyPr wrap="none" rtlCol="0">
            <a:spAutoFit/>
          </a:bodyPr>
          <a:lstStyle/>
          <a:p>
            <a:r>
              <a:rPr lang="en-US" sz="2400" b="1" dirty="0"/>
              <a:t> </a:t>
            </a:r>
          </a:p>
        </p:txBody>
      </p:sp>
      <p:sp>
        <p:nvSpPr>
          <p:cNvPr id="7" name="TextBox 6">
            <a:extLst>
              <a:ext uri="{FF2B5EF4-FFF2-40B4-BE49-F238E27FC236}">
                <a16:creationId xmlns:a16="http://schemas.microsoft.com/office/drawing/2014/main" id="{DB8FDDED-A674-41A2-A6CF-ABC6B692489D}"/>
              </a:ext>
            </a:extLst>
          </p:cNvPr>
          <p:cNvSpPr txBox="1"/>
          <p:nvPr/>
        </p:nvSpPr>
        <p:spPr>
          <a:xfrm>
            <a:off x="4572000" y="2057257"/>
            <a:ext cx="261610" cy="461665"/>
          </a:xfrm>
          <a:prstGeom prst="rect">
            <a:avLst/>
          </a:prstGeom>
          <a:noFill/>
        </p:spPr>
        <p:txBody>
          <a:bodyPr wrap="none" rtlCol="0">
            <a:spAutoFit/>
          </a:bodyPr>
          <a:lstStyle/>
          <a:p>
            <a:r>
              <a:rPr lang="en-US" sz="2400" b="1" dirty="0"/>
              <a:t> </a:t>
            </a:r>
          </a:p>
        </p:txBody>
      </p:sp>
    </p:spTree>
    <p:extLst>
      <p:ext uri="{BB962C8B-B14F-4D97-AF65-F5344CB8AC3E}">
        <p14:creationId xmlns:p14="http://schemas.microsoft.com/office/powerpoint/2010/main" val="160401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John 15:9</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239574"/>
            <a:ext cx="8773885" cy="1938992"/>
          </a:xfrm>
          <a:prstGeom prst="rect">
            <a:avLst/>
          </a:prstGeom>
          <a:noFill/>
        </p:spPr>
        <p:txBody>
          <a:bodyPr wrap="square" rtlCol="0">
            <a:spAutoFit/>
          </a:bodyPr>
          <a:lstStyle/>
          <a:p>
            <a:r>
              <a:rPr lang="en-US" sz="4000" dirty="0"/>
              <a:t>“Just as the Father has loved Me, I have also loved you; abide in My love.” </a:t>
            </a:r>
          </a:p>
        </p:txBody>
      </p:sp>
    </p:spTree>
    <p:extLst>
      <p:ext uri="{BB962C8B-B14F-4D97-AF65-F5344CB8AC3E}">
        <p14:creationId xmlns:p14="http://schemas.microsoft.com/office/powerpoint/2010/main" val="280793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John 15:4-5</a:t>
            </a:r>
          </a:p>
        </p:txBody>
      </p:sp>
      <p:sp>
        <p:nvSpPr>
          <p:cNvPr id="5" name="TextBox 4">
            <a:extLst>
              <a:ext uri="{FF2B5EF4-FFF2-40B4-BE49-F238E27FC236}">
                <a16:creationId xmlns:a16="http://schemas.microsoft.com/office/drawing/2014/main" id="{A294D976-94C7-430A-A6F1-F8D0F026FC39}"/>
              </a:ext>
            </a:extLst>
          </p:cNvPr>
          <p:cNvSpPr txBox="1"/>
          <p:nvPr/>
        </p:nvSpPr>
        <p:spPr>
          <a:xfrm>
            <a:off x="185057" y="1123828"/>
            <a:ext cx="8773885" cy="3970318"/>
          </a:xfrm>
          <a:prstGeom prst="rect">
            <a:avLst/>
          </a:prstGeom>
          <a:noFill/>
        </p:spPr>
        <p:txBody>
          <a:bodyPr wrap="square" rtlCol="0">
            <a:spAutoFit/>
          </a:bodyPr>
          <a:lstStyle/>
          <a:p>
            <a:r>
              <a:rPr lang="en-US" sz="3600" dirty="0"/>
              <a:t>“Abide in Me, and I in you. As the branch cannot bear fruit of itself unless it abides in the vine, so neither can you unless you abide in Me. “I am the vine, you are the branches; he who abides in Me and I in him, he bears much fruit, for apart from Me you can do nothing..”</a:t>
            </a:r>
          </a:p>
        </p:txBody>
      </p:sp>
    </p:spTree>
    <p:extLst>
      <p:ext uri="{BB962C8B-B14F-4D97-AF65-F5344CB8AC3E}">
        <p14:creationId xmlns:p14="http://schemas.microsoft.com/office/powerpoint/2010/main" val="283455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Galatians 2:20</a:t>
            </a:r>
          </a:p>
        </p:txBody>
      </p:sp>
      <p:sp>
        <p:nvSpPr>
          <p:cNvPr id="5" name="TextBox 4">
            <a:extLst>
              <a:ext uri="{FF2B5EF4-FFF2-40B4-BE49-F238E27FC236}">
                <a16:creationId xmlns:a16="http://schemas.microsoft.com/office/drawing/2014/main" id="{A294D976-94C7-430A-A6F1-F8D0F026FC39}"/>
              </a:ext>
            </a:extLst>
          </p:cNvPr>
          <p:cNvSpPr txBox="1"/>
          <p:nvPr/>
        </p:nvSpPr>
        <p:spPr>
          <a:xfrm>
            <a:off x="185057" y="1054379"/>
            <a:ext cx="8773885" cy="3785652"/>
          </a:xfrm>
          <a:prstGeom prst="rect">
            <a:avLst/>
          </a:prstGeom>
          <a:noFill/>
        </p:spPr>
        <p:txBody>
          <a:bodyPr wrap="square" rtlCol="0">
            <a:spAutoFit/>
          </a:bodyPr>
          <a:lstStyle/>
          <a:p>
            <a:r>
              <a:rPr lang="en-US" sz="4000" dirty="0"/>
              <a:t>“I have been crucified with Christ; and it is no longer I who live, but Christ lives in me; and the life which </a:t>
            </a:r>
            <a:r>
              <a:rPr lang="en-US" sz="4000" dirty="0">
                <a:solidFill>
                  <a:schemeClr val="accent2"/>
                </a:solidFill>
              </a:rPr>
              <a:t>I now live</a:t>
            </a:r>
            <a:r>
              <a:rPr lang="en-US" sz="4000" dirty="0"/>
              <a:t> in the flesh I live by faith </a:t>
            </a:r>
            <a:r>
              <a:rPr lang="en-US" sz="4000" dirty="0">
                <a:solidFill>
                  <a:schemeClr val="accent2"/>
                </a:solidFill>
              </a:rPr>
              <a:t>in the Son of God, who loved me </a:t>
            </a:r>
            <a:r>
              <a:rPr lang="en-US" sz="4000" dirty="0"/>
              <a:t>and gave Himself up for me.”</a:t>
            </a:r>
          </a:p>
        </p:txBody>
      </p:sp>
    </p:spTree>
    <p:extLst>
      <p:ext uri="{BB962C8B-B14F-4D97-AF65-F5344CB8AC3E}">
        <p14:creationId xmlns:p14="http://schemas.microsoft.com/office/powerpoint/2010/main" val="177846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Romans 8:37</a:t>
            </a:r>
          </a:p>
        </p:txBody>
      </p:sp>
      <p:sp>
        <p:nvSpPr>
          <p:cNvPr id="5" name="TextBox 4">
            <a:extLst>
              <a:ext uri="{FF2B5EF4-FFF2-40B4-BE49-F238E27FC236}">
                <a16:creationId xmlns:a16="http://schemas.microsoft.com/office/drawing/2014/main" id="{A294D976-94C7-430A-A6F1-F8D0F026FC39}"/>
              </a:ext>
            </a:extLst>
          </p:cNvPr>
          <p:cNvSpPr txBox="1"/>
          <p:nvPr/>
        </p:nvSpPr>
        <p:spPr>
          <a:xfrm>
            <a:off x="185057" y="1054379"/>
            <a:ext cx="8773885" cy="1938992"/>
          </a:xfrm>
          <a:prstGeom prst="rect">
            <a:avLst/>
          </a:prstGeom>
          <a:noFill/>
        </p:spPr>
        <p:txBody>
          <a:bodyPr wrap="square" rtlCol="0">
            <a:spAutoFit/>
          </a:bodyPr>
          <a:lstStyle/>
          <a:p>
            <a:r>
              <a:rPr lang="en-US" sz="4000" dirty="0"/>
              <a:t>“But in all these things we overwhelmingly </a:t>
            </a:r>
            <a:r>
              <a:rPr lang="en-US" sz="4000" dirty="0">
                <a:solidFill>
                  <a:schemeClr val="accent1">
                    <a:lumMod val="75000"/>
                  </a:schemeClr>
                </a:solidFill>
              </a:rPr>
              <a:t>conquer</a:t>
            </a:r>
            <a:r>
              <a:rPr lang="en-US" sz="4000" dirty="0"/>
              <a:t> through Him who </a:t>
            </a:r>
            <a:r>
              <a:rPr lang="en-US" sz="4000" dirty="0">
                <a:solidFill>
                  <a:schemeClr val="accent1">
                    <a:lumMod val="75000"/>
                  </a:schemeClr>
                </a:solidFill>
              </a:rPr>
              <a:t>loved</a:t>
            </a:r>
            <a:r>
              <a:rPr lang="en-US" sz="4000" dirty="0"/>
              <a:t> us.”</a:t>
            </a:r>
          </a:p>
        </p:txBody>
      </p:sp>
    </p:spTree>
    <p:extLst>
      <p:ext uri="{BB962C8B-B14F-4D97-AF65-F5344CB8AC3E}">
        <p14:creationId xmlns:p14="http://schemas.microsoft.com/office/powerpoint/2010/main" val="154535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John 4:10-11</a:t>
            </a:r>
          </a:p>
        </p:txBody>
      </p:sp>
      <p:sp>
        <p:nvSpPr>
          <p:cNvPr id="5" name="TextBox 4">
            <a:extLst>
              <a:ext uri="{FF2B5EF4-FFF2-40B4-BE49-F238E27FC236}">
                <a16:creationId xmlns:a16="http://schemas.microsoft.com/office/drawing/2014/main" id="{A294D976-94C7-430A-A6F1-F8D0F026FC39}"/>
              </a:ext>
            </a:extLst>
          </p:cNvPr>
          <p:cNvSpPr txBox="1"/>
          <p:nvPr/>
        </p:nvSpPr>
        <p:spPr>
          <a:xfrm>
            <a:off x="185057" y="1054379"/>
            <a:ext cx="8773885" cy="4401205"/>
          </a:xfrm>
          <a:prstGeom prst="rect">
            <a:avLst/>
          </a:prstGeom>
          <a:noFill/>
        </p:spPr>
        <p:txBody>
          <a:bodyPr wrap="square" rtlCol="0">
            <a:spAutoFit/>
          </a:bodyPr>
          <a:lstStyle/>
          <a:p>
            <a:r>
              <a:rPr lang="en-US" sz="2800" dirty="0"/>
              <a:t>“Beloved, let us love one another, for love is from God; and everyone who loves is born of God and knows God. The one who does not love does not know God, for God is love. By this the love of God was manifested in us, that God has sent His only begotten Son into the world so that we might live through Him. In this is love, not that we loved God, but that He loved us and sent His Son to be the propitiation for our sins. Beloved, if God so loved us, we also ought to love one another.</a:t>
            </a:r>
          </a:p>
        </p:txBody>
      </p:sp>
    </p:spTree>
    <p:extLst>
      <p:ext uri="{BB962C8B-B14F-4D97-AF65-F5344CB8AC3E}">
        <p14:creationId xmlns:p14="http://schemas.microsoft.com/office/powerpoint/2010/main" val="867469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20-21</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3785652"/>
          </a:xfrm>
          <a:prstGeom prst="rect">
            <a:avLst/>
          </a:prstGeom>
          <a:noFill/>
        </p:spPr>
        <p:txBody>
          <a:bodyPr wrap="square" rtlCol="0">
            <a:spAutoFit/>
          </a:bodyPr>
          <a:lstStyle/>
          <a:p>
            <a:r>
              <a:rPr lang="en-US" sz="4000" dirty="0"/>
              <a:t>“But you, beloved, </a:t>
            </a:r>
            <a:r>
              <a:rPr lang="en-US" sz="4000" dirty="0">
                <a:solidFill>
                  <a:srgbClr val="C00000"/>
                </a:solidFill>
              </a:rPr>
              <a:t>building yourselves up on your most holy faith</a:t>
            </a:r>
            <a:r>
              <a:rPr lang="en-US" sz="4000" dirty="0"/>
              <a:t>, praying in the Holy Spirit, </a:t>
            </a:r>
            <a:r>
              <a:rPr lang="en-US" sz="4000" dirty="0">
                <a:solidFill>
                  <a:schemeClr val="tx1">
                    <a:lumMod val="95000"/>
                    <a:lumOff val="5000"/>
                  </a:schemeClr>
                </a:solidFill>
              </a:rPr>
              <a:t>keep</a:t>
            </a:r>
            <a:r>
              <a:rPr lang="en-US" sz="4000" dirty="0"/>
              <a:t> yourselves in the love of God, waiting anxiously for the mercy of our Lord Jesus Christ to eternal life.”</a:t>
            </a:r>
          </a:p>
        </p:txBody>
      </p:sp>
    </p:spTree>
    <p:extLst>
      <p:ext uri="{BB962C8B-B14F-4D97-AF65-F5344CB8AC3E}">
        <p14:creationId xmlns:p14="http://schemas.microsoft.com/office/powerpoint/2010/main" val="3374717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Corinthians 3:10-11</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3970318"/>
          </a:xfrm>
          <a:prstGeom prst="rect">
            <a:avLst/>
          </a:prstGeom>
          <a:noFill/>
        </p:spPr>
        <p:txBody>
          <a:bodyPr wrap="square" rtlCol="0">
            <a:spAutoFit/>
          </a:bodyPr>
          <a:lstStyle/>
          <a:p>
            <a:r>
              <a:rPr lang="en-US" sz="3600" dirty="0"/>
              <a:t>“According to the grace of God which was given to me, like a wise master builder I laid a foundation, and another is building on it. But each man must be careful how he builds on it. For no man can lay a foundation other than the one which is laid, which is Jesus Christ.” </a:t>
            </a:r>
          </a:p>
        </p:txBody>
      </p:sp>
    </p:spTree>
    <p:extLst>
      <p:ext uri="{BB962C8B-B14F-4D97-AF65-F5344CB8AC3E}">
        <p14:creationId xmlns:p14="http://schemas.microsoft.com/office/powerpoint/2010/main" val="2305587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Ephesians 2:20-22</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3862596"/>
          </a:xfrm>
          <a:prstGeom prst="rect">
            <a:avLst/>
          </a:prstGeom>
          <a:noFill/>
        </p:spPr>
        <p:txBody>
          <a:bodyPr wrap="square" rtlCol="0">
            <a:spAutoFit/>
          </a:bodyPr>
          <a:lstStyle/>
          <a:p>
            <a:r>
              <a:rPr lang="en-US" sz="3500" dirty="0"/>
              <a:t>“having been built on the foundation of the apostles and prophets, Christ Jesus Himself being the corner stone, in whom the whole building, being fitted together, is growing into a holy temple in the Lord, in whom you also are being built together into a dwelling of God in the Spirit.”</a:t>
            </a:r>
          </a:p>
        </p:txBody>
      </p:sp>
    </p:spTree>
    <p:extLst>
      <p:ext uri="{BB962C8B-B14F-4D97-AF65-F5344CB8AC3E}">
        <p14:creationId xmlns:p14="http://schemas.microsoft.com/office/powerpoint/2010/main" val="252517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b="1" dirty="0">
                <a:solidFill>
                  <a:schemeClr val="accent2"/>
                </a:solidFill>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93485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2 Peter 1:2 </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2862322"/>
          </a:xfrm>
          <a:prstGeom prst="rect">
            <a:avLst/>
          </a:prstGeom>
          <a:noFill/>
        </p:spPr>
        <p:txBody>
          <a:bodyPr wrap="square" rtlCol="0">
            <a:spAutoFit/>
          </a:bodyPr>
          <a:lstStyle/>
          <a:p>
            <a:r>
              <a:rPr lang="en-US" sz="3600" dirty="0"/>
              <a:t>“Grace and peace be multiplied to you in the knowledge of God and of Jesus our Lord; seeing that His divine power has granted to us everything pertaining to life and godliness…”</a:t>
            </a:r>
          </a:p>
        </p:txBody>
      </p:sp>
    </p:spTree>
    <p:extLst>
      <p:ext uri="{BB962C8B-B14F-4D97-AF65-F5344CB8AC3E}">
        <p14:creationId xmlns:p14="http://schemas.microsoft.com/office/powerpoint/2010/main" val="3141559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Acts 20:32</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2862322"/>
          </a:xfrm>
          <a:prstGeom prst="rect">
            <a:avLst/>
          </a:prstGeom>
          <a:noFill/>
        </p:spPr>
        <p:txBody>
          <a:bodyPr wrap="square" rtlCol="0">
            <a:spAutoFit/>
          </a:bodyPr>
          <a:lstStyle/>
          <a:p>
            <a:r>
              <a:rPr lang="en-US" sz="3600" dirty="0"/>
              <a:t>“And now I commend you to God and to the word of His grace, which is able to build you up and to give you the inheritance among all those who are sanctified.” </a:t>
            </a:r>
          </a:p>
        </p:txBody>
      </p:sp>
    </p:spTree>
    <p:extLst>
      <p:ext uri="{BB962C8B-B14F-4D97-AF65-F5344CB8AC3E}">
        <p14:creationId xmlns:p14="http://schemas.microsoft.com/office/powerpoint/2010/main" val="998451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2 Timothy 2:15</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2308324"/>
          </a:xfrm>
          <a:prstGeom prst="rect">
            <a:avLst/>
          </a:prstGeom>
          <a:noFill/>
        </p:spPr>
        <p:txBody>
          <a:bodyPr wrap="square" rtlCol="0">
            <a:spAutoFit/>
          </a:bodyPr>
          <a:lstStyle/>
          <a:p>
            <a:r>
              <a:rPr lang="en-US" sz="3600" dirty="0"/>
              <a:t>“Be diligent to present yourself approved to God as a workman who does not need to be ashamed, accurately handling the word of truth.”</a:t>
            </a:r>
          </a:p>
        </p:txBody>
      </p:sp>
    </p:spTree>
    <p:extLst>
      <p:ext uri="{BB962C8B-B14F-4D97-AF65-F5344CB8AC3E}">
        <p14:creationId xmlns:p14="http://schemas.microsoft.com/office/powerpoint/2010/main" val="1436172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20-21</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3785652"/>
          </a:xfrm>
          <a:prstGeom prst="rect">
            <a:avLst/>
          </a:prstGeom>
          <a:noFill/>
        </p:spPr>
        <p:txBody>
          <a:bodyPr wrap="square" rtlCol="0">
            <a:spAutoFit/>
          </a:bodyPr>
          <a:lstStyle/>
          <a:p>
            <a:r>
              <a:rPr lang="en-US" sz="4000" dirty="0"/>
              <a:t>“But you, beloved, building yourselves up on your most holy faith, </a:t>
            </a:r>
            <a:r>
              <a:rPr lang="en-US" sz="4000" dirty="0">
                <a:solidFill>
                  <a:schemeClr val="accent2"/>
                </a:solidFill>
              </a:rPr>
              <a:t>praying in the Holy Spirit</a:t>
            </a:r>
            <a:r>
              <a:rPr lang="en-US" sz="4000" dirty="0"/>
              <a:t>, </a:t>
            </a:r>
            <a:r>
              <a:rPr lang="en-US" sz="4000" dirty="0">
                <a:solidFill>
                  <a:schemeClr val="tx1">
                    <a:lumMod val="95000"/>
                    <a:lumOff val="5000"/>
                  </a:schemeClr>
                </a:solidFill>
              </a:rPr>
              <a:t>keep</a:t>
            </a:r>
            <a:r>
              <a:rPr lang="en-US" sz="4000" dirty="0"/>
              <a:t> yourselves in the love of God, waiting anxiously for the mercy of our Lord Jesus Christ to eternal life.”</a:t>
            </a:r>
          </a:p>
        </p:txBody>
      </p:sp>
    </p:spTree>
    <p:extLst>
      <p:ext uri="{BB962C8B-B14F-4D97-AF65-F5344CB8AC3E}">
        <p14:creationId xmlns:p14="http://schemas.microsoft.com/office/powerpoint/2010/main" val="3239017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Romans 8:26-27</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4278094"/>
          </a:xfrm>
          <a:prstGeom prst="rect">
            <a:avLst/>
          </a:prstGeom>
          <a:noFill/>
        </p:spPr>
        <p:txBody>
          <a:bodyPr wrap="square" rtlCol="0">
            <a:spAutoFit/>
          </a:bodyPr>
          <a:lstStyle/>
          <a:p>
            <a:r>
              <a:rPr lang="en-US" sz="3400" dirty="0"/>
              <a:t>“In the same way the Spirit also helps our weakness; for we do not know how to pray as we should, but the Spirit Himself intercedes for us with groanings too deep for words and He who searches the hearts knows what the mind of the Spirit is, because He intercedes for the saints according to the will of God.” </a:t>
            </a:r>
          </a:p>
        </p:txBody>
      </p:sp>
    </p:spTree>
    <p:extLst>
      <p:ext uri="{BB962C8B-B14F-4D97-AF65-F5344CB8AC3E}">
        <p14:creationId xmlns:p14="http://schemas.microsoft.com/office/powerpoint/2010/main" val="4091942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John 5:14 </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3231654"/>
          </a:xfrm>
          <a:prstGeom prst="rect">
            <a:avLst/>
          </a:prstGeom>
          <a:noFill/>
        </p:spPr>
        <p:txBody>
          <a:bodyPr wrap="square" rtlCol="0">
            <a:spAutoFit/>
          </a:bodyPr>
          <a:lstStyle/>
          <a:p>
            <a:r>
              <a:rPr lang="en-US" sz="3400" dirty="0"/>
              <a:t>“This is the confidence which we have before Him, that, if we ask anything according to His will, He hears us. And if we know that He hears us in whatever we ask, we know that we have the requests which we have asked from Him.””</a:t>
            </a:r>
          </a:p>
        </p:txBody>
      </p:sp>
    </p:spTree>
    <p:extLst>
      <p:ext uri="{BB962C8B-B14F-4D97-AF65-F5344CB8AC3E}">
        <p14:creationId xmlns:p14="http://schemas.microsoft.com/office/powerpoint/2010/main" val="3618303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Romans 8:26-27</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4278094"/>
          </a:xfrm>
          <a:prstGeom prst="rect">
            <a:avLst/>
          </a:prstGeom>
          <a:noFill/>
        </p:spPr>
        <p:txBody>
          <a:bodyPr wrap="square" rtlCol="0">
            <a:spAutoFit/>
          </a:bodyPr>
          <a:lstStyle/>
          <a:p>
            <a:r>
              <a:rPr lang="en-US" sz="3400" dirty="0"/>
              <a:t>“In the same way the Spirit also helps our weakness; for we do not know how to pray as we should, but the Spirit Himself intercedes for us with groanings too deep for words and He who searches the hearts knows what the mind of the Spirit is, because </a:t>
            </a:r>
            <a:r>
              <a:rPr lang="en-US" sz="3400" dirty="0">
                <a:solidFill>
                  <a:schemeClr val="accent2"/>
                </a:solidFill>
              </a:rPr>
              <a:t>He intercedes for the saints according to the will of God.” </a:t>
            </a:r>
          </a:p>
        </p:txBody>
      </p:sp>
    </p:spTree>
    <p:extLst>
      <p:ext uri="{BB962C8B-B14F-4D97-AF65-F5344CB8AC3E}">
        <p14:creationId xmlns:p14="http://schemas.microsoft.com/office/powerpoint/2010/main" val="8719671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Ephesians 6:18</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4278094"/>
          </a:xfrm>
          <a:prstGeom prst="rect">
            <a:avLst/>
          </a:prstGeom>
          <a:noFill/>
        </p:spPr>
        <p:txBody>
          <a:bodyPr wrap="square" rtlCol="0">
            <a:spAutoFit/>
          </a:bodyPr>
          <a:lstStyle/>
          <a:p>
            <a:r>
              <a:rPr lang="en-US" sz="3400" dirty="0"/>
              <a:t>“With all prayer and petition pray </a:t>
            </a:r>
            <a:r>
              <a:rPr lang="en-US" sz="3400" dirty="0">
                <a:solidFill>
                  <a:schemeClr val="accent2"/>
                </a:solidFill>
              </a:rPr>
              <a:t>at all times in the Spirit</a:t>
            </a:r>
            <a:r>
              <a:rPr lang="en-US" sz="3400" dirty="0"/>
              <a:t>, and with this in view, </a:t>
            </a:r>
            <a:r>
              <a:rPr lang="en-US" sz="3400" dirty="0">
                <a:solidFill>
                  <a:schemeClr val="accent2"/>
                </a:solidFill>
              </a:rPr>
              <a:t>be on the alert</a:t>
            </a:r>
            <a:r>
              <a:rPr lang="en-US" sz="3400" dirty="0"/>
              <a:t> with </a:t>
            </a:r>
            <a:r>
              <a:rPr lang="en-US" sz="3400" dirty="0">
                <a:solidFill>
                  <a:schemeClr val="accent2"/>
                </a:solidFill>
              </a:rPr>
              <a:t>all perseverance </a:t>
            </a:r>
            <a:r>
              <a:rPr lang="en-US" sz="3400" dirty="0"/>
              <a:t>and petition </a:t>
            </a:r>
            <a:r>
              <a:rPr lang="en-US" sz="3400" dirty="0">
                <a:solidFill>
                  <a:schemeClr val="accent2"/>
                </a:solidFill>
              </a:rPr>
              <a:t>for all the saints</a:t>
            </a:r>
            <a:r>
              <a:rPr lang="en-US" sz="3400" dirty="0"/>
              <a:t>, and </a:t>
            </a:r>
            <a:r>
              <a:rPr lang="en-US" sz="3400" dirty="0">
                <a:solidFill>
                  <a:schemeClr val="accent2"/>
                </a:solidFill>
              </a:rPr>
              <a:t>pray on my behalf</a:t>
            </a:r>
            <a:r>
              <a:rPr lang="en-US" sz="3400" dirty="0"/>
              <a:t>, that utterance may be given to me in the opening of my mouth, to make known with boldness the mystery of the gospel…”</a:t>
            </a:r>
            <a:endParaRPr lang="en-US" sz="3400" dirty="0">
              <a:solidFill>
                <a:schemeClr val="accent2"/>
              </a:solidFill>
            </a:endParaRPr>
          </a:p>
        </p:txBody>
      </p:sp>
    </p:spTree>
    <p:extLst>
      <p:ext uri="{BB962C8B-B14F-4D97-AF65-F5344CB8AC3E}">
        <p14:creationId xmlns:p14="http://schemas.microsoft.com/office/powerpoint/2010/main" val="2079288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20-21</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3785652"/>
          </a:xfrm>
          <a:prstGeom prst="rect">
            <a:avLst/>
          </a:prstGeom>
          <a:noFill/>
        </p:spPr>
        <p:txBody>
          <a:bodyPr wrap="square" rtlCol="0">
            <a:spAutoFit/>
          </a:bodyPr>
          <a:lstStyle/>
          <a:p>
            <a:r>
              <a:rPr lang="en-US" sz="4000" dirty="0"/>
              <a:t>“But you, beloved, building yourselves up on your most holy faith, praying in the Holy Spirit, </a:t>
            </a:r>
            <a:r>
              <a:rPr lang="en-US" sz="4000" dirty="0">
                <a:solidFill>
                  <a:schemeClr val="tx1">
                    <a:lumMod val="95000"/>
                    <a:lumOff val="5000"/>
                  </a:schemeClr>
                </a:solidFill>
              </a:rPr>
              <a:t>keep</a:t>
            </a:r>
            <a:r>
              <a:rPr lang="en-US" sz="4000" dirty="0"/>
              <a:t> yourselves in the love of God, waiting anxiously for the mercy of our Lord Jesus Christ to eternal life.”</a:t>
            </a:r>
          </a:p>
        </p:txBody>
      </p:sp>
    </p:spTree>
    <p:extLst>
      <p:ext uri="{BB962C8B-B14F-4D97-AF65-F5344CB8AC3E}">
        <p14:creationId xmlns:p14="http://schemas.microsoft.com/office/powerpoint/2010/main" val="903222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20-21</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3785652"/>
          </a:xfrm>
          <a:prstGeom prst="rect">
            <a:avLst/>
          </a:prstGeom>
          <a:noFill/>
        </p:spPr>
        <p:txBody>
          <a:bodyPr wrap="square" rtlCol="0">
            <a:spAutoFit/>
          </a:bodyPr>
          <a:lstStyle/>
          <a:p>
            <a:r>
              <a:rPr lang="en-US" sz="4000" dirty="0"/>
              <a:t>“But you, beloved, building yourselves up on your most holy faith, praying in the Holy Spirit, </a:t>
            </a:r>
            <a:r>
              <a:rPr lang="en-US" sz="4000" dirty="0">
                <a:solidFill>
                  <a:schemeClr val="tx1">
                    <a:lumMod val="95000"/>
                    <a:lumOff val="5000"/>
                  </a:schemeClr>
                </a:solidFill>
              </a:rPr>
              <a:t>keep</a:t>
            </a:r>
            <a:r>
              <a:rPr lang="en-US" sz="4000" dirty="0"/>
              <a:t> yourselves in the love of God, </a:t>
            </a:r>
            <a:r>
              <a:rPr lang="en-US" sz="4000" dirty="0">
                <a:solidFill>
                  <a:schemeClr val="accent2"/>
                </a:solidFill>
              </a:rPr>
              <a:t>waiting anxiously for the mercy of our Lord Jesus Christ to eternal life.”</a:t>
            </a:r>
          </a:p>
        </p:txBody>
      </p:sp>
    </p:spTree>
    <p:extLst>
      <p:ext uri="{BB962C8B-B14F-4D97-AF65-F5344CB8AC3E}">
        <p14:creationId xmlns:p14="http://schemas.microsoft.com/office/powerpoint/2010/main" val="6996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b="1" dirty="0">
                <a:solidFill>
                  <a:schemeClr val="accent2"/>
                </a:solidFill>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39759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2315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Romans 8:23-25</a:t>
            </a:r>
          </a:p>
        </p:txBody>
      </p:sp>
      <p:sp>
        <p:nvSpPr>
          <p:cNvPr id="5" name="TextBox 4">
            <a:extLst>
              <a:ext uri="{FF2B5EF4-FFF2-40B4-BE49-F238E27FC236}">
                <a16:creationId xmlns:a16="http://schemas.microsoft.com/office/drawing/2014/main" id="{A294D976-94C7-430A-A6F1-F8D0F026FC39}"/>
              </a:ext>
            </a:extLst>
          </p:cNvPr>
          <p:cNvSpPr txBox="1"/>
          <p:nvPr/>
        </p:nvSpPr>
        <p:spPr>
          <a:xfrm>
            <a:off x="370115" y="1077529"/>
            <a:ext cx="8773885" cy="4524315"/>
          </a:xfrm>
          <a:prstGeom prst="rect">
            <a:avLst/>
          </a:prstGeom>
          <a:noFill/>
        </p:spPr>
        <p:txBody>
          <a:bodyPr wrap="square" rtlCol="0">
            <a:spAutoFit/>
          </a:bodyPr>
          <a:lstStyle/>
          <a:p>
            <a:r>
              <a:rPr lang="en-US" sz="3200" dirty="0"/>
              <a:t>“And not only this, but also we ourselves, having the first fruits of the Spirit, even we ourselves groan within ourselves, waiting eagerly for our adoption as sons, the redemption of our body. For in hope we have been saved, but hope that is seen is not hope; for who hopes for what he already sees? But if we hope for what we do not see, with perseverance we wait eagerly for it. </a:t>
            </a:r>
            <a:endParaRPr lang="en-US" sz="3200" dirty="0">
              <a:solidFill>
                <a:schemeClr val="accent2"/>
              </a:solidFill>
            </a:endParaRPr>
          </a:p>
        </p:txBody>
      </p:sp>
    </p:spTree>
    <p:extLst>
      <p:ext uri="{BB962C8B-B14F-4D97-AF65-F5344CB8AC3E}">
        <p14:creationId xmlns:p14="http://schemas.microsoft.com/office/powerpoint/2010/main" val="42249862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1 John 3:3</a:t>
            </a:r>
          </a:p>
        </p:txBody>
      </p:sp>
      <p:sp>
        <p:nvSpPr>
          <p:cNvPr id="5" name="TextBox 4">
            <a:extLst>
              <a:ext uri="{FF2B5EF4-FFF2-40B4-BE49-F238E27FC236}">
                <a16:creationId xmlns:a16="http://schemas.microsoft.com/office/drawing/2014/main" id="{A294D976-94C7-430A-A6F1-F8D0F026FC39}"/>
              </a:ext>
            </a:extLst>
          </p:cNvPr>
          <p:cNvSpPr txBox="1"/>
          <p:nvPr/>
        </p:nvSpPr>
        <p:spPr>
          <a:xfrm>
            <a:off x="445488" y="1243785"/>
            <a:ext cx="8253024" cy="1661993"/>
          </a:xfrm>
          <a:prstGeom prst="rect">
            <a:avLst/>
          </a:prstGeom>
          <a:noFill/>
        </p:spPr>
        <p:txBody>
          <a:bodyPr wrap="square" rtlCol="0">
            <a:spAutoFit/>
          </a:bodyPr>
          <a:lstStyle/>
          <a:p>
            <a:r>
              <a:rPr lang="en-US" sz="3400" dirty="0"/>
              <a:t>And everyone who has this hope fixed on Him purifies himself, just as He is pure.</a:t>
            </a:r>
            <a:endParaRPr lang="en-US" sz="3400" dirty="0">
              <a:solidFill>
                <a:schemeClr val="accent2"/>
              </a:solidFill>
            </a:endParaRPr>
          </a:p>
        </p:txBody>
      </p:sp>
    </p:spTree>
    <p:extLst>
      <p:ext uri="{BB962C8B-B14F-4D97-AF65-F5344CB8AC3E}">
        <p14:creationId xmlns:p14="http://schemas.microsoft.com/office/powerpoint/2010/main" val="738311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b="1" dirty="0">
                <a:solidFill>
                  <a:schemeClr val="accent2"/>
                </a:solidFill>
                <a:latin typeface="Times New Roman" panose="02020603050405020304" pitchFamily="18" charset="0"/>
              </a:rPr>
              <a:t>Exhortation to the Faithful – vv.17-23</a:t>
            </a:r>
          </a:p>
          <a:p>
            <a:pPr marL="788670" lvl="1" indent="-514350" algn="just">
              <a:spcBef>
                <a:spcPts val="0"/>
              </a:spcBef>
              <a:spcAft>
                <a:spcPts val="300"/>
              </a:spcAft>
              <a:buFont typeface="+mj-lt"/>
              <a:buAutoNum type="romanUcPeriod"/>
            </a:pPr>
            <a:r>
              <a:rPr lang="en-US" sz="3000" dirty="0">
                <a:solidFill>
                  <a:schemeClr val="accent2"/>
                </a:solidFill>
                <a:latin typeface="Times New Roman" panose="02020603050405020304" pitchFamily="18" charset="0"/>
              </a:rPr>
              <a:t>An Appeal to Faithful Believers - 20-21</a:t>
            </a:r>
          </a:p>
          <a:p>
            <a:pPr marL="1062990" lvl="2" indent="-514350" algn="just">
              <a:spcBef>
                <a:spcPts val="0"/>
              </a:spcBef>
              <a:spcAft>
                <a:spcPts val="300"/>
              </a:spcAft>
              <a:buFont typeface="+mj-lt"/>
              <a:buAutoNum type="alphaLcParenR"/>
            </a:pPr>
            <a:r>
              <a:rPr lang="en-US" sz="2800" dirty="0">
                <a:solidFill>
                  <a:schemeClr val="accent2"/>
                </a:solidFill>
                <a:latin typeface="Times New Roman" panose="02020603050405020304" pitchFamily="18" charset="0"/>
              </a:rPr>
              <a:t>Keep Yourselves…</a:t>
            </a:r>
          </a:p>
          <a:p>
            <a:pPr marL="1394460" lvl="3" indent="-571500" algn="just">
              <a:spcBef>
                <a:spcPts val="0"/>
              </a:spcBef>
              <a:spcAft>
                <a:spcPts val="300"/>
              </a:spcAft>
              <a:buFont typeface="+mj-lt"/>
              <a:buAutoNum type="romanLcPeriod"/>
            </a:pPr>
            <a:r>
              <a:rPr lang="en-US" sz="2800" dirty="0">
                <a:solidFill>
                  <a:schemeClr val="accent2"/>
                </a:solidFill>
                <a:latin typeface="Times New Roman" panose="02020603050405020304" pitchFamily="18" charset="0"/>
              </a:rPr>
              <a:t>Building, Praying, Waiting</a:t>
            </a:r>
          </a:p>
          <a:p>
            <a:pPr marL="788670" lvl="1" indent="-514350" algn="just">
              <a:spcBef>
                <a:spcPts val="0"/>
              </a:spcBef>
              <a:spcAft>
                <a:spcPts val="300"/>
              </a:spcAft>
              <a:buFont typeface="+mj-lt"/>
              <a:buAutoNum type="romanUcPeriod"/>
            </a:pPr>
            <a:r>
              <a:rPr lang="en-US" sz="3000" dirty="0">
                <a:solidFill>
                  <a:schemeClr val="accent2"/>
                </a:solidFill>
                <a:latin typeface="Times New Roman" panose="02020603050405020304" pitchFamily="18" charset="0"/>
              </a:rPr>
              <a:t>An Appeal for Infected Believers – 22-23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23087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D44E-AD92-40F4-A251-188412F9DE8E}"/>
              </a:ext>
            </a:extLst>
          </p:cNvPr>
          <p:cNvSpPr>
            <a:spLocks noGrp="1"/>
          </p:cNvSpPr>
          <p:nvPr>
            <p:ph type="ctrTitle"/>
          </p:nvPr>
        </p:nvSpPr>
        <p:spPr/>
        <p:txBody>
          <a:bodyPr/>
          <a:lstStyle/>
          <a:p>
            <a:r>
              <a:rPr lang="en-US" dirty="0"/>
              <a:t>The book of Jude</a:t>
            </a:r>
          </a:p>
        </p:txBody>
      </p:sp>
      <p:sp>
        <p:nvSpPr>
          <p:cNvPr id="3" name="Subtitle 2">
            <a:extLst>
              <a:ext uri="{FF2B5EF4-FFF2-40B4-BE49-F238E27FC236}">
                <a16:creationId xmlns:a16="http://schemas.microsoft.com/office/drawing/2014/main" id="{BD8380D3-E3E2-4DFB-AA17-BE008D71FE56}"/>
              </a:ext>
            </a:extLst>
          </p:cNvPr>
          <p:cNvSpPr>
            <a:spLocks noGrp="1"/>
          </p:cNvSpPr>
          <p:nvPr>
            <p:ph type="subTitle" idx="1"/>
          </p:nvPr>
        </p:nvSpPr>
        <p:spPr/>
        <p:txBody>
          <a:bodyPr>
            <a:normAutofit/>
          </a:bodyPr>
          <a:lstStyle/>
          <a:p>
            <a:r>
              <a:rPr lang="en-US" sz="2800" dirty="0"/>
              <a:t>An Appeal to Faithful Believers</a:t>
            </a:r>
          </a:p>
        </p:txBody>
      </p:sp>
    </p:spTree>
    <p:extLst>
      <p:ext uri="{BB962C8B-B14F-4D97-AF65-F5344CB8AC3E}">
        <p14:creationId xmlns:p14="http://schemas.microsoft.com/office/powerpoint/2010/main" val="110435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30021" y="20030"/>
            <a:ext cx="7772400" cy="1609344"/>
          </a:xfrm>
        </p:spPr>
        <p:txBody>
          <a:bodyPr>
            <a:normAutofit/>
          </a:bodyPr>
          <a:lstStyle/>
          <a:p>
            <a:r>
              <a:rPr lang="en-US" sz="4400" dirty="0"/>
              <a:t>4 Sections in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Purpose Statement – vv. 1 - 4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514350" marR="0" indent="-514350" algn="just">
              <a:spcBef>
                <a:spcPts val="0"/>
              </a:spcBef>
              <a:spcAft>
                <a:spcPts val="300"/>
              </a:spcAft>
              <a:buFont typeface="+mj-lt"/>
              <a:buAutoNum type="romanUcPeriod"/>
            </a:pPr>
            <a:r>
              <a:rPr lang="en-US" sz="3200" b="1" dirty="0">
                <a:solidFill>
                  <a:schemeClr val="accent2"/>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03239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17</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308324"/>
          </a:xfrm>
          <a:prstGeom prst="rect">
            <a:avLst/>
          </a:prstGeom>
          <a:noFill/>
        </p:spPr>
        <p:txBody>
          <a:bodyPr wrap="square" rtlCol="0">
            <a:spAutoFit/>
          </a:bodyPr>
          <a:lstStyle/>
          <a:p>
            <a:r>
              <a:rPr lang="en-US" sz="3600" dirty="0">
                <a:solidFill>
                  <a:srgbClr val="C00000"/>
                </a:solidFill>
              </a:rPr>
              <a:t>	</a:t>
            </a:r>
            <a:r>
              <a:rPr lang="en-US" sz="3600" dirty="0"/>
              <a:t>But you, beloved, ought to </a:t>
            </a:r>
            <a:r>
              <a:rPr lang="en-US" sz="3600" dirty="0">
                <a:solidFill>
                  <a:srgbClr val="C00000"/>
                </a:solidFill>
              </a:rPr>
              <a:t>remember</a:t>
            </a:r>
            <a:r>
              <a:rPr lang="en-US" sz="3600" dirty="0"/>
              <a:t> the words that were spoken beforehand by the apostles of our Lord Jesus Christ,</a:t>
            </a:r>
          </a:p>
          <a:p>
            <a:endParaRPr lang="en-US" sz="3600" dirty="0"/>
          </a:p>
        </p:txBody>
      </p:sp>
    </p:spTree>
    <p:extLst>
      <p:ext uri="{BB962C8B-B14F-4D97-AF65-F5344CB8AC3E}">
        <p14:creationId xmlns:p14="http://schemas.microsoft.com/office/powerpoint/2010/main" val="2118531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Genesis 9:15</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862322"/>
          </a:xfrm>
          <a:prstGeom prst="rect">
            <a:avLst/>
          </a:prstGeom>
          <a:noFill/>
        </p:spPr>
        <p:txBody>
          <a:bodyPr wrap="square" rtlCol="0">
            <a:spAutoFit/>
          </a:bodyPr>
          <a:lstStyle/>
          <a:p>
            <a:r>
              <a:rPr lang="en-US" sz="3600" dirty="0"/>
              <a:t>And I will </a:t>
            </a:r>
            <a:r>
              <a:rPr lang="en-US" sz="3600" dirty="0">
                <a:solidFill>
                  <a:srgbClr val="C00000"/>
                </a:solidFill>
              </a:rPr>
              <a:t>remember</a:t>
            </a:r>
            <a:r>
              <a:rPr lang="en-US" sz="3600" dirty="0"/>
              <a:t> My covenant, which is between Me and you and every living creature of all flesh; and never again shall the water become a flood to destroy all flesh. </a:t>
            </a:r>
          </a:p>
        </p:txBody>
      </p:sp>
    </p:spTree>
    <p:extLst>
      <p:ext uri="{BB962C8B-B14F-4D97-AF65-F5344CB8AC3E}">
        <p14:creationId xmlns:p14="http://schemas.microsoft.com/office/powerpoint/2010/main" val="296615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Leviticus 26:45</a:t>
            </a:r>
          </a:p>
        </p:txBody>
      </p:sp>
      <p:sp>
        <p:nvSpPr>
          <p:cNvPr id="5" name="TextBox 4">
            <a:extLst>
              <a:ext uri="{FF2B5EF4-FFF2-40B4-BE49-F238E27FC236}">
                <a16:creationId xmlns:a16="http://schemas.microsoft.com/office/drawing/2014/main" id="{A294D976-94C7-430A-A6F1-F8D0F026FC39}"/>
              </a:ext>
            </a:extLst>
          </p:cNvPr>
          <p:cNvSpPr txBox="1"/>
          <p:nvPr/>
        </p:nvSpPr>
        <p:spPr>
          <a:xfrm>
            <a:off x="78059" y="1375282"/>
            <a:ext cx="9065941" cy="2862322"/>
          </a:xfrm>
          <a:prstGeom prst="rect">
            <a:avLst/>
          </a:prstGeom>
          <a:noFill/>
        </p:spPr>
        <p:txBody>
          <a:bodyPr wrap="square" rtlCol="0">
            <a:spAutoFit/>
          </a:bodyPr>
          <a:lstStyle/>
          <a:p>
            <a:r>
              <a:rPr lang="en-US" sz="3600" dirty="0">
                <a:solidFill>
                  <a:srgbClr val="C00000"/>
                </a:solidFill>
              </a:rPr>
              <a:t>	</a:t>
            </a:r>
            <a:r>
              <a:rPr lang="en-US" sz="3600" dirty="0"/>
              <a:t>“I will remember My covenant with Jacob, and I will remember also My covenant with Isaac, and My covenant with Abraham as well, and I will remember the land.”</a:t>
            </a:r>
          </a:p>
        </p:txBody>
      </p:sp>
    </p:spTree>
    <p:extLst>
      <p:ext uri="{BB962C8B-B14F-4D97-AF65-F5344CB8AC3E}">
        <p14:creationId xmlns:p14="http://schemas.microsoft.com/office/powerpoint/2010/main" val="167749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Luke 1:54</a:t>
            </a:r>
          </a:p>
        </p:txBody>
      </p:sp>
      <p:sp>
        <p:nvSpPr>
          <p:cNvPr id="5" name="TextBox 4">
            <a:extLst>
              <a:ext uri="{FF2B5EF4-FFF2-40B4-BE49-F238E27FC236}">
                <a16:creationId xmlns:a16="http://schemas.microsoft.com/office/drawing/2014/main" id="{A294D976-94C7-430A-A6F1-F8D0F026FC39}"/>
              </a:ext>
            </a:extLst>
          </p:cNvPr>
          <p:cNvSpPr txBox="1"/>
          <p:nvPr/>
        </p:nvSpPr>
        <p:spPr>
          <a:xfrm>
            <a:off x="312518" y="1327433"/>
            <a:ext cx="9144000" cy="1754326"/>
          </a:xfrm>
          <a:prstGeom prst="rect">
            <a:avLst/>
          </a:prstGeom>
          <a:noFill/>
        </p:spPr>
        <p:txBody>
          <a:bodyPr wrap="square" rtlCol="0">
            <a:spAutoFit/>
          </a:bodyPr>
          <a:lstStyle/>
          <a:p>
            <a:r>
              <a:rPr lang="en-US" sz="3600" dirty="0"/>
              <a:t> “He has given help to Israel His servant,</a:t>
            </a:r>
          </a:p>
          <a:p>
            <a:r>
              <a:rPr lang="en-US" sz="3600" dirty="0"/>
              <a:t>  in remembrance of His mercy.”</a:t>
            </a:r>
          </a:p>
          <a:p>
            <a:endParaRPr lang="en-US" sz="3600" dirty="0"/>
          </a:p>
        </p:txBody>
      </p:sp>
    </p:spTree>
    <p:extLst>
      <p:ext uri="{BB962C8B-B14F-4D97-AF65-F5344CB8AC3E}">
        <p14:creationId xmlns:p14="http://schemas.microsoft.com/office/powerpoint/2010/main" val="2632426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824</TotalTime>
  <Words>1953</Words>
  <Application>Microsoft Office PowerPoint</Application>
  <PresentationFormat>On-screen Show (4:3)</PresentationFormat>
  <Paragraphs>137</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Rockwell</vt:lpstr>
      <vt:lpstr>Rockwell Condensed</vt:lpstr>
      <vt:lpstr>Times New Roman</vt:lpstr>
      <vt:lpstr>Wingdings</vt:lpstr>
      <vt:lpstr>Wood Type</vt:lpstr>
      <vt:lpstr>The book of Jude</vt:lpstr>
      <vt:lpstr>The Book of Jude</vt:lpstr>
      <vt:lpstr>4 Sections in Jude</vt:lpstr>
      <vt:lpstr>4 Sections in Jude</vt:lpstr>
      <vt:lpstr>4 Sections in Jude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Sections in Jude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Sections in Jude</vt:lpstr>
      <vt:lpstr>The book of Jude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jude</dc:title>
  <dc:creator>Gabriel Morris</dc:creator>
  <cp:lastModifiedBy>Gabriel Morris</cp:lastModifiedBy>
  <cp:revision>1</cp:revision>
  <dcterms:created xsi:type="dcterms:W3CDTF">2019-05-04T16:15:26Z</dcterms:created>
  <dcterms:modified xsi:type="dcterms:W3CDTF">2019-05-05T06:14:54Z</dcterms:modified>
</cp:coreProperties>
</file>