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781" r:id="rId2"/>
    <p:sldId id="4792" r:id="rId3"/>
    <p:sldId id="4207" r:id="rId4"/>
    <p:sldId id="5038" r:id="rId5"/>
    <p:sldId id="5067" r:id="rId6"/>
    <p:sldId id="5129" r:id="rId7"/>
    <p:sldId id="5130" r:id="rId8"/>
    <p:sldId id="4519" r:id="rId9"/>
    <p:sldId id="5131" r:id="rId10"/>
    <p:sldId id="5062" r:id="rId11"/>
    <p:sldId id="5134" r:id="rId12"/>
    <p:sldId id="5150" r:id="rId13"/>
    <p:sldId id="5135" r:id="rId14"/>
    <p:sldId id="5148" r:id="rId15"/>
    <p:sldId id="5136" r:id="rId16"/>
    <p:sldId id="5137" r:id="rId17"/>
    <p:sldId id="5138" r:id="rId18"/>
    <p:sldId id="5151" r:id="rId19"/>
    <p:sldId id="5139" r:id="rId20"/>
    <p:sldId id="5140" r:id="rId21"/>
    <p:sldId id="5132" r:id="rId22"/>
    <p:sldId id="5141" r:id="rId23"/>
    <p:sldId id="4390" r:id="rId24"/>
    <p:sldId id="5142" r:id="rId25"/>
    <p:sldId id="5143" r:id="rId26"/>
    <p:sldId id="5144" r:id="rId27"/>
    <p:sldId id="5053" r:id="rId28"/>
    <p:sldId id="5145" r:id="rId29"/>
    <p:sldId id="5146" r:id="rId30"/>
    <p:sldId id="5133" r:id="rId31"/>
    <p:sldId id="5147" r:id="rId32"/>
    <p:sldId id="5152" r:id="rId33"/>
    <p:sldId id="5158" r:id="rId34"/>
    <p:sldId id="5159" r:id="rId35"/>
    <p:sldId id="5073" r:id="rId36"/>
    <p:sldId id="4747" r:id="rId37"/>
    <p:sldId id="2058" r:id="rId38"/>
    <p:sldId id="2307" r:id="rId39"/>
    <p:sldId id="5154" r:id="rId40"/>
    <p:sldId id="5085" r:id="rId41"/>
    <p:sldId id="5155" r:id="rId42"/>
    <p:sldId id="5160" r:id="rId43"/>
    <p:sldId id="5153" r:id="rId44"/>
    <p:sldId id="5156" r:id="rId45"/>
    <p:sldId id="5157" r:id="rId4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89398" autoAdjust="0"/>
  </p:normalViewPr>
  <p:slideViewPr>
    <p:cSldViewPr>
      <p:cViewPr>
        <p:scale>
          <a:sx n="100" d="100"/>
          <a:sy n="100" d="100"/>
        </p:scale>
        <p:origin x="180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5/1/2019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5/1/2019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5/1/2019</a:t>
            </a:r>
            <a:endParaRPr lang="en-US" dirty="0"/>
          </a:p>
        </p:txBody>
      </p:sp>
    </p:spTree>
    <p:extLst>
      <p:ext uri="{BB962C8B-B14F-4D97-AF65-F5344CB8AC3E}">
        <p14:creationId xmlns:p14="http://schemas.microsoft.com/office/powerpoint/2010/main" val="26544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798073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5" r:id="rId11"/>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14.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“It was common for the Jews to say ‘not . . . but’ and simply mean that the emphasis is not this but that.”</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39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8:11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say to you that many will come from east and west, and recline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Abraham, Isaac and Jacob in the kingdom of heaven.”</a:t>
            </a:r>
          </a:p>
        </p:txBody>
      </p:sp>
      <p:pic>
        <p:nvPicPr>
          <p:cNvPr id="6" name="Picture 5">
            <a:extLst>
              <a:ext uri="{FF2B5EF4-FFF2-40B4-BE49-F238E27FC236}">
                <a16:creationId xmlns:a16="http://schemas.microsoft.com/office/drawing/2014/main" id="{601C97C9-F9B3-44DA-B748-43AE1B6BDEE1}"/>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08517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26:29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I will not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this fruit of the vine from now on until that day when I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new with you in My Father’s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59EFAD9A-6168-45D6-8171-E8DA61C3B95D}"/>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07038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Hosea 6:6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delight in loyalty rather than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b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rather than burnt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offerings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7F418DA-DCE6-4040-ACC9-FD5C0D424E05}"/>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49892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6:19-20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store up for yourselves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treasures on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moth and rust destroy, and where thieves break in and steal.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store up for yourselves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treasures in heaven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neither moth nor rust destroys, and where thieves do not break in or steal.”</a:t>
            </a:r>
          </a:p>
        </p:txBody>
      </p:sp>
      <p:pic>
        <p:nvPicPr>
          <p:cNvPr id="6" name="Picture 5">
            <a:extLst>
              <a:ext uri="{FF2B5EF4-FFF2-40B4-BE49-F238E27FC236}">
                <a16:creationId xmlns:a16="http://schemas.microsoft.com/office/drawing/2014/main" id="{90A01CE6-A099-4BC8-A3A7-B75EFBD84DE4}"/>
              </a:ext>
            </a:extLst>
          </p:cNvPr>
          <p:cNvPicPr>
            <a:picLocks noChangeAspect="1"/>
          </p:cNvPicPr>
          <p:nvPr/>
        </p:nvPicPr>
        <p:blipFill>
          <a:blip r:embed="rId3"/>
          <a:stretch>
            <a:fillRect/>
          </a:stretch>
        </p:blipFill>
        <p:spPr>
          <a:xfrm>
            <a:off x="3548062" y="3457302"/>
            <a:ext cx="2047876" cy="1371600"/>
          </a:xfrm>
          <a:prstGeom prst="rect">
            <a:avLst/>
          </a:prstGeom>
        </p:spPr>
      </p:pic>
    </p:spTree>
    <p:extLst>
      <p:ext uri="{BB962C8B-B14F-4D97-AF65-F5344CB8AC3E}">
        <p14:creationId xmlns:p14="http://schemas.microsoft.com/office/powerpoint/2010/main" val="120096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3:3-4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adornment must not be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merely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braiding the hair, and wearing gold jewelry, or putting on dresses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it be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hidden person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 imperishable quality of a gentle and quiet spirit, which is precious in the sight of God.”</a:t>
            </a:r>
          </a:p>
        </p:txBody>
      </p:sp>
      <p:pic>
        <p:nvPicPr>
          <p:cNvPr id="5" name="Picture 4">
            <a:extLst>
              <a:ext uri="{FF2B5EF4-FFF2-40B4-BE49-F238E27FC236}">
                <a16:creationId xmlns:a16="http://schemas.microsoft.com/office/drawing/2014/main" id="{E3B42035-F0BE-4023-A7EF-FFAA8C23CE59}"/>
              </a:ext>
            </a:extLst>
          </p:cNvPr>
          <p:cNvPicPr>
            <a:picLocks noChangeAspect="1"/>
          </p:cNvPicPr>
          <p:nvPr/>
        </p:nvPicPr>
        <p:blipFill>
          <a:blip r:embed="rId3"/>
          <a:stretch>
            <a:fillRect/>
          </a:stretch>
        </p:blipFill>
        <p:spPr>
          <a:xfrm>
            <a:off x="3548062" y="3457302"/>
            <a:ext cx="2047876" cy="1371600"/>
          </a:xfrm>
          <a:prstGeom prst="rect">
            <a:avLst/>
          </a:prstGeom>
        </p:spPr>
      </p:pic>
    </p:spTree>
    <p:extLst>
      <p:ext uri="{BB962C8B-B14F-4D97-AF65-F5344CB8AC3E}">
        <p14:creationId xmlns:p14="http://schemas.microsoft.com/office/powerpoint/2010/main" val="412422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524000" y="0"/>
            <a:ext cx="6096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does not consist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power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A3453A6B-93DD-4AF7-8F9F-4F4AF6C1C49E}"/>
              </a:ext>
            </a:extLst>
          </p:cNvPr>
          <p:cNvPicPr>
            <a:picLocks noChangeAspect="1"/>
          </p:cNvPicPr>
          <p:nvPr/>
        </p:nvPicPr>
        <p:blipFill>
          <a:blip r:embed="rId3"/>
          <a:stretch>
            <a:fillRect/>
          </a:stretch>
        </p:blipFill>
        <p:spPr>
          <a:xfrm>
            <a:off x="3206750" y="2971800"/>
            <a:ext cx="2730501" cy="1828800"/>
          </a:xfrm>
          <a:prstGeom prst="rect">
            <a:avLst/>
          </a:prstGeom>
        </p:spPr>
      </p:pic>
    </p:spTree>
    <p:extLst>
      <p:ext uri="{BB962C8B-B14F-4D97-AF65-F5344CB8AC3E}">
        <p14:creationId xmlns:p14="http://schemas.microsoft.com/office/powerpoint/2010/main" val="175209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8:23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“In those days ten men from all the nations will grasp the garment of a Jew,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us go with you, for we have heard that God is with you.’”</a:t>
            </a:r>
          </a:p>
        </p:txBody>
      </p:sp>
      <p:pic>
        <p:nvPicPr>
          <p:cNvPr id="6" name="Picture 5">
            <a:extLst>
              <a:ext uri="{FF2B5EF4-FFF2-40B4-BE49-F238E27FC236}">
                <a16:creationId xmlns:a16="http://schemas.microsoft.com/office/drawing/2014/main" id="{0C3C381B-72C1-4D79-BBB1-F229ECA660CA}"/>
              </a:ext>
            </a:extLst>
          </p:cNvPr>
          <p:cNvPicPr>
            <a:picLocks noChangeAspect="1"/>
          </p:cNvPicPr>
          <p:nvPr/>
        </p:nvPicPr>
        <p:blipFill>
          <a:blip r:embed="rId3"/>
          <a:stretch>
            <a:fillRect/>
          </a:stretch>
        </p:blipFill>
        <p:spPr>
          <a:xfrm>
            <a:off x="3206750" y="2971800"/>
            <a:ext cx="2730501" cy="1828800"/>
          </a:xfrm>
          <a:prstGeom prst="rect">
            <a:avLst/>
          </a:prstGeom>
        </p:spPr>
      </p:pic>
    </p:spTree>
    <p:extLst>
      <p:ext uri="{BB962C8B-B14F-4D97-AF65-F5344CB8AC3E}">
        <p14:creationId xmlns:p14="http://schemas.microsoft.com/office/powerpoint/2010/main" val="3733429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Zephaniah 3:9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I will give to the peoples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purified lips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all of them may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name of the LORD, To serve Him shoulder to shoulder.”</a:t>
            </a:r>
          </a:p>
        </p:txBody>
      </p:sp>
      <p:pic>
        <p:nvPicPr>
          <p:cNvPr id="6" name="Picture 5">
            <a:extLst>
              <a:ext uri="{FF2B5EF4-FFF2-40B4-BE49-F238E27FC236}">
                <a16:creationId xmlns:a16="http://schemas.microsoft.com/office/drawing/2014/main" id="{FEA5D852-56E4-4DA5-8279-4C4588CAD554}"/>
              </a:ext>
            </a:extLst>
          </p:cNvPr>
          <p:cNvPicPr>
            <a:picLocks noChangeAspect="1"/>
          </p:cNvPicPr>
          <p:nvPr/>
        </p:nvPicPr>
        <p:blipFill>
          <a:blip r:embed="rId3"/>
          <a:stretch>
            <a:fillRect/>
          </a:stretch>
        </p:blipFill>
        <p:spPr>
          <a:xfrm>
            <a:off x="3206750" y="2971800"/>
            <a:ext cx="2730501" cy="1828800"/>
          </a:xfrm>
          <a:prstGeom prst="rect">
            <a:avLst/>
          </a:prstGeom>
        </p:spPr>
      </p:pic>
    </p:spTree>
    <p:extLst>
      <p:ext uri="{BB962C8B-B14F-4D97-AF65-F5344CB8AC3E}">
        <p14:creationId xmlns:p14="http://schemas.microsoft.com/office/powerpoint/2010/main" val="386260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eating and drinking, but righteousness and peace and joy in the Holy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C42F119-80D8-44B1-BFE4-B9DC710D3ABB}"/>
              </a:ext>
            </a:extLst>
          </p:cNvPr>
          <p:cNvPicPr>
            <a:picLocks noChangeAspect="1"/>
          </p:cNvPicPr>
          <p:nvPr/>
        </p:nvPicPr>
        <p:blipFill>
          <a:blip r:embed="rId3"/>
          <a:stretch>
            <a:fillRect/>
          </a:stretch>
        </p:blipFill>
        <p:spPr>
          <a:xfrm>
            <a:off x="3206750" y="2971800"/>
            <a:ext cx="2730501" cy="1828800"/>
          </a:xfrm>
          <a:prstGeom prst="rect">
            <a:avLst/>
          </a:prstGeom>
        </p:spPr>
      </p:pic>
    </p:spTree>
    <p:extLst>
      <p:ext uri="{BB962C8B-B14F-4D97-AF65-F5344CB8AC3E}">
        <p14:creationId xmlns:p14="http://schemas.microsoft.com/office/powerpoint/2010/main" val="418086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19</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“in that coming kingdom the emphasis will not be on food but on spiritual realities.”</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671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kingdom is a present reality</a:t>
            </a:r>
          </a:p>
        </p:txBody>
      </p:sp>
      <p:pic>
        <p:nvPicPr>
          <p:cNvPr id="5" name="Picture 4">
            <a:extLst>
              <a:ext uri="{FF2B5EF4-FFF2-40B4-BE49-F238E27FC236}">
                <a16:creationId xmlns:a16="http://schemas.microsoft.com/office/drawing/2014/main" id="{D23C4F5E-9EDC-4943-AEFA-D428E2E8CA31}"/>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198944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eating and drinking, but righteousness and peace and joy in the Holy Spirit.”</a:t>
            </a:r>
          </a:p>
        </p:txBody>
      </p:sp>
      <p:pic>
        <p:nvPicPr>
          <p:cNvPr id="6" name="Picture 5">
            <a:extLst>
              <a:ext uri="{FF2B5EF4-FFF2-40B4-BE49-F238E27FC236}">
                <a16:creationId xmlns:a16="http://schemas.microsoft.com/office/drawing/2014/main" id="{A80C3705-0FF6-4281-8D06-39A3A7679441}"/>
              </a:ext>
            </a:extLst>
          </p:cNvPr>
          <p:cNvPicPr>
            <a:picLocks noChangeAspect="1"/>
          </p:cNvPicPr>
          <p:nvPr/>
        </p:nvPicPr>
        <p:blipFill>
          <a:blip r:embed="rId3"/>
          <a:stretch>
            <a:fillRect/>
          </a:stretch>
        </p:blipFill>
        <p:spPr>
          <a:xfrm>
            <a:off x="3206750" y="2971800"/>
            <a:ext cx="2730501" cy="1828800"/>
          </a:xfrm>
          <a:prstGeom prst="rect">
            <a:avLst/>
          </a:prstGeom>
        </p:spPr>
      </p:pic>
    </p:spTree>
    <p:extLst>
      <p:ext uri="{BB962C8B-B14F-4D97-AF65-F5344CB8AC3E}">
        <p14:creationId xmlns:p14="http://schemas.microsoft.com/office/powerpoint/2010/main" val="239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1 Corinthians 15:42-44</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is the resurrection of the dead. It is sown a perishable body, it is raised an imperishable body; </a:t>
            </a:r>
            <a:r>
              <a:rPr lang="en-US" sz="3400" baseline="30000" dirty="0">
                <a:effectLst>
                  <a:outerShdw blurRad="38100" dist="38100" dir="2700000" algn="tl">
                    <a:srgbClr val="000000">
                      <a:alpha val="43137"/>
                    </a:srgbClr>
                  </a:outerShdw>
                </a:effectLst>
                <a:latin typeface="Calibri" panose="020F0502020204030204" pitchFamily="34" charset="0"/>
              </a:rPr>
              <a:t>43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in dishonor, it is raised in glory; it is sown in weakness, it is raised in power; </a:t>
            </a:r>
            <a:r>
              <a:rPr lang="en-US" sz="3400" baseline="30000" dirty="0">
                <a:effectLst>
                  <a:outerShdw blurRad="38100" dist="38100" dir="2700000" algn="tl">
                    <a:srgbClr val="000000">
                      <a:alpha val="43137"/>
                    </a:srgbClr>
                  </a:outerShdw>
                </a:effectLst>
                <a:latin typeface="Calibri" panose="020F0502020204030204" pitchFamily="34" charset="0"/>
              </a:rPr>
              <a:t>44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a natural body, it is raised a spiritual body. If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natural body,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 spiritual body.’”</a:t>
            </a:r>
          </a:p>
        </p:txBody>
      </p:sp>
    </p:spTree>
    <p:extLst>
      <p:ext uri="{BB962C8B-B14F-4D97-AF65-F5344CB8AC3E}">
        <p14:creationId xmlns:p14="http://schemas.microsoft.com/office/powerpoint/2010/main" val="280773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4709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14:10-12</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why do you judge your brother? Or you again, why do you regard your brother with contempt? For we will all stand before the judgment seat of God.</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is written,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I live, says the 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knee shall bow to Me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b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 tongue shall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 praise to God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each one of us will give an account of himself to God.”</a:t>
            </a:r>
          </a:p>
        </p:txBody>
      </p:sp>
      <p:pic>
        <p:nvPicPr>
          <p:cNvPr id="5" name="Picture 4">
            <a:extLst>
              <a:ext uri="{FF2B5EF4-FFF2-40B4-BE49-F238E27FC236}">
                <a16:creationId xmlns:a16="http://schemas.microsoft.com/office/drawing/2014/main" id="{9F5BB301-6A01-45BF-BE79-1ADEFE7450C2}"/>
              </a:ext>
            </a:extLst>
          </p:cNvPr>
          <p:cNvPicPr>
            <a:picLocks noChangeAspect="1"/>
          </p:cNvPicPr>
          <p:nvPr/>
        </p:nvPicPr>
        <p:blipFill>
          <a:blip r:embed="rId3"/>
          <a:stretch>
            <a:fillRect/>
          </a:stretch>
        </p:blipFill>
        <p:spPr>
          <a:xfrm>
            <a:off x="3548062" y="3457302"/>
            <a:ext cx="2047876" cy="1371600"/>
          </a:xfrm>
          <a:prstGeom prst="rect">
            <a:avLst/>
          </a:prstGeom>
        </p:spPr>
      </p:pic>
    </p:spTree>
    <p:extLst>
      <p:ext uri="{BB962C8B-B14F-4D97-AF65-F5344CB8AC3E}">
        <p14:creationId xmlns:p14="http://schemas.microsoft.com/office/powerpoint/2010/main" val="246131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8466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raised us up with Him, and seated us with Him in the heavenly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Jesus.”</a:t>
            </a:r>
          </a:p>
        </p:txBody>
      </p:sp>
      <p:pic>
        <p:nvPicPr>
          <p:cNvPr id="6" name="Picture 5">
            <a:extLst>
              <a:ext uri="{FF2B5EF4-FFF2-40B4-BE49-F238E27FC236}">
                <a16:creationId xmlns:a16="http://schemas.microsoft.com/office/drawing/2014/main" id="{1829D8AD-C0DE-4EB1-920D-F4CAEEE62AA6}"/>
              </a:ext>
            </a:extLst>
          </p:cNvPr>
          <p:cNvPicPr>
            <a:picLocks noChangeAspect="1"/>
          </p:cNvPicPr>
          <p:nvPr/>
        </p:nvPicPr>
        <p:blipFill>
          <a:blip r:embed="rId3"/>
          <a:stretch>
            <a:fillRect/>
          </a:stretch>
        </p:blipFill>
        <p:spPr>
          <a:xfrm>
            <a:off x="3206750" y="2971800"/>
            <a:ext cx="2730501" cy="1828800"/>
          </a:xfrm>
          <a:prstGeom prst="rect">
            <a:avLst/>
          </a:prstGeom>
        </p:spPr>
      </p:pic>
    </p:spTree>
    <p:extLst>
      <p:ext uri="{BB962C8B-B14F-4D97-AF65-F5344CB8AC3E}">
        <p14:creationId xmlns:p14="http://schemas.microsoft.com/office/powerpoint/2010/main" val="249670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8466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Philippians 3:20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our citizenship is in heaven, from which also we eagerly wait for a Savior, the Lord Jesus Christ.”</a:t>
            </a:r>
          </a:p>
        </p:txBody>
      </p:sp>
      <p:pic>
        <p:nvPicPr>
          <p:cNvPr id="3" name="Picture 2">
            <a:extLst>
              <a:ext uri="{FF2B5EF4-FFF2-40B4-BE49-F238E27FC236}">
                <a16:creationId xmlns:a16="http://schemas.microsoft.com/office/drawing/2014/main" id="{935D0605-454E-483F-BB5C-BCD3E950F78A}"/>
              </a:ext>
            </a:extLst>
          </p:cNvPr>
          <p:cNvPicPr>
            <a:picLocks noChangeAspect="1"/>
          </p:cNvPicPr>
          <p:nvPr/>
        </p:nvPicPr>
        <p:blipFill>
          <a:blip r:embed="rId3"/>
          <a:stretch>
            <a:fillRect/>
          </a:stretch>
        </p:blipFill>
        <p:spPr>
          <a:xfrm>
            <a:off x="3050049" y="2362200"/>
            <a:ext cx="3043903" cy="2286000"/>
          </a:xfrm>
          <a:prstGeom prst="rect">
            <a:avLst/>
          </a:prstGeom>
        </p:spPr>
      </p:pic>
    </p:spTree>
    <p:extLst>
      <p:ext uri="{BB962C8B-B14F-4D97-AF65-F5344CB8AC3E}">
        <p14:creationId xmlns:p14="http://schemas.microsoft.com/office/powerpoint/2010/main" val="128883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3:10-11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7560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“In that coming kingdom the emphasis will not be on food but on spiritual realities. If that will be true in the future, the Christian’s present conduct should reflect it. The future does influence the present (cf. 2 Peter 3:11).”</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38862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824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8006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thought here fits a </a:t>
            </a:r>
            <a:r>
              <a:rPr lang="en-US" sz="2800" i="1" dirty="0">
                <a:effectLst>
                  <a:outerShdw blurRad="38100" dist="38100" dir="2700000" algn="tl">
                    <a:srgbClr val="000000">
                      <a:alpha val="43137"/>
                    </a:srgbClr>
                  </a:outerShdw>
                </a:effectLst>
              </a:rPr>
              <a:t>future</a:t>
            </a:r>
            <a:r>
              <a:rPr lang="en-US" sz="2800" dirty="0">
                <a:effectLst>
                  <a:outerShdw blurRad="38100" dist="38100" dir="2700000" algn="tl">
                    <a:srgbClr val="000000">
                      <a:alpha val="43137"/>
                    </a:srgbClr>
                  </a:outerShdw>
                </a:effectLst>
              </a:rPr>
              <a:t> Kingdom better than a present one. For surely in the present life no one can deny the importance of meat and drink; but so far as the Church is concerned in the future kingdom these things will be of no consequence. Therefore since the church is to reign in the Kingdom, its members should not judge or grieve one another in such matters here and now (cf. vss. 13–21). All disputes of this nature should be left for the ‘judgment seat of Christ,’ which will inaugurate His Kingdom upon the earth (vs. 10).”</a:t>
            </a:r>
          </a:p>
        </p:txBody>
      </p:sp>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434.</a:t>
            </a:r>
          </a:p>
        </p:txBody>
      </p:sp>
    </p:spTree>
    <p:extLst>
      <p:ext uri="{BB962C8B-B14F-4D97-AF65-F5344CB8AC3E}">
        <p14:creationId xmlns:p14="http://schemas.microsoft.com/office/powerpoint/2010/main" val="317309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a present reality</a:t>
            </a:r>
          </a:p>
        </p:txBody>
      </p:sp>
      <p:pic>
        <p:nvPicPr>
          <p:cNvPr id="5" name="Picture 4">
            <a:extLst>
              <a:ext uri="{FF2B5EF4-FFF2-40B4-BE49-F238E27FC236}">
                <a16:creationId xmlns:a16="http://schemas.microsoft.com/office/drawing/2014/main" id="{C00C0493-0137-4001-A485-2B92EF256FB7}"/>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225973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21548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0065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6:15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will bring about at the proper time—He who is the blessed and only Sovereign,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 of kings and Lord of lords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E3D0F4B6-A1AE-4622-957C-808B50D1622F}"/>
              </a:ext>
            </a:extLst>
          </p:cNvPr>
          <p:cNvPicPr>
            <a:picLocks noChangeAspect="1"/>
          </p:cNvPicPr>
          <p:nvPr/>
        </p:nvPicPr>
        <p:blipFill>
          <a:blip r:embed="rId3"/>
          <a:stretch>
            <a:fillRect/>
          </a:stretch>
        </p:blipFill>
        <p:spPr>
          <a:xfrm>
            <a:off x="3206750" y="2971800"/>
            <a:ext cx="2730501" cy="1828800"/>
          </a:xfrm>
          <a:prstGeom prst="rect">
            <a:avLst/>
          </a:prstGeom>
        </p:spPr>
      </p:pic>
    </p:spTree>
    <p:extLst>
      <p:ext uri="{BB962C8B-B14F-4D97-AF65-F5344CB8AC3E}">
        <p14:creationId xmlns:p14="http://schemas.microsoft.com/office/powerpoint/2010/main" val="1946053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Timothy 6:15)</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Career of David</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Context of 1 Timothy 6:15</a:t>
            </a:r>
          </a:p>
        </p:txBody>
      </p:sp>
      <p:pic>
        <p:nvPicPr>
          <p:cNvPr id="6" name="Picture 5">
            <a:extLst>
              <a:ext uri="{FF2B5EF4-FFF2-40B4-BE49-F238E27FC236}">
                <a16:creationId xmlns:a16="http://schemas.microsoft.com/office/drawing/2014/main" id="{750D0F2F-FE08-4BFC-B8C4-930A5E9588B0}"/>
              </a:ext>
            </a:extLst>
          </p:cNvPr>
          <p:cNvPicPr>
            <a:picLocks noChangeAspect="1"/>
          </p:cNvPicPr>
          <p:nvPr/>
        </p:nvPicPr>
        <p:blipFill>
          <a:blip r:embed="rId2"/>
          <a:stretch>
            <a:fillRect/>
          </a:stretch>
        </p:blipFill>
        <p:spPr>
          <a:xfrm>
            <a:off x="2865437" y="3886200"/>
            <a:ext cx="3413126" cy="2286000"/>
          </a:xfrm>
          <a:prstGeom prst="rect">
            <a:avLst/>
          </a:prstGeom>
        </p:spPr>
      </p:pic>
    </p:spTree>
    <p:extLst>
      <p:ext uri="{BB962C8B-B14F-4D97-AF65-F5344CB8AC3E}">
        <p14:creationId xmlns:p14="http://schemas.microsoft.com/office/powerpoint/2010/main" val="148539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Timothy 6:15)</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Career of David</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Context of 1 Timothy 6:15</a:t>
            </a:r>
          </a:p>
        </p:txBody>
      </p:sp>
      <p:pic>
        <p:nvPicPr>
          <p:cNvPr id="6" name="Picture 5">
            <a:extLst>
              <a:ext uri="{FF2B5EF4-FFF2-40B4-BE49-F238E27FC236}">
                <a16:creationId xmlns:a16="http://schemas.microsoft.com/office/drawing/2014/main" id="{6D86CA71-E4AB-4C58-A49B-DFDA6511A732}"/>
              </a:ext>
            </a:extLst>
          </p:cNvPr>
          <p:cNvPicPr>
            <a:picLocks noChangeAspect="1"/>
          </p:cNvPicPr>
          <p:nvPr/>
        </p:nvPicPr>
        <p:blipFill>
          <a:blip r:embed="rId2"/>
          <a:stretch>
            <a:fillRect/>
          </a:stretch>
        </p:blipFill>
        <p:spPr>
          <a:xfrm>
            <a:off x="2865437" y="3886200"/>
            <a:ext cx="3413126" cy="2286000"/>
          </a:xfrm>
          <a:prstGeom prst="rect">
            <a:avLst/>
          </a:prstGeom>
        </p:spPr>
      </p:pic>
    </p:spTree>
    <p:extLst>
      <p:ext uri="{BB962C8B-B14F-4D97-AF65-F5344CB8AC3E}">
        <p14:creationId xmlns:p14="http://schemas.microsoft.com/office/powerpoint/2010/main" val="3137841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631FA-B366-4FD5-8B0A-F6AB410FF9DD}"/>
              </a:ext>
            </a:extLst>
          </p:cNvPr>
          <p:cNvPicPr>
            <a:picLocks noChangeAspect="1"/>
          </p:cNvPicPr>
          <p:nvPr/>
        </p:nvPicPr>
        <p:blipFill>
          <a:blip r:embed="rId2"/>
          <a:stretch>
            <a:fillRect/>
          </a:stretch>
        </p:blipFill>
        <p:spPr>
          <a:xfrm>
            <a:off x="0" y="0"/>
            <a:ext cx="9144000" cy="6905767"/>
          </a:xfrm>
          <a:prstGeom prst="rect">
            <a:avLst/>
          </a:prstGeom>
        </p:spPr>
      </p:pic>
      <p:sp>
        <p:nvSpPr>
          <p:cNvPr id="38914" name="Rectangle 3"/>
          <p:cNvSpPr>
            <a:spLocks noChangeArrowheads="1"/>
          </p:cNvSpPr>
          <p:nvPr/>
        </p:nvSpPr>
        <p:spPr bwMode="auto">
          <a:xfrm>
            <a:off x="0" y="0"/>
            <a:ext cx="9144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Samuel 16:13-14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Samuel took the horn of oil and anointed him in the midst of his brothers;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mightily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arose and went to Ramah.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Saul, and an evil spirit from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terrorized him.”</a:t>
            </a:r>
          </a:p>
        </p:txBody>
      </p:sp>
    </p:spTree>
    <p:extLst>
      <p:ext uri="{BB962C8B-B14F-4D97-AF65-F5344CB8AC3E}">
        <p14:creationId xmlns:p14="http://schemas.microsoft.com/office/powerpoint/2010/main" val="144279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nvPr>
        </p:nvGraphicFramePr>
        <p:xfrm>
          <a:off x="76200" y="548640"/>
          <a:ext cx="8991600" cy="5943600"/>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3561167396"/>
                    </a:ext>
                  </a:extLst>
                </a:gridCol>
                <a:gridCol w="2514600">
                  <a:extLst>
                    <a:ext uri="{9D8B030D-6E8A-4147-A177-3AD203B41FA5}">
                      <a16:colId xmlns:a16="http://schemas.microsoft.com/office/drawing/2014/main" val="980899094"/>
                    </a:ext>
                  </a:extLst>
                </a:gridCol>
                <a:gridCol w="2667000">
                  <a:extLst>
                    <a:ext uri="{9D8B030D-6E8A-4147-A177-3AD203B41FA5}">
                      <a16:colId xmlns:a16="http://schemas.microsoft.com/office/drawing/2014/main" val="2934671267"/>
                    </a:ext>
                  </a:extLst>
                </a:gridCol>
              </a:tblGrid>
              <a:tr h="82296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Parallels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Jesus</a:t>
                      </a:r>
                    </a:p>
                  </a:txBody>
                  <a:tcPr anchor="ctr"/>
                </a:tc>
                <a:extLst>
                  <a:ext uri="{0D108BD9-81ED-4DB2-BD59-A6C34878D82A}">
                    <a16:rowId xmlns:a16="http://schemas.microsoft.com/office/drawing/2014/main" val="2178549750"/>
                  </a:ext>
                </a:extLst>
              </a:tr>
              <a:tr h="822960">
                <a:tc>
                  <a:txBody>
                    <a:bodyPr/>
                    <a:lstStyle/>
                    <a:p>
                      <a:r>
                        <a:rPr lang="en-US" sz="3000" b="1" dirty="0">
                          <a:latin typeface="Calibri" panose="020F0502020204030204" pitchFamily="34" charset="0"/>
                          <a:cs typeface="Calibri" panose="020F0502020204030204" pitchFamily="34" charset="0"/>
                        </a:rPr>
                        <a:t>Anointing:</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1 Sam. 16</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Acts 2:33-35</a:t>
                      </a:r>
                    </a:p>
                  </a:txBody>
                  <a:tcPr/>
                </a:tc>
                <a:extLst>
                  <a:ext uri="{0D108BD9-81ED-4DB2-BD59-A6C34878D82A}">
                    <a16:rowId xmlns:a16="http://schemas.microsoft.com/office/drawing/2014/main" val="745773342"/>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Inauguration:</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2 Sam. 5</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Matt. 25:31</a:t>
                      </a:r>
                    </a:p>
                  </a:txBody>
                  <a:tcPr/>
                </a:tc>
                <a:extLst>
                  <a:ext uri="{0D108BD9-81ED-4DB2-BD59-A6C34878D82A}">
                    <a16:rowId xmlns:a16="http://schemas.microsoft.com/office/drawing/2014/main" val="1199476003"/>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Usurper:</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Saul</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Satan</a:t>
                      </a:r>
                    </a:p>
                  </a:txBody>
                  <a:tcPr/>
                </a:tc>
                <a:extLst>
                  <a:ext uri="{0D108BD9-81ED-4DB2-BD59-A6C34878D82A}">
                    <a16:rowId xmlns:a16="http://schemas.microsoft.com/office/drawing/2014/main" val="259398831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Interim:</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1 Sam. 24; 26</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1 John 5:19</a:t>
                      </a:r>
                    </a:p>
                  </a:txBody>
                  <a:tcPr/>
                </a:tc>
                <a:extLst>
                  <a:ext uri="{0D108BD9-81ED-4DB2-BD59-A6C34878D82A}">
                    <a16:rowId xmlns:a16="http://schemas.microsoft.com/office/drawing/2014/main" val="3264997085"/>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Choice (sight v. faith):</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Saul v. David</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Satan v. Jesus</a:t>
                      </a:r>
                    </a:p>
                  </a:txBody>
                  <a:tcPr/>
                </a:tc>
                <a:extLst>
                  <a:ext uri="{0D108BD9-81ED-4DB2-BD59-A6C34878D82A}">
                    <a16:rowId xmlns:a16="http://schemas.microsoft.com/office/drawing/2014/main" val="310839433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Majority v. Minority</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David’s Men</a:t>
                      </a:r>
                    </a:p>
                    <a:p>
                      <a:pPr algn="ctr"/>
                      <a:r>
                        <a:rPr lang="en-US" sz="3000" b="1" dirty="0">
                          <a:solidFill>
                            <a:srgbClr val="C00000"/>
                          </a:solidFill>
                          <a:latin typeface="Calibri" panose="020F0502020204030204" pitchFamily="34" charset="0"/>
                          <a:cs typeface="Calibri" panose="020F0502020204030204" pitchFamily="34" charset="0"/>
                        </a:rPr>
                        <a:t>(</a:t>
                      </a:r>
                      <a:r>
                        <a:rPr lang="en-US" sz="3000" b="1" i="1" dirty="0" err="1">
                          <a:solidFill>
                            <a:srgbClr val="C00000"/>
                          </a:solidFill>
                          <a:latin typeface="Calibri" panose="020F0502020204030204" pitchFamily="34" charset="0"/>
                          <a:cs typeface="Calibri" panose="020F0502020204030204" pitchFamily="34" charset="0"/>
                        </a:rPr>
                        <a:t>giborim</a:t>
                      </a:r>
                      <a:r>
                        <a:rPr lang="en-US" sz="3000" b="1" dirty="0">
                          <a:solidFill>
                            <a:srgbClr val="C00000"/>
                          </a:solidFill>
                          <a:latin typeface="Calibri" panose="020F0502020204030204" pitchFamily="34" charset="0"/>
                          <a:cs typeface="Calibri" panose="020F0502020204030204" pitchFamily="34" charset="0"/>
                        </a:rPr>
                        <a:t>)</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Matt. 7:13-14</a:t>
                      </a:r>
                    </a:p>
                  </a:txBody>
                  <a:tcPr/>
                </a:tc>
                <a:extLst>
                  <a:ext uri="{0D108BD9-81ED-4DB2-BD59-A6C34878D82A}">
                    <a16:rowId xmlns:a16="http://schemas.microsoft.com/office/drawing/2014/main" val="2882582502"/>
                  </a:ext>
                </a:extLst>
              </a:tr>
            </a:tbl>
          </a:graphicData>
        </a:graphic>
      </p:graphicFrame>
    </p:spTree>
    <p:extLst>
      <p:ext uri="{BB962C8B-B14F-4D97-AF65-F5344CB8AC3E}">
        <p14:creationId xmlns:p14="http://schemas.microsoft.com/office/powerpoint/2010/main" val="274355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Satan as Ruler of this World</a:t>
            </a:r>
          </a:p>
        </p:txBody>
      </p:sp>
      <p:sp>
        <p:nvSpPr>
          <p:cNvPr id="25603" name="Rectangle 3"/>
          <p:cNvSpPr>
            <a:spLocks noGrp="1" noChangeArrowheads="1"/>
          </p:cNvSpPr>
          <p:nvPr>
            <p:ph type="body" idx="1"/>
          </p:nvPr>
        </p:nvSpPr>
        <p:spPr>
          <a:xfrm>
            <a:off x="457200" y="1600200"/>
            <a:ext cx="4876800" cy="4800600"/>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Job 1:7; 2:2</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Luke 4:5-7</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John 12:31; 14:30; 16:11</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2 Corinthians 4:4</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Ephesians 2:2</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1 John 4:4; 5:19</a:t>
            </a:r>
          </a:p>
        </p:txBody>
      </p:sp>
      <p:pic>
        <p:nvPicPr>
          <p:cNvPr id="2560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2057400"/>
            <a:ext cx="3632832" cy="2743200"/>
          </a:xfrm>
          <a:prstGeom prst="rect">
            <a:avLst/>
          </a:prstGeom>
          <a:noFill/>
          <a:ln w="9525">
            <a:noFill/>
            <a:miter lim="800000"/>
            <a:headEnd/>
            <a:tailEnd/>
          </a:ln>
        </p:spPr>
      </p:pic>
    </p:spTree>
    <p:extLst>
      <p:ext uri="{BB962C8B-B14F-4D97-AF65-F5344CB8AC3E}">
        <p14:creationId xmlns:p14="http://schemas.microsoft.com/office/powerpoint/2010/main" val="643175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effectLst>
                  <a:outerShdw blurRad="38100" dist="38100" dir="2700000" algn="tl">
                    <a:srgbClr val="000000">
                      <a:alpha val="43137"/>
                    </a:srgbClr>
                  </a:outerShdw>
                </a:effectLst>
              </a:rPr>
              <a:t>Names &amp; Titles Demonstrating Satan’s Post-Fall, Earthly Authority </a:t>
            </a:r>
            <a:br>
              <a:rPr lang="en-US" sz="28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(Job 1:7; 2:2; Luke 4:5-8; Rom. 8:19-22)</a:t>
            </a:r>
            <a:endParaRPr lang="en-US" sz="2800"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571500" y="2057399"/>
            <a:ext cx="8001000" cy="4572001"/>
          </a:xfrm>
        </p:spPr>
        <p:txBody>
          <a:bodyPr/>
          <a:lstStyle/>
          <a:p>
            <a:pPr marL="461963" indent="-461963">
              <a:spcBef>
                <a:spcPts val="0"/>
              </a:spcBef>
              <a:spcAft>
                <a:spcPts val="2400"/>
              </a:spcAft>
              <a:defRPr/>
            </a:pPr>
            <a:r>
              <a:rPr lang="en-US" sz="3000" dirty="0">
                <a:effectLst>
                  <a:outerShdw blurRad="38100" dist="38100" dir="2700000" algn="tl">
                    <a:srgbClr val="000000">
                      <a:alpha val="43137"/>
                    </a:srgbClr>
                  </a:outerShdw>
                </a:effectLst>
              </a:rPr>
              <a:t>Prince of this world (John 12:31; 14:30; 16:11)</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God of this age (2 Cor. 4:4)</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Prince and power of the air (Eph. 2:2)</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Who the believer wrestles with (Eph. 6:12)</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Roaring lion (1 Pet. 5:8)</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065008" cy="13716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2:8-9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Ask of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surely give the nations as Your inheritance, And the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ends of the earth as Your possession.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shall break them with a rod of iron, You shall shatter them like earthenware.”</a:t>
            </a:r>
          </a:p>
        </p:txBody>
      </p:sp>
    </p:spTree>
    <p:extLst>
      <p:ext uri="{BB962C8B-B14F-4D97-AF65-F5344CB8AC3E}">
        <p14:creationId xmlns:p14="http://schemas.microsoft.com/office/powerpoint/2010/main" val="107694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046731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110:1-2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to my Lord: ‘Sit at My right hand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make Your enemies a footstool for Your feet.’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stretch forth Your strong scepter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Rule in the midst of Your enemies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330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2:8-9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in subjecting all things to him, He left nothing that is not subject to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we do not yet see all things subjected to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see Him who was made for a little while lower than the angels,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because of the suffering of death crowned with glory and honor, so that by the grace of God He might taste death for everyone.”</a:t>
            </a:r>
          </a:p>
        </p:txBody>
      </p:sp>
    </p:spTree>
    <p:extLst>
      <p:ext uri="{BB962C8B-B14F-4D97-AF65-F5344CB8AC3E}">
        <p14:creationId xmlns:p14="http://schemas.microsoft.com/office/powerpoint/2010/main" val="2381792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Timothy 6:15)</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Career of David</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Context of 1 Timothy 6:15</a:t>
            </a:r>
          </a:p>
        </p:txBody>
      </p:sp>
      <p:pic>
        <p:nvPicPr>
          <p:cNvPr id="6" name="Picture 5">
            <a:extLst>
              <a:ext uri="{FF2B5EF4-FFF2-40B4-BE49-F238E27FC236}">
                <a16:creationId xmlns:a16="http://schemas.microsoft.com/office/drawing/2014/main" id="{59E6D77F-D635-4535-B135-DE2916AE49B5}"/>
              </a:ext>
            </a:extLst>
          </p:cNvPr>
          <p:cNvPicPr>
            <a:picLocks noChangeAspect="1"/>
          </p:cNvPicPr>
          <p:nvPr/>
        </p:nvPicPr>
        <p:blipFill>
          <a:blip r:embed="rId2"/>
          <a:stretch>
            <a:fillRect/>
          </a:stretch>
        </p:blipFill>
        <p:spPr>
          <a:xfrm>
            <a:off x="2865437" y="3886200"/>
            <a:ext cx="3413126" cy="2286000"/>
          </a:xfrm>
          <a:prstGeom prst="rect">
            <a:avLst/>
          </a:prstGeom>
        </p:spPr>
      </p:pic>
    </p:spTree>
    <p:extLst>
      <p:ext uri="{BB962C8B-B14F-4D97-AF65-F5344CB8AC3E}">
        <p14:creationId xmlns:p14="http://schemas.microsoft.com/office/powerpoint/2010/main" val="560625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6:14-15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keep the commandment without stain or reproach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appearing of our Lord 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will bring about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proper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is the blessed and only Sovereign,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 of kings and Lord of lords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8F057147-8E6E-4CC1-94E1-304BB598455E}"/>
              </a:ext>
            </a:extLst>
          </p:cNvPr>
          <p:cNvPicPr>
            <a:picLocks noChangeAspect="1"/>
          </p:cNvPicPr>
          <p:nvPr/>
        </p:nvPicPr>
        <p:blipFill>
          <a:blip r:embed="rId3"/>
          <a:stretch>
            <a:fillRect/>
          </a:stretch>
        </p:blipFill>
        <p:spPr>
          <a:xfrm>
            <a:off x="3343275" y="3230880"/>
            <a:ext cx="2457451" cy="1645920"/>
          </a:xfrm>
          <a:prstGeom prst="rect">
            <a:avLst/>
          </a:prstGeom>
        </p:spPr>
      </p:pic>
    </p:spTree>
    <p:extLst>
      <p:ext uri="{BB962C8B-B14F-4D97-AF65-F5344CB8AC3E}">
        <p14:creationId xmlns:p14="http://schemas.microsoft.com/office/powerpoint/2010/main" val="3264975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613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33194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eating and drinking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righteousness and peace and joy in the Holy Spirit.”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15767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a present reality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319774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6482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b="1" u="sng" dirty="0">
                <a:solidFill>
                  <a:srgbClr val="FFFFCC"/>
                </a:solidFill>
                <a:effectLst>
                  <a:outerShdw blurRad="38100" dist="38100" dir="2700000" algn="tl">
                    <a:srgbClr val="000000">
                      <a:alpha val="43137"/>
                    </a:srgbClr>
                  </a:outerShdw>
                </a:effectLst>
              </a:rPr>
              <a:t>The Word of God </a:t>
            </a:r>
            <a:r>
              <a:rPr lang="en-US" sz="2800" b="1" i="1" u="sng" dirty="0">
                <a:solidFill>
                  <a:srgbClr val="FFFFCC"/>
                </a:solidFill>
                <a:effectLst>
                  <a:outerShdw blurRad="38100" dist="38100" dir="2700000" algn="tl">
                    <a:srgbClr val="000000">
                      <a:alpha val="43137"/>
                    </a:srgbClr>
                  </a:outerShdw>
                </a:effectLst>
              </a:rPr>
              <a:t>does</a:t>
            </a:r>
            <a:r>
              <a:rPr lang="en-US" sz="2800" b="1" u="sng" dirty="0">
                <a:solidFill>
                  <a:srgbClr val="FFFFCC"/>
                </a:solidFill>
                <a:effectLst>
                  <a:outerShdw blurRad="38100" dist="38100" dir="2700000" algn="tl">
                    <a:srgbClr val="000000">
                      <a:alpha val="43137"/>
                    </a:srgbClr>
                  </a:outerShdw>
                </a:effectLst>
              </a:rPr>
              <a:t> say that the Kingdom of God is a present spiritual reality</a:t>
            </a:r>
            <a:r>
              <a:rPr lang="en-US" sz="2800" dirty="0">
                <a:effectLst>
                  <a:outerShdw blurRad="38100" dist="38100" dir="2700000" algn="tl">
                    <a:srgbClr val="000000">
                      <a:alpha val="43137"/>
                    </a:srgbClr>
                  </a:outerShdw>
                </a:effectLst>
              </a:rPr>
              <a:t>. ‘For the kingdom of God is not eating and drinking but righteousness and peace and joy in the Holy Spirit’ (Rom. 14:17). Righteousness and peace and joy are fruits of the Spirit which God bestows now upon those who yield their lives to the rule of the Spirit. They have to do with the deepest springs of the spiritual life, and this, says the inspired apostle, is the Kingdom of God. . . . </a:t>
            </a:r>
            <a:r>
              <a:rPr lang="en-US" sz="2800" b="1" u="sng" dirty="0">
                <a:solidFill>
                  <a:srgbClr val="FFFFCC"/>
                </a:solidFill>
                <a:effectLst>
                  <a:outerShdw blurRad="38100" dist="38100" dir="2700000" algn="tl">
                    <a:srgbClr val="000000">
                      <a:alpha val="43137"/>
                    </a:srgbClr>
                  </a:outerShdw>
                </a:effectLst>
              </a:rPr>
              <a:t>The Kingdom is a present reality</a:t>
            </a:r>
            <a:r>
              <a:rPr lang="en-US" sz="2800" dirty="0">
                <a:effectLst>
                  <a:outerShdw blurRad="38100" dist="38100" dir="2700000" algn="tl">
                    <a:srgbClr val="000000">
                      <a:alpha val="43137"/>
                    </a:srgbClr>
                  </a:outerShdw>
                </a:effectLst>
              </a:rPr>
              <a:t>. . . . It is an inner spiritual redemptive blessing (Rom. 14:17) which can be experienced only by way of the new birth.”</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614325" y="228600"/>
            <a:ext cx="7915350" cy="938719"/>
          </a:xfrm>
          <a:prstGeom prst="rect">
            <a:avLst/>
          </a:prstGeom>
        </p:spPr>
        <p:txBody>
          <a:bodyPr wrap="square">
            <a:spAutoFit/>
          </a:bodyPr>
          <a:lstStyle/>
          <a:p>
            <a:pPr algn="ctr" eaLnBrk="0" hangingPunct="0">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George Eldon Ladd</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George Ladd,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of the Kingdom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1959), 16–18.</a:t>
            </a:r>
          </a:p>
        </p:txBody>
      </p:sp>
      <p:pic>
        <p:nvPicPr>
          <p:cNvPr id="5" name="Picture 4">
            <a:extLst>
              <a:ext uri="{FF2B5EF4-FFF2-40B4-BE49-F238E27FC236}">
                <a16:creationId xmlns:a16="http://schemas.microsoft.com/office/drawing/2014/main" id="{13C4049B-1BEF-4DCB-A5D8-50D86B8B91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680" y="121920"/>
            <a:ext cx="720090" cy="822960"/>
          </a:xfrm>
          <a:prstGeom prst="rect">
            <a:avLst/>
          </a:prstGeom>
        </p:spPr>
      </p:pic>
    </p:spTree>
    <p:extLst>
      <p:ext uri="{BB962C8B-B14F-4D97-AF65-F5344CB8AC3E}">
        <p14:creationId xmlns:p14="http://schemas.microsoft.com/office/powerpoint/2010/main" val="81766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a present reality</a:t>
            </a:r>
          </a:p>
        </p:txBody>
      </p:sp>
      <p:pic>
        <p:nvPicPr>
          <p:cNvPr id="6" name="Picture 5">
            <a:extLst>
              <a:ext uri="{FF2B5EF4-FFF2-40B4-BE49-F238E27FC236}">
                <a16:creationId xmlns:a16="http://schemas.microsoft.com/office/drawing/2014/main" id="{43D8C1AA-C17E-4D81-B358-5948EE2F1B6F}"/>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60269065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24669</TotalTime>
  <Words>1290</Words>
  <Application>Microsoft Office PowerPoint</Application>
  <PresentationFormat>On-screen Show (4:3)</PresentationFormat>
  <Paragraphs>162</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Azure</vt:lpstr>
      <vt:lpstr>PowerPoint Presentation</vt:lpstr>
      <vt:lpstr>The Coming Kingdom Chapter 19</vt:lpstr>
      <vt:lpstr>Kingdom Study Outline</vt:lpstr>
      <vt:lpstr>Response to Kingdom Now Problem Passages</vt:lpstr>
      <vt:lpstr>3. Passages from Paul’s Writings</vt:lpstr>
      <vt:lpstr>PowerPoint Presentation</vt:lpstr>
      <vt:lpstr>Two Issues  (Romans 14:17)</vt:lpstr>
      <vt:lpstr>PowerPoint Presentation</vt:lpstr>
      <vt:lpstr>Two Issues  (Romans 14:17)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Issues  (Romans 14:17)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Issues  (Romans 14:17)</vt:lpstr>
      <vt:lpstr>3. Passages from Paul’s Writings</vt:lpstr>
      <vt:lpstr>PowerPoint Presentation</vt:lpstr>
      <vt:lpstr>Two Issues  (1 Timothy 6:15)</vt:lpstr>
      <vt:lpstr>Two Issues  (1 Timothy 6:15)</vt:lpstr>
      <vt:lpstr>PowerPoint Presentation</vt:lpstr>
      <vt:lpstr>PowerPoint Presentation</vt:lpstr>
      <vt:lpstr>Satan as Ruler of this World</vt:lpstr>
      <vt:lpstr>Names &amp; Titles Demonstrating Satan’s Post-Fall, Earthly Authority  (Job 1:7; 2:2; Luke 4:5-8; Rom. 8:19-22)</vt:lpstr>
      <vt:lpstr>PowerPoint Presentation</vt:lpstr>
      <vt:lpstr>PowerPoint Presentation</vt:lpstr>
      <vt:lpstr>PowerPoint Presentation</vt:lpstr>
      <vt:lpstr>Two Issues  (1 Timothy 6:15)</vt:lpstr>
      <vt:lpstr>PowerPoint Presentation</vt:lpstr>
      <vt:lpstr>PowerPoint Presentation</vt:lpstr>
      <vt:lpstr>3. Passages from Paul’s Writings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2928</cp:revision>
  <cp:lastPrinted>2019-04-30T18:42:23Z</cp:lastPrinted>
  <dcterms:created xsi:type="dcterms:W3CDTF">2009-03-17T12:21:13Z</dcterms:created>
  <dcterms:modified xsi:type="dcterms:W3CDTF">2019-04-30T18:42:43Z</dcterms:modified>
</cp:coreProperties>
</file>