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7"/>
  </p:notesMasterIdLst>
  <p:sldIdLst>
    <p:sldId id="278" r:id="rId5"/>
    <p:sldId id="294" r:id="rId6"/>
    <p:sldId id="268" r:id="rId7"/>
    <p:sldId id="5022" r:id="rId8"/>
    <p:sldId id="5029" r:id="rId9"/>
    <p:sldId id="5041" r:id="rId10"/>
    <p:sldId id="5056" r:id="rId11"/>
    <p:sldId id="5059" r:id="rId12"/>
    <p:sldId id="5077" r:id="rId13"/>
    <p:sldId id="5067" r:id="rId14"/>
    <p:sldId id="944" r:id="rId15"/>
    <p:sldId id="5075" r:id="rId16"/>
    <p:sldId id="4246" r:id="rId17"/>
    <p:sldId id="5078" r:id="rId18"/>
    <p:sldId id="5060" r:id="rId19"/>
    <p:sldId id="5079" r:id="rId20"/>
    <p:sldId id="5061" r:id="rId21"/>
    <p:sldId id="5071" r:id="rId22"/>
    <p:sldId id="5055" r:id="rId23"/>
    <p:sldId id="5064" r:id="rId24"/>
    <p:sldId id="2241" r:id="rId25"/>
    <p:sldId id="50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FFFF"/>
    <a:srgbClr val="00CCFF"/>
    <a:srgbClr val="333333"/>
    <a:srgbClr val="0D1D51"/>
    <a:srgbClr val="0297DC"/>
    <a:srgbClr val="679CC8"/>
    <a:srgbClr val="2C567A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87949" autoAdjust="0"/>
  </p:normalViewPr>
  <p:slideViewPr>
    <p:cSldViewPr snapToGrid="0" showGuides="1">
      <p:cViewPr varScale="1">
        <p:scale>
          <a:sx n="68" d="100"/>
          <a:sy n="68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28-04-2019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483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994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632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799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0574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685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7738" y="2173288"/>
            <a:ext cx="3857625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7738" y="4279972"/>
            <a:ext cx="3857625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09" y="728546"/>
            <a:ext cx="397924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1598" y="4484692"/>
            <a:ext cx="340533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09" y="728546"/>
            <a:ext cx="397924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750" y="1844882"/>
            <a:ext cx="1308938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1740" y="5012635"/>
            <a:ext cx="3400425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6107" y="4452338"/>
            <a:ext cx="290846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1564" y="4925641"/>
            <a:ext cx="319931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333" y="3429000"/>
            <a:ext cx="3758558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09" y="728546"/>
            <a:ext cx="397924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07" y="4452338"/>
            <a:ext cx="290846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564" y="4925641"/>
            <a:ext cx="319931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1598" y="4484692"/>
            <a:ext cx="340533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1740" y="5012635"/>
            <a:ext cx="3400425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333" y="3158641"/>
            <a:ext cx="3758558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500" userDrawn="1">
          <p15:clr>
            <a:srgbClr val="FBAE40"/>
          </p15:clr>
        </p15:guide>
        <p15:guide id="4" pos="27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565508" y="708294"/>
            <a:ext cx="4000522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7738" y="2173288"/>
            <a:ext cx="3857625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7738" y="4279972"/>
            <a:ext cx="3857625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500" userDrawn="1">
          <p15:clr>
            <a:srgbClr val="FBAE40"/>
          </p15:clr>
        </p15:guide>
        <p15:guide id="4" pos="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2564"/>
            <a:ext cx="78867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29" y="6260508"/>
            <a:ext cx="806570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13386" y="2819338"/>
            <a:ext cx="8917229" cy="8077326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80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80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153349"/>
            <a:ext cx="78867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5572533" y="-1843126"/>
            <a:ext cx="3327168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53" y="1825625"/>
            <a:ext cx="81283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5572533" y="-1843126"/>
            <a:ext cx="3327168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53" y="1825625"/>
            <a:ext cx="41278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5572533" y="-1843126"/>
            <a:ext cx="3327168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5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54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768485"/>
            <a:ext cx="3979247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4050590" y="-2003509"/>
            <a:ext cx="6687922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5572533" y="-1843126"/>
            <a:ext cx="3327168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6379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7738" y="2173288"/>
            <a:ext cx="3857625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7738" y="4279972"/>
            <a:ext cx="3857625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09" y="728546"/>
            <a:ext cx="397924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500" userDrawn="1">
          <p15:clr>
            <a:srgbClr val="FBAE40"/>
          </p15:clr>
        </p15:guide>
        <p15:guide id="4" pos="2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 anchor="ctr"/>
          <a:lstStyle/>
          <a:p>
            <a:pPr eaLnBrk="0" hangingPunct="0">
              <a:defRPr/>
            </a:pPr>
            <a:endParaRPr lang="en-US" sz="33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7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10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2564"/>
            <a:ext cx="78867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04541" y="1154832"/>
            <a:ext cx="5925394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Dummy Text Comes Here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44781" y="2270377"/>
            <a:ext cx="46548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20" y="1825625"/>
            <a:ext cx="3685642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3778241" y="4336094"/>
            <a:ext cx="142875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486" y="0"/>
            <a:ext cx="4730515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499596"/>
            <a:ext cx="3702908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499596"/>
            <a:ext cx="3702908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20" y="1825625"/>
            <a:ext cx="3685642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5890847" y="988537"/>
            <a:ext cx="3246847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3830862" y="633613"/>
            <a:ext cx="4178931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91409" y="988536"/>
            <a:ext cx="3663636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6231136" y="1630019"/>
            <a:ext cx="2912864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7375276" y="1823757"/>
            <a:ext cx="624078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98739" y="1988374"/>
            <a:ext cx="377155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1" y="1630019"/>
            <a:ext cx="2912864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144508" y="1823757"/>
            <a:ext cx="624078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44" y="3207025"/>
            <a:ext cx="2584175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12864" y="1630019"/>
            <a:ext cx="331827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95618" y="3207025"/>
            <a:ext cx="25839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64344" y="2711637"/>
            <a:ext cx="258417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95343" y="2711637"/>
            <a:ext cx="258417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7970" y="1988374"/>
            <a:ext cx="377155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4949428" y="4707909"/>
            <a:ext cx="4194572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61547" y="1648187"/>
            <a:ext cx="4281854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00" y="2863158"/>
            <a:ext cx="30555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82027" y="1903729"/>
            <a:ext cx="2584175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495938" y="1648186"/>
            <a:ext cx="30555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606782" y="4963451"/>
            <a:ext cx="2584175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3813573" y="1652763"/>
            <a:ext cx="751424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62227" y="1850969"/>
            <a:ext cx="454115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4575433" y="4707908"/>
            <a:ext cx="751424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24087" y="4906114"/>
            <a:ext cx="454115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5572533" y="-1843126"/>
            <a:ext cx="3327168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5572533" y="-1843126"/>
            <a:ext cx="3327168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715605" y="1698469"/>
            <a:ext cx="1296999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2855654" y="1698469"/>
            <a:ext cx="1296999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4984706" y="1698469"/>
            <a:ext cx="1296999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7123994" y="1698469"/>
            <a:ext cx="1296999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3008975" y="1778212"/>
            <a:ext cx="990357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5138027" y="1778212"/>
            <a:ext cx="990357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7277315" y="1778212"/>
            <a:ext cx="990357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868926" y="1778212"/>
            <a:ext cx="990357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7729" y="1848536"/>
            <a:ext cx="1072753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67778" y="1848536"/>
            <a:ext cx="1072753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6830" y="1848536"/>
            <a:ext cx="1072753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6117" y="1848536"/>
            <a:ext cx="1072753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41" y="4052307"/>
            <a:ext cx="1941529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93341" y="3539268"/>
            <a:ext cx="1941529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533390" y="4052307"/>
            <a:ext cx="1941529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533390" y="3539268"/>
            <a:ext cx="1941529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662442" y="4052307"/>
            <a:ext cx="1941529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662442" y="3539268"/>
            <a:ext cx="1941529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801729" y="4052307"/>
            <a:ext cx="1941529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801729" y="3539268"/>
            <a:ext cx="1941529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t>28-04-2019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5" r:id="rId19"/>
    <p:sldLayoutId id="2147483676" r:id="rId20"/>
    <p:sldLayoutId id="214748369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44" userDrawn="1">
          <p15:clr>
            <a:srgbClr val="F26B43"/>
          </p15:clr>
        </p15:guide>
        <p15:guide id="4" pos="55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7646" y="2120534"/>
            <a:ext cx="3857625" cy="2090808"/>
          </a:xfrm>
        </p:spPr>
        <p:txBody>
          <a:bodyPr/>
          <a:lstStyle/>
          <a:p>
            <a:r>
              <a:rPr lang="en-US" dirty="0"/>
              <a:t>ISRAEL </a:t>
            </a:r>
            <a:br>
              <a:rPr lang="en-US" dirty="0"/>
            </a:br>
            <a:r>
              <a:rPr lang="en-US" dirty="0"/>
              <a:t>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7646" y="4227218"/>
            <a:ext cx="3857625" cy="503167"/>
          </a:xfrm>
        </p:spPr>
        <p:txBody>
          <a:bodyPr/>
          <a:lstStyle/>
          <a:p>
            <a:r>
              <a:rPr lang="en-US" dirty="0"/>
              <a:t>ANDY WOODS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116" y="766525"/>
            <a:ext cx="5305661" cy="5305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839559" y="4746259"/>
            <a:ext cx="2078435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 8</a:t>
            </a:r>
          </a:p>
        </p:txBody>
      </p:sp>
    </p:spTree>
    <p:extLst>
      <p:ext uri="{BB962C8B-B14F-4D97-AF65-F5344CB8AC3E}">
        <p14:creationId xmlns:p14="http://schemas.microsoft.com/office/powerpoint/2010/main" val="116474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1548" y="206551"/>
            <a:ext cx="5041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Pool of Bethesda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95" y="1407502"/>
            <a:ext cx="4976483" cy="3964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869" y="1129881"/>
            <a:ext cx="2839832" cy="4242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161" y="5339964"/>
            <a:ext cx="6864691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254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4F104633-564B-4366-924F-BFDB26C49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475"/>
            <a:ext cx="7772400" cy="122285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Christ’s Five Trips to Jerusalem in John’s Gospel</a:t>
            </a:r>
          </a:p>
        </p:txBody>
      </p:sp>
      <p:graphicFrame>
        <p:nvGraphicFramePr>
          <p:cNvPr id="19482" name="Group 26">
            <a:extLst>
              <a:ext uri="{FF2B5EF4-FFF2-40B4-BE49-F238E27FC236}">
                <a16:creationId xmlns:a16="http://schemas.microsoft.com/office/drawing/2014/main" id="{A68B0238-98C9-41D6-AE7F-A4D2F2639F1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00696178"/>
              </p:ext>
            </p:extLst>
          </p:nvPr>
        </p:nvGraphicFramePr>
        <p:xfrm>
          <a:off x="228600" y="1695561"/>
          <a:ext cx="5448300" cy="4595727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2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Verse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Passover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2:23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Unnamed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5:1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Tabernacles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7:2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Dedication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10:22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Passover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13:1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5" name="Picture 3">
            <a:extLst>
              <a:ext uri="{FF2B5EF4-FFF2-40B4-BE49-F238E27FC236}">
                <a16:creationId xmlns:a16="http://schemas.microsoft.com/office/drawing/2014/main" id="{8917F6F4-3149-4FD5-9BA8-4C4F73A2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114551"/>
            <a:ext cx="3609975" cy="2628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534B8-6E07-4148-946F-8207D906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D5E51-C704-4CB5-AD20-00065384E65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BE98B44-639C-4A89-A26B-38D3CDFA0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87627" y="123092"/>
            <a:ext cx="8768747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55351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5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Galatians 4:13-14</a:t>
            </a:r>
            <a:endParaRPr 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you know that it was because of a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bodily illness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I preached the gospel to you the first time; 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that which was a trial to you in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 bodily condition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 did not despise or loathe, but you received me as an angel of God, as Christ Jesus 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Himself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3660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5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John 3:19-21</a:t>
            </a:r>
            <a:endParaRPr 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“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19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This is the judgment, that the Light has come into the world, and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men loved the darkness rather than the Light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, for their deeds were evil. 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20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For everyone who does evil hates the Light, and does not come to the Light for fear that his deeds will be exposed. 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21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But he who practices the truth comes to the Light, so that his deeds may be manifested as having been wrought in God.”</a:t>
            </a:r>
          </a:p>
        </p:txBody>
      </p:sp>
    </p:spTree>
    <p:extLst>
      <p:ext uri="{BB962C8B-B14F-4D97-AF65-F5344CB8AC3E}">
        <p14:creationId xmlns:p14="http://schemas.microsoft.com/office/powerpoint/2010/main" val="239100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305" y="153797"/>
            <a:ext cx="4350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Rabbi’s Tunnel</a:t>
            </a:r>
          </a:p>
        </p:txBody>
      </p:sp>
      <p:pic>
        <p:nvPicPr>
          <p:cNvPr id="3074" name="Picture 2" descr="Image result for rabbi's t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61" y="102950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477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5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2:19-21</a:t>
            </a:r>
            <a:endParaRPr 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“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Jesus answered them, ‘Destroy this temple, and in three days I will raise it up.’ 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Jews then said, ‘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 took forty-six years to build this temple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and will You raise it up in three days?’ 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21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But He was speaking of the temple of His body.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068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1439" y="206551"/>
            <a:ext cx="530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Hezekiah’s Tunnel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0" y="3749920"/>
            <a:ext cx="6096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791" y="3484314"/>
            <a:ext cx="2333950" cy="3123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521" y="206551"/>
            <a:ext cx="2377220" cy="3169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063" y="1173986"/>
            <a:ext cx="1949179" cy="2310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02" y="1083467"/>
            <a:ext cx="38100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321705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8635" y="285682"/>
            <a:ext cx="6655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 Jerusalem Embassy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92" y="1100892"/>
            <a:ext cx="7393587" cy="5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232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254DE-4FF0-4224-B286-DFB96E72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970F-7A46-46CD-9785-CC6B011A0510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3" name="Picture 2" descr="Image result for judea and samaria">
            <a:extLst>
              <a:ext uri="{FF2B5EF4-FFF2-40B4-BE49-F238E27FC236}">
                <a16:creationId xmlns:a16="http://schemas.microsoft.com/office/drawing/2014/main" id="{82A698D5-61D6-4BDC-9D4C-AA01BBED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999" y="0"/>
            <a:ext cx="3810441" cy="68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0826BE90-0498-4881-9E61-615AD6D0F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029" y="2083191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D9B10644-BD28-44F5-8C18-41D532CA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2997591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8104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2175"/>
            <a:ext cx="9144000" cy="1980941"/>
          </a:xfrm>
        </p:spPr>
        <p:txBody>
          <a:bodyPr anchor="ctr"/>
          <a:lstStyle/>
          <a:p>
            <a:r>
              <a:rPr lang="en-IN" sz="3200" dirty="0">
                <a:latin typeface="Papyrus" panose="03070502060502030205" pitchFamily="66" charset="0"/>
              </a:rPr>
              <a:t>Tel Aviv, Joppa, Caesarea </a:t>
            </a:r>
            <a:r>
              <a:rPr lang="en-IN" sz="3200" dirty="0" err="1">
                <a:latin typeface="Papyrus" panose="03070502060502030205" pitchFamily="66" charset="0"/>
              </a:rPr>
              <a:t>Maritma</a:t>
            </a:r>
            <a:r>
              <a:rPr lang="en-IN" sz="3200" dirty="0">
                <a:latin typeface="Papyrus" panose="03070502060502030205" pitchFamily="66" charset="0"/>
              </a:rPr>
              <a:t>, </a:t>
            </a:r>
          </a:p>
          <a:p>
            <a:r>
              <a:rPr lang="en-IN" sz="3200" dirty="0">
                <a:latin typeface="Papyrus" panose="03070502060502030205" pitchFamily="66" charset="0"/>
              </a:rPr>
              <a:t>Mt. Carmel, Megiddo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84" y="1892229"/>
            <a:ext cx="6116833" cy="45876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407928-E586-4A96-9559-E79BE6C57952}"/>
              </a:ext>
            </a:extLst>
          </p:cNvPr>
          <p:cNvSpPr/>
          <p:nvPr/>
        </p:nvSpPr>
        <p:spPr>
          <a:xfrm rot="19150521">
            <a:off x="766397" y="1941513"/>
            <a:ext cx="2078435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050825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6037" y="206551"/>
            <a:ext cx="3832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City of David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46" y="1044420"/>
            <a:ext cx="3606386" cy="5020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7284" y="5978998"/>
            <a:ext cx="6149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Ancient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Modern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4" y="1044420"/>
            <a:ext cx="3764989" cy="492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9195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1583" y="228600"/>
            <a:ext cx="7640835" cy="9639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>
                <a:latin typeface="+mn-lt"/>
              </a:rPr>
              <a:t>Land Promises Fulfilled in the Time of Joshua </a:t>
            </a:r>
            <a:br>
              <a:rPr lang="en-US" sz="2800" dirty="0">
                <a:latin typeface="+mn-lt"/>
              </a:rPr>
            </a:br>
            <a:r>
              <a:rPr lang="en-US" sz="2400" dirty="0">
                <a:latin typeface="+mn-lt"/>
              </a:rPr>
              <a:t>(Josh. 11:23; 21:43-45) or Solomon (1 Kgs. 4:21)?</a:t>
            </a:r>
            <a:endParaRPr lang="en-US" sz="2800" dirty="0"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866188" cy="4460875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Extended context (Josh 13:1-7; Judges 1:19, 21, 27, 29, 30-36)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Land gained in conquest was only a fraction of what was promised (1 Kgs. 4:25)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u="sng" dirty="0">
                <a:solidFill>
                  <a:srgbClr val="FFFFCC"/>
                </a:solidFill>
              </a:rPr>
              <a:t>Jerusalem not conquered in Joshua’s day (Josh 15:63; 2 Sam 5)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Solomon’s reign extended to the border of Egypt (1 Kgs. 4:21) and not the River of Egypt (Gen. 15:18)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Solomon’s reign was tributary only (1 Kgs. 4:21)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Forever? (Gen 17:7-8, 13, 19)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Reaffirmation of land promises long after Joshua and Solomon’s time (Amos 9:11-15)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90700" y="6353175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Fruchtenbaum</a:t>
            </a:r>
            <a:r>
              <a:rPr lang="en-US" sz="2000" dirty="0"/>
              <a:t>, </a:t>
            </a:r>
            <a:r>
              <a:rPr lang="en-US" sz="2000" i="1" dirty="0" err="1"/>
              <a:t>Israelology</a:t>
            </a:r>
            <a:r>
              <a:rPr lang="en-US" sz="2000" dirty="0"/>
              <a:t>, 521-22, 631-32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95251"/>
            <a:ext cx="8219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9289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5539" y="206551"/>
            <a:ext cx="3033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Jaffa Gate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524000"/>
            <a:ext cx="8477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09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7006"/>
            <a:ext cx="9144000" cy="1980941"/>
          </a:xfrm>
        </p:spPr>
        <p:txBody>
          <a:bodyPr anchor="ctr"/>
          <a:lstStyle/>
          <a:p>
            <a:r>
              <a:rPr lang="en-IN" sz="3200" dirty="0" err="1">
                <a:latin typeface="Papyrus" panose="03070502060502030205" pitchFamily="66" charset="0"/>
              </a:rPr>
              <a:t>Sepphoris</a:t>
            </a:r>
            <a:r>
              <a:rPr lang="en-IN" sz="3200" dirty="0">
                <a:latin typeface="Papyrus" panose="03070502060502030205" pitchFamily="66" charset="0"/>
              </a:rPr>
              <a:t>, Upper Galilee/Caesarea-Philippi </a:t>
            </a:r>
            <a:r>
              <a:rPr lang="en-IN" sz="3200" dirty="0" err="1">
                <a:latin typeface="Papyrus" panose="03070502060502030205" pitchFamily="66" charset="0"/>
              </a:rPr>
              <a:t>andTel</a:t>
            </a:r>
            <a:r>
              <a:rPr lang="en-IN" sz="3200" dirty="0">
                <a:latin typeface="Papyrus" panose="03070502060502030205" pitchFamily="66" charset="0"/>
              </a:rPr>
              <a:t> Dan, Sea of Galilee, Mt.  of Beatitudes </a:t>
            </a:r>
          </a:p>
        </p:txBody>
      </p:sp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D620DAA1-D3DD-45F3-8C18-8605DB8A05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84" y="1892229"/>
            <a:ext cx="6116833" cy="458762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D69A36-9287-4C3C-AC05-05B78D55687D}"/>
              </a:ext>
            </a:extLst>
          </p:cNvPr>
          <p:cNvSpPr/>
          <p:nvPr/>
        </p:nvSpPr>
        <p:spPr>
          <a:xfrm rot="19150521">
            <a:off x="766397" y="1941513"/>
            <a:ext cx="2078435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7006"/>
            <a:ext cx="9144000" cy="1980941"/>
          </a:xfrm>
        </p:spPr>
        <p:txBody>
          <a:bodyPr anchor="ctr"/>
          <a:lstStyle/>
          <a:p>
            <a:r>
              <a:rPr lang="en-IN" sz="3200" dirty="0">
                <a:latin typeface="Papyrus" panose="03070502060502030205" pitchFamily="66" charset="0"/>
              </a:rPr>
              <a:t>Capernaum, </a:t>
            </a:r>
            <a:r>
              <a:rPr lang="en-IN" sz="3200" dirty="0" err="1">
                <a:latin typeface="Papyrus" panose="03070502060502030205" pitchFamily="66" charset="0"/>
              </a:rPr>
              <a:t>Tabgha</a:t>
            </a:r>
            <a:endParaRPr lang="en-IN" sz="3200" dirty="0">
              <a:latin typeface="Papyrus" panose="03070502060502030205" pitchFamily="66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84" y="1892229"/>
            <a:ext cx="6116833" cy="4587625"/>
          </a:xfrm>
        </p:spPr>
      </p:pic>
      <p:sp>
        <p:nvSpPr>
          <p:cNvPr id="4" name="Rectangle 3"/>
          <p:cNvSpPr/>
          <p:nvPr/>
        </p:nvSpPr>
        <p:spPr>
          <a:xfrm rot="19150521">
            <a:off x="766397" y="1941513"/>
            <a:ext cx="2078435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28848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7006"/>
            <a:ext cx="9144000" cy="1980941"/>
          </a:xfrm>
        </p:spPr>
        <p:txBody>
          <a:bodyPr anchor="ctr"/>
          <a:lstStyle/>
          <a:p>
            <a:r>
              <a:rPr lang="en-IN" sz="3200" dirty="0">
                <a:latin typeface="Papyrus" panose="03070502060502030205" pitchFamily="66" charset="0"/>
              </a:rPr>
              <a:t>Jordan River, Bet She 'An, Jericho, Dead Sea, Masada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84" y="1892229"/>
            <a:ext cx="6116833" cy="4587625"/>
          </a:xfrm>
        </p:spPr>
      </p:pic>
      <p:sp>
        <p:nvSpPr>
          <p:cNvPr id="4" name="Rectangle 3"/>
          <p:cNvSpPr/>
          <p:nvPr/>
        </p:nvSpPr>
        <p:spPr>
          <a:xfrm rot="19150521">
            <a:off x="766397" y="1941513"/>
            <a:ext cx="2078435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198468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7006"/>
            <a:ext cx="9144000" cy="1980941"/>
          </a:xfrm>
        </p:spPr>
        <p:txBody>
          <a:bodyPr anchor="ctr"/>
          <a:lstStyle/>
          <a:p>
            <a:r>
              <a:rPr lang="en-IN" sz="3200" dirty="0">
                <a:latin typeface="Papyrus" panose="03070502060502030205" pitchFamily="66" charset="0"/>
              </a:rPr>
              <a:t>Qumran, </a:t>
            </a:r>
            <a:r>
              <a:rPr lang="en-IN" sz="3200" dirty="0" err="1">
                <a:latin typeface="Papyrus" panose="03070502060502030205" pitchFamily="66" charset="0"/>
              </a:rPr>
              <a:t>En</a:t>
            </a:r>
            <a:r>
              <a:rPr lang="en-IN" sz="3200" dirty="0">
                <a:latin typeface="Papyrus" panose="03070502060502030205" pitchFamily="66" charset="0"/>
              </a:rPr>
              <a:t> </a:t>
            </a:r>
            <a:r>
              <a:rPr lang="en-IN" sz="3200" dirty="0" err="1">
                <a:latin typeface="Papyrus" panose="03070502060502030205" pitchFamily="66" charset="0"/>
              </a:rPr>
              <a:t>Gedi</a:t>
            </a:r>
            <a:r>
              <a:rPr lang="en-IN" sz="3200" dirty="0">
                <a:latin typeface="Papyrus" panose="03070502060502030205" pitchFamily="66" charset="0"/>
              </a:rPr>
              <a:t>, Jerusalem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84" y="1892229"/>
            <a:ext cx="6116833" cy="4587625"/>
          </a:xfrm>
        </p:spPr>
      </p:pic>
      <p:sp>
        <p:nvSpPr>
          <p:cNvPr id="4" name="Rectangle 3"/>
          <p:cNvSpPr/>
          <p:nvPr/>
        </p:nvSpPr>
        <p:spPr>
          <a:xfrm rot="19150521">
            <a:off x="766397" y="1941513"/>
            <a:ext cx="2078435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 5</a:t>
            </a:r>
          </a:p>
        </p:txBody>
      </p:sp>
    </p:spTree>
    <p:extLst>
      <p:ext uri="{BB962C8B-B14F-4D97-AF65-F5344CB8AC3E}">
        <p14:creationId xmlns:p14="http://schemas.microsoft.com/office/powerpoint/2010/main" val="324588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7006"/>
            <a:ext cx="9144000" cy="1980941"/>
          </a:xfrm>
        </p:spPr>
        <p:txBody>
          <a:bodyPr anchor="ctr"/>
          <a:lstStyle/>
          <a:p>
            <a:r>
              <a:rPr lang="en-IN" sz="3200" dirty="0">
                <a:latin typeface="Papyrus" panose="03070502060502030205" pitchFamily="66" charset="0"/>
              </a:rPr>
              <a:t>Jerusalem –Mt. of Olives, Garden of Gethsemane, Southern Steps, Western Wall, Temple Institute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84" y="1892229"/>
            <a:ext cx="6116833" cy="4587625"/>
          </a:xfrm>
        </p:spPr>
      </p:pic>
      <p:sp>
        <p:nvSpPr>
          <p:cNvPr id="4" name="Rectangle 3"/>
          <p:cNvSpPr/>
          <p:nvPr/>
        </p:nvSpPr>
        <p:spPr>
          <a:xfrm rot="19150521">
            <a:off x="766397" y="1941513"/>
            <a:ext cx="2078435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 6</a:t>
            </a:r>
          </a:p>
        </p:txBody>
      </p:sp>
    </p:spTree>
    <p:extLst>
      <p:ext uri="{BB962C8B-B14F-4D97-AF65-F5344CB8AC3E}">
        <p14:creationId xmlns:p14="http://schemas.microsoft.com/office/powerpoint/2010/main" val="410686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762" y="77006"/>
            <a:ext cx="7746023" cy="1980941"/>
          </a:xfrm>
        </p:spPr>
        <p:txBody>
          <a:bodyPr anchor="ctr"/>
          <a:lstStyle/>
          <a:p>
            <a:r>
              <a:rPr lang="en-IN" sz="3200" dirty="0">
                <a:latin typeface="Papyrus" panose="03070502060502030205" pitchFamily="66" charset="0"/>
              </a:rPr>
              <a:t>Jerusalem – Garden Tomb, Golgotha, Upper Room, Pool </a:t>
            </a:r>
            <a:r>
              <a:rPr lang="en-IN" sz="3200">
                <a:latin typeface="Papyrus" panose="03070502060502030205" pitchFamily="66" charset="0"/>
              </a:rPr>
              <a:t>of Siloam</a:t>
            </a:r>
            <a:endParaRPr lang="en-IN" sz="3200" dirty="0">
              <a:latin typeface="Papyrus" panose="03070502060502030205" pitchFamily="66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84" y="1892229"/>
            <a:ext cx="6116833" cy="4587625"/>
          </a:xfrm>
        </p:spPr>
      </p:pic>
      <p:sp>
        <p:nvSpPr>
          <p:cNvPr id="4" name="Rectangle 3"/>
          <p:cNvSpPr/>
          <p:nvPr/>
        </p:nvSpPr>
        <p:spPr>
          <a:xfrm rot="19150521">
            <a:off x="776563" y="1944390"/>
            <a:ext cx="2078435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 7</a:t>
            </a:r>
          </a:p>
        </p:txBody>
      </p:sp>
    </p:spTree>
    <p:extLst>
      <p:ext uri="{BB962C8B-B14F-4D97-AF65-F5344CB8AC3E}">
        <p14:creationId xmlns:p14="http://schemas.microsoft.com/office/powerpoint/2010/main" val="5604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762" y="77006"/>
            <a:ext cx="7746023" cy="1980941"/>
          </a:xfrm>
        </p:spPr>
        <p:txBody>
          <a:bodyPr anchor="ctr"/>
          <a:lstStyle/>
          <a:p>
            <a:r>
              <a:rPr lang="en-IN" sz="3200" dirty="0">
                <a:latin typeface="Papyrus" panose="03070502060502030205" pitchFamily="66" charset="0"/>
              </a:rPr>
              <a:t>Jerusalem – Pool of Bethesda, Western Wall Tunnel, Hezekiah’s Tunnel, , US Embassy, City of David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84" y="1892229"/>
            <a:ext cx="6116833" cy="4587625"/>
          </a:xfrm>
        </p:spPr>
      </p:pic>
      <p:sp>
        <p:nvSpPr>
          <p:cNvPr id="4" name="Rectangle 3"/>
          <p:cNvSpPr/>
          <p:nvPr/>
        </p:nvSpPr>
        <p:spPr>
          <a:xfrm rot="19150521">
            <a:off x="776563" y="1944390"/>
            <a:ext cx="2078435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 8</a:t>
            </a:r>
          </a:p>
        </p:txBody>
      </p:sp>
    </p:spTree>
    <p:extLst>
      <p:ext uri="{BB962C8B-B14F-4D97-AF65-F5344CB8AC3E}">
        <p14:creationId xmlns:p14="http://schemas.microsoft.com/office/powerpoint/2010/main" val="1861515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oso BG Presentation Template - v4" id="{D2E7B854-57A4-4C49-92B6-079BF15553DA}" vid="{DDFBD5F9-7DC6-43CD-820E-691F3CC0D9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307</Words>
  <Application>Microsoft Office PowerPoint</Application>
  <PresentationFormat>On-screen Show (4:3)</PresentationFormat>
  <Paragraphs>65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Papyrus</vt:lpstr>
      <vt:lpstr>Wingdings</vt:lpstr>
      <vt:lpstr>Office Theme</vt:lpstr>
      <vt:lpstr>ISRAEL 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Christ’s Five Trips to Jerusalem in John’s Gospel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Land Promises Fulfilled in the Time of Joshua  (Josh. 11:23; 21:43-45) or Solomon (1 Kgs. 4:21)?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2019-03-08T02:32:45Z</dcterms:created>
  <dcterms:modified xsi:type="dcterms:W3CDTF">2019-04-28T12:25:20Z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