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2"/>
  </p:notesMasterIdLst>
  <p:handoutMasterIdLst>
    <p:handoutMasterId r:id="rId83"/>
  </p:handoutMasterIdLst>
  <p:sldIdLst>
    <p:sldId id="2781" r:id="rId2"/>
    <p:sldId id="4792" r:id="rId3"/>
    <p:sldId id="4207" r:id="rId4"/>
    <p:sldId id="5038" r:id="rId5"/>
    <p:sldId id="4215" r:id="rId6"/>
    <p:sldId id="5068" r:id="rId7"/>
    <p:sldId id="5069" r:id="rId8"/>
    <p:sldId id="5071" r:id="rId9"/>
    <p:sldId id="5088" r:id="rId10"/>
    <p:sldId id="5089" r:id="rId11"/>
    <p:sldId id="5113" r:id="rId12"/>
    <p:sldId id="5090" r:id="rId13"/>
    <p:sldId id="5114" r:id="rId14"/>
    <p:sldId id="5092" r:id="rId15"/>
    <p:sldId id="5087" r:id="rId16"/>
    <p:sldId id="5118" r:id="rId17"/>
    <p:sldId id="5093" r:id="rId18"/>
    <p:sldId id="5085" r:id="rId19"/>
    <p:sldId id="5094" r:id="rId20"/>
    <p:sldId id="5086" r:id="rId21"/>
    <p:sldId id="2298" r:id="rId22"/>
    <p:sldId id="2304" r:id="rId23"/>
    <p:sldId id="5077" r:id="rId24"/>
    <p:sldId id="5079" r:id="rId25"/>
    <p:sldId id="5078" r:id="rId26"/>
    <p:sldId id="5125" r:id="rId27"/>
    <p:sldId id="5127" r:id="rId28"/>
    <p:sldId id="3683" r:id="rId29"/>
    <p:sldId id="5122" r:id="rId30"/>
    <p:sldId id="5123" r:id="rId31"/>
    <p:sldId id="5124" r:id="rId32"/>
    <p:sldId id="5080" r:id="rId33"/>
    <p:sldId id="5096" r:id="rId34"/>
    <p:sldId id="5097" r:id="rId35"/>
    <p:sldId id="5098" r:id="rId36"/>
    <p:sldId id="5081" r:id="rId37"/>
    <p:sldId id="5099" r:id="rId38"/>
    <p:sldId id="5101" r:id="rId39"/>
    <p:sldId id="5100" r:id="rId40"/>
    <p:sldId id="5102" r:id="rId41"/>
    <p:sldId id="5103" r:id="rId42"/>
    <p:sldId id="5104" r:id="rId43"/>
    <p:sldId id="5105" r:id="rId44"/>
    <p:sldId id="5106" r:id="rId45"/>
    <p:sldId id="5107" r:id="rId46"/>
    <p:sldId id="5108" r:id="rId47"/>
    <p:sldId id="5082" r:id="rId48"/>
    <p:sldId id="5055" r:id="rId49"/>
    <p:sldId id="5109" r:id="rId50"/>
    <p:sldId id="5110" r:id="rId51"/>
    <p:sldId id="5111" r:id="rId52"/>
    <p:sldId id="5058" r:id="rId53"/>
    <p:sldId id="5060" r:id="rId54"/>
    <p:sldId id="5112" r:id="rId55"/>
    <p:sldId id="5067" r:id="rId56"/>
    <p:sldId id="5129" r:id="rId57"/>
    <p:sldId id="5130" r:id="rId58"/>
    <p:sldId id="4519" r:id="rId59"/>
    <p:sldId id="5131" r:id="rId60"/>
    <p:sldId id="5062" r:id="rId61"/>
    <p:sldId id="5134" r:id="rId62"/>
    <p:sldId id="5135" r:id="rId63"/>
    <p:sldId id="5148" r:id="rId64"/>
    <p:sldId id="5136" r:id="rId65"/>
    <p:sldId id="5137" r:id="rId66"/>
    <p:sldId id="5138" r:id="rId67"/>
    <p:sldId id="5139" r:id="rId68"/>
    <p:sldId id="5140" r:id="rId69"/>
    <p:sldId id="5132" r:id="rId70"/>
    <p:sldId id="5141" r:id="rId71"/>
    <p:sldId id="4390" r:id="rId72"/>
    <p:sldId id="5142" r:id="rId73"/>
    <p:sldId id="5143" r:id="rId74"/>
    <p:sldId id="5144" r:id="rId75"/>
    <p:sldId id="5053" r:id="rId76"/>
    <p:sldId id="5145" r:id="rId77"/>
    <p:sldId id="5146" r:id="rId78"/>
    <p:sldId id="4869" r:id="rId79"/>
    <p:sldId id="5133" r:id="rId80"/>
    <p:sldId id="5147" r:id="rId81"/>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000099"/>
    <a:srgbClr val="008000"/>
    <a:srgbClr val="FFFF66"/>
    <a:srgbClr val="0000FF"/>
    <a:srgbClr val="000066"/>
    <a:srgbClr val="A50021"/>
    <a:srgbClr val="9900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31" autoAdjust="0"/>
    <p:restoredTop sz="93083" autoAdjust="0"/>
  </p:normalViewPr>
  <p:slideViewPr>
    <p:cSldViewPr>
      <p:cViewPr varScale="1">
        <p:scale>
          <a:sx n="116" d="100"/>
          <a:sy n="116" d="100"/>
        </p:scale>
        <p:origin x="90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1" d="100"/>
          <a:sy n="91" d="100"/>
        </p:scale>
        <p:origin x="3540"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ctr"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64" tIns="48683" rIns="97364" bIns="48683" numCol="1" anchor="ctr" anchorCtr="0" compatLnSpc="1">
            <a:prstTxWarp prst="textNoShape">
              <a:avLst/>
            </a:prstTxWarp>
          </a:bodyPr>
          <a:lstStyle>
            <a:lvl1pPr algn="r" defTabSz="920700">
              <a:defRPr sz="13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4/24/2019</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3"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1" y="0"/>
            <a:ext cx="3170763"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r>
              <a:rPr lang="en-US"/>
              <a:t>4/24/2019</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09" tIns="50504" rIns="101009" bIns="50504" rtlCol="0" anchor="ctr"/>
          <a:lstStyle/>
          <a:p>
            <a:pPr lvl="0"/>
            <a:endParaRPr lang="en-US" noProof="0" dirty="0"/>
          </a:p>
        </p:txBody>
      </p:sp>
      <p:sp>
        <p:nvSpPr>
          <p:cNvPr id="5" name="Notes Placeholder 4"/>
          <p:cNvSpPr>
            <a:spLocks noGrp="1"/>
          </p:cNvSpPr>
          <p:nvPr>
            <p:ph type="body" sz="quarter" idx="3"/>
          </p:nvPr>
        </p:nvSpPr>
        <p:spPr bwMode="auto">
          <a:xfrm>
            <a:off x="732366" y="4561228"/>
            <a:ext cx="5850473" cy="4318573"/>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bwMode="auto">
          <a:xfrm>
            <a:off x="3" y="9120813"/>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1" y="9120813"/>
            <a:ext cx="3170763"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8917">
              <a:defRPr>
                <a:solidFill>
                  <a:schemeClr val="tx1"/>
                </a:solidFill>
                <a:latin typeface="Arial" panose="020B0604020202020204" pitchFamily="34" charset="0"/>
                <a:cs typeface="Arial" panose="020B0604020202020204" pitchFamily="34" charset="0"/>
              </a:defRPr>
            </a:lvl1pPr>
            <a:lvl2pPr marL="776602" indent="-298693" defTabSz="1008917">
              <a:defRPr>
                <a:solidFill>
                  <a:schemeClr val="tx1"/>
                </a:solidFill>
                <a:latin typeface="Arial" panose="020B0604020202020204" pitchFamily="34" charset="0"/>
                <a:cs typeface="Arial" panose="020B0604020202020204" pitchFamily="34" charset="0"/>
              </a:defRPr>
            </a:lvl2pPr>
            <a:lvl3pPr marL="1194770" indent="-238953" defTabSz="1008917">
              <a:defRPr>
                <a:solidFill>
                  <a:schemeClr val="tx1"/>
                </a:solidFill>
                <a:latin typeface="Arial" panose="020B0604020202020204" pitchFamily="34" charset="0"/>
                <a:cs typeface="Arial" panose="020B0604020202020204" pitchFamily="34" charset="0"/>
              </a:defRPr>
            </a:lvl3pPr>
            <a:lvl4pPr marL="1672678" indent="-238953" defTabSz="1008917">
              <a:defRPr>
                <a:solidFill>
                  <a:schemeClr val="tx1"/>
                </a:solidFill>
                <a:latin typeface="Arial" panose="020B0604020202020204" pitchFamily="34" charset="0"/>
                <a:cs typeface="Arial" panose="020B0604020202020204" pitchFamily="34" charset="0"/>
              </a:defRPr>
            </a:lvl4pPr>
            <a:lvl5pPr marL="2150586" indent="-238953" defTabSz="1008917">
              <a:defRPr>
                <a:solidFill>
                  <a:schemeClr val="tx1"/>
                </a:solidFill>
                <a:latin typeface="Arial" panose="020B0604020202020204" pitchFamily="34" charset="0"/>
                <a:cs typeface="Arial" panose="020B0604020202020204" pitchFamily="34" charset="0"/>
              </a:defRPr>
            </a:lvl5pPr>
            <a:lvl6pPr marL="2628494"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403"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31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22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2</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307">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307">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r>
              <a:rPr lang="en-US"/>
              <a:t>4/24/2019</a:t>
            </a:r>
            <a:endParaRPr lang="en-US" dirty="0"/>
          </a:p>
        </p:txBody>
      </p:sp>
    </p:spTree>
    <p:extLst>
      <p:ext uri="{BB962C8B-B14F-4D97-AF65-F5344CB8AC3E}">
        <p14:creationId xmlns:p14="http://schemas.microsoft.com/office/powerpoint/2010/main" val="26544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WRONG!!!</a:t>
            </a:r>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4/24/2019</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28</a:t>
            </a:fld>
            <a:endParaRPr lang="en-US" dirty="0"/>
          </a:p>
        </p:txBody>
      </p:sp>
    </p:spTree>
    <p:extLst>
      <p:ext uri="{BB962C8B-B14F-4D97-AF65-F5344CB8AC3E}">
        <p14:creationId xmlns:p14="http://schemas.microsoft.com/office/powerpoint/2010/main" val="2079291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4/24/2019</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1357907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45" r:id="rId11"/>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customXml" Target="../ink/ink1.xml"/><Relationship Id="rId1" Type="http://schemas.openxmlformats.org/officeDocument/2006/relationships/slideLayout" Target="../slideLayouts/slideLayout10.xml"/><Relationship Id="rId6" Type="http://schemas.openxmlformats.org/officeDocument/2006/relationships/customXml" Target="../ink/ink3.xml"/><Relationship Id="rId5" Type="http://schemas.openxmlformats.org/officeDocument/2006/relationships/image" Target="../media/image110.png"/><Relationship Id="rId4" Type="http://schemas.openxmlformats.org/officeDocument/2006/relationships/customXml" Target="../ink/ink2.xml"/></Relationships>
</file>

<file path=ppt/slides/_rels/slide4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customXml" Target="../ink/ink4.xml"/><Relationship Id="rId1" Type="http://schemas.openxmlformats.org/officeDocument/2006/relationships/slideLayout" Target="../slideLayouts/slideLayout10.xml"/><Relationship Id="rId6" Type="http://schemas.openxmlformats.org/officeDocument/2006/relationships/customXml" Target="../ink/ink6.xml"/><Relationship Id="rId5" Type="http://schemas.openxmlformats.org/officeDocument/2006/relationships/image" Target="../media/image110.png"/><Relationship Id="rId4" Type="http://schemas.openxmlformats.org/officeDocument/2006/relationships/customXml" Target="../ink/ink5.xml"/></Relationships>
</file>

<file path=ppt/slides/_rels/slide4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customXml" Target="../ink/ink7.xml"/><Relationship Id="rId1" Type="http://schemas.openxmlformats.org/officeDocument/2006/relationships/slideLayout" Target="../slideLayouts/slideLayout10.xml"/><Relationship Id="rId6" Type="http://schemas.openxmlformats.org/officeDocument/2006/relationships/customXml" Target="../ink/ink9.xml"/><Relationship Id="rId5" Type="http://schemas.openxmlformats.org/officeDocument/2006/relationships/image" Target="../media/image110.png"/><Relationship Id="rId4" Type="http://schemas.openxmlformats.org/officeDocument/2006/relationships/customXml" Target="../ink/ink8.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customXml" Target="../ink/ink10.xml"/><Relationship Id="rId1" Type="http://schemas.openxmlformats.org/officeDocument/2006/relationships/slideLayout" Target="../slideLayouts/slideLayout10.xml"/><Relationship Id="rId6" Type="http://schemas.openxmlformats.org/officeDocument/2006/relationships/customXml" Target="../ink/ink12.xml"/><Relationship Id="rId5" Type="http://schemas.openxmlformats.org/officeDocument/2006/relationships/image" Target="../media/image14.png"/><Relationship Id="rId4" Type="http://schemas.openxmlformats.org/officeDocument/2006/relationships/customXml" Target="../ink/ink11.xml"/></Relationships>
</file>

<file path=ppt/slides/_rels/slide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88" y="140752"/>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24731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15:23-28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each in his own order: Christ the first fruits,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that those who are Christ’s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His coming,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24</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end, when He hands over the kingdom to the God and Father, when He has abolished all rule and all authority and power.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must reign until He has put all His enemies under His feet.”</a:t>
            </a:r>
          </a:p>
        </p:txBody>
      </p:sp>
    </p:spTree>
    <p:extLst>
      <p:ext uri="{BB962C8B-B14F-4D97-AF65-F5344CB8AC3E}">
        <p14:creationId xmlns:p14="http://schemas.microsoft.com/office/powerpoint/2010/main" val="2628638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3105523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24731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15:23-28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each in his own order: Christ the first fruits, after that those who are Christ’s at His coming,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24</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comes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end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He hands over the kingdom to the God and Father, when He has abolished all rule and all authority and power.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must reign until He has put all His enemies under His feet.”</a:t>
            </a:r>
          </a:p>
        </p:txBody>
      </p:sp>
    </p:spTree>
    <p:extLst>
      <p:ext uri="{BB962C8B-B14F-4D97-AF65-F5344CB8AC3E}">
        <p14:creationId xmlns:p14="http://schemas.microsoft.com/office/powerpoint/2010/main" val="2738177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1932123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30887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15:23-28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each in his own order: Christ the first fruits, after that those who are Christ’s at His coming,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24</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comes the end,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He hands over the kingdom to the God and Father, when He has abolished all rule and all authority and power.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must reign until He has put all His enemies under His feet.”</a:t>
            </a:r>
          </a:p>
        </p:txBody>
      </p:sp>
    </p:spTree>
    <p:extLst>
      <p:ext uri="{BB962C8B-B14F-4D97-AF65-F5344CB8AC3E}">
        <p14:creationId xmlns:p14="http://schemas.microsoft.com/office/powerpoint/2010/main" val="3539886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6287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15:23-28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last enemy that will be abolished is death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has put all things in subjection under His feet. But when He says, ‘All things are put in subjection,’ it is evident that He is excepted who put all things in subjection to Him.</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all things are subjected to Him, then the Son Himself also will be subjected to the One who subjected all things to Him, so that God may be all in all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765210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3250627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30887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15:23-28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each in his own order: Christ the first fruits, after that those who are Christ’s at His coming,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24</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comes the end, when He hands over the kingdom to the God and Father, when He has abolished all rule and all authority and power.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must reign until He has put all His enemies under His feet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59836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6998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Psalm 110:1-2</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says to my Lord: ‘Sit at My right hand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Until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make Your enemies a footstool for Your feet.’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stretch forth Your strong scepter from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Zion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saying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Rule in the midst of Your enemies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73330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6287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15:23-28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last enemy that will be abolished is death.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has put all things in subjection under His feet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when He says, ‘All things are put in subjection,’ it is evident that He is excepted who put all things in subjection to Him.</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all things are subjected to Him, then the Son Himself also will be subjected to the One who subjected all things to Him, so that God may be all in all.”</a:t>
            </a:r>
          </a:p>
        </p:txBody>
      </p:sp>
    </p:spTree>
    <p:extLst>
      <p:ext uri="{BB962C8B-B14F-4D97-AF65-F5344CB8AC3E}">
        <p14:creationId xmlns:p14="http://schemas.microsoft.com/office/powerpoint/2010/main" val="365151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2800" dirty="0">
                <a:solidFill>
                  <a:srgbClr val="00FFFF"/>
                </a:solidFill>
                <a:effectLst>
                  <a:outerShdw blurRad="38100" dist="38100" dir="2700000" algn="tl">
                    <a:srgbClr val="000000">
                      <a:alpha val="43137"/>
                    </a:srgbClr>
                  </a:outerShdw>
                </a:effectLst>
                <a:cs typeface="Calibri" panose="020F0502020204030204" pitchFamily="34" charset="0"/>
              </a:rPr>
              <a:t>Chapter 19</a:t>
            </a:r>
            <a:endParaRPr lang="en-US" altLang="en-US"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effectLst>
                  <a:outerShdw blurRad="38100" dist="38100" dir="2700000" algn="tl">
                    <a:srgbClr val="000000">
                      <a:alpha val="43137"/>
                    </a:srgbClr>
                  </a:outerShdw>
                </a:effectLst>
                <a:cs typeface="Calibri" panose="020F0502020204030204" pitchFamily="34" charset="0"/>
              </a:rPr>
              <a:t>Dr. </a:t>
            </a:r>
            <a:r>
              <a:rPr lang="en-US" altLang="en-US">
                <a:effectLst>
                  <a:outerShdw blurRad="38100" dist="38100" dir="2700000" algn="tl">
                    <a:srgbClr val="000000">
                      <a:alpha val="43137"/>
                    </a:srgbClr>
                  </a:outerShdw>
                </a:effectLst>
                <a:cs typeface="Calibri" panose="020F0502020204030204" pitchFamily="34" charset="0"/>
              </a:rPr>
              <a:t>Andy Woods</a:t>
            </a:r>
            <a:endParaRPr lang="en-US" altLang="en-US" dirty="0">
              <a:effectLst>
                <a:outerShdw blurRad="38100" dist="38100" dir="2700000" algn="tl">
                  <a:srgbClr val="000000">
                    <a:alpha val="43137"/>
                  </a:srgbClr>
                </a:outerShdw>
              </a:effectLst>
              <a:cs typeface="Calibri" panose="020F0502020204030204" pitchFamily="34" charset="0"/>
            </a:endParaRPr>
          </a:p>
          <a:p>
            <a:pPr eaLnBrk="1" hangingPunct="1"/>
            <a:endParaRPr lang="en-US" altLang="en-US" sz="2000" dirty="0">
              <a:effectLst>
                <a:outerShdw blurRad="38100" dist="38100" dir="2700000" algn="tl">
                  <a:srgbClr val="000000">
                    <a:alpha val="43137"/>
                  </a:srgbClr>
                </a:outerShdw>
              </a:effectLst>
              <a:cs typeface="Calibri" panose="020F0502020204030204" pitchFamily="34" charset="0"/>
            </a:endParaRP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Senior Pastor – Sugar Land Bible Church</a:t>
            </a: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President – Chafer Theological Seminary</a:t>
            </a:r>
            <a:r>
              <a:rPr lang="en-US" altLang="en-US" sz="2000" dirty="0">
                <a:solidFill>
                  <a:schemeClr val="bg1"/>
                </a:solidFill>
                <a:effectLst>
                  <a:outerShdw blurRad="38100" dist="38100" dir="2700000" algn="tl">
                    <a:srgbClr val="000000">
                      <a:alpha val="43137"/>
                    </a:srgbClr>
                  </a:outerShdw>
                </a:effectLst>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310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75487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Psalm 8:4-6</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man that You take thought of him, And the son of man that You care for him?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Yet You have made him a little lower than God, And You crown him with glory and majesty!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make him to rule over the works of Your hands;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have put all things under his feet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680789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FC0087-576F-4445-B0B0-C60059F92AB6}"/>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4955203"/>
          </a:xfrm>
          <a:prstGeom prst="rect">
            <a:avLst/>
          </a:prstGeom>
          <a:noFill/>
          <a:ln w="28575">
            <a:noFill/>
            <a:miter lim="800000"/>
            <a:headEnd/>
            <a:tailEnd/>
          </a:ln>
        </p:spPr>
        <p:txBody>
          <a:bodyPr wrap="square">
            <a:spAutoFit/>
          </a:bodyPr>
          <a:lstStyle/>
          <a:p>
            <a:pPr algn="ctr">
              <a:spcAft>
                <a:spcPts val="1200"/>
              </a:spcAft>
            </a:pPr>
            <a:r>
              <a:rPr lang="en-US" sz="2700" baseline="30000" dirty="0">
                <a:effectLst>
                  <a:outerShdw blurRad="38100" dist="38100" dir="2700000" algn="tl">
                    <a:srgbClr val="000000">
                      <a:alpha val="43137"/>
                    </a:srgbClr>
                  </a:outerShdw>
                </a:effectLst>
                <a:latin typeface="Calibri" panose="020F0502020204030204" pitchFamily="34" charset="0"/>
              </a:rPr>
              <a:t> </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rPr>
              <a:t>Genesis 1:26-28</a:t>
            </a:r>
          </a:p>
          <a:p>
            <a:pPr algn="just">
              <a:spcAft>
                <a:spcPts val="0"/>
              </a:spcAft>
            </a:pPr>
            <a:r>
              <a:rPr lang="en-US" sz="2700" baseline="30000" dirty="0">
                <a:effectLst>
                  <a:outerShdw blurRad="38100" dist="38100" dir="2700000" algn="tl">
                    <a:srgbClr val="000000">
                      <a:alpha val="43137"/>
                    </a:srgbClr>
                  </a:outerShdw>
                </a:effectLst>
                <a:latin typeface="Calibri" panose="020F0502020204030204" pitchFamily="34" charset="0"/>
              </a:rPr>
              <a:t>26 </a:t>
            </a:r>
            <a:r>
              <a:rPr lang="en-US" sz="2700" dirty="0">
                <a:effectLst>
                  <a:outerShdw blurRad="38100" dist="38100" dir="2700000" algn="tl">
                    <a:srgbClr val="000000">
                      <a:alpha val="43137"/>
                    </a:srgbClr>
                  </a:outerShdw>
                </a:effectLst>
                <a:latin typeface="Calibri" panose="020F0502020204030204" pitchFamily="34" charset="0"/>
              </a:rPr>
              <a:t>Then God said, “Let Us make man in Our image, according to Our likeness; and let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rPr>
              <a:t>them rule over the fish of the sea and over the birds of the sky and over the cattle and over all the earth, and over every creeping thing that creeps on the earth</a:t>
            </a:r>
            <a:r>
              <a:rPr lang="en-US" sz="2700" dirty="0">
                <a:effectLst>
                  <a:outerShdw blurRad="38100" dist="38100" dir="2700000" algn="tl">
                    <a:srgbClr val="000000">
                      <a:alpha val="43137"/>
                    </a:srgbClr>
                  </a:outerShdw>
                </a:effectLst>
                <a:latin typeface="Calibri" panose="020F0502020204030204" pitchFamily="34" charset="0"/>
              </a:rPr>
              <a:t>.” </a:t>
            </a:r>
            <a:r>
              <a:rPr lang="en-US" sz="2700" baseline="30000" dirty="0">
                <a:effectLst>
                  <a:outerShdw blurRad="38100" dist="38100" dir="2700000" algn="tl">
                    <a:srgbClr val="000000">
                      <a:alpha val="43137"/>
                    </a:srgbClr>
                  </a:outerShdw>
                </a:effectLst>
                <a:latin typeface="Calibri" panose="020F0502020204030204" pitchFamily="34" charset="0"/>
              </a:rPr>
              <a:t>27 </a:t>
            </a:r>
            <a:r>
              <a:rPr lang="en-US" sz="2700" dirty="0">
                <a:effectLst>
                  <a:outerShdw blurRad="38100" dist="38100" dir="2700000" algn="tl">
                    <a:srgbClr val="000000">
                      <a:alpha val="43137"/>
                    </a:srgbClr>
                  </a:outerShdw>
                </a:effectLst>
                <a:latin typeface="Calibri" panose="020F0502020204030204" pitchFamily="34" charset="0"/>
              </a:rPr>
              <a:t>God created man in His own image, in the image of God He created him; male and female He created them. </a:t>
            </a:r>
            <a:r>
              <a:rPr lang="en-US" sz="2700" baseline="30000" dirty="0">
                <a:effectLst>
                  <a:outerShdw blurRad="38100" dist="38100" dir="2700000" algn="tl">
                    <a:srgbClr val="000000">
                      <a:alpha val="43137"/>
                    </a:srgbClr>
                  </a:outerShdw>
                </a:effectLst>
                <a:latin typeface="Calibri" panose="020F0502020204030204" pitchFamily="34" charset="0"/>
              </a:rPr>
              <a:t>28 </a:t>
            </a:r>
            <a:r>
              <a:rPr lang="en-US" sz="2700" dirty="0">
                <a:effectLst>
                  <a:outerShdw blurRad="38100" dist="38100" dir="2700000" algn="tl">
                    <a:srgbClr val="000000">
                      <a:alpha val="43137"/>
                    </a:srgbClr>
                  </a:outerShdw>
                </a:effectLst>
                <a:latin typeface="Calibri" panose="020F0502020204030204" pitchFamily="34" charset="0"/>
              </a:rPr>
              <a:t>God blessed them; and God said to them, “Be fruitful and multiply, and fill the earth, and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rPr>
              <a:t>subdue it; and rule over the fish of the sea and over the birds of the sky and over every living thing that moves on the earth</a:t>
            </a:r>
            <a:r>
              <a:rPr lang="en-US" sz="27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1679158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463" y="228111"/>
            <a:ext cx="7773074" cy="5639289"/>
          </a:xfrm>
          <a:prstGeom prst="rect">
            <a:avLst/>
          </a:prstGeom>
        </p:spPr>
      </p:pic>
    </p:spTree>
    <p:extLst>
      <p:ext uri="{BB962C8B-B14F-4D97-AF65-F5344CB8AC3E}">
        <p14:creationId xmlns:p14="http://schemas.microsoft.com/office/powerpoint/2010/main" val="3534469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15:23-28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last enemy that will be abolished is death.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has put all things in subjection under His feet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when He says, ‘All things are put in subjection,’ it is evident that He is excepted who put all things in subjection to Him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all things are subjected to Him, then the Son Himself also will be subjected to the One who subjected all things to Him, so that God may be all in all.”</a:t>
            </a:r>
          </a:p>
        </p:txBody>
      </p:sp>
    </p:spTree>
    <p:extLst>
      <p:ext uri="{BB962C8B-B14F-4D97-AF65-F5344CB8AC3E}">
        <p14:creationId xmlns:p14="http://schemas.microsoft.com/office/powerpoint/2010/main" val="1617453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24731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15:23-28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each in his own order: Christ the first fruits, after that those who are Christ’s at His coming,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24</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end,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He hands over the kingdom to the God and Father, when He has abolished all rule and all authority and power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must reign until He has put all His enemies under His feet.”</a:t>
            </a:r>
          </a:p>
        </p:txBody>
      </p:sp>
    </p:spTree>
    <p:extLst>
      <p:ext uri="{BB962C8B-B14F-4D97-AF65-F5344CB8AC3E}">
        <p14:creationId xmlns:p14="http://schemas.microsoft.com/office/powerpoint/2010/main" val="2455176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15:23-28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last enemy that will be abolished is death.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has put all things in subjection under His feet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when He says, ‘All things are put in subjection,’ it is evident that He is excepted who put all things in subjection to Him.</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all things are subjected to Him, then the Son Himself also will be subjected to the One who subjected all things to Him, so that God may be all in all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160886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3640598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24731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15:23-28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23</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But each in his own order: Christ the first fruits, </a:t>
            </a:r>
            <a:r>
              <a:rPr lang="en-US" sz="3200" b="1" u="sng" dirty="0">
                <a:solidFill>
                  <a:srgbClr val="FFFFCC"/>
                </a:solidFill>
                <a:latin typeface="Calibri" panose="020F0502020204030204" pitchFamily="34" charset="0"/>
                <a:cs typeface="Calibri" panose="020F0502020204030204" pitchFamily="34" charset="0"/>
              </a:rPr>
              <a:t>after that (</a:t>
            </a:r>
            <a:r>
              <a:rPr lang="en-US" sz="3200" b="1" i="1" u="sng" dirty="0" err="1">
                <a:solidFill>
                  <a:srgbClr val="FFFFCC"/>
                </a:solidFill>
                <a:latin typeface="Calibri" panose="020F0502020204030204" pitchFamily="34" charset="0"/>
                <a:cs typeface="Calibri" panose="020F0502020204030204" pitchFamily="34" charset="0"/>
              </a:rPr>
              <a:t>epeita</a:t>
            </a:r>
            <a:r>
              <a:rPr lang="en-US" sz="3200" b="1" u="sng" dirty="0">
                <a:solidFill>
                  <a:srgbClr val="FFFFCC"/>
                </a:solidFill>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 those who are Christ’s at His coming, </a:t>
            </a:r>
            <a:r>
              <a:rPr lang="en-US" sz="3200" baseline="30000" dirty="0">
                <a:latin typeface="Calibri" panose="020F0502020204030204" pitchFamily="34" charset="0"/>
                <a:cs typeface="Calibri" panose="020F0502020204030204" pitchFamily="34" charset="0"/>
              </a:rPr>
              <a:t>24</a:t>
            </a:r>
            <a:r>
              <a:rPr lang="en-US" sz="3200" b="1" baseline="30000" dirty="0">
                <a:latin typeface="Calibri" panose="020F0502020204030204" pitchFamily="34" charset="0"/>
                <a:cs typeface="Calibri" panose="020F0502020204030204" pitchFamily="34" charset="0"/>
              </a:rPr>
              <a:t> </a:t>
            </a:r>
            <a:r>
              <a:rPr lang="en-US" sz="3200" b="1" u="sng" dirty="0">
                <a:solidFill>
                  <a:srgbClr val="FFFFCC"/>
                </a:solidFill>
                <a:latin typeface="Calibri" panose="020F0502020204030204" pitchFamily="34" charset="0"/>
                <a:cs typeface="Calibri" panose="020F0502020204030204" pitchFamily="34" charset="0"/>
              </a:rPr>
              <a:t>then (</a:t>
            </a:r>
            <a:r>
              <a:rPr lang="en-US" sz="3200" b="1" i="1" u="sng" dirty="0" err="1">
                <a:solidFill>
                  <a:srgbClr val="FFFFCC"/>
                </a:solidFill>
                <a:latin typeface="Calibri" panose="020F0502020204030204" pitchFamily="34" charset="0"/>
                <a:cs typeface="Calibri" panose="020F0502020204030204" pitchFamily="34" charset="0"/>
              </a:rPr>
              <a:t>eita</a:t>
            </a:r>
            <a:r>
              <a:rPr lang="en-US" sz="3200" b="1" u="sng" dirty="0">
                <a:solidFill>
                  <a:srgbClr val="FFFFCC"/>
                </a:solidFill>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 </a:t>
            </a:r>
            <a:r>
              <a:rPr lang="en-US" sz="3200" i="1" dirty="0">
                <a:latin typeface="Calibri" panose="020F0502020204030204" pitchFamily="34" charset="0"/>
                <a:cs typeface="Calibri" panose="020F0502020204030204" pitchFamily="34" charset="0"/>
              </a:rPr>
              <a:t>comes</a:t>
            </a:r>
            <a:r>
              <a:rPr lang="en-US" sz="3200" dirty="0">
                <a:latin typeface="Calibri" panose="020F0502020204030204" pitchFamily="34" charset="0"/>
                <a:cs typeface="Calibri" panose="020F0502020204030204" pitchFamily="34" charset="0"/>
              </a:rPr>
              <a:t> the end, when He hands over the kingdom to the God and Father, when He has abolished all rule and all authority and power. </a:t>
            </a:r>
            <a:r>
              <a:rPr lang="en-US" sz="3200" baseline="30000" dirty="0">
                <a:latin typeface="Calibri" panose="020F0502020204030204" pitchFamily="34" charset="0"/>
                <a:cs typeface="Calibri" panose="020F0502020204030204" pitchFamily="34" charset="0"/>
              </a:rPr>
              <a:t>25</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For He must reign until He has put all His enemies under His feet.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427822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565706"/>
            <a:ext cx="9144000" cy="5078313"/>
          </a:xfrm>
          <a:prstGeom prst="rect">
            <a:avLst/>
          </a:prstGeom>
        </p:spPr>
        <p:txBody>
          <a:bodyPr wrap="square">
            <a:spAutoFit/>
          </a:bodyPr>
          <a:lstStyle/>
          <a:p>
            <a:pPr algn="just"/>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intermediate kingdom</a:t>
            </a:r>
            <a:r>
              <a:rPr lang="en-US" sz="27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may be implied from Paul’s delineation of the historical stages of the resurrection in 1 Corinthians 15:20–28. In verses 23–24, Paul marks off three stages of resurrection: Christ the first fruits, after that those who are Christ’s at His coming, then comes the end…The reign of Christ which precedes the final and everlasting revelation of the eschatological kingdom covers whatever time elapses between the second and third stages of resurrection.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reign may in fact extend back to the first stage, that of Christ’s resurrection</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since we have seen that Paul repeatedly speaks of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Christ’s present reign</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using the language of Psalm 110:1 (which language is also used here in 1 Cor. 15:25).”</a:t>
            </a:r>
          </a:p>
        </p:txBody>
      </p:sp>
      <p:sp>
        <p:nvSpPr>
          <p:cNvPr id="3" name="Rectangle 2"/>
          <p:cNvSpPr/>
          <p:nvPr/>
        </p:nvSpPr>
        <p:spPr>
          <a:xfrm>
            <a:off x="1257399" y="304800"/>
            <a:ext cx="7543799" cy="1208023"/>
          </a:xfrm>
          <a:prstGeom prst="rect">
            <a:avLst/>
          </a:prstGeom>
        </p:spPr>
        <p:txBody>
          <a:bodyPr wrap="square">
            <a:spAutoFit/>
          </a:bodyPr>
          <a:lstStyle/>
          <a:p>
            <a:pPr algn="ctr">
              <a:spcAft>
                <a:spcPts val="900"/>
              </a:spcAft>
            </a:pPr>
            <a:r>
              <a:rPr lang="en-US" sz="25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Progressive Dispensationalism &amp; Kingdom Now Theology</a:t>
            </a: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Craig Blaising, “The Kingdom of God in the New Testament,” in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Progressive Dispensationalism</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Craig A. Blaising and Darrel L. Bock (Wheaton, IL: Victor, 1993), 273–74.</a:t>
            </a:r>
          </a:p>
          <a:p>
            <a:pPr algn="ctr"/>
            <a:endParaRPr lang="en-US" sz="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pic>
        <p:nvPicPr>
          <p:cNvPr id="1026" name="Picture 2" descr="Image result for craig blaising">
            <a:extLst>
              <a:ext uri="{FF2B5EF4-FFF2-40B4-BE49-F238E27FC236}">
                <a16:creationId xmlns:a16="http://schemas.microsoft.com/office/drawing/2014/main" id="{E95ECF50-A78F-4999-A152-EBD4F4F5AF5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3362" y="213981"/>
            <a:ext cx="826870" cy="1157619"/>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872492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24731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15:23-28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23</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But each in his own order: Christ the first fruits, after that those who are Christ’s at His coming, </a:t>
            </a:r>
            <a:r>
              <a:rPr lang="en-US" sz="3200" baseline="30000" dirty="0">
                <a:latin typeface="Calibri" panose="020F0502020204030204" pitchFamily="34" charset="0"/>
                <a:cs typeface="Calibri" panose="020F0502020204030204" pitchFamily="34" charset="0"/>
              </a:rPr>
              <a:t>24</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then </a:t>
            </a:r>
            <a:r>
              <a:rPr lang="en-US" sz="3200" i="1" dirty="0">
                <a:latin typeface="Calibri" panose="020F0502020204030204" pitchFamily="34" charset="0"/>
                <a:cs typeface="Calibri" panose="020F0502020204030204" pitchFamily="34" charset="0"/>
              </a:rPr>
              <a:t>comes</a:t>
            </a:r>
            <a:r>
              <a:rPr lang="en-US" sz="3200" dirty="0">
                <a:latin typeface="Calibri" panose="020F0502020204030204" pitchFamily="34" charset="0"/>
                <a:cs typeface="Calibri" panose="020F0502020204030204" pitchFamily="34" charset="0"/>
              </a:rPr>
              <a:t> the end, when He hands over the kingdom to the God and Father, when He has abolished all rule and all authority and power. </a:t>
            </a:r>
            <a:r>
              <a:rPr lang="en-US" sz="3200" baseline="30000" dirty="0">
                <a:latin typeface="Calibri" panose="020F0502020204030204" pitchFamily="34" charset="0"/>
                <a:cs typeface="Calibri" panose="020F0502020204030204" pitchFamily="34" charset="0"/>
              </a:rPr>
              <a:t>25</a:t>
            </a:r>
            <a:r>
              <a:rPr lang="en-US" sz="3200" b="1" baseline="30000" dirty="0">
                <a:latin typeface="Calibri" panose="020F0502020204030204" pitchFamily="34" charset="0"/>
                <a:cs typeface="Calibri" panose="020F0502020204030204" pitchFamily="34" charset="0"/>
              </a:rPr>
              <a:t> </a:t>
            </a:r>
            <a:r>
              <a:rPr lang="en-US" sz="3200" b="1" u="sng" dirty="0">
                <a:solidFill>
                  <a:srgbClr val="FFFFCC"/>
                </a:solidFill>
                <a:latin typeface="Calibri" panose="020F0502020204030204" pitchFamily="34" charset="0"/>
                <a:cs typeface="Calibri" panose="020F0502020204030204" pitchFamily="34" charset="0"/>
              </a:rPr>
              <a:t>For He must reign until He has put all His enemies under His feet</a:t>
            </a:r>
            <a:r>
              <a:rPr lang="en-US" sz="3200" dirty="0">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352160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762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44196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a:t>
            </a:r>
            <a:r>
              <a:rPr lang="en-US" altLang="en-US">
                <a:effectLst>
                  <a:outerShdw blurRad="38100" dist="38100" dir="2700000" algn="tl">
                    <a:srgbClr val="000000">
                      <a:alpha val="43137"/>
                    </a:srgbClr>
                  </a:outerShdw>
                </a:effectLst>
              </a:rPr>
              <a:t>Bible Say </a:t>
            </a:r>
            <a:r>
              <a:rPr lang="en-US" altLang="en-US" dirty="0">
                <a:effectLst>
                  <a:outerShdw blurRad="38100" dist="38100" dir="2700000" algn="tl">
                    <a:srgbClr val="000000">
                      <a:alpha val="43137"/>
                    </a:srgbClr>
                  </a:outerShdw>
                </a:effectLst>
              </a:rPr>
              <a:t>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7" name="Picture 4" descr="C:\Documents and Settings\Owner\Application Data\Microsoft\Media Catalog\Downloaded Clips\cl0\SY01462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pic>
        <p:nvPicPr>
          <p:cNvPr id="8" name="Picture 2" descr="http://3.bp.blogspot.com/-QEkPt30fRNQ/US-EfJsZfRI/AAAAAAAASK4/JnP_SUUHRas/s1600/a.jpg">
            <a:extLst>
              <a:ext uri="{FF2B5EF4-FFF2-40B4-BE49-F238E27FC236}">
                <a16:creationId xmlns:a16="http://schemas.microsoft.com/office/drawing/2014/main" id="{2E8192B3-0D50-4A94-AF06-092F24ABAD82}"/>
              </a:ext>
            </a:extLst>
          </p:cNvPr>
          <p:cNvPicPr>
            <a:picLocks noChangeAspect="1" noChangeArrowheads="1"/>
          </p:cNvPicPr>
          <p:nvPr/>
        </p:nvPicPr>
        <p:blipFill>
          <a:blip r:embed="rId3"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2898847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6287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15:23-28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26</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The last enemy that will be abolished is death. </a:t>
            </a:r>
            <a:r>
              <a:rPr lang="en-US" sz="3200" baseline="30000" dirty="0">
                <a:latin typeface="Calibri" panose="020F0502020204030204" pitchFamily="34" charset="0"/>
                <a:cs typeface="Calibri" panose="020F0502020204030204" pitchFamily="34" charset="0"/>
              </a:rPr>
              <a:t>27</a:t>
            </a:r>
            <a:r>
              <a:rPr lang="en-US" sz="3200" b="1" baseline="30000" dirty="0">
                <a:latin typeface="Calibri" panose="020F0502020204030204" pitchFamily="34" charset="0"/>
                <a:cs typeface="Calibri" panose="020F0502020204030204" pitchFamily="34" charset="0"/>
              </a:rPr>
              <a:t> </a:t>
            </a:r>
            <a:r>
              <a:rPr lang="en-US" sz="3200" b="1" u="sng" dirty="0">
                <a:solidFill>
                  <a:srgbClr val="FFFFCC"/>
                </a:solidFill>
                <a:latin typeface="Calibri" panose="020F0502020204030204" pitchFamily="34" charset="0"/>
                <a:cs typeface="Calibri" panose="020F0502020204030204" pitchFamily="34" charset="0"/>
              </a:rPr>
              <a:t>For He has put all things in subjection under His feet</a:t>
            </a:r>
            <a:r>
              <a:rPr lang="en-US" sz="3200" dirty="0">
                <a:latin typeface="Calibri" panose="020F0502020204030204" pitchFamily="34" charset="0"/>
                <a:cs typeface="Calibri" panose="020F0502020204030204" pitchFamily="34" charset="0"/>
              </a:rPr>
              <a:t>. But when He says, ‘All things are put in subjection,’ it is evident that He is excepted who put all things in subjection to Him.</a:t>
            </a:r>
            <a:r>
              <a:rPr lang="en-US" sz="3200" baseline="30000" dirty="0">
                <a:latin typeface="Calibri" panose="020F0502020204030204" pitchFamily="34" charset="0"/>
                <a:cs typeface="Calibri" panose="020F0502020204030204" pitchFamily="34" charset="0"/>
              </a:rPr>
              <a:t>28</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When all things are subjected to Him, then the Son Himself also will be subjected to the One who subjected all things to Him, so that God may be all in all.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815476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Three Problems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(1 Corinthians 15:25, 27)</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Parameter’s of Christ’s reign should be defined by the immediate context (1 Cor. 15:23-24)</a:t>
            </a:r>
          </a:p>
          <a:p>
            <a:pPr marL="514350" indent="-514350" algn="just">
              <a:spcBef>
                <a:spcPct val="0"/>
              </a:spcBef>
              <a:spcAft>
                <a:spcPts val="30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Ps. 110:1-2 (vs. 25) and Ps. 8:4-6 (vs. 27) speak of Christ’s direct earthly reign</a:t>
            </a:r>
          </a:p>
          <a:p>
            <a:pPr marL="514350" indent="-514350" algn="just">
              <a:spcBef>
                <a:spcPct val="0"/>
              </a:spcBef>
              <a:spcAft>
                <a:spcPts val="30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First Corinthians speaks of Christ’s future rule (4:5, 8; 6:2-3, 9-10; 15:50)</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45838" y="5257800"/>
            <a:ext cx="2052323" cy="1371600"/>
          </a:xfrm>
          <a:prstGeom prst="rect">
            <a:avLst/>
          </a:prstGeom>
        </p:spPr>
      </p:pic>
    </p:spTree>
    <p:extLst>
      <p:ext uri="{BB962C8B-B14F-4D97-AF65-F5344CB8AC3E}">
        <p14:creationId xmlns:p14="http://schemas.microsoft.com/office/powerpoint/2010/main" val="29281781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Three Problems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(1 Corinthians 15:25, 27)</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lphaUcPeriod"/>
            </a:pPr>
            <a:r>
              <a:rPr lang="en-US" altLang="en-US" sz="2800" b="1" u="sng" dirty="0">
                <a:solidFill>
                  <a:srgbClr val="FFFFCC"/>
                </a:solidFill>
                <a:effectLst>
                  <a:outerShdw blurRad="38100" dist="38100" dir="2700000" algn="tl">
                    <a:srgbClr val="000000">
                      <a:alpha val="43137"/>
                    </a:srgbClr>
                  </a:outerShdw>
                </a:effectLst>
              </a:rPr>
              <a:t>Parameter’s of Christ’s reign should be defined by the immediate context (1 Cor. 15:23-24)</a:t>
            </a:r>
          </a:p>
          <a:p>
            <a:pPr marL="514350" indent="-514350" algn="just">
              <a:spcBef>
                <a:spcPct val="0"/>
              </a:spcBef>
              <a:spcAft>
                <a:spcPts val="30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Ps. 110:1-2 (vs. 25) and Ps. 8:4-6 (vs. 27) speak of Christ’s direct earthly reign</a:t>
            </a:r>
          </a:p>
          <a:p>
            <a:pPr marL="514350" indent="-514350" algn="just">
              <a:spcBef>
                <a:spcPct val="0"/>
              </a:spcBef>
              <a:spcAft>
                <a:spcPts val="30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First Corinthians speaks of Christ’s future rule (4:5, 8; 6:2-3, 9-10; 15:50)</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45838" y="5257800"/>
            <a:ext cx="2052323" cy="1371600"/>
          </a:xfrm>
          <a:prstGeom prst="rect">
            <a:avLst/>
          </a:prstGeom>
        </p:spPr>
      </p:pic>
    </p:spTree>
    <p:extLst>
      <p:ext uri="{BB962C8B-B14F-4D97-AF65-F5344CB8AC3E}">
        <p14:creationId xmlns:p14="http://schemas.microsoft.com/office/powerpoint/2010/main" val="2265122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24731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15:23-28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each in his own order: Christ the first fruits, after that those who are Christ’s at His coming,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24</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end, when He hands over the kingdom to the God and Father, when He has abolished all rule and all authority and power.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must reign until He has put all His enemies under His feet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873376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6287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15:23-28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last enemy that will be abolished is death.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has put all things in subjection under His feet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when He says, ‘All things are put in subjection,’ it is evident that He is excepted who put all things in subjection to Him.</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all things are subjected to Him, then the Son Himself also will be subjected to the One who subjected all things to Him, so that God may be all in all.”</a:t>
            </a:r>
          </a:p>
        </p:txBody>
      </p:sp>
    </p:spTree>
    <p:extLst>
      <p:ext uri="{BB962C8B-B14F-4D97-AF65-F5344CB8AC3E}">
        <p14:creationId xmlns:p14="http://schemas.microsoft.com/office/powerpoint/2010/main" val="40278797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24731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15:23-28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each in his own order: Christ the first fruits,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that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epeita</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those who are Christ’s at His coming,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24</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eita</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end, when He hands over the kingdom to the God and Father, when He has abolished all rule and all authority and power.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must reign until He has put all His enemies under His feet.”</a:t>
            </a:r>
          </a:p>
        </p:txBody>
      </p:sp>
    </p:spTree>
    <p:extLst>
      <p:ext uri="{BB962C8B-B14F-4D97-AF65-F5344CB8AC3E}">
        <p14:creationId xmlns:p14="http://schemas.microsoft.com/office/powerpoint/2010/main" val="11922415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Three Problems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(1 Corinthians 15:25, 27)</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Parameter’s of Christ’s reign should be defined by the immediate context (1 Cor. 15:23-24)</a:t>
            </a:r>
          </a:p>
          <a:p>
            <a:pPr marL="514350" indent="-514350" algn="just">
              <a:spcBef>
                <a:spcPct val="0"/>
              </a:spcBef>
              <a:spcAft>
                <a:spcPts val="3000"/>
              </a:spcAft>
              <a:buClr>
                <a:srgbClr val="66FFFF"/>
              </a:buClr>
              <a:buSzPct val="100000"/>
              <a:buFont typeface="+mj-lt"/>
              <a:buAutoNum type="alphaUcPeriod"/>
            </a:pPr>
            <a:r>
              <a:rPr lang="en-US" altLang="en-US" sz="2800" b="1" u="sng" dirty="0">
                <a:solidFill>
                  <a:srgbClr val="FFFFCC"/>
                </a:solidFill>
                <a:effectLst>
                  <a:outerShdw blurRad="38100" dist="38100" dir="2700000" algn="tl">
                    <a:srgbClr val="000000">
                      <a:alpha val="43137"/>
                    </a:srgbClr>
                  </a:outerShdw>
                </a:effectLst>
              </a:rPr>
              <a:t>Ps. 110:1-2 (vs. 25) and Ps. 8:4-6 (vs. 27) speak of Christ’s direct earthly reign</a:t>
            </a:r>
          </a:p>
          <a:p>
            <a:pPr marL="514350" indent="-514350" algn="just">
              <a:spcBef>
                <a:spcPct val="0"/>
              </a:spcBef>
              <a:spcAft>
                <a:spcPts val="30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First Corinthians speaks of Christ’s future rule (4:5, 8; 6:2-3, 9-10; 15:50)</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45838" y="5257800"/>
            <a:ext cx="2052323" cy="1371600"/>
          </a:xfrm>
          <a:prstGeom prst="rect">
            <a:avLst/>
          </a:prstGeom>
        </p:spPr>
      </p:pic>
    </p:spTree>
    <p:extLst>
      <p:ext uri="{BB962C8B-B14F-4D97-AF65-F5344CB8AC3E}">
        <p14:creationId xmlns:p14="http://schemas.microsoft.com/office/powerpoint/2010/main" val="10902929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24731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15:23-28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each in his own order: Christ the first fruits, after that those who are Christ’s at His coming,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24</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end, when He hands over the kingdom to the God and Father, when He has abolished all rule and all authority and power.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must reign until He has put all His enemies under His feet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6098823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32398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Psalm 110:1-2</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says to my Lord: ‘Sit at My right hand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Until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make Your enemies a footstool for Your feet.’ </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stretch forth Your strong scepter from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Zion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saying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Rule in the midst of Your enemies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algn="just"/>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89572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6287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15:23-28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last enemy that will be abolished is death.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has put all things in subjection under His feet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when He says, ‘All things are put in subjection,’ it is evident that He is excepted who put all things in subjection to Him.</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all things are subjected to Him, then the Son Himself also will be subjected to the One who subjected all things to Him, so that God may be all in all.”</a:t>
            </a:r>
          </a:p>
        </p:txBody>
      </p:sp>
    </p:spTree>
    <p:extLst>
      <p:ext uri="{BB962C8B-B14F-4D97-AF65-F5344CB8AC3E}">
        <p14:creationId xmlns:p14="http://schemas.microsoft.com/office/powerpoint/2010/main" val="1471707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6" name="Picture 2" descr="http://3.bp.blogspot.com/-QEkPt30fRNQ/US-EfJsZfRI/AAAAAAAASK4/JnP_SUUHRas/s1600/a.jpg">
            <a:extLst>
              <a:ext uri="{FF2B5EF4-FFF2-40B4-BE49-F238E27FC236}">
                <a16:creationId xmlns:a16="http://schemas.microsoft.com/office/drawing/2014/main" id="{6258E415-00B6-42AC-BD7C-F0E89C87077C}"/>
              </a:ext>
            </a:extLst>
          </p:cNvPr>
          <p:cNvPicPr>
            <a:picLocks noChangeAspect="1" noChangeArrowheads="1"/>
          </p:cNvPicPr>
          <p:nvPr/>
        </p:nvPicPr>
        <p:blipFill>
          <a:blip r:embed="rId2"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40467315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30887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Psalm 8:4-6</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man that You take thought of him, And the son of man that You care for him?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Yet You have made him a little lower than God, And You crown him with glory and majesty!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make him to rule over the works of Your hands;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have put all things under his feet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algn="just"/>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50602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FC0087-576F-4445-B0B0-C60059F92AB6}"/>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4893647"/>
          </a:xfrm>
          <a:prstGeom prst="rect">
            <a:avLst/>
          </a:prstGeom>
          <a:noFill/>
          <a:ln w="28575">
            <a:noFill/>
            <a:miter lim="800000"/>
            <a:headEnd/>
            <a:tailEnd/>
          </a:ln>
        </p:spPr>
        <p:txBody>
          <a:bodyPr wrap="square">
            <a:spAutoFit/>
          </a:bodyPr>
          <a:lstStyle/>
          <a:p>
            <a:pPr algn="ctr">
              <a:spcAft>
                <a:spcPts val="1200"/>
              </a:spcAft>
            </a:pPr>
            <a:r>
              <a:rPr lang="en-US" sz="2700" baseline="30000" dirty="0">
                <a:effectLst>
                  <a:outerShdw blurRad="38100" dist="38100" dir="2700000" algn="tl">
                    <a:srgbClr val="000000">
                      <a:alpha val="43137"/>
                    </a:srgbClr>
                  </a:outerShdw>
                </a:effectLst>
                <a:latin typeface="Calibri" panose="020F0502020204030204" pitchFamily="34" charset="0"/>
              </a:rPr>
              <a:t> </a:t>
            </a: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rPr>
              <a:t>Genesis 1:26-28</a:t>
            </a:r>
          </a:p>
          <a:p>
            <a:pPr algn="just">
              <a:spcAft>
                <a:spcPts val="0"/>
              </a:spcAft>
            </a:pPr>
            <a:r>
              <a:rPr lang="en-US" sz="2700" baseline="30000" dirty="0">
                <a:effectLst>
                  <a:outerShdw blurRad="38100" dist="38100" dir="2700000" algn="tl">
                    <a:srgbClr val="000000">
                      <a:alpha val="43137"/>
                    </a:srgbClr>
                  </a:outerShdw>
                </a:effectLst>
                <a:latin typeface="Calibri" panose="020F0502020204030204" pitchFamily="34" charset="0"/>
              </a:rPr>
              <a:t>26 </a:t>
            </a:r>
            <a:r>
              <a:rPr lang="en-US" sz="2700" dirty="0">
                <a:effectLst>
                  <a:outerShdw blurRad="38100" dist="38100" dir="2700000" algn="tl">
                    <a:srgbClr val="000000">
                      <a:alpha val="43137"/>
                    </a:srgbClr>
                  </a:outerShdw>
                </a:effectLst>
                <a:latin typeface="Calibri" panose="020F0502020204030204" pitchFamily="34" charset="0"/>
              </a:rPr>
              <a:t>Then God said, “Let Us make man in Our image, according to Our likeness; and let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rPr>
              <a:t>them rule over the fish of the sea and over the birds of the sky and over the cattle and over all the earth, and over every creeping thing that creeps on the earth</a:t>
            </a:r>
            <a:r>
              <a:rPr lang="en-US" sz="2700" dirty="0">
                <a:effectLst>
                  <a:outerShdw blurRad="38100" dist="38100" dir="2700000" algn="tl">
                    <a:srgbClr val="000000">
                      <a:alpha val="43137"/>
                    </a:srgbClr>
                  </a:outerShdw>
                </a:effectLst>
                <a:latin typeface="Calibri" panose="020F0502020204030204" pitchFamily="34" charset="0"/>
              </a:rPr>
              <a:t>.” </a:t>
            </a:r>
            <a:r>
              <a:rPr lang="en-US" sz="2700" baseline="30000" dirty="0">
                <a:effectLst>
                  <a:outerShdw blurRad="38100" dist="38100" dir="2700000" algn="tl">
                    <a:srgbClr val="000000">
                      <a:alpha val="43137"/>
                    </a:srgbClr>
                  </a:outerShdw>
                </a:effectLst>
                <a:latin typeface="Calibri" panose="020F0502020204030204" pitchFamily="34" charset="0"/>
              </a:rPr>
              <a:t>27 </a:t>
            </a:r>
            <a:r>
              <a:rPr lang="en-US" sz="2700" dirty="0">
                <a:effectLst>
                  <a:outerShdw blurRad="38100" dist="38100" dir="2700000" algn="tl">
                    <a:srgbClr val="000000">
                      <a:alpha val="43137"/>
                    </a:srgbClr>
                  </a:outerShdw>
                </a:effectLst>
                <a:latin typeface="Calibri" panose="020F0502020204030204" pitchFamily="34" charset="0"/>
              </a:rPr>
              <a:t>God created man in His own image, in the image of God He created him; male and female He created them. </a:t>
            </a:r>
            <a:r>
              <a:rPr lang="en-US" sz="2700" baseline="30000" dirty="0">
                <a:effectLst>
                  <a:outerShdw blurRad="38100" dist="38100" dir="2700000" algn="tl">
                    <a:srgbClr val="000000">
                      <a:alpha val="43137"/>
                    </a:srgbClr>
                  </a:outerShdw>
                </a:effectLst>
                <a:latin typeface="Calibri" panose="020F0502020204030204" pitchFamily="34" charset="0"/>
              </a:rPr>
              <a:t>28 </a:t>
            </a:r>
            <a:r>
              <a:rPr lang="en-US" sz="2700" dirty="0">
                <a:effectLst>
                  <a:outerShdw blurRad="38100" dist="38100" dir="2700000" algn="tl">
                    <a:srgbClr val="000000">
                      <a:alpha val="43137"/>
                    </a:srgbClr>
                  </a:outerShdw>
                </a:effectLst>
                <a:latin typeface="Calibri" panose="020F0502020204030204" pitchFamily="34" charset="0"/>
              </a:rPr>
              <a:t>God blessed them; and God said to them, “Be fruitful and multiply, and fill the earth, and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rPr>
              <a:t>subdue it; and rule over the fish of the sea and over the birds of the sky and over every living thing that moves on the earth</a:t>
            </a:r>
            <a:r>
              <a:rPr lang="en-US" sz="27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9100058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463" y="228111"/>
            <a:ext cx="7773074" cy="5639289"/>
          </a:xfrm>
          <a:prstGeom prst="rect">
            <a:avLst/>
          </a:prstGeom>
        </p:spPr>
      </p:pic>
    </p:spTree>
    <p:extLst>
      <p:ext uri="{BB962C8B-B14F-4D97-AF65-F5344CB8AC3E}">
        <p14:creationId xmlns:p14="http://schemas.microsoft.com/office/powerpoint/2010/main" val="754662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428750" y="228314"/>
            <a:ext cx="6286500" cy="1143286"/>
          </a:xfrm>
        </p:spPr>
        <p:txBody>
          <a:bodyPr/>
          <a:lstStyle/>
          <a:p>
            <a:pPr algn="ctr" eaLnBrk="1" hangingPunct="1">
              <a:defRPr/>
            </a:pPr>
            <a:r>
              <a:rPr lang="en-US" altLang="en-US" sz="3200" dirty="0">
                <a:solidFill>
                  <a:srgbClr val="00FFFF"/>
                </a:solidFill>
                <a:effectLst>
                  <a:outerShdw blurRad="38100" dist="38100" dir="2700000" algn="tl">
                    <a:srgbClr val="000000">
                      <a:alpha val="43137"/>
                    </a:srgbClr>
                  </a:outerShdw>
                </a:effectLst>
              </a:rPr>
              <a:t>Michael J. Vlach</a:t>
            </a:r>
            <a:br>
              <a:rPr lang="en-US" altLang="en-US" sz="1600" dirty="0">
                <a:solidFill>
                  <a:schemeClr val="tx1"/>
                </a:solidFill>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Michael J. Vlach, </a:t>
            </a:r>
            <a:r>
              <a:rPr lang="en-US" sz="1600" i="1" dirty="0">
                <a:solidFill>
                  <a:schemeClr val="tx1"/>
                </a:solidFill>
                <a:effectLst>
                  <a:outerShdw blurRad="38100" dist="38100" dir="2700000" algn="tl">
                    <a:srgbClr val="000000">
                      <a:alpha val="43137"/>
                    </a:srgbClr>
                  </a:outerShdw>
                </a:effectLst>
              </a:rPr>
              <a:t>Premillennialism: Why There Must Be a Future Earthly Kingdom of Jesus</a:t>
            </a:r>
            <a:r>
              <a:rPr lang="en-US" sz="1600" dirty="0">
                <a:solidFill>
                  <a:schemeClr val="tx1"/>
                </a:solidFill>
                <a:effectLst>
                  <a:outerShdw blurRad="38100" dist="38100" dir="2700000" algn="tl">
                    <a:srgbClr val="000000">
                      <a:alpha val="43137"/>
                    </a:srgbClr>
                  </a:outerShdw>
                </a:effectLst>
              </a:rPr>
              <a:t> (Los Angeles, CA: Theological Studies, 2015), 99-101.</a:t>
            </a:r>
            <a:endParaRPr lang="en-US" altLang="en-US" sz="1600" dirty="0">
              <a:solidFill>
                <a:schemeClr val="tx1"/>
              </a:solidFill>
              <a:effectLst>
                <a:outerShdw blurRad="38100" dist="38100" dir="2700000" algn="tl">
                  <a:srgbClr val="000000">
                    <a:alpha val="43137"/>
                  </a:srgbClr>
                </a:outerShdw>
              </a:effectLst>
            </a:endParaRPr>
          </a:p>
        </p:txBody>
      </p:sp>
      <p:sp>
        <p:nvSpPr>
          <p:cNvPr id="57347" name="Content Placeholder 2"/>
          <p:cNvSpPr>
            <a:spLocks noGrp="1"/>
          </p:cNvSpPr>
          <p:nvPr>
            <p:ph idx="1"/>
          </p:nvPr>
        </p:nvSpPr>
        <p:spPr>
          <a:xfrm>
            <a:off x="0" y="1649622"/>
            <a:ext cx="9144000" cy="4343400"/>
          </a:xfrm>
        </p:spPr>
        <p:txBody>
          <a:bodyPr/>
          <a:lstStyle/>
          <a:p>
            <a:pPr marL="0" indent="0" algn="just">
              <a:buNone/>
            </a:pPr>
            <a:r>
              <a:rPr lang="en-US" sz="2750" dirty="0">
                <a:effectLst>
                  <a:outerShdw blurRad="38100" dist="38100" dir="2700000" algn="tl">
                    <a:srgbClr val="000000">
                      <a:alpha val="43137"/>
                    </a:srgbClr>
                  </a:outerShdw>
                </a:effectLst>
              </a:rPr>
              <a:t>“With 15:25 Paul says, “He must reign until He has put all his enemies under His feet” (25). The “must” means it is necessary that Jesus reigns. Paul’s wording in verse 25 is a reference to Psalm 110:1–2, which states: “The Lord says to my Lord: ‘Sit at My right hand until I make Your enemies a footstool for Your feet.’ The Lord will stretch forth Your strong scepter from Zion, saying, ‘Rule in the midst of Your enemies.’” The allusion to Ps. 110:1–2 is evidence that the “reign” of Jesus is a future earthly reign. The context of Psalm 110 is David’s Lord, the Messiah, sitting at the right hand of God for a session in heaven “until” He begins His earthly reign over His enemies from “Zion” in Jerusalem.”</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4" name="Picture 3">
            <a:extLst>
              <a:ext uri="{FF2B5EF4-FFF2-40B4-BE49-F238E27FC236}">
                <a16:creationId xmlns:a16="http://schemas.microsoft.com/office/drawing/2014/main" id="{91B9B464-A0D6-4DA8-AC73-EBF31D35E0E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2400" y="152400"/>
            <a:ext cx="888274" cy="1097280"/>
          </a:xfrm>
          <a:prstGeom prst="rect">
            <a:avLst/>
          </a:prstGeom>
        </p:spPr>
      </p:pic>
    </p:spTree>
    <p:extLst>
      <p:ext uri="{BB962C8B-B14F-4D97-AF65-F5344CB8AC3E}">
        <p14:creationId xmlns:p14="http://schemas.microsoft.com/office/powerpoint/2010/main" val="33264355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428750" y="228314"/>
            <a:ext cx="6286500" cy="1143286"/>
          </a:xfrm>
        </p:spPr>
        <p:txBody>
          <a:bodyPr/>
          <a:lstStyle/>
          <a:p>
            <a:pPr algn="ctr" eaLnBrk="1" hangingPunct="1">
              <a:defRPr/>
            </a:pPr>
            <a:r>
              <a:rPr lang="en-US" altLang="en-US" sz="3200" dirty="0">
                <a:solidFill>
                  <a:srgbClr val="00FFFF"/>
                </a:solidFill>
                <a:effectLst>
                  <a:outerShdw blurRad="38100" dist="38100" dir="2700000" algn="tl">
                    <a:srgbClr val="000000">
                      <a:alpha val="43137"/>
                    </a:srgbClr>
                  </a:outerShdw>
                </a:effectLst>
              </a:rPr>
              <a:t>Michael J. Vlach</a:t>
            </a:r>
            <a:br>
              <a:rPr lang="en-US" altLang="en-US" sz="1600" dirty="0">
                <a:solidFill>
                  <a:schemeClr val="tx1"/>
                </a:solidFill>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Michael J. Vlach, </a:t>
            </a:r>
            <a:r>
              <a:rPr lang="en-US" sz="1600" i="1" dirty="0">
                <a:solidFill>
                  <a:schemeClr val="tx1"/>
                </a:solidFill>
                <a:effectLst>
                  <a:outerShdw blurRad="38100" dist="38100" dir="2700000" algn="tl">
                    <a:srgbClr val="000000">
                      <a:alpha val="43137"/>
                    </a:srgbClr>
                  </a:outerShdw>
                </a:effectLst>
              </a:rPr>
              <a:t>Premillennialism: Why There Must Be a Future Earthly Kingdom of Jesus</a:t>
            </a:r>
            <a:r>
              <a:rPr lang="en-US" sz="1600" dirty="0">
                <a:solidFill>
                  <a:schemeClr val="tx1"/>
                </a:solidFill>
                <a:effectLst>
                  <a:outerShdw blurRad="38100" dist="38100" dir="2700000" algn="tl">
                    <a:srgbClr val="000000">
                      <a:alpha val="43137"/>
                    </a:srgbClr>
                  </a:outerShdw>
                </a:effectLst>
              </a:rPr>
              <a:t> (Los Angeles, CA: Theological Studies, 2015), 99-101.</a:t>
            </a:r>
            <a:endParaRPr lang="en-US" altLang="en-US" sz="1600" dirty="0">
              <a:solidFill>
                <a:schemeClr val="tx1"/>
              </a:solidFill>
              <a:effectLst>
                <a:outerShdw blurRad="38100" dist="38100" dir="2700000" algn="tl">
                  <a:srgbClr val="000000">
                    <a:alpha val="43137"/>
                  </a:srgbClr>
                </a:outerShdw>
              </a:effectLst>
            </a:endParaRPr>
          </a:p>
        </p:txBody>
      </p:sp>
      <p:sp>
        <p:nvSpPr>
          <p:cNvPr id="57347" name="Content Placeholder 2"/>
          <p:cNvSpPr>
            <a:spLocks noGrp="1"/>
          </p:cNvSpPr>
          <p:nvPr>
            <p:ph idx="1"/>
          </p:nvPr>
        </p:nvSpPr>
        <p:spPr>
          <a:xfrm>
            <a:off x="0" y="1649622"/>
            <a:ext cx="9144000" cy="4827378"/>
          </a:xfrm>
        </p:spPr>
        <p:txBody>
          <a:bodyPr/>
          <a:lstStyle/>
          <a:p>
            <a:pPr marL="0" indent="0" algn="just">
              <a:buNone/>
            </a:pPr>
            <a:r>
              <a:rPr lang="en-US" sz="2800" dirty="0">
                <a:effectLst>
                  <a:outerShdw blurRad="38100" dist="38100" dir="2700000" algn="tl">
                    <a:srgbClr val="000000">
                      <a:alpha val="43137"/>
                    </a:srgbClr>
                  </a:outerShdw>
                </a:effectLst>
              </a:rPr>
              <a:t>“In reference to Ps. 110:1, the author of Hebrews says that Jesus is “waiting” at the right hand of the Father (see Hebrews 10:12–13). When the heavenly session from the Father’s throne is over, God installs His Messiah on earth to reign over it from Jerusalem. From our current historical perspective, Jesus is currently at the right hand of God the Father but this will be followed by a reign upon the earth. Thus, Jesus “must” reign from earth because Psalm 110 says this must happen. . . . Jesus the Son and Messiah must have a sustained reign in the realm where the first Adam failed (see Gen. 1:26, 28; 1 Cor. 15:45).”</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4" name="Picture 3">
            <a:extLst>
              <a:ext uri="{FF2B5EF4-FFF2-40B4-BE49-F238E27FC236}">
                <a16:creationId xmlns:a16="http://schemas.microsoft.com/office/drawing/2014/main" id="{91B9B464-A0D6-4DA8-AC73-EBF31D35E0E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2400" y="152400"/>
            <a:ext cx="888274" cy="1097280"/>
          </a:xfrm>
          <a:prstGeom prst="rect">
            <a:avLst/>
          </a:prstGeom>
        </p:spPr>
      </p:pic>
    </p:spTree>
    <p:extLst>
      <p:ext uri="{BB962C8B-B14F-4D97-AF65-F5344CB8AC3E}">
        <p14:creationId xmlns:p14="http://schemas.microsoft.com/office/powerpoint/2010/main" val="1559667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428750" y="228314"/>
            <a:ext cx="6286500" cy="1143286"/>
          </a:xfrm>
        </p:spPr>
        <p:txBody>
          <a:bodyPr/>
          <a:lstStyle/>
          <a:p>
            <a:pPr algn="ctr" eaLnBrk="1" hangingPunct="1">
              <a:defRPr/>
            </a:pPr>
            <a:r>
              <a:rPr lang="en-US" altLang="en-US" sz="3200" dirty="0">
                <a:solidFill>
                  <a:srgbClr val="00FFFF"/>
                </a:solidFill>
                <a:effectLst>
                  <a:outerShdw blurRad="38100" dist="38100" dir="2700000" algn="tl">
                    <a:srgbClr val="000000">
                      <a:alpha val="43137"/>
                    </a:srgbClr>
                  </a:outerShdw>
                </a:effectLst>
              </a:rPr>
              <a:t>Michael J. Vlach</a:t>
            </a:r>
            <a:br>
              <a:rPr lang="en-US" altLang="en-US" sz="1600" dirty="0">
                <a:solidFill>
                  <a:schemeClr val="tx1"/>
                </a:solidFill>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Michael J. Vlach, </a:t>
            </a:r>
            <a:r>
              <a:rPr lang="en-US" sz="1600" i="1" dirty="0">
                <a:solidFill>
                  <a:schemeClr val="tx1"/>
                </a:solidFill>
                <a:effectLst>
                  <a:outerShdw blurRad="38100" dist="38100" dir="2700000" algn="tl">
                    <a:srgbClr val="000000">
                      <a:alpha val="43137"/>
                    </a:srgbClr>
                  </a:outerShdw>
                </a:effectLst>
              </a:rPr>
              <a:t>Premillennialism: Why There Must Be a Future Earthly Kingdom of Jesus</a:t>
            </a:r>
            <a:r>
              <a:rPr lang="en-US" sz="1600" dirty="0">
                <a:solidFill>
                  <a:schemeClr val="tx1"/>
                </a:solidFill>
                <a:effectLst>
                  <a:outerShdw blurRad="38100" dist="38100" dir="2700000" algn="tl">
                    <a:srgbClr val="000000">
                      <a:alpha val="43137"/>
                    </a:srgbClr>
                  </a:outerShdw>
                </a:effectLst>
              </a:rPr>
              <a:t> (Los Angeles, CA: Theological Studies, 2015), 99-101.</a:t>
            </a:r>
            <a:endParaRPr lang="en-US" altLang="en-US" sz="1600" dirty="0">
              <a:solidFill>
                <a:schemeClr val="tx1"/>
              </a:solidFill>
              <a:effectLst>
                <a:outerShdw blurRad="38100" dist="38100" dir="2700000" algn="tl">
                  <a:srgbClr val="000000">
                    <a:alpha val="43137"/>
                  </a:srgbClr>
                </a:outerShdw>
              </a:effectLst>
            </a:endParaRPr>
          </a:p>
        </p:txBody>
      </p:sp>
      <p:sp>
        <p:nvSpPr>
          <p:cNvPr id="57347" name="Content Placeholder 2"/>
          <p:cNvSpPr>
            <a:spLocks noGrp="1"/>
          </p:cNvSpPr>
          <p:nvPr>
            <p:ph idx="1"/>
          </p:nvPr>
        </p:nvSpPr>
        <p:spPr>
          <a:xfrm>
            <a:off x="0" y="1649622"/>
            <a:ext cx="9144000" cy="4343400"/>
          </a:xfrm>
        </p:spPr>
        <p:txBody>
          <a:bodyPr/>
          <a:lstStyle/>
          <a:p>
            <a:pPr marL="0" indent="0" algn="just">
              <a:buNone/>
            </a:pPr>
            <a:r>
              <a:rPr lang="en-US" sz="2800" dirty="0">
                <a:effectLst>
                  <a:outerShdw blurRad="38100" dist="38100" dir="2700000" algn="tl">
                    <a:srgbClr val="000000">
                      <a:alpha val="43137"/>
                    </a:srgbClr>
                  </a:outerShdw>
                </a:effectLst>
              </a:rPr>
              <a:t>“With 15:27, Paul quotes Ps. 8:6: “For He has put all things in subjection under His feet.”. . . The use of Psalm 8 is further evidence the Paul is thinking of a future earthly reign of Jesus. Psalm 8 explains and expands upon Gen. 1:26–28 and its truth that God created man to rule successfully over the earth. </a:t>
            </a:r>
            <a:r>
              <a:rPr lang="en-US" sz="2800" i="1" dirty="0">
                <a:effectLst>
                  <a:outerShdw blurRad="38100" dist="38100" dir="2700000" algn="tl">
                    <a:srgbClr val="000000">
                      <a:alpha val="43137"/>
                    </a:srgbClr>
                  </a:outerShdw>
                </a:effectLst>
              </a:rPr>
              <a:t>The last Adam, Jesus, must succeed from and over the realm where the first Adam failed—earth</a:t>
            </a:r>
            <a:r>
              <a:rPr lang="en-US" sz="2800" dirty="0">
                <a:effectLst>
                  <a:outerShdw blurRad="38100" dist="38100" dir="2700000" algn="tl">
                    <a:srgbClr val="000000">
                      <a:alpha val="43137"/>
                    </a:srgbClr>
                  </a:outerShdw>
                </a:effectLst>
              </a:rPr>
              <a:t>. The last Adam’s destiny is not to rule from heaven in a spiritual kingdom. He is to rule </a:t>
            </a:r>
            <a:r>
              <a:rPr lang="en-US" sz="2800" i="1" dirty="0">
                <a:effectLst>
                  <a:outerShdw blurRad="38100" dist="38100" dir="2700000" algn="tl">
                    <a:srgbClr val="000000">
                      <a:alpha val="43137"/>
                    </a:srgbClr>
                  </a:outerShdw>
                </a:effectLst>
              </a:rPr>
              <a:t>from</a:t>
            </a:r>
            <a:r>
              <a:rPr lang="en-US" sz="2800" dirty="0">
                <a:effectLst>
                  <a:outerShdw blurRad="38100" dist="38100" dir="2700000" algn="tl">
                    <a:srgbClr val="000000">
                      <a:alpha val="43137"/>
                    </a:srgbClr>
                  </a:outerShdw>
                </a:effectLst>
              </a:rPr>
              <a:t> and </a:t>
            </a:r>
            <a:r>
              <a:rPr lang="en-US" sz="2800" i="1" dirty="0">
                <a:effectLst>
                  <a:outerShdw blurRad="38100" dist="38100" dir="2700000" algn="tl">
                    <a:srgbClr val="000000">
                      <a:alpha val="43137"/>
                    </a:srgbClr>
                  </a:outerShdw>
                </a:effectLst>
              </a:rPr>
              <a:t>over</a:t>
            </a:r>
            <a:r>
              <a:rPr lang="en-US" sz="2800" dirty="0">
                <a:effectLst>
                  <a:outerShdw blurRad="38100" dist="38100" dir="2700000" algn="tl">
                    <a:srgbClr val="000000">
                      <a:alpha val="43137"/>
                    </a:srgbClr>
                  </a:outerShdw>
                </a:effectLst>
              </a:rPr>
              <a:t> the earth just like the first Adam was supposed to do. But unlike Adam, Jesus will succeed.”</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4" name="Picture 3">
            <a:extLst>
              <a:ext uri="{FF2B5EF4-FFF2-40B4-BE49-F238E27FC236}">
                <a16:creationId xmlns:a16="http://schemas.microsoft.com/office/drawing/2014/main" id="{91B9B464-A0D6-4DA8-AC73-EBF31D35E0E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2400" y="152400"/>
            <a:ext cx="888274" cy="1097280"/>
          </a:xfrm>
          <a:prstGeom prst="rect">
            <a:avLst/>
          </a:prstGeom>
        </p:spPr>
      </p:pic>
    </p:spTree>
    <p:extLst>
      <p:ext uri="{BB962C8B-B14F-4D97-AF65-F5344CB8AC3E}">
        <p14:creationId xmlns:p14="http://schemas.microsoft.com/office/powerpoint/2010/main" val="32208176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649622"/>
            <a:ext cx="9144000" cy="4446378"/>
          </a:xfrm>
        </p:spPr>
        <p:txBody>
          <a:bodyPr/>
          <a:lstStyle/>
          <a:p>
            <a:pPr marL="0" indent="0" algn="just">
              <a:buNone/>
            </a:pPr>
            <a:r>
              <a:rPr lang="en-US" sz="2800" dirty="0">
                <a:effectLst>
                  <a:outerShdw blurRad="38100" dist="38100" dir="2700000" algn="tl">
                    <a:srgbClr val="000000">
                      <a:alpha val="43137"/>
                    </a:srgbClr>
                  </a:outerShdw>
                </a:effectLst>
              </a:rPr>
              <a:t>“Those who place Jesus’ kingdom reign in this age from heaven over a spiritual kingdom are not giving justice to an important part of God’s kingdom program—which is for man to reign over the earth as God originally tasked him to do. Jesus as the ultimate Man and representative of mankind will fulfill this task. A spiritual reign from heaven does not complete what God requires in Gen. 1:26–28 and Psalm 8. God expects a successful reign over the earth and Jesus the Son will accomplish this task. Then He will hand the kingdom over to the Father.”</a:t>
            </a:r>
          </a:p>
        </p:txBody>
      </p:sp>
      <p:sp>
        <p:nvSpPr>
          <p:cNvPr id="57346" name="Title 1"/>
          <p:cNvSpPr>
            <a:spLocks noGrp="1"/>
          </p:cNvSpPr>
          <p:nvPr>
            <p:ph type="title"/>
          </p:nvPr>
        </p:nvSpPr>
        <p:spPr>
          <a:xfrm>
            <a:off x="1428750" y="228314"/>
            <a:ext cx="6286500" cy="1143286"/>
          </a:xfrm>
        </p:spPr>
        <p:txBody>
          <a:bodyPr/>
          <a:lstStyle/>
          <a:p>
            <a:pPr algn="ctr" eaLnBrk="1" hangingPunct="1">
              <a:defRPr/>
            </a:pPr>
            <a:r>
              <a:rPr lang="en-US" altLang="en-US" sz="3200" dirty="0">
                <a:solidFill>
                  <a:srgbClr val="00FFFF"/>
                </a:solidFill>
                <a:effectLst>
                  <a:outerShdw blurRad="38100" dist="38100" dir="2700000" algn="tl">
                    <a:srgbClr val="000000">
                      <a:alpha val="43137"/>
                    </a:srgbClr>
                  </a:outerShdw>
                </a:effectLst>
              </a:rPr>
              <a:t>Michael J. Vlach</a:t>
            </a:r>
            <a:br>
              <a:rPr lang="en-US" altLang="en-US" sz="1600" dirty="0">
                <a:solidFill>
                  <a:schemeClr val="tx1"/>
                </a:solidFill>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Michael J. Vlach, </a:t>
            </a:r>
            <a:r>
              <a:rPr lang="en-US" sz="1600" i="1" dirty="0">
                <a:solidFill>
                  <a:schemeClr val="tx1"/>
                </a:solidFill>
                <a:effectLst>
                  <a:outerShdw blurRad="38100" dist="38100" dir="2700000" algn="tl">
                    <a:srgbClr val="000000">
                      <a:alpha val="43137"/>
                    </a:srgbClr>
                  </a:outerShdw>
                </a:effectLst>
              </a:rPr>
              <a:t>Premillennialism: Why There Must Be a Future Earthly Kingdom of Jesus</a:t>
            </a:r>
            <a:r>
              <a:rPr lang="en-US" sz="1600" dirty="0">
                <a:solidFill>
                  <a:schemeClr val="tx1"/>
                </a:solidFill>
                <a:effectLst>
                  <a:outerShdw blurRad="38100" dist="38100" dir="2700000" algn="tl">
                    <a:srgbClr val="000000">
                      <a:alpha val="43137"/>
                    </a:srgbClr>
                  </a:outerShdw>
                </a:effectLst>
              </a:rPr>
              <a:t> (Los Angeles, CA: Theological Studies, 2015), 99-101.</a:t>
            </a:r>
            <a:endParaRPr lang="en-US" altLang="en-US" sz="1600" dirty="0">
              <a:solidFill>
                <a:schemeClr val="tx1"/>
              </a:solidFill>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91B9B464-A0D6-4DA8-AC73-EBF31D35E0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888274" cy="1097280"/>
          </a:xfrm>
          <a:prstGeom prst="rect">
            <a:avLst/>
          </a:prstGeom>
        </p:spPr>
      </p:pic>
    </p:spTree>
    <p:extLst>
      <p:ext uri="{BB962C8B-B14F-4D97-AF65-F5344CB8AC3E}">
        <p14:creationId xmlns:p14="http://schemas.microsoft.com/office/powerpoint/2010/main" val="3591129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Three Problems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(1 Corinthians 15:25, 27)</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Parameter’s of Christ’s reign should be defined by the immediate context (1 Cor. 15:23-24)</a:t>
            </a:r>
          </a:p>
          <a:p>
            <a:pPr marL="514350" indent="-514350" algn="just">
              <a:spcBef>
                <a:spcPct val="0"/>
              </a:spcBef>
              <a:spcAft>
                <a:spcPts val="30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Ps. 110:1-2 (vs. 25) and Ps. 8:4-6 (vs. 27) speak of Christ’s direct earthly reign</a:t>
            </a:r>
          </a:p>
          <a:p>
            <a:pPr marL="514350" indent="-514350" algn="just">
              <a:spcBef>
                <a:spcPct val="0"/>
              </a:spcBef>
              <a:spcAft>
                <a:spcPts val="3000"/>
              </a:spcAft>
              <a:buClr>
                <a:srgbClr val="66FFFF"/>
              </a:buClr>
              <a:buSzPct val="100000"/>
              <a:buFont typeface="+mj-lt"/>
              <a:buAutoNum type="alphaUcPeriod"/>
            </a:pPr>
            <a:r>
              <a:rPr lang="en-US" altLang="en-US" sz="2800" b="1" u="sng" dirty="0">
                <a:solidFill>
                  <a:srgbClr val="FFFFCC"/>
                </a:solidFill>
                <a:effectLst>
                  <a:outerShdw blurRad="38100" dist="38100" dir="2700000" algn="tl">
                    <a:srgbClr val="000000">
                      <a:alpha val="43137"/>
                    </a:srgbClr>
                  </a:outerShdw>
                </a:effectLst>
              </a:rPr>
              <a:t>First Corinthians speaks of Christ’s future rule (4:5, 8; 6:2-3, 9-10; 15:50)</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45838" y="5257800"/>
            <a:ext cx="2052323" cy="1371600"/>
          </a:xfrm>
          <a:prstGeom prst="rect">
            <a:avLst/>
          </a:prstGeom>
        </p:spPr>
      </p:pic>
    </p:spTree>
    <p:extLst>
      <p:ext uri="{BB962C8B-B14F-4D97-AF65-F5344CB8AC3E}">
        <p14:creationId xmlns:p14="http://schemas.microsoft.com/office/powerpoint/2010/main" val="6637528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49353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4:5, 8</a:t>
            </a:r>
          </a:p>
          <a:p>
            <a:pPr algn="just"/>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do not go on passing judgment before the time, but wait until the Lord comes who will both bring to light the things hidden in the darkness and disclose the motives of men’s hearts; and then each man’s praise will come to him from God…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are already filled, you have already become rich, you have become kings without us; and indeed, I wish that you had become kings so that we also might reign with you…”</a:t>
            </a:r>
          </a:p>
        </p:txBody>
      </p:sp>
    </p:spTree>
    <p:extLst>
      <p:ext uri="{BB962C8B-B14F-4D97-AF65-F5344CB8AC3E}">
        <p14:creationId xmlns:p14="http://schemas.microsoft.com/office/powerpoint/2010/main" val="32124608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32398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6:2-3</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 do you not know that the saints will judge the world? If the world is judged by you, are you not competent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constitute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smallest law courts?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 you not know that we will judge angels? How much more matters of this life?”</a:t>
            </a:r>
          </a:p>
        </p:txBody>
      </p:sp>
    </p:spTree>
    <p:extLst>
      <p:ext uri="{BB962C8B-B14F-4D97-AF65-F5344CB8AC3E}">
        <p14:creationId xmlns:p14="http://schemas.microsoft.com/office/powerpoint/2010/main" val="2219606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294210" y="228600"/>
            <a:ext cx="6555581" cy="809625"/>
          </a:xfrm>
        </p:spPr>
        <p:txBody>
          <a:bodyPr/>
          <a:lstStyle/>
          <a:p>
            <a:pPr algn="ctr" eaLnBrk="1" hangingPunct="1">
              <a:defRPr/>
            </a:pPr>
            <a:r>
              <a:rPr lang="en-US" altLang="en-US" sz="3600" dirty="0">
                <a:effectLst>
                  <a:outerShdw blurRad="38100" dist="38100" dir="2700000" algn="tl">
                    <a:srgbClr val="000000">
                      <a:alpha val="43137"/>
                    </a:srgbClr>
                  </a:outerShdw>
                </a:effectLst>
              </a:rPr>
              <a:t>3. Passages from Paul’s Writings</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8601" y="1143000"/>
            <a:ext cx="8689180" cy="5183560"/>
          </a:xfrm>
        </p:spPr>
        <p:txBody>
          <a:bodyPr/>
          <a:lstStyle/>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Walk worthy of the kingdom (1 Thess. 2:12)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Kingdom power (1 Cor. 4:20)</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b="1" u="sng" dirty="0">
                <a:solidFill>
                  <a:srgbClr val="FFFFCC"/>
                </a:solidFill>
                <a:effectLst>
                  <a:outerShdw blurRad="38100" dist="38100" dir="2700000" algn="tl">
                    <a:srgbClr val="000000">
                      <a:alpha val="43137"/>
                    </a:srgbClr>
                  </a:outerShdw>
                </a:effectLst>
              </a:rPr>
              <a:t>He must reign until… (1 Cor. 15:23-28)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Kingdom is not eating &amp; drinking (Rom. 14:17)</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King of Kings &amp; Lord of Lords (1 Tim. 6:15)</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Transferred into the Kingdom (Col 1:13)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Fellow workers for the Kingdom (Col. 4:11)</a:t>
            </a:r>
          </a:p>
        </p:txBody>
      </p:sp>
      <p:pic>
        <p:nvPicPr>
          <p:cNvPr id="6" name="Picture 2" descr="http://3.bp.blogspot.com/-QEkPt30fRNQ/US-EfJsZfRI/AAAAAAAASK4/JnP_SUUHRas/s1600/a.jpg">
            <a:extLst>
              <a:ext uri="{FF2B5EF4-FFF2-40B4-BE49-F238E27FC236}">
                <a16:creationId xmlns:a16="http://schemas.microsoft.com/office/drawing/2014/main" id="{5A861685-B2B1-44C3-96EE-238A8C79EB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39075" y="76200"/>
            <a:ext cx="1228725" cy="822960"/>
          </a:xfrm>
          <a:prstGeom prst="rect">
            <a:avLst/>
          </a:prstGeom>
          <a:noFill/>
          <a:ln w="9525">
            <a:noFill/>
            <a:miter lim="800000"/>
            <a:headEnd/>
            <a:tailEnd/>
          </a:ln>
        </p:spPr>
      </p:pic>
    </p:spTree>
    <p:extLst>
      <p:ext uri="{BB962C8B-B14F-4D97-AF65-F5344CB8AC3E}">
        <p14:creationId xmlns:p14="http://schemas.microsoft.com/office/powerpoint/2010/main" val="19413831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428750" y="228314"/>
            <a:ext cx="6286500" cy="1143286"/>
          </a:xfrm>
        </p:spPr>
        <p:txBody>
          <a:bodyPr/>
          <a:lstStyle/>
          <a:p>
            <a:pPr algn="ctr" eaLnBrk="1" hangingPunct="1">
              <a:defRPr/>
            </a:pPr>
            <a:r>
              <a:rPr lang="en-US" altLang="en-US" sz="3200" dirty="0">
                <a:solidFill>
                  <a:srgbClr val="00FFFF"/>
                </a:solidFill>
                <a:effectLst>
                  <a:outerShdw blurRad="38100" dist="38100" dir="2700000" algn="tl">
                    <a:srgbClr val="000000">
                      <a:alpha val="43137"/>
                    </a:srgbClr>
                  </a:outerShdw>
                </a:effectLst>
              </a:rPr>
              <a:t>Michael J. Vlach</a:t>
            </a:r>
            <a:br>
              <a:rPr lang="en-US" altLang="en-US" sz="1600" dirty="0">
                <a:solidFill>
                  <a:schemeClr val="tx1"/>
                </a:solidFill>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Michael J. Vlach, </a:t>
            </a:r>
            <a:r>
              <a:rPr lang="en-US" sz="1600" i="1" dirty="0">
                <a:solidFill>
                  <a:schemeClr val="tx1"/>
                </a:solidFill>
                <a:effectLst>
                  <a:outerShdw blurRad="38100" dist="38100" dir="2700000" algn="tl">
                    <a:srgbClr val="000000">
                      <a:alpha val="43137"/>
                    </a:srgbClr>
                  </a:outerShdw>
                </a:effectLst>
              </a:rPr>
              <a:t>Premillennialism: Why There Must Be a Future Earthly Kingdom of Jesus</a:t>
            </a:r>
            <a:r>
              <a:rPr lang="en-US" sz="1600" dirty="0">
                <a:solidFill>
                  <a:schemeClr val="tx1"/>
                </a:solidFill>
                <a:effectLst>
                  <a:outerShdw blurRad="38100" dist="38100" dir="2700000" algn="tl">
                    <a:srgbClr val="000000">
                      <a:alpha val="43137"/>
                    </a:srgbClr>
                  </a:outerShdw>
                </a:effectLst>
              </a:rPr>
              <a:t> (Los Angeles, CA: Theological Studies, 2015), 103.</a:t>
            </a:r>
            <a:endParaRPr lang="en-US" altLang="en-US" sz="1600" dirty="0">
              <a:solidFill>
                <a:schemeClr val="tx1"/>
              </a:solidFill>
              <a:effectLst>
                <a:outerShdw blurRad="38100" dist="38100" dir="2700000" algn="tl">
                  <a:srgbClr val="000000">
                    <a:alpha val="43137"/>
                  </a:srgbClr>
                </a:outerShdw>
              </a:effectLst>
            </a:endParaRPr>
          </a:p>
        </p:txBody>
      </p:sp>
      <p:sp>
        <p:nvSpPr>
          <p:cNvPr id="57347" name="Content Placeholder 2"/>
          <p:cNvSpPr>
            <a:spLocks noGrp="1"/>
          </p:cNvSpPr>
          <p:nvPr>
            <p:ph idx="1"/>
          </p:nvPr>
        </p:nvSpPr>
        <p:spPr>
          <a:xfrm>
            <a:off x="0" y="1649622"/>
            <a:ext cx="9144000" cy="4903864"/>
          </a:xfrm>
        </p:spPr>
        <p:txBody>
          <a:bodyPr/>
          <a:lstStyle/>
          <a:p>
            <a:pPr marL="0" indent="0" algn="just">
              <a:buNone/>
            </a:pPr>
            <a:r>
              <a:rPr lang="en-US" sz="2750" dirty="0">
                <a:effectLst>
                  <a:outerShdw blurRad="38100" dist="38100" dir="2700000" algn="tl">
                    <a:srgbClr val="000000">
                      <a:alpha val="43137"/>
                    </a:srgbClr>
                  </a:outerShdw>
                </a:effectLst>
              </a:rPr>
              <a:t>“As shown, the grammar of 1 Cor. 15:20–28 indicates a future reign of Jesus after His second coming to the earth. Yet the context of 1 Corinthians also strengthens this understanding. Paul viewed the kingdom reign as future in 1 Corinthians 4 and 6. With 1 Corinthians 4:8 he chided the Corinthians for thinking they were already reigning when they were not (“I wish that you had become kings so that we also might reign with you”). And in 1 Corinthian 6:2–3 he stated that the kingdom reign of the saints involves judging angels, something that clearly was not happening in the present. So even before we arrive at 1 Corinthians 15 Paul already indicated that the kingdom is future.”</a:t>
            </a:r>
          </a:p>
        </p:txBody>
      </p:sp>
      <p:pic>
        <p:nvPicPr>
          <p:cNvPr id="4" name="Picture 3">
            <a:extLst>
              <a:ext uri="{FF2B5EF4-FFF2-40B4-BE49-F238E27FC236}">
                <a16:creationId xmlns:a16="http://schemas.microsoft.com/office/drawing/2014/main" id="{91B9B464-A0D6-4DA8-AC73-EBF31D35E0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888274" cy="1097280"/>
          </a:xfrm>
          <a:prstGeom prst="rect">
            <a:avLst/>
          </a:prstGeom>
        </p:spPr>
      </p:pic>
    </p:spTree>
    <p:extLst>
      <p:ext uri="{BB962C8B-B14F-4D97-AF65-F5344CB8AC3E}">
        <p14:creationId xmlns:p14="http://schemas.microsoft.com/office/powerpoint/2010/main" val="18478782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428750" y="228314"/>
            <a:ext cx="6286500" cy="1143286"/>
          </a:xfrm>
        </p:spPr>
        <p:txBody>
          <a:bodyPr/>
          <a:lstStyle/>
          <a:p>
            <a:pPr algn="ctr" eaLnBrk="1" hangingPunct="1">
              <a:defRPr/>
            </a:pPr>
            <a:r>
              <a:rPr lang="en-US" altLang="en-US" sz="3200" dirty="0">
                <a:solidFill>
                  <a:srgbClr val="00FFFF"/>
                </a:solidFill>
                <a:effectLst>
                  <a:outerShdw blurRad="38100" dist="38100" dir="2700000" algn="tl">
                    <a:srgbClr val="000000">
                      <a:alpha val="43137"/>
                    </a:srgbClr>
                  </a:outerShdw>
                </a:effectLst>
              </a:rPr>
              <a:t>Michael J. Vlach</a:t>
            </a:r>
            <a:br>
              <a:rPr lang="en-US" altLang="en-US" sz="1600" dirty="0">
                <a:solidFill>
                  <a:schemeClr val="tx1"/>
                </a:solidFill>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Michael J. Vlach, </a:t>
            </a:r>
            <a:r>
              <a:rPr lang="en-US" sz="1600" i="1" dirty="0">
                <a:solidFill>
                  <a:schemeClr val="tx1"/>
                </a:solidFill>
                <a:effectLst>
                  <a:outerShdw blurRad="38100" dist="38100" dir="2700000" algn="tl">
                    <a:srgbClr val="000000">
                      <a:alpha val="43137"/>
                    </a:srgbClr>
                  </a:outerShdw>
                </a:effectLst>
              </a:rPr>
              <a:t>Premillennialism: Why There Must Be a Future Earthly Kingdom of Jesus</a:t>
            </a:r>
            <a:r>
              <a:rPr lang="en-US" sz="1600" dirty="0">
                <a:solidFill>
                  <a:schemeClr val="tx1"/>
                </a:solidFill>
                <a:effectLst>
                  <a:outerShdw blurRad="38100" dist="38100" dir="2700000" algn="tl">
                    <a:srgbClr val="000000">
                      <a:alpha val="43137"/>
                    </a:srgbClr>
                  </a:outerShdw>
                </a:effectLst>
              </a:rPr>
              <a:t> (Los Angeles, CA: Theological Studies, 2015), 103.</a:t>
            </a:r>
            <a:endParaRPr lang="en-US" altLang="en-US" sz="1600" dirty="0">
              <a:solidFill>
                <a:schemeClr val="tx1"/>
              </a:solidFill>
              <a:effectLst>
                <a:outerShdw blurRad="38100" dist="38100" dir="2700000" algn="tl">
                  <a:srgbClr val="000000">
                    <a:alpha val="43137"/>
                  </a:srgbClr>
                </a:outerShdw>
              </a:effectLst>
            </a:endParaRPr>
          </a:p>
        </p:txBody>
      </p:sp>
      <p:sp>
        <p:nvSpPr>
          <p:cNvPr id="57347" name="Content Placeholder 2"/>
          <p:cNvSpPr>
            <a:spLocks noGrp="1"/>
          </p:cNvSpPr>
          <p:nvPr>
            <p:ph idx="1"/>
          </p:nvPr>
        </p:nvSpPr>
        <p:spPr>
          <a:xfrm>
            <a:off x="0" y="1649622"/>
            <a:ext cx="9144000" cy="5055978"/>
          </a:xfrm>
        </p:spPr>
        <p:txBody>
          <a:bodyPr/>
          <a:lstStyle/>
          <a:p>
            <a:pPr marL="0" indent="0" algn="just">
              <a:buNone/>
            </a:pPr>
            <a:r>
              <a:rPr lang="en-US" sz="2800" dirty="0">
                <a:effectLst>
                  <a:outerShdw blurRad="38100" dist="38100" dir="2700000" algn="tl">
                    <a:srgbClr val="000000">
                      <a:alpha val="43137"/>
                    </a:srgbClr>
                  </a:outerShdw>
                </a:effectLst>
              </a:rPr>
              <a:t>“As 1 Corinthians 4:8 and 6:2–3 reveal, a close connection exists between the kingdom reign of Messiah and the reign of those who belong to Messiah. So if Paul clearly places the kingdom reign of the saints in the future (which he does) in 1 Cor. 4:8 and 6:2–3, this makes it likely that the kingdom of the Son described in 1 Corinthians 15:20–28 is future as well. What Paul revealed earlier in 1 Corinthians helps inform what he is claiming later. Hence, both grammar and context indicate a futuristic understanding of Jesus’ reign in 1 Corinthians 15.”</a:t>
            </a:r>
          </a:p>
        </p:txBody>
      </p:sp>
      <p:pic>
        <p:nvPicPr>
          <p:cNvPr id="4" name="Picture 3">
            <a:extLst>
              <a:ext uri="{FF2B5EF4-FFF2-40B4-BE49-F238E27FC236}">
                <a16:creationId xmlns:a16="http://schemas.microsoft.com/office/drawing/2014/main" id="{91B9B464-A0D6-4DA8-AC73-EBF31D35E0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888274" cy="1097280"/>
          </a:xfrm>
          <a:prstGeom prst="rect">
            <a:avLst/>
          </a:prstGeom>
        </p:spPr>
      </p:pic>
    </p:spTree>
    <p:extLst>
      <p:ext uri="{BB962C8B-B14F-4D97-AF65-F5344CB8AC3E}">
        <p14:creationId xmlns:p14="http://schemas.microsoft.com/office/powerpoint/2010/main" val="30074433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75487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6:9-10</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Or do you not know that the unrighteous will not inherit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God? Do not be deceived; neither fornicators, nor idolaters, nor adulterers, nor effeminate, nor homosexuals,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nor thieves, nor the covetous, nor drunkards, nor revilers, nor swindlers, will inherit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God.”</a:t>
            </a:r>
          </a:p>
        </p:txBody>
      </p:sp>
    </p:spTree>
    <p:extLst>
      <p:ext uri="{BB962C8B-B14F-4D97-AF65-F5344CB8AC3E}">
        <p14:creationId xmlns:p14="http://schemas.microsoft.com/office/powerpoint/2010/main" val="5395400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27754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15:50</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 say this, brethren, that flesh and blood cannot inherit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God; nor does the perishable inherit the imperishable.”</a:t>
            </a:r>
          </a:p>
        </p:txBody>
      </p:sp>
      <p:pic>
        <p:nvPicPr>
          <p:cNvPr id="5" name="Picture 2" descr="http://3.bp.blogspot.com/-QEkPt30fRNQ/US-EfJsZfRI/AAAAAAAASK4/JnP_SUUHRas/s1600/a.jpg">
            <a:extLst>
              <a:ext uri="{FF2B5EF4-FFF2-40B4-BE49-F238E27FC236}">
                <a16:creationId xmlns:a16="http://schemas.microsoft.com/office/drawing/2014/main" id="{34A1E2EE-405D-4171-9632-11A55D026FE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09938" y="3124200"/>
            <a:ext cx="2524125" cy="1690576"/>
          </a:xfrm>
          <a:prstGeom prst="rect">
            <a:avLst/>
          </a:prstGeom>
          <a:noFill/>
          <a:ln w="9525">
            <a:noFill/>
            <a:miter lim="800000"/>
            <a:headEnd/>
            <a:tailEnd/>
          </a:ln>
        </p:spPr>
      </p:pic>
    </p:spTree>
    <p:extLst>
      <p:ext uri="{BB962C8B-B14F-4D97-AF65-F5344CB8AC3E}">
        <p14:creationId xmlns:p14="http://schemas.microsoft.com/office/powerpoint/2010/main" val="7732869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Three Problems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(1 Corinthians 15:25, 27)</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Parameter’s of Christ’s reign should be defined by the immediate context (1 Cor. 15:23-24)</a:t>
            </a:r>
          </a:p>
          <a:p>
            <a:pPr marL="514350" indent="-514350" algn="just">
              <a:spcBef>
                <a:spcPct val="0"/>
              </a:spcBef>
              <a:spcAft>
                <a:spcPts val="30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Ps. 110:1-2 (vs. 25) and Ps. 8:4-6 (vs. 27) speak of Christ’s direct earthly reign</a:t>
            </a:r>
          </a:p>
          <a:p>
            <a:pPr marL="514350" indent="-514350" algn="just">
              <a:spcBef>
                <a:spcPct val="0"/>
              </a:spcBef>
              <a:spcAft>
                <a:spcPts val="30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First Corinthians speaks of Christ’s future rule (4:5, 8; 6:2-3, 9-10; 15:50)</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45838" y="5257800"/>
            <a:ext cx="2052323" cy="1371600"/>
          </a:xfrm>
          <a:prstGeom prst="rect">
            <a:avLst/>
          </a:prstGeom>
        </p:spPr>
      </p:pic>
    </p:spTree>
    <p:extLst>
      <p:ext uri="{BB962C8B-B14F-4D97-AF65-F5344CB8AC3E}">
        <p14:creationId xmlns:p14="http://schemas.microsoft.com/office/powerpoint/2010/main" val="31596863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294210" y="228600"/>
            <a:ext cx="6555581" cy="809625"/>
          </a:xfrm>
        </p:spPr>
        <p:txBody>
          <a:bodyPr/>
          <a:lstStyle/>
          <a:p>
            <a:pPr algn="ctr" eaLnBrk="1" hangingPunct="1">
              <a:defRPr/>
            </a:pPr>
            <a:r>
              <a:rPr lang="en-US" altLang="en-US" sz="3600" dirty="0">
                <a:effectLst>
                  <a:outerShdw blurRad="38100" dist="38100" dir="2700000" algn="tl">
                    <a:srgbClr val="000000">
                      <a:alpha val="43137"/>
                    </a:srgbClr>
                  </a:outerShdw>
                </a:effectLst>
              </a:rPr>
              <a:t>3. Passages from Paul’s Writings</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8601" y="1143000"/>
            <a:ext cx="8689180" cy="5183560"/>
          </a:xfrm>
        </p:spPr>
        <p:txBody>
          <a:bodyPr/>
          <a:lstStyle/>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Walk worthy of the kingdom (1 Thess. 2:12)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Kingdom power (1 Cor. 4:20)</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He must reign until… (1 Cor. 15:23-28)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b="1" u="sng" dirty="0">
                <a:solidFill>
                  <a:srgbClr val="FFFFCC"/>
                </a:solidFill>
                <a:effectLst>
                  <a:outerShdw blurRad="38100" dist="38100" dir="2700000" algn="tl">
                    <a:srgbClr val="000000">
                      <a:alpha val="43137"/>
                    </a:srgbClr>
                  </a:outerShdw>
                </a:effectLst>
              </a:rPr>
              <a:t>Kingdom is not eating &amp; drinking (Rom. 14:17)</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King of Kings &amp; Lord of Lords (1 Tim. 6:15)</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Transferred into the Kingdom (Col 1:13)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Fellow workers for the Kingdom (Col. 4:11)</a:t>
            </a:r>
          </a:p>
        </p:txBody>
      </p:sp>
      <p:pic>
        <p:nvPicPr>
          <p:cNvPr id="6" name="Picture 2" descr="http://3.bp.blogspot.com/-QEkPt30fRNQ/US-EfJsZfRI/AAAAAAAASK4/JnP_SUUHRas/s1600/a.jpg">
            <a:extLst>
              <a:ext uri="{FF2B5EF4-FFF2-40B4-BE49-F238E27FC236}">
                <a16:creationId xmlns:a16="http://schemas.microsoft.com/office/drawing/2014/main" id="{5A861685-B2B1-44C3-96EE-238A8C79EB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39075" y="76200"/>
            <a:ext cx="1228725" cy="822960"/>
          </a:xfrm>
          <a:prstGeom prst="rect">
            <a:avLst/>
          </a:prstGeom>
          <a:noFill/>
          <a:ln w="9525">
            <a:noFill/>
            <a:miter lim="800000"/>
            <a:headEnd/>
            <a:tailEnd/>
          </a:ln>
        </p:spPr>
      </p:pic>
    </p:spTree>
    <p:extLst>
      <p:ext uri="{BB962C8B-B14F-4D97-AF65-F5344CB8AC3E}">
        <p14:creationId xmlns:p14="http://schemas.microsoft.com/office/powerpoint/2010/main" val="23319440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27754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14:17</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kingdom of God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estin</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not eating and drinking, but righteousness and peace and joy in the Holy Spirit.”</a:t>
            </a:r>
          </a:p>
        </p:txBody>
      </p:sp>
      <p:pic>
        <p:nvPicPr>
          <p:cNvPr id="5" name="Picture 2" descr="http://3.bp.blogspot.com/-QEkPt30fRNQ/US-EfJsZfRI/AAAAAAAASK4/JnP_SUUHRas/s1600/a.jpg">
            <a:extLst>
              <a:ext uri="{FF2B5EF4-FFF2-40B4-BE49-F238E27FC236}">
                <a16:creationId xmlns:a16="http://schemas.microsoft.com/office/drawing/2014/main" id="{34A1E2EE-405D-4171-9632-11A55D026FE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09938" y="3124200"/>
            <a:ext cx="2524125" cy="1690576"/>
          </a:xfrm>
          <a:prstGeom prst="rect">
            <a:avLst/>
          </a:prstGeom>
          <a:noFill/>
          <a:ln w="9525">
            <a:noFill/>
            <a:miter lim="800000"/>
            <a:headEnd/>
            <a:tailEnd/>
          </a:ln>
        </p:spPr>
      </p:pic>
    </p:spTree>
    <p:extLst>
      <p:ext uri="{BB962C8B-B14F-4D97-AF65-F5344CB8AC3E}">
        <p14:creationId xmlns:p14="http://schemas.microsoft.com/office/powerpoint/2010/main" val="31576742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Two Issues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(Romans 14:17)</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The kingdom is spiritual only and not earthly</a:t>
            </a:r>
          </a:p>
          <a:p>
            <a:pPr marL="514350" indent="-514350" algn="just">
              <a:spcBef>
                <a:spcPct val="0"/>
              </a:spcBef>
              <a:spcAft>
                <a:spcPts val="30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The kingdom is a present reality</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61731" y="4114800"/>
            <a:ext cx="3420538" cy="2286000"/>
          </a:xfrm>
          <a:prstGeom prst="rect">
            <a:avLst/>
          </a:prstGeom>
        </p:spPr>
      </p:pic>
    </p:spTree>
    <p:extLst>
      <p:ext uri="{BB962C8B-B14F-4D97-AF65-F5344CB8AC3E}">
        <p14:creationId xmlns:p14="http://schemas.microsoft.com/office/powerpoint/2010/main" val="31977484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371600"/>
            <a:ext cx="9144000" cy="4648200"/>
          </a:xfrm>
        </p:spPr>
        <p:txBody>
          <a:bodyPr/>
          <a:lstStyle/>
          <a:p>
            <a:pPr marL="0" indent="0" algn="just" eaLnBrk="1" hangingPunct="1">
              <a:buFont typeface="Arial" panose="020B0604020202020204" pitchFamily="34" charset="0"/>
              <a:buNone/>
              <a:defRPr/>
            </a:pPr>
            <a:r>
              <a:rPr lang="en-US" sz="2800" dirty="0">
                <a:effectLst>
                  <a:outerShdw blurRad="38100" dist="38100" dir="2700000" algn="tl">
                    <a:srgbClr val="000000">
                      <a:alpha val="43137"/>
                    </a:srgbClr>
                  </a:outerShdw>
                </a:effectLst>
              </a:rPr>
              <a:t>“</a:t>
            </a:r>
            <a:r>
              <a:rPr lang="en-US" sz="2800" b="1" u="sng" dirty="0">
                <a:solidFill>
                  <a:srgbClr val="FFFFCC"/>
                </a:solidFill>
                <a:effectLst>
                  <a:outerShdw blurRad="38100" dist="38100" dir="2700000" algn="tl">
                    <a:srgbClr val="000000">
                      <a:alpha val="43137"/>
                    </a:srgbClr>
                  </a:outerShdw>
                </a:effectLst>
              </a:rPr>
              <a:t>The Word of God </a:t>
            </a:r>
            <a:r>
              <a:rPr lang="en-US" sz="2800" b="1" i="1" u="sng" dirty="0">
                <a:solidFill>
                  <a:srgbClr val="FFFFCC"/>
                </a:solidFill>
                <a:effectLst>
                  <a:outerShdw blurRad="38100" dist="38100" dir="2700000" algn="tl">
                    <a:srgbClr val="000000">
                      <a:alpha val="43137"/>
                    </a:srgbClr>
                  </a:outerShdw>
                </a:effectLst>
              </a:rPr>
              <a:t>does</a:t>
            </a:r>
            <a:r>
              <a:rPr lang="en-US" sz="2800" b="1" u="sng" dirty="0">
                <a:solidFill>
                  <a:srgbClr val="FFFFCC"/>
                </a:solidFill>
                <a:effectLst>
                  <a:outerShdw blurRad="38100" dist="38100" dir="2700000" algn="tl">
                    <a:srgbClr val="000000">
                      <a:alpha val="43137"/>
                    </a:srgbClr>
                  </a:outerShdw>
                </a:effectLst>
              </a:rPr>
              <a:t> say that the Kingdom of God is a present spiritual reality</a:t>
            </a:r>
            <a:r>
              <a:rPr lang="en-US" sz="2800" dirty="0">
                <a:effectLst>
                  <a:outerShdw blurRad="38100" dist="38100" dir="2700000" algn="tl">
                    <a:srgbClr val="000000">
                      <a:alpha val="43137"/>
                    </a:srgbClr>
                  </a:outerShdw>
                </a:effectLst>
              </a:rPr>
              <a:t>. ‘For the kingdom of God is not eating and drinking but righteousness and peace and joy in the Holy Spirit’ (Rom. 14:17). Righteousness and peace and joy are fruits of the Spirit which God bestows now upon those who yield their lives to the rule of the Spirit. They have to do with the deepest springs of the spiritual life, and this, says the inspired apostle, is the Kingdom of God. . . . </a:t>
            </a:r>
            <a:r>
              <a:rPr lang="en-US" sz="2800" b="1" u="sng" dirty="0">
                <a:solidFill>
                  <a:srgbClr val="FFFFCC"/>
                </a:solidFill>
                <a:effectLst>
                  <a:outerShdw blurRad="38100" dist="38100" dir="2700000" algn="tl">
                    <a:srgbClr val="000000">
                      <a:alpha val="43137"/>
                    </a:srgbClr>
                  </a:outerShdw>
                </a:effectLst>
              </a:rPr>
              <a:t>The Kingdom is a present reality</a:t>
            </a:r>
            <a:r>
              <a:rPr lang="en-US" sz="2800" dirty="0">
                <a:effectLst>
                  <a:outerShdw blurRad="38100" dist="38100" dir="2700000" algn="tl">
                    <a:srgbClr val="000000">
                      <a:alpha val="43137"/>
                    </a:srgbClr>
                  </a:outerShdw>
                </a:effectLst>
              </a:rPr>
              <a:t>. . . . It is an inner spiritual redemptive blessing (Rom. 14:17) which can be experienced only by way of the new birth.”</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sp>
        <p:nvSpPr>
          <p:cNvPr id="2" name="Rectangle 1">
            <a:extLst>
              <a:ext uri="{FF2B5EF4-FFF2-40B4-BE49-F238E27FC236}">
                <a16:creationId xmlns:a16="http://schemas.microsoft.com/office/drawing/2014/main" id="{E1AA4512-8E49-4EAA-9107-A79070D221AD}"/>
              </a:ext>
            </a:extLst>
          </p:cNvPr>
          <p:cNvSpPr/>
          <p:nvPr/>
        </p:nvSpPr>
        <p:spPr>
          <a:xfrm>
            <a:off x="614325" y="228600"/>
            <a:ext cx="7915350" cy="938719"/>
          </a:xfrm>
          <a:prstGeom prst="rect">
            <a:avLst/>
          </a:prstGeom>
        </p:spPr>
        <p:txBody>
          <a:bodyPr wrap="square">
            <a:spAutoFit/>
          </a:bodyPr>
          <a:lstStyle/>
          <a:p>
            <a:pPr algn="ctr" eaLnBrk="0" hangingPunct="0">
              <a:spcAft>
                <a:spcPts val="600"/>
              </a:spcAft>
              <a:buClr>
                <a:schemeClr val="tx2"/>
              </a:buClr>
              <a:buSzPct val="75000"/>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George Eldon Ladd</a:t>
            </a:r>
          </a:p>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George Ladd,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Gospel of the Kingdom</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(Grand Rapids: Eerdmans, 1959), 16–18.</a:t>
            </a:r>
          </a:p>
        </p:txBody>
      </p:sp>
      <p:pic>
        <p:nvPicPr>
          <p:cNvPr id="5" name="Picture 4">
            <a:extLst>
              <a:ext uri="{FF2B5EF4-FFF2-40B4-BE49-F238E27FC236}">
                <a16:creationId xmlns:a16="http://schemas.microsoft.com/office/drawing/2014/main" id="{13C4049B-1BEF-4DCB-A5D8-50D86B8B91E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6680" y="121920"/>
            <a:ext cx="720090" cy="822960"/>
          </a:xfrm>
          <a:prstGeom prst="rect">
            <a:avLst/>
          </a:prstGeom>
        </p:spPr>
      </p:pic>
    </p:spTree>
    <p:extLst>
      <p:ext uri="{BB962C8B-B14F-4D97-AF65-F5344CB8AC3E}">
        <p14:creationId xmlns:p14="http://schemas.microsoft.com/office/powerpoint/2010/main" val="8176606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Two Issues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(Romans 14:17)</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lphaUcPeriod"/>
            </a:pPr>
            <a:r>
              <a:rPr lang="en-US" altLang="en-US" b="1" u="sng" dirty="0">
                <a:solidFill>
                  <a:srgbClr val="FFFFCC"/>
                </a:solidFill>
                <a:effectLst>
                  <a:outerShdw blurRad="38100" dist="38100" dir="2700000" algn="tl">
                    <a:srgbClr val="000000">
                      <a:alpha val="43137"/>
                    </a:srgbClr>
                  </a:outerShdw>
                </a:effectLst>
              </a:rPr>
              <a:t>The kingdom is spiritual only and not earthly</a:t>
            </a:r>
          </a:p>
          <a:p>
            <a:pPr marL="514350" indent="-514350" algn="just">
              <a:spcBef>
                <a:spcPct val="0"/>
              </a:spcBef>
              <a:spcAft>
                <a:spcPts val="30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The kingdom is a present reality</a:t>
            </a:r>
          </a:p>
        </p:txBody>
      </p:sp>
      <p:pic>
        <p:nvPicPr>
          <p:cNvPr id="5" name="Picture 4">
            <a:extLst>
              <a:ext uri="{FF2B5EF4-FFF2-40B4-BE49-F238E27FC236}">
                <a16:creationId xmlns:a16="http://schemas.microsoft.com/office/drawing/2014/main" id="{00C8D3F2-D881-46AA-A92F-A20BDFE4CD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61731" y="4114800"/>
            <a:ext cx="3420538" cy="2286000"/>
          </a:xfrm>
          <a:prstGeom prst="rect">
            <a:avLst/>
          </a:prstGeom>
        </p:spPr>
      </p:pic>
    </p:spTree>
    <p:extLst>
      <p:ext uri="{BB962C8B-B14F-4D97-AF65-F5344CB8AC3E}">
        <p14:creationId xmlns:p14="http://schemas.microsoft.com/office/powerpoint/2010/main" val="602690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24731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15:23-28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each in his own order: Christ the first fruits, after that those who are Christ’s at His coming,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24</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end, when He hands over the kingdom to the God and Father, when He has abolished all rule and all authority and power.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must reign until He has put all His enemies under His feet.”</a:t>
            </a:r>
          </a:p>
        </p:txBody>
      </p:sp>
    </p:spTree>
    <p:extLst>
      <p:ext uri="{BB962C8B-B14F-4D97-AF65-F5344CB8AC3E}">
        <p14:creationId xmlns:p14="http://schemas.microsoft.com/office/powerpoint/2010/main" val="26266353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0" y="1600200"/>
            <a:ext cx="9143999" cy="1828801"/>
          </a:xfrm>
        </p:spPr>
        <p:txBody>
          <a:bodyPr/>
          <a:lstStyle/>
          <a:p>
            <a:pPr marL="0" indent="0" algn="just" eaLnBrk="1" hangingPunct="1">
              <a:spcBef>
                <a:spcPts val="0"/>
              </a:spcBef>
              <a:buNone/>
              <a:defRPr/>
            </a:pPr>
            <a:r>
              <a:rPr lang="en-US" dirty="0">
                <a:effectLst>
                  <a:outerShdw blurRad="38100" dist="38100" dir="2700000" algn="tl">
                    <a:srgbClr val="000000">
                      <a:alpha val="43137"/>
                    </a:srgbClr>
                  </a:outerShdw>
                </a:effectLst>
              </a:rPr>
              <a:t>“It was common for the Jews to say ‘not . . . but’ and simply mean that the emphasis is not this but that.”</a:t>
            </a:r>
          </a:p>
        </p:txBody>
      </p:sp>
      <p:pic>
        <p:nvPicPr>
          <p:cNvPr id="4" name="Picture 3">
            <a:extLst>
              <a:ext uri="{FF2B5EF4-FFF2-40B4-BE49-F238E27FC236}">
                <a16:creationId xmlns:a16="http://schemas.microsoft.com/office/drawing/2014/main" id="{E0A2F5D2-6706-4C23-84E8-6E6DA068F6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80845" y="3581400"/>
            <a:ext cx="4782311" cy="2743200"/>
          </a:xfrm>
          <a:prstGeom prst="rect">
            <a:avLst/>
          </a:prstGeom>
        </p:spPr>
      </p:pic>
      <p:sp>
        <p:nvSpPr>
          <p:cNvPr id="5" name="Rectangle 4">
            <a:extLst>
              <a:ext uri="{FF2B5EF4-FFF2-40B4-BE49-F238E27FC236}">
                <a16:creationId xmlns:a16="http://schemas.microsoft.com/office/drawing/2014/main" id="{E5BB2372-8305-4372-81FE-8A6DFCA8AA1F}"/>
              </a:ext>
            </a:extLst>
          </p:cNvPr>
          <p:cNvSpPr/>
          <p:nvPr/>
        </p:nvSpPr>
        <p:spPr>
          <a:xfrm>
            <a:off x="0" y="228600"/>
            <a:ext cx="9143999"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Stanley D. Toussaint </a:t>
            </a:r>
          </a:p>
          <a:p>
            <a:pPr algn="ctr"/>
            <a:r>
              <a:rPr lang="en-US" sz="1600" dirty="0">
                <a:effectLst>
                  <a:outerShdw blurRad="38100" dist="38100" dir="2700000" algn="tl">
                    <a:srgbClr val="000000">
                      <a:alpha val="43137"/>
                    </a:srgbClr>
                  </a:outerShdw>
                </a:effectLst>
                <a:latin typeface="Calibri" panose="020F0502020204030204" pitchFamily="34" charset="0"/>
              </a:rPr>
              <a:t>“Israel and the Church of a Traditional Dispensationalist,” in Three Central Issues in Contemporary Dispensationalism, ed. Herbert W. Bateman (Grand Rapids: Kregel, 1999), 246.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63963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27754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8:11</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say to you that many will come from east and west, and recline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the table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Abraham, Isaac and Jacob in the kingdom of heaven.”</a:t>
            </a:r>
          </a:p>
        </p:txBody>
      </p:sp>
      <p:pic>
        <p:nvPicPr>
          <p:cNvPr id="5" name="Picture 2" descr="http://3.bp.blogspot.com/-QEkPt30fRNQ/US-EfJsZfRI/AAAAAAAASK4/JnP_SUUHRas/s1600/a.jpg">
            <a:extLst>
              <a:ext uri="{FF2B5EF4-FFF2-40B4-BE49-F238E27FC236}">
                <a16:creationId xmlns:a16="http://schemas.microsoft.com/office/drawing/2014/main" id="{34A1E2EE-405D-4171-9632-11A55D026FE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09938" y="3124200"/>
            <a:ext cx="2524125" cy="1690576"/>
          </a:xfrm>
          <a:prstGeom prst="rect">
            <a:avLst/>
          </a:prstGeom>
          <a:noFill/>
          <a:ln w="9525">
            <a:noFill/>
            <a:miter lim="800000"/>
            <a:headEnd/>
            <a:tailEnd/>
          </a:ln>
        </p:spPr>
      </p:pic>
    </p:spTree>
    <p:extLst>
      <p:ext uri="{BB962C8B-B14F-4D97-AF65-F5344CB8AC3E}">
        <p14:creationId xmlns:p14="http://schemas.microsoft.com/office/powerpoint/2010/main" val="30851769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27754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Hosea 6:6</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 delight in loyalty rather than sacrifice,</a:t>
            </a:r>
            <a:b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in the knowledge of God rather than burnt offerings.”</a:t>
            </a:r>
          </a:p>
        </p:txBody>
      </p:sp>
      <p:pic>
        <p:nvPicPr>
          <p:cNvPr id="5" name="Picture 2" descr="http://3.bp.blogspot.com/-QEkPt30fRNQ/US-EfJsZfRI/AAAAAAAASK4/JnP_SUUHRas/s1600/a.jpg">
            <a:extLst>
              <a:ext uri="{FF2B5EF4-FFF2-40B4-BE49-F238E27FC236}">
                <a16:creationId xmlns:a16="http://schemas.microsoft.com/office/drawing/2014/main" id="{34A1E2EE-405D-4171-9632-11A55D026FE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09938" y="3124200"/>
            <a:ext cx="2524125" cy="1690576"/>
          </a:xfrm>
          <a:prstGeom prst="rect">
            <a:avLst/>
          </a:prstGeom>
          <a:noFill/>
          <a:ln w="9525">
            <a:noFill/>
            <a:miter lim="800000"/>
            <a:headEnd/>
            <a:tailEnd/>
          </a:ln>
        </p:spPr>
      </p:pic>
    </p:spTree>
    <p:extLst>
      <p:ext uri="{BB962C8B-B14F-4D97-AF65-F5344CB8AC3E}">
        <p14:creationId xmlns:p14="http://schemas.microsoft.com/office/powerpoint/2010/main" val="24989262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75487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6:19-20</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 not store up for yourselves treasures on earth, where moth and rust destroy, and where thieves break in and steal.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store up for yourselves treasures in heaven, where neither moth nor rust destroys, and where thieves do not break in or steal.”</a:t>
            </a:r>
          </a:p>
        </p:txBody>
      </p:sp>
      <p:pic>
        <p:nvPicPr>
          <p:cNvPr id="5" name="Picture 2" descr="http://3.bp.blogspot.com/-QEkPt30fRNQ/US-EfJsZfRI/AAAAAAAASK4/JnP_SUUHRas/s1600/a.jpg">
            <a:extLst>
              <a:ext uri="{FF2B5EF4-FFF2-40B4-BE49-F238E27FC236}">
                <a16:creationId xmlns:a16="http://schemas.microsoft.com/office/drawing/2014/main" id="{34A1E2EE-405D-4171-9632-11A55D026FE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8062" y="3429000"/>
            <a:ext cx="2047876" cy="1371600"/>
          </a:xfrm>
          <a:prstGeom prst="rect">
            <a:avLst/>
          </a:prstGeom>
          <a:noFill/>
          <a:ln w="9525">
            <a:noFill/>
            <a:miter lim="800000"/>
            <a:headEnd/>
            <a:tailEnd/>
          </a:ln>
        </p:spPr>
      </p:pic>
    </p:spTree>
    <p:extLst>
      <p:ext uri="{BB962C8B-B14F-4D97-AF65-F5344CB8AC3E}">
        <p14:creationId xmlns:p14="http://schemas.microsoft.com/office/powerpoint/2010/main" val="12009693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26243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3:3-4</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3 </a:t>
            </a:r>
            <a:r>
              <a:rPr lang="en-US" sz="3200" dirty="0">
                <a:latin typeface="Calibri" panose="020F0502020204030204" pitchFamily="34" charset="0"/>
                <a:cs typeface="Calibri" panose="020F0502020204030204" pitchFamily="34" charset="0"/>
              </a:rPr>
              <a:t>Your adornment must not be </a:t>
            </a:r>
            <a:r>
              <a:rPr lang="en-US" sz="3200" i="1" dirty="0">
                <a:latin typeface="Calibri" panose="020F0502020204030204" pitchFamily="34" charset="0"/>
                <a:cs typeface="Calibri" panose="020F0502020204030204" pitchFamily="34" charset="0"/>
              </a:rPr>
              <a:t>merely </a:t>
            </a:r>
            <a:r>
              <a:rPr lang="en-US" sz="3200" dirty="0">
                <a:latin typeface="Calibri" panose="020F0502020204030204" pitchFamily="34" charset="0"/>
                <a:cs typeface="Calibri" panose="020F0502020204030204" pitchFamily="34" charset="0"/>
              </a:rPr>
              <a:t>external—braiding the hair, and wearing gold jewelry, or putting on dresses; </a:t>
            </a:r>
            <a:r>
              <a:rPr lang="en-US" sz="3200" baseline="30000" dirty="0">
                <a:latin typeface="Calibri" panose="020F0502020204030204" pitchFamily="34" charset="0"/>
                <a:cs typeface="Calibri" panose="020F0502020204030204" pitchFamily="34" charset="0"/>
              </a:rPr>
              <a:t>4 </a:t>
            </a:r>
            <a:r>
              <a:rPr lang="en-US" sz="3200" dirty="0">
                <a:latin typeface="Calibri" panose="020F0502020204030204" pitchFamily="34" charset="0"/>
                <a:cs typeface="Calibri" panose="020F0502020204030204" pitchFamily="34" charset="0"/>
              </a:rPr>
              <a:t>but </a:t>
            </a:r>
            <a:r>
              <a:rPr lang="en-US" sz="3200" i="1" dirty="0">
                <a:latin typeface="Calibri" panose="020F0502020204030204" pitchFamily="34" charset="0"/>
                <a:cs typeface="Calibri" panose="020F0502020204030204" pitchFamily="34" charset="0"/>
              </a:rPr>
              <a:t>let it be</a:t>
            </a:r>
            <a:r>
              <a:rPr lang="en-US" sz="3200" dirty="0">
                <a:latin typeface="Calibri" panose="020F0502020204030204" pitchFamily="34" charset="0"/>
                <a:cs typeface="Calibri" panose="020F0502020204030204" pitchFamily="34" charset="0"/>
              </a:rPr>
              <a:t> the hidden person of the heart, with the imperishable quality of a gentle and quiet spirit, which is precious in the sight of God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2" descr="http://3.bp.blogspot.com/-QEkPt30fRNQ/US-EfJsZfRI/AAAAAAAASK4/JnP_SUUHRas/s1600/a.jpg">
            <a:extLst>
              <a:ext uri="{FF2B5EF4-FFF2-40B4-BE49-F238E27FC236}">
                <a16:creationId xmlns:a16="http://schemas.microsoft.com/office/drawing/2014/main" id="{6105A72E-880D-4DF3-9548-518327FC5F0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8062" y="3429000"/>
            <a:ext cx="2047876" cy="1371600"/>
          </a:xfrm>
          <a:prstGeom prst="rect">
            <a:avLst/>
          </a:prstGeom>
          <a:noFill/>
          <a:ln w="9525">
            <a:noFill/>
            <a:miter lim="800000"/>
            <a:headEnd/>
            <a:tailEnd/>
          </a:ln>
        </p:spPr>
      </p:pic>
    </p:spTree>
    <p:extLst>
      <p:ext uri="{BB962C8B-B14F-4D97-AF65-F5344CB8AC3E}">
        <p14:creationId xmlns:p14="http://schemas.microsoft.com/office/powerpoint/2010/main" val="41242209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524000" y="0"/>
            <a:ext cx="6096000" cy="178510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4:20</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For the kingdom of God does not consist in words but in power.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2" descr="http://3.bp.blogspot.com/-QEkPt30fRNQ/US-EfJsZfRI/AAAAAAAASK4/JnP_SUUHRas/s1600/a.jpg">
            <a:extLst>
              <a:ext uri="{FF2B5EF4-FFF2-40B4-BE49-F238E27FC236}">
                <a16:creationId xmlns:a16="http://schemas.microsoft.com/office/drawing/2014/main" id="{34A1E2EE-405D-4171-9632-11A55D026FE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09938" y="3048000"/>
            <a:ext cx="2524125" cy="1690576"/>
          </a:xfrm>
          <a:prstGeom prst="rect">
            <a:avLst/>
          </a:prstGeom>
          <a:noFill/>
          <a:ln w="9525">
            <a:noFill/>
            <a:miter lim="800000"/>
            <a:headEnd/>
            <a:tailEnd/>
          </a:ln>
        </p:spPr>
      </p:pic>
    </p:spTree>
    <p:extLst>
      <p:ext uri="{BB962C8B-B14F-4D97-AF65-F5344CB8AC3E}">
        <p14:creationId xmlns:p14="http://schemas.microsoft.com/office/powerpoint/2010/main" val="17520949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6998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Zechariah 8:23</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Thus says 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hosts, “In those days ten men from all the nations will grasp the garment of a Jew,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saying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‘Let us go with you, for we have heard that God is with you.’”</a:t>
            </a:r>
          </a:p>
        </p:txBody>
      </p:sp>
      <p:pic>
        <p:nvPicPr>
          <p:cNvPr id="5" name="Picture 2" descr="http://3.bp.blogspot.com/-QEkPt30fRNQ/US-EfJsZfRI/AAAAAAAASK4/JnP_SUUHRas/s1600/a.jpg">
            <a:extLst>
              <a:ext uri="{FF2B5EF4-FFF2-40B4-BE49-F238E27FC236}">
                <a16:creationId xmlns:a16="http://schemas.microsoft.com/office/drawing/2014/main" id="{34A1E2EE-405D-4171-9632-11A55D026FE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09938" y="3048000"/>
            <a:ext cx="2524125" cy="1690576"/>
          </a:xfrm>
          <a:prstGeom prst="rect">
            <a:avLst/>
          </a:prstGeom>
          <a:noFill/>
          <a:ln w="9525">
            <a:noFill/>
            <a:miter lim="800000"/>
            <a:headEnd/>
            <a:tailEnd/>
          </a:ln>
        </p:spPr>
      </p:pic>
    </p:spTree>
    <p:extLst>
      <p:ext uri="{BB962C8B-B14F-4D97-AF65-F5344CB8AC3E}">
        <p14:creationId xmlns:p14="http://schemas.microsoft.com/office/powerpoint/2010/main" val="37334298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27754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14:17</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kingdom of God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estin</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not eating and drinking, but righteousness and peace and joy in the Holy Spirit.”</a:t>
            </a:r>
          </a:p>
        </p:txBody>
      </p:sp>
      <p:pic>
        <p:nvPicPr>
          <p:cNvPr id="6" name="Picture 2" descr="http://3.bp.blogspot.com/-QEkPt30fRNQ/US-EfJsZfRI/AAAAAAAASK4/JnP_SUUHRas/s1600/a.jpg">
            <a:extLst>
              <a:ext uri="{FF2B5EF4-FFF2-40B4-BE49-F238E27FC236}">
                <a16:creationId xmlns:a16="http://schemas.microsoft.com/office/drawing/2014/main" id="{4766169E-4AF4-4C71-954B-9A6EB3E1E6F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09938" y="3048000"/>
            <a:ext cx="2524125" cy="1690576"/>
          </a:xfrm>
          <a:prstGeom prst="rect">
            <a:avLst/>
          </a:prstGeom>
          <a:noFill/>
          <a:ln w="9525">
            <a:noFill/>
            <a:miter lim="800000"/>
            <a:headEnd/>
            <a:tailEnd/>
          </a:ln>
        </p:spPr>
      </p:pic>
    </p:spTree>
    <p:extLst>
      <p:ext uri="{BB962C8B-B14F-4D97-AF65-F5344CB8AC3E}">
        <p14:creationId xmlns:p14="http://schemas.microsoft.com/office/powerpoint/2010/main" val="41808661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0" y="1600200"/>
            <a:ext cx="9143999" cy="1828801"/>
          </a:xfrm>
        </p:spPr>
        <p:txBody>
          <a:bodyPr/>
          <a:lstStyle/>
          <a:p>
            <a:pPr marL="0" indent="0" algn="just" eaLnBrk="1" hangingPunct="1">
              <a:spcBef>
                <a:spcPts val="0"/>
              </a:spcBef>
              <a:buNone/>
              <a:defRPr/>
            </a:pPr>
            <a:r>
              <a:rPr lang="en-US" dirty="0">
                <a:effectLst>
                  <a:outerShdw blurRad="38100" dist="38100" dir="2700000" algn="tl">
                    <a:srgbClr val="000000">
                      <a:alpha val="43137"/>
                    </a:srgbClr>
                  </a:outerShdw>
                </a:effectLst>
              </a:rPr>
              <a:t>“</a:t>
            </a:r>
            <a:r>
              <a:rPr lang="en-US" dirty="0">
                <a:effectLst/>
              </a:rPr>
              <a:t>in that coming kingdom the emphasis will not be on food but on spiritual realities</a:t>
            </a:r>
            <a:r>
              <a:rPr lang="en-US" dirty="0">
                <a:effectLst>
                  <a:outerShdw blurRad="38100" dist="38100" dir="2700000" algn="tl">
                    <a:srgbClr val="000000">
                      <a:alpha val="43137"/>
                    </a:srgbClr>
                  </a:outerShdw>
                </a:effectLst>
              </a:rPr>
              <a:t>.”</a:t>
            </a:r>
          </a:p>
        </p:txBody>
      </p:sp>
      <p:pic>
        <p:nvPicPr>
          <p:cNvPr id="4" name="Picture 3">
            <a:extLst>
              <a:ext uri="{FF2B5EF4-FFF2-40B4-BE49-F238E27FC236}">
                <a16:creationId xmlns:a16="http://schemas.microsoft.com/office/drawing/2014/main" id="{E0A2F5D2-6706-4C23-84E8-6E6DA068F6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80845" y="3581400"/>
            <a:ext cx="4782311" cy="2743200"/>
          </a:xfrm>
          <a:prstGeom prst="rect">
            <a:avLst/>
          </a:prstGeom>
        </p:spPr>
      </p:pic>
      <p:sp>
        <p:nvSpPr>
          <p:cNvPr id="5" name="Rectangle 4">
            <a:extLst>
              <a:ext uri="{FF2B5EF4-FFF2-40B4-BE49-F238E27FC236}">
                <a16:creationId xmlns:a16="http://schemas.microsoft.com/office/drawing/2014/main" id="{E5BB2372-8305-4372-81FE-8A6DFCA8AA1F}"/>
              </a:ext>
            </a:extLst>
          </p:cNvPr>
          <p:cNvSpPr/>
          <p:nvPr/>
        </p:nvSpPr>
        <p:spPr>
          <a:xfrm>
            <a:off x="0" y="228600"/>
            <a:ext cx="9143999"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Stanley D. Toussaint </a:t>
            </a:r>
          </a:p>
          <a:p>
            <a:pPr algn="ctr"/>
            <a:r>
              <a:rPr lang="en-US" sz="1600" dirty="0">
                <a:effectLst>
                  <a:outerShdw blurRad="38100" dist="38100" dir="2700000" algn="tl">
                    <a:srgbClr val="000000">
                      <a:alpha val="43137"/>
                    </a:srgbClr>
                  </a:outerShdw>
                </a:effectLst>
                <a:latin typeface="Calibri" panose="020F0502020204030204" pitchFamily="34" charset="0"/>
              </a:rPr>
              <a:t>“Israel and the Church of a Traditional Dispensationalist,” in Three Central Issues in Contemporary Dispensationalism, ed. Herbert W. Bateman (Grand Rapids: Kregel, 1999), 246.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67117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Two Issues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(Romans 14:17)</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The kingdom is spiritual only and not earthly</a:t>
            </a:r>
          </a:p>
          <a:p>
            <a:pPr marL="514350" indent="-514350" algn="just">
              <a:spcBef>
                <a:spcPct val="0"/>
              </a:spcBef>
              <a:spcAft>
                <a:spcPts val="3000"/>
              </a:spcAft>
              <a:buClr>
                <a:srgbClr val="66FFFF"/>
              </a:buClr>
              <a:buSzPct val="100000"/>
              <a:buFont typeface="+mj-lt"/>
              <a:buAutoNum type="alphaUcPeriod"/>
            </a:pPr>
            <a:r>
              <a:rPr lang="en-US" altLang="en-US" b="1" u="sng" dirty="0">
                <a:solidFill>
                  <a:srgbClr val="FFFFCC"/>
                </a:solidFill>
                <a:effectLst>
                  <a:outerShdw blurRad="38100" dist="38100" dir="2700000" algn="tl">
                    <a:srgbClr val="000000">
                      <a:alpha val="43137"/>
                    </a:srgbClr>
                  </a:outerShdw>
                </a:effectLst>
              </a:rPr>
              <a:t>The kingdom is a present reality</a:t>
            </a:r>
          </a:p>
        </p:txBody>
      </p:sp>
      <p:pic>
        <p:nvPicPr>
          <p:cNvPr id="5" name="Picture 4">
            <a:extLst>
              <a:ext uri="{FF2B5EF4-FFF2-40B4-BE49-F238E27FC236}">
                <a16:creationId xmlns:a16="http://schemas.microsoft.com/office/drawing/2014/main" id="{8B30B3BF-9267-4B7C-80B6-020F215088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61731" y="4114800"/>
            <a:ext cx="3420538" cy="2286000"/>
          </a:xfrm>
          <a:prstGeom prst="rect">
            <a:avLst/>
          </a:prstGeom>
        </p:spPr>
      </p:pic>
    </p:spTree>
    <p:extLst>
      <p:ext uri="{BB962C8B-B14F-4D97-AF65-F5344CB8AC3E}">
        <p14:creationId xmlns:p14="http://schemas.microsoft.com/office/powerpoint/2010/main" val="1989445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15:23-28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last enemy that will be abolished is death.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has put all things in subjection under His feet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when He says, ‘All things are put in subjection,’ it is evident that He is excepted who put all things in subjection to Him.</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all things are subjected to Him, then the Son Himself also will be subjected to the One who subjected all things to Him, so that God may be all in all.”</a:t>
            </a:r>
          </a:p>
        </p:txBody>
      </p:sp>
    </p:spTree>
    <p:extLst>
      <p:ext uri="{BB962C8B-B14F-4D97-AF65-F5344CB8AC3E}">
        <p14:creationId xmlns:p14="http://schemas.microsoft.com/office/powerpoint/2010/main" val="29806276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33910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14:17</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kingdom of God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estin</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not eating and drinking, but righteousness and peace and joy in the Holy Spirit.”</a:t>
            </a:r>
          </a:p>
        </p:txBody>
      </p:sp>
      <p:pic>
        <p:nvPicPr>
          <p:cNvPr id="5" name="Picture 2" descr="http://3.bp.blogspot.com/-QEkPt30fRNQ/US-EfJsZfRI/AAAAAAAASK4/JnP_SUUHRas/s1600/a.jpg">
            <a:extLst>
              <a:ext uri="{FF2B5EF4-FFF2-40B4-BE49-F238E27FC236}">
                <a16:creationId xmlns:a16="http://schemas.microsoft.com/office/drawing/2014/main" id="{34A1E2EE-405D-4171-9632-11A55D026FE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09938" y="3124200"/>
            <a:ext cx="2524125" cy="1690576"/>
          </a:xfrm>
          <a:prstGeom prst="rect">
            <a:avLst/>
          </a:prstGeom>
          <a:noFill/>
          <a:ln w="9525">
            <a:noFill/>
            <a:miter lim="800000"/>
            <a:headEnd/>
            <a:tailEnd/>
          </a:ln>
        </p:spPr>
      </p:pic>
    </p:spTree>
    <p:extLst>
      <p:ext uri="{BB962C8B-B14F-4D97-AF65-F5344CB8AC3E}">
        <p14:creationId xmlns:p14="http://schemas.microsoft.com/office/powerpoint/2010/main" val="23906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816429"/>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1 Corinthians 15:42-44</a:t>
            </a:r>
          </a:p>
          <a:p>
            <a:pPr algn="just">
              <a:spcBef>
                <a:spcPts val="0"/>
              </a:spcBef>
              <a:spcAft>
                <a:spcPts val="0"/>
              </a:spcAft>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rPr>
              <a:t>42</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also is the resurrection of the dead. It is sown a perishable body, it is raised an imperishable body; </a:t>
            </a:r>
            <a:r>
              <a:rPr lang="en-US" sz="3400" baseline="30000" dirty="0">
                <a:effectLst>
                  <a:outerShdw blurRad="38100" dist="38100" dir="2700000" algn="tl">
                    <a:srgbClr val="000000">
                      <a:alpha val="43137"/>
                    </a:srgbClr>
                  </a:outerShdw>
                </a:effectLst>
                <a:latin typeface="Calibri" panose="020F0502020204030204" pitchFamily="34" charset="0"/>
              </a:rPr>
              <a:t>43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is sown in dishonor, it is raised in glory; it is sown in weakness, it is raised in power; </a:t>
            </a:r>
            <a:r>
              <a:rPr lang="en-US" sz="3400" baseline="30000" dirty="0">
                <a:effectLst>
                  <a:outerShdw blurRad="38100" dist="38100" dir="2700000" algn="tl">
                    <a:srgbClr val="000000">
                      <a:alpha val="43137"/>
                    </a:srgbClr>
                  </a:outerShdw>
                </a:effectLst>
                <a:latin typeface="Calibri" panose="020F0502020204030204" pitchFamily="34" charset="0"/>
              </a:rPr>
              <a:t>44</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is sown a natural body, it is raised a spiritual body. If there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estin</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natural body, there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estin</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also a spiritual body.’”</a:t>
            </a:r>
          </a:p>
        </p:txBody>
      </p:sp>
    </p:spTree>
    <p:extLst>
      <p:ext uri="{BB962C8B-B14F-4D97-AF65-F5344CB8AC3E}">
        <p14:creationId xmlns:p14="http://schemas.microsoft.com/office/powerpoint/2010/main" val="28077314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44709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14:10-12</a:t>
            </a:r>
          </a:p>
          <a:p>
            <a:pPr algn="just"/>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28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you, why do you judge your brother? Or you again, why do you regard your brother with contempt? For we will all stand before the judgment seat of God.</a:t>
            </a:r>
            <a:r>
              <a:rPr lang="en-US" sz="28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28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it is written, ‘</a:t>
            </a: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I live, says the Lord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knee shall bow to Me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b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every tongue shall</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give praise to God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28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then each one of us will give an account of himself to God.”</a:t>
            </a:r>
          </a:p>
        </p:txBody>
      </p:sp>
      <p:pic>
        <p:nvPicPr>
          <p:cNvPr id="6" name="Picture 2" descr="http://3.bp.blogspot.com/-QEkPt30fRNQ/US-EfJsZfRI/AAAAAAAASK4/JnP_SUUHRas/s1600/a.jpg">
            <a:extLst>
              <a:ext uri="{FF2B5EF4-FFF2-40B4-BE49-F238E27FC236}">
                <a16:creationId xmlns:a16="http://schemas.microsoft.com/office/drawing/2014/main" id="{3A0DF74D-3F00-4D19-9791-1EDD72E9229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8062" y="3429000"/>
            <a:ext cx="2047876" cy="1371600"/>
          </a:xfrm>
          <a:prstGeom prst="rect">
            <a:avLst/>
          </a:prstGeom>
          <a:noFill/>
          <a:ln w="9525">
            <a:noFill/>
            <a:miter lim="800000"/>
            <a:headEnd/>
            <a:tailEnd/>
          </a:ln>
        </p:spPr>
      </p:pic>
    </p:spTree>
    <p:extLst>
      <p:ext uri="{BB962C8B-B14F-4D97-AF65-F5344CB8AC3E}">
        <p14:creationId xmlns:p14="http://schemas.microsoft.com/office/powerpoint/2010/main" val="24613168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184665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2:6</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raised us up with Him, and seated us with Him in the heavenly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places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Christ Jesus.”</a:t>
            </a:r>
          </a:p>
        </p:txBody>
      </p:sp>
      <p:pic>
        <p:nvPicPr>
          <p:cNvPr id="5" name="Picture 2" descr="http://3.bp.blogspot.com/-QEkPt30fRNQ/US-EfJsZfRI/AAAAAAAASK4/JnP_SUUHRas/s1600/a.jpg">
            <a:extLst>
              <a:ext uri="{FF2B5EF4-FFF2-40B4-BE49-F238E27FC236}">
                <a16:creationId xmlns:a16="http://schemas.microsoft.com/office/drawing/2014/main" id="{34A1E2EE-405D-4171-9632-11A55D026FE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09938" y="3124200"/>
            <a:ext cx="2524125" cy="1690576"/>
          </a:xfrm>
          <a:prstGeom prst="rect">
            <a:avLst/>
          </a:prstGeom>
          <a:noFill/>
          <a:ln w="9525">
            <a:noFill/>
            <a:miter lim="800000"/>
            <a:headEnd/>
            <a:tailEnd/>
          </a:ln>
        </p:spPr>
      </p:pic>
    </p:spTree>
    <p:extLst>
      <p:ext uri="{BB962C8B-B14F-4D97-AF65-F5344CB8AC3E}">
        <p14:creationId xmlns:p14="http://schemas.microsoft.com/office/powerpoint/2010/main" val="24967058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184665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Philippians 3:20</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our citizenship is in heaven, from which also we eagerly wait for a Savior, the Lord Jesus Christ.”</a:t>
            </a:r>
          </a:p>
        </p:txBody>
      </p:sp>
      <p:pic>
        <p:nvPicPr>
          <p:cNvPr id="5" name="Picture 2" descr="http://3.bp.blogspot.com/-QEkPt30fRNQ/US-EfJsZfRI/AAAAAAAASK4/JnP_SUUHRas/s1600/a.jpg">
            <a:extLst>
              <a:ext uri="{FF2B5EF4-FFF2-40B4-BE49-F238E27FC236}">
                <a16:creationId xmlns:a16="http://schemas.microsoft.com/office/drawing/2014/main" id="{34A1E2EE-405D-4171-9632-11A55D026FE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09938" y="3124200"/>
            <a:ext cx="2524125" cy="1690576"/>
          </a:xfrm>
          <a:prstGeom prst="rect">
            <a:avLst/>
          </a:prstGeom>
          <a:noFill/>
          <a:ln w="9525">
            <a:noFill/>
            <a:miter lim="800000"/>
            <a:headEnd/>
            <a:tailEnd/>
          </a:ln>
        </p:spPr>
      </p:pic>
    </p:spTree>
    <p:extLst>
      <p:ext uri="{BB962C8B-B14F-4D97-AF65-F5344CB8AC3E}">
        <p14:creationId xmlns:p14="http://schemas.microsoft.com/office/powerpoint/2010/main" val="12888394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30887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Peter 3:10-11</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the day of the Lord will come like a thief, in which the heavens will pass away with a roar and the elements will be destroyed with intense heat, and the earth and its works will be burned up.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Since all these things are to be destroyed in this way,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sort of people ought you to be in holy conduct and godliness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7756073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0" y="1600200"/>
            <a:ext cx="9143999" cy="1828801"/>
          </a:xfrm>
        </p:spPr>
        <p:txBody>
          <a:bodyPr/>
          <a:lstStyle/>
          <a:p>
            <a:pPr marL="0" indent="0" algn="just" eaLnBrk="1" hangingPunct="1">
              <a:spcBef>
                <a:spcPts val="0"/>
              </a:spcBef>
              <a:buNone/>
              <a:defRPr/>
            </a:pPr>
            <a:r>
              <a:rPr lang="en-US" dirty="0">
                <a:effectLst>
                  <a:outerShdw blurRad="38100" dist="38100" dir="2700000" algn="tl">
                    <a:srgbClr val="000000">
                      <a:alpha val="43137"/>
                    </a:srgbClr>
                  </a:outerShdw>
                </a:effectLst>
              </a:rPr>
              <a:t>“</a:t>
            </a:r>
            <a:r>
              <a:rPr lang="en-US" dirty="0">
                <a:effectLst/>
              </a:rPr>
              <a:t>In that coming kingdom the emphasis will not be on food but on spiritual realities. If that will be true in the future, the Christian’s present conduct should reflect it. The future does influence the present (cf. 2 Peter 3:11).”</a:t>
            </a:r>
          </a:p>
        </p:txBody>
      </p:sp>
      <p:pic>
        <p:nvPicPr>
          <p:cNvPr id="4" name="Picture 3">
            <a:extLst>
              <a:ext uri="{FF2B5EF4-FFF2-40B4-BE49-F238E27FC236}">
                <a16:creationId xmlns:a16="http://schemas.microsoft.com/office/drawing/2014/main" id="{E0A2F5D2-6706-4C23-84E8-6E6DA068F6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4600" y="3886200"/>
            <a:ext cx="4782311" cy="2743200"/>
          </a:xfrm>
          <a:prstGeom prst="rect">
            <a:avLst/>
          </a:prstGeom>
        </p:spPr>
      </p:pic>
      <p:sp>
        <p:nvSpPr>
          <p:cNvPr id="5" name="Rectangle 4">
            <a:extLst>
              <a:ext uri="{FF2B5EF4-FFF2-40B4-BE49-F238E27FC236}">
                <a16:creationId xmlns:a16="http://schemas.microsoft.com/office/drawing/2014/main" id="{E5BB2372-8305-4372-81FE-8A6DFCA8AA1F}"/>
              </a:ext>
            </a:extLst>
          </p:cNvPr>
          <p:cNvSpPr/>
          <p:nvPr/>
        </p:nvSpPr>
        <p:spPr>
          <a:xfrm>
            <a:off x="0" y="228600"/>
            <a:ext cx="9143999"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Stanley D. Toussaint </a:t>
            </a:r>
          </a:p>
          <a:p>
            <a:pPr algn="ctr"/>
            <a:r>
              <a:rPr lang="en-US" sz="1600" dirty="0">
                <a:effectLst>
                  <a:outerShdw blurRad="38100" dist="38100" dir="2700000" algn="tl">
                    <a:srgbClr val="000000">
                      <a:alpha val="43137"/>
                    </a:srgbClr>
                  </a:outerShdw>
                </a:effectLst>
                <a:latin typeface="Calibri" panose="020F0502020204030204" pitchFamily="34" charset="0"/>
              </a:rPr>
              <a:t>“Israel and the Church of a Traditional Dispensationalist,” in Three Central Issues in Contemporary Dispensationalism, ed. Herbert W. Bateman (Grand Rapids: Kregel, 1999), 246.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82489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371600"/>
            <a:ext cx="9144000" cy="5029200"/>
          </a:xfrm>
        </p:spPr>
        <p:txBody>
          <a:bodyPr/>
          <a:lstStyle/>
          <a:p>
            <a:pPr marL="0" indent="0" algn="just" eaLnBrk="1" hangingPunct="1">
              <a:buFont typeface="Arial" panose="020B0604020202020204" pitchFamily="34" charset="0"/>
              <a:buNone/>
              <a:defRPr/>
            </a:pPr>
            <a:r>
              <a:rPr lang="en-US" sz="3000" dirty="0">
                <a:effectLst>
                  <a:outerShdw blurRad="38100" dist="38100" dir="2700000" algn="tl">
                    <a:srgbClr val="000000">
                      <a:alpha val="43137"/>
                    </a:srgbClr>
                  </a:outerShdw>
                </a:effectLst>
              </a:rPr>
              <a:t>“The thought here fits a </a:t>
            </a:r>
            <a:r>
              <a:rPr lang="en-US" sz="3000" i="1" dirty="0">
                <a:effectLst>
                  <a:outerShdw blurRad="38100" dist="38100" dir="2700000" algn="tl">
                    <a:srgbClr val="000000">
                      <a:alpha val="43137"/>
                    </a:srgbClr>
                  </a:outerShdw>
                </a:effectLst>
              </a:rPr>
              <a:t>future</a:t>
            </a:r>
            <a:r>
              <a:rPr lang="en-US" sz="3000" dirty="0">
                <a:effectLst>
                  <a:outerShdw blurRad="38100" dist="38100" dir="2700000" algn="tl">
                    <a:srgbClr val="000000">
                      <a:alpha val="43137"/>
                    </a:srgbClr>
                  </a:outerShdw>
                </a:effectLst>
              </a:rPr>
              <a:t> Kingdom better than a present one. For surely in the present life no one can deny the importance of meat and drink; but so far as the Church is concerned in the future kingdom these things will be of no consequence. Therefore since the church is to reign in the Kingdom, its members should not judge or grieve one another in such matters here and now (cf. vss. 13–21). All disputes of this nature should be left for the ‘judgment seat of Christ,’ which will inaugurate His Kingdom upon the earth (vs. 10).”</a:t>
            </a:r>
          </a:p>
        </p:txBody>
      </p:sp>
      <p:pic>
        <p:nvPicPr>
          <p:cNvPr id="3" name="Picture 2">
            <a:extLst>
              <a:ext uri="{FF2B5EF4-FFF2-40B4-BE49-F238E27FC236}">
                <a16:creationId xmlns:a16="http://schemas.microsoft.com/office/drawing/2014/main" id="{D1102AC0-17E4-43BE-9109-86520EE0E2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36874"/>
            <a:ext cx="741871" cy="1112806"/>
          </a:xfrm>
          <a:prstGeom prst="rect">
            <a:avLst/>
          </a:prstGeom>
        </p:spPr>
      </p:pic>
      <p:sp>
        <p:nvSpPr>
          <p:cNvPr id="2" name="Rectangle 1">
            <a:extLst>
              <a:ext uri="{FF2B5EF4-FFF2-40B4-BE49-F238E27FC236}">
                <a16:creationId xmlns:a16="http://schemas.microsoft.com/office/drawing/2014/main" id="{68474A76-857A-4323-8AA8-6985B1657BF9}"/>
              </a:ext>
            </a:extLst>
          </p:cNvPr>
          <p:cNvSpPr/>
          <p:nvPr/>
        </p:nvSpPr>
        <p:spPr>
          <a:xfrm>
            <a:off x="952500" y="232083"/>
            <a:ext cx="723900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Alva J. McClain</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Alva J. McClain, The Greatness of the Kingdom: An Inductive Study of the Kingdom of God as Set Forth in the Scriptures (Grand Rapids: Zondervan, 1959), 434.</a:t>
            </a:r>
          </a:p>
        </p:txBody>
      </p:sp>
    </p:spTree>
    <p:extLst>
      <p:ext uri="{BB962C8B-B14F-4D97-AF65-F5344CB8AC3E}">
        <p14:creationId xmlns:p14="http://schemas.microsoft.com/office/powerpoint/2010/main" val="31730917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21D5-8896-46A3-B445-B7807A4F35A4}"/>
              </a:ext>
            </a:extLst>
          </p:cNvPr>
          <p:cNvSpPr txBox="1">
            <a:spLocks/>
          </p:cNvSpPr>
          <p:nvPr/>
        </p:nvSpPr>
        <p:spPr>
          <a:xfrm>
            <a:off x="226219" y="2807494"/>
            <a:ext cx="8691562" cy="1243012"/>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sz="48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7512554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Two Issues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(Romans 14:17)</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The kingdom is spiritual only and not earthly</a:t>
            </a:r>
          </a:p>
          <a:p>
            <a:pPr marL="514350" indent="-514350" algn="just">
              <a:spcBef>
                <a:spcPct val="0"/>
              </a:spcBef>
              <a:spcAft>
                <a:spcPts val="30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The kingdom is a present reality</a:t>
            </a:r>
          </a:p>
        </p:txBody>
      </p:sp>
      <p:pic>
        <p:nvPicPr>
          <p:cNvPr id="5" name="Picture 4">
            <a:extLst>
              <a:ext uri="{FF2B5EF4-FFF2-40B4-BE49-F238E27FC236}">
                <a16:creationId xmlns:a16="http://schemas.microsoft.com/office/drawing/2014/main" id="{CD5D6156-34DA-4F8E-B261-B2B9A94B00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61731" y="4114800"/>
            <a:ext cx="3420538" cy="2286000"/>
          </a:xfrm>
          <a:prstGeom prst="rect">
            <a:avLst/>
          </a:prstGeom>
        </p:spPr>
      </p:pic>
    </p:spTree>
    <p:extLst>
      <p:ext uri="{BB962C8B-B14F-4D97-AF65-F5344CB8AC3E}">
        <p14:creationId xmlns:p14="http://schemas.microsoft.com/office/powerpoint/2010/main" val="2259739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24731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15:23-28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each in his own order: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 the first fruits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after that those who are Christ’s at His coming,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24</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end, when He hands over the kingdom to the God and Father, when He has abolished all rule and all authority and power.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must reign until He has put all His enemies under His feet.”</a:t>
            </a:r>
          </a:p>
        </p:txBody>
      </p:sp>
    </p:spTree>
    <p:extLst>
      <p:ext uri="{BB962C8B-B14F-4D97-AF65-F5344CB8AC3E}">
        <p14:creationId xmlns:p14="http://schemas.microsoft.com/office/powerpoint/2010/main" val="101998462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294210" y="228600"/>
            <a:ext cx="6555581" cy="809625"/>
          </a:xfrm>
        </p:spPr>
        <p:txBody>
          <a:bodyPr/>
          <a:lstStyle/>
          <a:p>
            <a:pPr algn="ctr" eaLnBrk="1" hangingPunct="1">
              <a:defRPr/>
            </a:pPr>
            <a:r>
              <a:rPr lang="en-US" altLang="en-US" sz="3600" dirty="0">
                <a:effectLst>
                  <a:outerShdw blurRad="38100" dist="38100" dir="2700000" algn="tl">
                    <a:srgbClr val="000000">
                      <a:alpha val="43137"/>
                    </a:srgbClr>
                  </a:outerShdw>
                </a:effectLst>
              </a:rPr>
              <a:t>3. Passages from Paul’s Writings</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8601" y="1143000"/>
            <a:ext cx="8689180" cy="5183560"/>
          </a:xfrm>
        </p:spPr>
        <p:txBody>
          <a:bodyPr/>
          <a:lstStyle/>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Walk worthy of the kingdom (1 Thess. 2:12)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Kingdom power (1 Cor. 4:20)</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He must reign until… (1 Cor. 15:23-28)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Kingdom is not eating &amp; drinking (Rom. 14:17)</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b="1" u="sng" dirty="0">
                <a:solidFill>
                  <a:srgbClr val="FFFFCC"/>
                </a:solidFill>
                <a:effectLst>
                  <a:outerShdw blurRad="38100" dist="38100" dir="2700000" algn="tl">
                    <a:srgbClr val="000000">
                      <a:alpha val="43137"/>
                    </a:srgbClr>
                  </a:outerShdw>
                </a:effectLst>
              </a:rPr>
              <a:t>King of Kings &amp; Lord of Lords (1 Tim. 6:15)</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Transferred into the Kingdom (Col 1:13)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Fellow workers for the Kingdom (Col. 4:11)</a:t>
            </a:r>
          </a:p>
        </p:txBody>
      </p:sp>
      <p:pic>
        <p:nvPicPr>
          <p:cNvPr id="6" name="Picture 2" descr="http://3.bp.blogspot.com/-QEkPt30fRNQ/US-EfJsZfRI/AAAAAAAASK4/JnP_SUUHRas/s1600/a.jpg">
            <a:extLst>
              <a:ext uri="{FF2B5EF4-FFF2-40B4-BE49-F238E27FC236}">
                <a16:creationId xmlns:a16="http://schemas.microsoft.com/office/drawing/2014/main" id="{5A861685-B2B1-44C3-96EE-238A8C79EB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39075" y="76200"/>
            <a:ext cx="1228725" cy="822960"/>
          </a:xfrm>
          <a:prstGeom prst="rect">
            <a:avLst/>
          </a:prstGeom>
          <a:noFill/>
          <a:ln w="9525">
            <a:noFill/>
            <a:miter lim="800000"/>
            <a:headEnd/>
            <a:tailEnd/>
          </a:ln>
        </p:spPr>
      </p:pic>
    </p:spTree>
    <p:extLst>
      <p:ext uri="{BB962C8B-B14F-4D97-AF65-F5344CB8AC3E}">
        <p14:creationId xmlns:p14="http://schemas.microsoft.com/office/powerpoint/2010/main" val="321548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24731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15:23-28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each in his own order: Christ the first fruits, after that those who are Christ’s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His coming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24</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end, when He hands over the kingdom to the God and Father, when He has abolished all rule and all authority and power.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must reign until He has put all His enemies under His feet.”</a:t>
            </a:r>
          </a:p>
        </p:txBody>
      </p:sp>
    </p:spTree>
    <p:extLst>
      <p:ext uri="{BB962C8B-B14F-4D97-AF65-F5344CB8AC3E}">
        <p14:creationId xmlns:p14="http://schemas.microsoft.com/office/powerpoint/2010/main" val="3518516993"/>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24564</TotalTime>
  <Words>2224</Words>
  <Application>Microsoft Office PowerPoint</Application>
  <PresentationFormat>On-screen Show (4:3)</PresentationFormat>
  <Paragraphs>203</Paragraphs>
  <Slides>80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80</vt:i4>
      </vt:variant>
    </vt:vector>
  </HeadingPairs>
  <TitlesOfParts>
    <vt:vector size="85" baseType="lpstr">
      <vt:lpstr>Arial</vt:lpstr>
      <vt:lpstr>Calibri</vt:lpstr>
      <vt:lpstr>Times New Roman</vt:lpstr>
      <vt:lpstr>Wingdings</vt:lpstr>
      <vt:lpstr>Azure</vt:lpstr>
      <vt:lpstr>PowerPoint Presentation</vt:lpstr>
      <vt:lpstr>The Coming Kingdom Chapter 19</vt:lpstr>
      <vt:lpstr>Kingdom Study Outline</vt:lpstr>
      <vt:lpstr>Response to Kingdom Now Problem Passages</vt:lpstr>
      <vt:lpstr>3. Passages from Paul’s Writings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Three Problems  (1 Corinthians 15:25, 27)</vt:lpstr>
      <vt:lpstr>Three Problems  (1 Corinthians 15:25, 27)</vt:lpstr>
      <vt:lpstr>PowerPoint Presentation</vt:lpstr>
      <vt:lpstr>PowerPoint Presentation</vt:lpstr>
      <vt:lpstr>PowerPoint Presentation</vt:lpstr>
      <vt:lpstr>Three Problems  (1 Corinthians 15:25, 27)</vt:lpstr>
      <vt:lpstr>PowerPoint Presentation</vt:lpstr>
      <vt:lpstr>PowerPoint Presentation</vt:lpstr>
      <vt:lpstr>PowerPoint Presentation</vt:lpstr>
      <vt:lpstr>PowerPoint Presentation</vt:lpstr>
      <vt:lpstr>PowerPoint Presentation</vt:lpstr>
      <vt:lpstr>PowerPoint Presentation</vt:lpstr>
      <vt:lpstr>Michael J. Vlach Michael J. Vlach, Premillennialism: Why There Must Be a Future Earthly Kingdom of Jesus (Los Angeles, CA: Theological Studies, 2015), 99-101.</vt:lpstr>
      <vt:lpstr>Michael J. Vlach Michael J. Vlach, Premillennialism: Why There Must Be a Future Earthly Kingdom of Jesus (Los Angeles, CA: Theological Studies, 2015), 99-101.</vt:lpstr>
      <vt:lpstr>Michael J. Vlach Michael J. Vlach, Premillennialism: Why There Must Be a Future Earthly Kingdom of Jesus (Los Angeles, CA: Theological Studies, 2015), 99-101.</vt:lpstr>
      <vt:lpstr>Michael J. Vlach Michael J. Vlach, Premillennialism: Why There Must Be a Future Earthly Kingdom of Jesus (Los Angeles, CA: Theological Studies, 2015), 99-101.</vt:lpstr>
      <vt:lpstr>Three Problems  (1 Corinthians 15:25, 27)</vt:lpstr>
      <vt:lpstr>PowerPoint Presentation</vt:lpstr>
      <vt:lpstr>PowerPoint Presentation</vt:lpstr>
      <vt:lpstr>Michael J. Vlach Michael J. Vlach, Premillennialism: Why There Must Be a Future Earthly Kingdom of Jesus (Los Angeles, CA: Theological Studies, 2015), 103.</vt:lpstr>
      <vt:lpstr>Michael J. Vlach Michael J. Vlach, Premillennialism: Why There Must Be a Future Earthly Kingdom of Jesus (Los Angeles, CA: Theological Studies, 2015), 103.</vt:lpstr>
      <vt:lpstr>PowerPoint Presentation</vt:lpstr>
      <vt:lpstr>PowerPoint Presentation</vt:lpstr>
      <vt:lpstr>Three Problems  (1 Corinthians 15:25, 27)</vt:lpstr>
      <vt:lpstr>3. Passages from Paul’s Writings</vt:lpstr>
      <vt:lpstr>PowerPoint Presentation</vt:lpstr>
      <vt:lpstr>Two Issues  (Romans 14:17)</vt:lpstr>
      <vt:lpstr>PowerPoint Presentation</vt:lpstr>
      <vt:lpstr>Two Issues  (Romans 14:17)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Two Issues  (Romans 14:17)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Two Issues  (Romans 14:17)</vt:lpstr>
      <vt:lpstr>3. Passages from Paul’s Writings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SLBC_053-Kingdom</dc:title>
  <dc:subject>Kingdom Series</dc:subject>
  <dc:creator>A. Woods</dc:creator>
  <dc:description>Modified by Jim McGowan</dc:description>
  <cp:lastModifiedBy>Jim McGowan</cp:lastModifiedBy>
  <cp:revision>2908</cp:revision>
  <cp:lastPrinted>2019-04-24T14:29:47Z</cp:lastPrinted>
  <dcterms:created xsi:type="dcterms:W3CDTF">2009-03-17T12:21:13Z</dcterms:created>
  <dcterms:modified xsi:type="dcterms:W3CDTF">2019-04-24T14:31:15Z</dcterms:modified>
</cp:coreProperties>
</file>