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4879" r:id="rId2"/>
    <p:sldId id="4870" r:id="rId3"/>
    <p:sldId id="5236" r:id="rId4"/>
    <p:sldId id="1525" r:id="rId5"/>
    <p:sldId id="5222" r:id="rId6"/>
    <p:sldId id="5230" r:id="rId7"/>
    <p:sldId id="5223" r:id="rId8"/>
    <p:sldId id="5237" r:id="rId9"/>
    <p:sldId id="1503" r:id="rId10"/>
    <p:sldId id="5231" r:id="rId11"/>
    <p:sldId id="5224" r:id="rId12"/>
    <p:sldId id="5244" r:id="rId13"/>
    <p:sldId id="5238" r:id="rId14"/>
    <p:sldId id="5226" r:id="rId15"/>
    <p:sldId id="5227" r:id="rId16"/>
    <p:sldId id="901" r:id="rId17"/>
    <p:sldId id="4163" r:id="rId18"/>
    <p:sldId id="340" r:id="rId19"/>
    <p:sldId id="342" r:id="rId20"/>
    <p:sldId id="5239" r:id="rId21"/>
    <p:sldId id="5228" r:id="rId22"/>
    <p:sldId id="5232" r:id="rId23"/>
    <p:sldId id="284" r:id="rId24"/>
    <p:sldId id="5240" r:id="rId25"/>
    <p:sldId id="5229" r:id="rId26"/>
    <p:sldId id="5241" r:id="rId27"/>
    <p:sldId id="2502" r:id="rId28"/>
    <p:sldId id="939" r:id="rId29"/>
    <p:sldId id="2755" r:id="rId30"/>
    <p:sldId id="4200" r:id="rId31"/>
    <p:sldId id="5235" r:id="rId32"/>
    <p:sldId id="5242" r:id="rId33"/>
    <p:sldId id="5084" r:id="rId34"/>
    <p:sldId id="1102" r:id="rId35"/>
    <p:sldId id="5245" r:id="rId36"/>
    <p:sldId id="5246" r:id="rId37"/>
    <p:sldId id="1603" r:id="rId38"/>
    <p:sldId id="5247" r:id="rId39"/>
    <p:sldId id="5248" r:id="rId40"/>
    <p:sldId id="5249" r:id="rId41"/>
    <p:sldId id="5250" r:id="rId42"/>
    <p:sldId id="5251" r:id="rId43"/>
    <p:sldId id="1618" r:id="rId44"/>
    <p:sldId id="2248" r:id="rId45"/>
    <p:sldId id="5243" r:id="rId46"/>
    <p:sldId id="5234" r:id="rId47"/>
    <p:sldId id="3488" r:id="rId4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383" autoAdjust="0"/>
  </p:normalViewPr>
  <p:slideViewPr>
    <p:cSldViewPr>
      <p:cViewPr varScale="1">
        <p:scale>
          <a:sx n="63" d="100"/>
          <a:sy n="63" d="100"/>
        </p:scale>
        <p:origin x="5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7010400" y="6248400"/>
            <a:ext cx="1905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50761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500">
          <p15:clr>
            <a:srgbClr val="FBAE40"/>
          </p15:clr>
        </p15:guide>
        <p15:guide id="4" pos="2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F7830-C640-4658-8311-76EBA0EB3B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1" y="5532120"/>
            <a:ext cx="801858" cy="1097280"/>
          </a:xfrm>
          <a:prstGeom prst="rect">
            <a:avLst/>
          </a:prstGeom>
        </p:spPr>
      </p:pic>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2247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2305050" y="228600"/>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Jesus: One of a Kind</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3"/>
          <a:stretch>
            <a:fillRect/>
          </a:stretch>
        </p:blipFill>
        <p:spPr>
          <a:xfrm>
            <a:off x="2743200" y="1143000"/>
            <a:ext cx="3657600" cy="4114800"/>
          </a:xfrm>
          <a:prstGeom prst="rect">
            <a:avLst/>
          </a:prstGeom>
        </p:spPr>
      </p:pic>
    </p:spTree>
    <p:extLst>
      <p:ext uri="{BB962C8B-B14F-4D97-AF65-F5344CB8AC3E}">
        <p14:creationId xmlns:p14="http://schemas.microsoft.com/office/powerpoint/2010/main" val="1963704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876800"/>
          </a:xfrm>
        </p:spPr>
        <p:txBody>
          <a:bodyPr/>
          <a:lstStyle/>
          <a:p>
            <a:pPr marL="0" indent="0" algn="just">
              <a:buNone/>
            </a:pPr>
            <a:r>
              <a:rPr lang="en-US" sz="2800" dirty="0"/>
              <a:t>“</a:t>
            </a:r>
            <a:r>
              <a:rPr lang="en-US" sz="2800" dirty="0">
                <a:effectLst/>
              </a:rPr>
              <a:t>About this time there lived </a:t>
            </a:r>
            <a:r>
              <a:rPr lang="en-US" sz="2800" b="1" u="sng" dirty="0">
                <a:solidFill>
                  <a:srgbClr val="FFFFCC"/>
                </a:solidFill>
                <a:effectLst/>
              </a:rPr>
              <a:t>Jesus</a:t>
            </a:r>
            <a:r>
              <a:rPr lang="en-US" sz="2800" dirty="0">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rPr>
              <a:t>the Christ</a:t>
            </a:r>
            <a:r>
              <a:rPr lang="en-US" sz="2800" dirty="0">
                <a:effectLst/>
              </a:rPr>
              <a:t>. And when, upon the accusation of the principal men among us, Pilate had condemned him to a cross, those who had first come to love him did not cease. He appeared to them spending a third day restored to life, for </a:t>
            </a:r>
            <a:r>
              <a:rPr lang="en-US" sz="2800" b="1" u="sng" dirty="0">
                <a:solidFill>
                  <a:srgbClr val="FFFFCC"/>
                </a:solidFill>
                <a:effectLst/>
              </a:rPr>
              <a:t>the prophets of God had foretold these things</a:t>
            </a:r>
            <a:r>
              <a:rPr lang="en-US" sz="2800" dirty="0">
                <a:effectLst/>
              </a:rPr>
              <a:t> and a thousand other marvels about him. And the tribe of the Christians, so called after him, has still to this day not disappeared.” </a:t>
            </a:r>
          </a:p>
          <a:p>
            <a:pPr marL="0" indent="0">
              <a:buNone/>
            </a:pPr>
            <a:endParaRPr lang="en-US" dirty="0">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latin typeface="Calibri" panose="020F0502020204030204" pitchFamily="34" charset="0"/>
                <a:cs typeface="Calibri" panose="020F0502020204030204" pitchFamily="34" charset="0"/>
              </a:rPr>
              <a:t>Josephus</a:t>
            </a:r>
            <a:endParaRPr lang="en-US" altLang="en-US" sz="1400" dirty="0">
              <a:latin typeface="Calibri" panose="020F0502020204030204" pitchFamily="34" charset="0"/>
              <a:cs typeface="Calibri" panose="020F0502020204030204" pitchFamily="34" charset="0"/>
            </a:endParaRPr>
          </a:p>
          <a:p>
            <a:pPr algn="ctr" eaLnBrk="1" hangingPunct="1"/>
            <a:r>
              <a:rPr lang="en-US" dirty="0">
                <a:latin typeface="Calibri" panose="020F0502020204030204" pitchFamily="34" charset="0"/>
                <a:cs typeface="Calibri" panose="020F0502020204030204" pitchFamily="34" charset="0"/>
              </a:rPr>
              <a:t>Josephus, </a:t>
            </a:r>
            <a:r>
              <a:rPr lang="en-US" i="1" dirty="0">
                <a:latin typeface="Calibri" panose="020F0502020204030204" pitchFamily="34" charset="0"/>
                <a:cs typeface="Calibri" panose="020F0502020204030204" pitchFamily="34" charset="0"/>
              </a:rPr>
              <a:t>Antiquities</a:t>
            </a:r>
            <a:r>
              <a:rPr lang="en-US" dirty="0">
                <a:latin typeface="Calibri" panose="020F0502020204030204" pitchFamily="34" charset="0"/>
                <a:cs typeface="Calibri" panose="020F0502020204030204" pitchFamily="34" charset="0"/>
              </a:rPr>
              <a:t> 18.3.3</a:t>
            </a:r>
            <a:endParaRPr lang="en-US" altLang="en-US" i="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EB74200-E4E5-4F2D-9F85-EB305C781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1876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753428735"/>
              </p:ext>
            </p:extLst>
          </p:nvPr>
        </p:nvGraphicFramePr>
        <p:xfrm>
          <a:off x="114300" y="21336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Manner of Birth</a:t>
                      </a:r>
                    </a:p>
                  </a:txBody>
                  <a:tcPr anchor="ctr"/>
                </a:tc>
                <a:tc>
                  <a:txBody>
                    <a:bodyPr/>
                    <a:lstStyle/>
                    <a:p>
                      <a:r>
                        <a:rPr lang="en-US" sz="2800" dirty="0">
                          <a:latin typeface="Calibri" panose="020F0502020204030204" pitchFamily="34" charset="0"/>
                          <a:cs typeface="Calibri" panose="020F0502020204030204" pitchFamily="34" charset="0"/>
                        </a:rPr>
                        <a:t>Isaiah 7:14</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Place of Birth</a:t>
                      </a:r>
                    </a:p>
                  </a:txBody>
                  <a:tcPr anchor="ctr"/>
                </a:tc>
                <a:tc>
                  <a:txBody>
                    <a:bodyPr/>
                    <a:lstStyle/>
                    <a:p>
                      <a:r>
                        <a:rPr lang="en-US" sz="2800" dirty="0">
                          <a:latin typeface="Calibri" panose="020F0502020204030204" pitchFamily="34" charset="0"/>
                          <a:cs typeface="Calibri" panose="020F0502020204030204" pitchFamily="34" charset="0"/>
                        </a:rPr>
                        <a:t>Micah 5:2</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Nationality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Numbers 24:17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1400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Tribe</a:t>
                      </a:r>
                    </a:p>
                  </a:txBody>
                  <a:tcPr anchor="ctr"/>
                </a:tc>
                <a:tc>
                  <a:txBody>
                    <a:bodyPr/>
                    <a:lstStyle/>
                    <a:p>
                      <a:r>
                        <a:rPr lang="en-US" sz="2800" dirty="0">
                          <a:latin typeface="Calibri" panose="020F0502020204030204" pitchFamily="34" charset="0"/>
                          <a:cs typeface="Calibri" panose="020F0502020204030204" pitchFamily="34" charset="0"/>
                        </a:rPr>
                        <a:t>Genesis 49:10</a:t>
                      </a:r>
                    </a:p>
                  </a:txBody>
                  <a:tcPr anchor="ctr"/>
                </a:tc>
                <a:tc>
                  <a:txBody>
                    <a:bodyPr/>
                    <a:lstStyle/>
                    <a:p>
                      <a:pPr algn="ctr"/>
                      <a:r>
                        <a:rPr lang="en-US" sz="2800" dirty="0">
                          <a:latin typeface="Calibri" panose="020F0502020204030204" pitchFamily="34" charset="0"/>
                          <a:cs typeface="Calibri" panose="020F0502020204030204" pitchFamily="34" charset="0"/>
                        </a:rPr>
                        <a:t>1800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Time of &amp; Response to His Messiahship</a:t>
                      </a:r>
                    </a:p>
                  </a:txBody>
                  <a:tcPr anchor="ctr"/>
                </a:tc>
                <a:tc>
                  <a:txBody>
                    <a:bodyPr/>
                    <a:lstStyle/>
                    <a:p>
                      <a:r>
                        <a:rPr lang="en-US" sz="2800" dirty="0">
                          <a:latin typeface="Calibri" panose="020F0502020204030204" pitchFamily="34" charset="0"/>
                          <a:cs typeface="Calibri" panose="020F0502020204030204" pitchFamily="34" charset="0"/>
                        </a:rPr>
                        <a:t>Dan. 9:25-26</a:t>
                      </a:r>
                    </a:p>
                  </a:txBody>
                  <a:tcPr anchor="ctr"/>
                </a:tc>
                <a:tc>
                  <a:txBody>
                    <a:bodyPr/>
                    <a:lstStyle/>
                    <a:p>
                      <a:pPr algn="ctr"/>
                      <a:r>
                        <a:rPr lang="en-US" sz="2800" dirty="0">
                          <a:latin typeface="Calibri" panose="020F0502020204030204" pitchFamily="34" charset="0"/>
                          <a:cs typeface="Calibri" panose="020F0502020204030204" pitchFamily="34" charset="0"/>
                        </a:rPr>
                        <a:t>600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8131164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489252637"/>
              </p:ext>
            </p:extLst>
          </p:nvPr>
        </p:nvGraphicFramePr>
        <p:xfrm>
          <a:off x="114300" y="21336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Crucified Between Thieves</a:t>
                      </a:r>
                    </a:p>
                  </a:txBody>
                  <a:tcPr anchor="ctr"/>
                </a:tc>
                <a:tc>
                  <a:txBody>
                    <a:bodyPr/>
                    <a:lstStyle/>
                    <a:p>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Pierced</a:t>
                      </a:r>
                    </a:p>
                  </a:txBody>
                  <a:tcPr anchor="ctr"/>
                </a:tc>
                <a:tc>
                  <a:txBody>
                    <a:bodyPr/>
                    <a:lstStyle/>
                    <a:p>
                      <a:r>
                        <a:rPr lang="en-US" sz="2800" dirty="0">
                          <a:latin typeface="Calibri" panose="020F0502020204030204" pitchFamily="34" charset="0"/>
                          <a:cs typeface="Calibri" panose="020F0502020204030204" pitchFamily="34" charset="0"/>
                        </a:rPr>
                        <a:t>Isaiah 53:5</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No Broken Bones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Psalm 22:17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Gamble for His Clothing</a:t>
                      </a:r>
                    </a:p>
                  </a:txBody>
                  <a:tcPr anchor="ctr"/>
                </a:tc>
                <a:tc>
                  <a:txBody>
                    <a:bodyPr/>
                    <a:lstStyle/>
                    <a:p>
                      <a:r>
                        <a:rPr lang="en-US" sz="2800" dirty="0">
                          <a:latin typeface="Calibri" panose="020F0502020204030204" pitchFamily="34" charset="0"/>
                          <a:cs typeface="Calibri" panose="020F0502020204030204" pitchFamily="34" charset="0"/>
                        </a:rPr>
                        <a:t>Psalm 22:18</a:t>
                      </a:r>
                    </a:p>
                  </a:txBody>
                  <a:tcPr anchor="ctr"/>
                </a:tc>
                <a:tc>
                  <a:txBody>
                    <a:bodyPr/>
                    <a:lstStyle/>
                    <a:p>
                      <a:pPr algn="ct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Buried in Rich Man’s Tomb</a:t>
                      </a:r>
                    </a:p>
                  </a:txBody>
                  <a:tcPr anchor="ctr"/>
                </a:tc>
                <a:tc>
                  <a:txBody>
                    <a:bodyPr/>
                    <a:lstStyle/>
                    <a:p>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4574670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161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19</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From now on I am telling you before </a:t>
            </a:r>
            <a:r>
              <a:rPr lang="en-US" sz="3600" i="1" dirty="0">
                <a:latin typeface="Calibri" panose="020F0502020204030204" pitchFamily="34" charset="0"/>
                <a:cs typeface="Calibri" panose="020F0502020204030204" pitchFamily="34" charset="0"/>
              </a:rPr>
              <a:t>it</a:t>
            </a:r>
            <a:r>
              <a:rPr lang="en-US" sz="3600" dirty="0">
                <a:latin typeface="Calibri" panose="020F0502020204030204" pitchFamily="34" charset="0"/>
                <a:cs typeface="Calibri" panose="020F0502020204030204" pitchFamily="34" charset="0"/>
              </a:rPr>
              <a:t> comes to pass, so that when it does occur, you may believe that I am </a:t>
            </a:r>
            <a:r>
              <a:rPr lang="en-US" sz="3600" i="1" dirty="0">
                <a:latin typeface="Calibri" panose="020F0502020204030204" pitchFamily="34" charset="0"/>
                <a:cs typeface="Calibri" panose="020F0502020204030204" pitchFamily="34" charset="0"/>
              </a:rPr>
              <a:t>He</a:t>
            </a:r>
            <a:r>
              <a:rPr lang="en-US" sz="3600" dirty="0">
                <a:latin typeface="Calibri" panose="020F0502020204030204" pitchFamily="34" charset="0"/>
                <a:cs typeface="Calibri" panose="020F0502020204030204" pitchFamily="34" charset="0"/>
              </a:rPr>
              <a:t>…</a:t>
            </a:r>
            <a:r>
              <a:rPr lang="en-US" sz="3600" b="1" baseline="300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14:29</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Now I have told you before it happens, so that when it happens, you may believe.”</a:t>
            </a:r>
          </a:p>
        </p:txBody>
      </p:sp>
    </p:spTree>
    <p:extLst>
      <p:ext uri="{BB962C8B-B14F-4D97-AF65-F5344CB8AC3E}">
        <p14:creationId xmlns:p14="http://schemas.microsoft.com/office/powerpoint/2010/main" val="2669078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97567659"/>
              </p:ext>
            </p:extLst>
          </p:nvPr>
        </p:nvGraphicFramePr>
        <p:xfrm>
          <a:off x="95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0262513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476AD6D-CF8B-4EBE-9C25-A4A244A657D7}"/>
              </a:ext>
            </a:extLst>
          </p:cNvPr>
          <p:cNvSpPr>
            <a:spLocks noGrp="1"/>
          </p:cNvSpPr>
          <p:nvPr>
            <p:ph type="title"/>
          </p:nvPr>
        </p:nvSpPr>
        <p:spPr>
          <a:xfrm>
            <a:off x="4267200" y="3657600"/>
            <a:ext cx="4343400" cy="1143000"/>
          </a:xfrm>
        </p:spPr>
        <p:txBody>
          <a:bodyPr/>
          <a:lstStyle/>
          <a:p>
            <a:pPr algn="ctr"/>
            <a:r>
              <a:rPr lang="en-US" altLang="en-US" sz="2800">
                <a:effectLst>
                  <a:outerShdw blurRad="38100" dist="38100" dir="2700000" algn="tl">
                    <a:srgbClr val="000000">
                      <a:alpha val="43137"/>
                    </a:srgbClr>
                  </a:outerShdw>
                </a:effectLst>
                <a:cs typeface="Calibri" panose="020F0502020204030204" pitchFamily="34" charset="0"/>
              </a:rPr>
              <a:t>Tertullian, </a:t>
            </a:r>
            <a:r>
              <a:rPr lang="en-US" altLang="en-US" sz="2800" i="1">
                <a:effectLst>
                  <a:outerShdw blurRad="38100" dist="38100" dir="2700000" algn="tl">
                    <a:srgbClr val="000000">
                      <a:alpha val="43137"/>
                    </a:srgbClr>
                  </a:outerShdw>
                </a:effectLst>
                <a:cs typeface="Calibri" panose="020F0502020204030204" pitchFamily="34" charset="0"/>
              </a:rPr>
              <a:t>Prescription Against Heretics</a:t>
            </a:r>
            <a:r>
              <a:rPr lang="en-US" altLang="en-US" sz="2800">
                <a:effectLst>
                  <a:outerShdw blurRad="38100" dist="38100" dir="2700000" algn="tl">
                    <a:srgbClr val="000000">
                      <a:alpha val="43137"/>
                    </a:srgbClr>
                  </a:outerShdw>
                </a:effectLst>
                <a:cs typeface="Calibri" panose="020F0502020204030204" pitchFamily="34" charset="0"/>
              </a:rPr>
              <a:t>, 36</a:t>
            </a:r>
          </a:p>
        </p:txBody>
      </p:sp>
      <p:sp>
        <p:nvSpPr>
          <p:cNvPr id="48131" name="Rectangle 2">
            <a:extLst>
              <a:ext uri="{FF2B5EF4-FFF2-40B4-BE49-F238E27FC236}">
                <a16:creationId xmlns:a16="http://schemas.microsoft.com/office/drawing/2014/main" id="{6B7CA89D-2108-4AFB-B737-A1D235DF3B5A}"/>
              </a:ext>
            </a:extLst>
          </p:cNvPr>
          <p:cNvSpPr>
            <a:spLocks noChangeArrowheads="1"/>
          </p:cNvSpPr>
          <p:nvPr/>
        </p:nvSpPr>
        <p:spPr bwMode="auto">
          <a:xfrm>
            <a:off x="3886200" y="795338"/>
            <a:ext cx="5181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6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30724" name="Picture 2" descr="https://encrypted-tbn1.google.com/images?q=tbn:ANd9GcSFW5rXJH1NyQSWqHjx0R_SLfHRQvdG2FANlXR3dCrvMYBwFxLU3w">
            <a:extLst>
              <a:ext uri="{FF2B5EF4-FFF2-40B4-BE49-F238E27FC236}">
                <a16:creationId xmlns:a16="http://schemas.microsoft.com/office/drawing/2014/main" id="{183D32D0-E4BD-405C-8B27-1AA4B605498A}"/>
              </a:ext>
            </a:extLst>
          </p:cNvPr>
          <p:cNvPicPr>
            <a:picLocks noChangeAspect="1" noChangeArrowheads="1"/>
          </p:cNvPicPr>
          <p:nvPr/>
        </p:nvPicPr>
        <p:blipFill>
          <a:blip r:embed="rId2">
            <a:extLst/>
          </a:blip>
          <a:srcRect/>
          <a:stretch>
            <a:fillRect/>
          </a:stretch>
        </p:blipFill>
        <p:spPr bwMode="auto">
          <a:xfrm>
            <a:off x="576940" y="838200"/>
            <a:ext cx="3004460" cy="548640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DD52B884-103D-45EF-93E4-515EE67F14EB}"/>
              </a:ext>
            </a:extLst>
          </p:cNvPr>
          <p:cNvSpPr>
            <a:spLocks noChangeArrowheads="1"/>
          </p:cNvSpPr>
          <p:nvPr/>
        </p:nvSpPr>
        <p:spPr bwMode="auto">
          <a:xfrm>
            <a:off x="773113" y="4800600"/>
            <a:ext cx="2046287"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4" descr="Temple Stones 03.jpg">
            <a:extLst>
              <a:ext uri="{FF2B5EF4-FFF2-40B4-BE49-F238E27FC236}">
                <a16:creationId xmlns:a16="http://schemas.microsoft.com/office/drawing/2014/main" id="{597CD29F-C3F0-49F1-AAF3-8D93BF26F16D}"/>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88925" y="152400"/>
            <a:ext cx="5502275" cy="3200400"/>
          </a:xfrm>
        </p:spPr>
      </p:pic>
      <p:pic>
        <p:nvPicPr>
          <p:cNvPr id="2" name="Picture 1">
            <a:extLst>
              <a:ext uri="{FF2B5EF4-FFF2-40B4-BE49-F238E27FC236}">
                <a16:creationId xmlns:a16="http://schemas.microsoft.com/office/drawing/2014/main" id="{737CFA1D-B9BA-4A46-A9C9-CA814F37B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505200"/>
            <a:ext cx="5502181" cy="3200677"/>
          </a:xfrm>
          <a:prstGeom prst="rect">
            <a:avLst/>
          </a:prstGeom>
        </p:spPr>
      </p:pic>
    </p:spTree>
    <p:extLst>
      <p:ext uri="{BB962C8B-B14F-4D97-AF65-F5344CB8AC3E}">
        <p14:creationId xmlns:p14="http://schemas.microsoft.com/office/powerpoint/2010/main" val="42624126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4" descr="temple stones.jpg">
            <a:extLst>
              <a:ext uri="{FF2B5EF4-FFF2-40B4-BE49-F238E27FC236}">
                <a16:creationId xmlns:a16="http://schemas.microsoft.com/office/drawing/2014/main" id="{7E031706-ADD2-47E0-8705-3F65804925D3}"/>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76225" y="152400"/>
            <a:ext cx="4981575" cy="3200400"/>
          </a:xfrm>
        </p:spPr>
      </p:pic>
      <p:pic>
        <p:nvPicPr>
          <p:cNvPr id="2" name="Picture 1">
            <a:extLst>
              <a:ext uri="{FF2B5EF4-FFF2-40B4-BE49-F238E27FC236}">
                <a16:creationId xmlns:a16="http://schemas.microsoft.com/office/drawing/2014/main" id="{4FD1B538-F02D-459C-81B1-6660B5EFD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3429000"/>
            <a:ext cx="4981704" cy="3200677"/>
          </a:xfrm>
          <a:prstGeom prst="rect">
            <a:avLst/>
          </a:prstGeom>
        </p:spPr>
      </p:pic>
      <p:sp>
        <p:nvSpPr>
          <p:cNvPr id="3" name="Slide Number Placeholder 2">
            <a:extLst>
              <a:ext uri="{FF2B5EF4-FFF2-40B4-BE49-F238E27FC236}">
                <a16:creationId xmlns:a16="http://schemas.microsoft.com/office/drawing/2014/main" id="{DD2E9BEA-6F4E-4177-B451-7E1FA02155EE}"/>
              </a:ext>
            </a:extLst>
          </p:cNvPr>
          <p:cNvSpPr>
            <a:spLocks noGrp="1"/>
          </p:cNvSpPr>
          <p:nvPr>
            <p:ph type="sldNum" sz="quarter" idx="12"/>
          </p:nvPr>
        </p:nvSpPr>
        <p:spPr/>
        <p:txBody>
          <a:bodyPr/>
          <a:lstStyle/>
          <a:p>
            <a:pPr>
              <a:defRPr/>
            </a:pPr>
            <a:fld id="{53B3D57C-D3B2-4DA0-B014-3E13462AB546}" type="slidenum">
              <a:rPr lang="en-US" altLang="en-US" smtClean="0"/>
              <a:pPr>
                <a:defRPr/>
              </a:pPr>
              <a:t>19</a:t>
            </a:fld>
            <a:endParaRPr lang="en-US" altLang="en-US"/>
          </a:p>
        </p:txBody>
      </p:sp>
    </p:spTree>
    <p:extLst>
      <p:ext uri="{BB962C8B-B14F-4D97-AF65-F5344CB8AC3E}">
        <p14:creationId xmlns:p14="http://schemas.microsoft.com/office/powerpoint/2010/main" val="4651165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603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795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Cornelius Tacitus (AD 55</a:t>
            </a:r>
            <a:r>
              <a:rPr lang="en-US" sz="3600" dirty="0">
                <a:effectLst>
                  <a:outerShdw blurRad="38100" dist="38100" dir="2700000" algn="tl">
                    <a:srgbClr val="000000">
                      <a:alpha val="43137"/>
                    </a:srgbClr>
                  </a:outerShdw>
                </a:effectLst>
                <a:cs typeface="Calibri" panose="020F0502020204030204" pitchFamily="34" charset="0"/>
              </a:rPr>
              <a:t>‒120)</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Annals</a:t>
            </a:r>
            <a:r>
              <a:rPr lang="en-US" sz="2000" dirty="0">
                <a:solidFill>
                  <a:schemeClr val="tx1"/>
                </a:solidFill>
                <a:effectLst>
                  <a:outerShdw blurRad="38100" dist="38100" dir="2700000" algn="tl">
                    <a:srgbClr val="000000">
                      <a:alpha val="43137"/>
                    </a:srgbClr>
                  </a:outerShdw>
                </a:effectLst>
              </a:rPr>
              <a:t> XV, 44</a:t>
            </a:r>
          </a:p>
        </p:txBody>
      </p:sp>
      <p:sp>
        <p:nvSpPr>
          <p:cNvPr id="16387" name="Rectangle 3"/>
          <p:cNvSpPr>
            <a:spLocks noGrp="1" noChangeArrowheads="1"/>
          </p:cNvSpPr>
          <p:nvPr>
            <p:ph type="body" idx="1"/>
          </p:nvPr>
        </p:nvSpPr>
        <p:spPr>
          <a:xfrm>
            <a:off x="0" y="1386840"/>
            <a:ext cx="9144000" cy="4876800"/>
          </a:xfrm>
        </p:spPr>
        <p:txBody>
          <a:bodyPr/>
          <a:lstStyle/>
          <a:p>
            <a:pPr marL="0" indent="0" algn="just">
              <a:buFontTx/>
              <a:buNone/>
              <a:defRPr/>
            </a:pPr>
            <a:r>
              <a:rPr lang="en-US" sz="3000"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a:t>
            </a:r>
            <a:r>
              <a:rPr lang="en-US" sz="3000" b="1" u="sng" dirty="0">
                <a:solidFill>
                  <a:srgbClr val="FFFFCC"/>
                </a:solidFill>
                <a:effectLst>
                  <a:outerShdw blurRad="38100" dist="38100" dir="2700000" algn="tl">
                    <a:srgbClr val="000000">
                      <a:alpha val="43137"/>
                    </a:srgbClr>
                  </a:outerShdw>
                </a:effectLst>
              </a:rPr>
              <a:t>Pontius Pilatus</a:t>
            </a:r>
            <a:r>
              <a:rPr lang="en-US" sz="3000" dirty="0">
                <a:effectLst>
                  <a:outerShdw blurRad="38100" dist="38100" dir="2700000" algn="tl">
                    <a:srgbClr val="000000">
                      <a:alpha val="43137"/>
                    </a:srgbClr>
                  </a:outerShdw>
                </a:effectLst>
              </a:rPr>
              <a:t>, and a most mischievous superstition, thus checked for the moment, again broke out not only in </a:t>
            </a:r>
            <a:r>
              <a:rPr lang="en-US" sz="3000" b="1" u="sng" dirty="0">
                <a:solidFill>
                  <a:srgbClr val="FFFFCC"/>
                </a:solidFill>
                <a:effectLst>
                  <a:outerShdw blurRad="38100" dist="38100" dir="2700000" algn="tl">
                    <a:srgbClr val="000000">
                      <a:alpha val="43137"/>
                    </a:srgbClr>
                  </a:outerShdw>
                </a:effectLst>
              </a:rPr>
              <a:t>Judea</a:t>
            </a:r>
            <a:r>
              <a:rPr lang="en-US" sz="3000" dirty="0">
                <a:effectLst>
                  <a:outerShdw blurRad="38100" dist="38100" dir="2700000" algn="tl">
                    <a:srgbClr val="000000">
                      <a:alpha val="43137"/>
                    </a:srgbClr>
                  </a:outerShdw>
                </a:effectLst>
              </a:rPr>
              <a:t>, the first source of the evil, but even in Rome, where all things hideous and shameful from every part of the world find their </a:t>
            </a:r>
            <a:r>
              <a:rPr lang="en-US" sz="3000" dirty="0" err="1">
                <a:effectLst>
                  <a:outerShdw blurRad="38100" dist="38100" dir="2700000" algn="tl">
                    <a:srgbClr val="000000">
                      <a:alpha val="43137"/>
                    </a:srgbClr>
                  </a:outerShdw>
                </a:effectLst>
              </a:rPr>
              <a:t>centre</a:t>
            </a:r>
            <a:r>
              <a:rPr lang="en-US" sz="3000" dirty="0">
                <a:effectLst>
                  <a:outerShdw blurRad="38100" dist="38100" dir="2700000" algn="tl">
                    <a:srgbClr val="000000">
                      <a:alpha val="43137"/>
                    </a:srgbClr>
                  </a:outerShdw>
                </a:effectLst>
              </a:rPr>
              <a:t> and become popular.</a:t>
            </a:r>
            <a:r>
              <a:rPr lang="en-US" sz="3000"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1" y="65247"/>
            <a:ext cx="884782" cy="130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383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Jesus, a wise man, if indeed one ought to call him a man. For he was one who performed surprising deeds and was a teacher of such people as accept the truth gladly. He won over many Jews and many of the Greeks. He was the Christ. And when, upon the accusation of the principal men among us, </a:t>
            </a:r>
            <a:r>
              <a:rPr lang="en-US" sz="2800" b="1" u="sng" dirty="0">
                <a:solidFill>
                  <a:srgbClr val="FFFFCC"/>
                </a:solidFill>
                <a:effectLst>
                  <a:outerShdw blurRad="38100" dist="38100" dir="2700000" algn="tl">
                    <a:srgbClr val="000000">
                      <a:alpha val="43137"/>
                    </a:srgbClr>
                  </a:outerShdw>
                </a:effectLst>
              </a:rPr>
              <a:t>Pilate</a:t>
            </a:r>
            <a:r>
              <a:rPr lang="en-US" sz="2800" dirty="0">
                <a:effectLst>
                  <a:outerShdw blurRad="38100" dist="38100" dir="2700000" algn="tl">
                    <a:srgbClr val="000000">
                      <a:alpha val="43137"/>
                    </a:srgbClr>
                  </a:outerShdw>
                </a:effectLst>
              </a:rPr>
              <a:t>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2EBACB8-6FFB-4AAD-B566-186A45480B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30326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rot="5400000">
            <a:off x="457200" y="2057401"/>
            <a:ext cx="4202723" cy="4202723"/>
          </a:xfr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938406" y="-1607926"/>
            <a:ext cx="1267188" cy="524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780606" y="2381006"/>
            <a:ext cx="4202722" cy="3555513"/>
          </a:xfrm>
          <a:prstGeom prst="rect">
            <a:avLst/>
          </a:prstGeom>
        </p:spPr>
      </p:pic>
    </p:spTree>
    <p:extLst>
      <p:ext uri="{BB962C8B-B14F-4D97-AF65-F5344CB8AC3E}">
        <p14:creationId xmlns:p14="http://schemas.microsoft.com/office/powerpoint/2010/main" val="21838340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786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ord liar lunatic trilemma">
            <a:extLst>
              <a:ext uri="{FF2B5EF4-FFF2-40B4-BE49-F238E27FC236}">
                <a16:creationId xmlns:a16="http://schemas.microsoft.com/office/drawing/2014/main" id="{B5730CD3-BB18-4D01-9F99-ECC6EFC3525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76200"/>
            <a:ext cx="6705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210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253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FB53D21-EEE9-44AD-A439-5029B5D2CD32}"/>
              </a:ext>
            </a:extLst>
          </p:cNvPr>
          <p:cNvSpPr>
            <a:spLocks noGrp="1"/>
          </p:cNvSpPr>
          <p:nvPr>
            <p:ph type="title" idx="4294967295"/>
          </p:nvPr>
        </p:nvSpPr>
        <p:spPr>
          <a:xfrm>
            <a:off x="2819400" y="274638"/>
            <a:ext cx="3505200" cy="801687"/>
          </a:xfrm>
        </p:spPr>
        <p:txBody>
          <a:bodyPr/>
          <a:lstStyle/>
          <a:p>
            <a:r>
              <a:rPr lang="en-US" altLang="en-US" sz="4000">
                <a:effectLst>
                  <a:outerShdw blurRad="38100" dist="38100" dir="2700000" algn="tl">
                    <a:srgbClr val="000000">
                      <a:alpha val="43137"/>
                    </a:srgbClr>
                  </a:outerShdw>
                </a:effectLst>
                <a:cs typeface="Calibri" panose="020F0502020204030204" pitchFamily="34" charset="0"/>
              </a:rPr>
              <a:t>John 20:30-31</a:t>
            </a:r>
          </a:p>
        </p:txBody>
      </p:sp>
      <p:sp>
        <p:nvSpPr>
          <p:cNvPr id="27650" name="Rectangle 3">
            <a:extLst>
              <a:ext uri="{FF2B5EF4-FFF2-40B4-BE49-F238E27FC236}">
                <a16:creationId xmlns:a16="http://schemas.microsoft.com/office/drawing/2014/main" id="{1BBD5D79-810F-4C31-9E76-98617E3595F1}"/>
              </a:ext>
            </a:extLst>
          </p:cNvPr>
          <p:cNvSpPr>
            <a:spLocks noGrp="1"/>
          </p:cNvSpPr>
          <p:nvPr>
            <p:ph type="body" idx="4294967295"/>
          </p:nvPr>
        </p:nvSpPr>
        <p:spPr>
          <a:xfrm>
            <a:off x="3453834" y="1219200"/>
            <a:ext cx="5613966" cy="4724400"/>
          </a:xfrm>
        </p:spPr>
        <p:txBody>
          <a:bodyPr/>
          <a:lstStyle/>
          <a:p>
            <a:pPr marL="0" indent="0" algn="just">
              <a:buFont typeface="Wingdings" panose="05000000000000000000" pitchFamily="2" charset="2"/>
              <a:buNone/>
              <a:defRPr/>
            </a:pPr>
            <a:r>
              <a:rPr lang="en-US" sz="3000" dirty="0">
                <a:effectLst>
                  <a:outerShdw blurRad="38100" dist="38100" dir="2700000" algn="tl">
                    <a:srgbClr val="000000">
                      <a:alpha val="43137"/>
                    </a:srgbClr>
                  </a:outerShdw>
                </a:effectLst>
                <a:cs typeface="Calibri" panose="020F0502020204030204" pitchFamily="34" charset="0"/>
              </a:rPr>
              <a:t>“Therefore many other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sz="3000" dirty="0">
                <a:effectLst>
                  <a:outerShdw blurRad="38100" dist="38100" dir="2700000" algn="tl">
                    <a:srgbClr val="000000">
                      <a:alpha val="43137"/>
                    </a:srgbClr>
                  </a:outerShdw>
                </a:effectLst>
                <a:cs typeface="Calibri" panose="020F0502020204030204" pitchFamily="34" charset="0"/>
              </a:rPr>
              <a:t> Jesus also performed in the presence of the disciples, which are not written in this book; but these have been written so that you may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believe</a:t>
            </a:r>
            <a:r>
              <a:rPr lang="en-US" sz="3000" dirty="0">
                <a:effectLst>
                  <a:outerShdw blurRad="38100" dist="38100" dir="2700000" algn="tl">
                    <a:srgbClr val="000000">
                      <a:alpha val="43137"/>
                    </a:srgbClr>
                  </a:outerShdw>
                </a:effectLst>
                <a:cs typeface="Calibri" panose="020F0502020204030204" pitchFamily="34" charset="0"/>
              </a:rPr>
              <a:t> that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Jesus is the Christ, the Son of God</a:t>
            </a:r>
            <a:r>
              <a:rPr lang="en-US" sz="3000" dirty="0">
                <a:effectLst>
                  <a:outerShdw blurRad="38100" dist="38100" dir="2700000" algn="tl">
                    <a:srgbClr val="000000">
                      <a:alpha val="43137"/>
                    </a:srgbClr>
                  </a:outerShdw>
                </a:effectLst>
                <a:cs typeface="Calibri" panose="020F0502020204030204" pitchFamily="34" charset="0"/>
              </a:rPr>
              <a:t>; and that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believing</a:t>
            </a:r>
            <a:r>
              <a:rPr lang="en-US" sz="3000" dirty="0">
                <a:effectLst>
                  <a:outerShdw blurRad="38100" dist="38100" dir="2700000" algn="tl">
                    <a:srgbClr val="000000">
                      <a:alpha val="43137"/>
                    </a:srgbClr>
                  </a:outerShdw>
                </a:effectLst>
                <a:cs typeface="Calibri" panose="020F0502020204030204" pitchFamily="34" charset="0"/>
              </a:rPr>
              <a:t> you may have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life</a:t>
            </a:r>
            <a:r>
              <a:rPr lang="en-US" sz="3000" dirty="0">
                <a:effectLst>
                  <a:outerShdw blurRad="38100" dist="38100" dir="2700000" algn="tl">
                    <a:srgbClr val="000000">
                      <a:alpha val="43137"/>
                    </a:srgbClr>
                  </a:outerShdw>
                </a:effectLst>
                <a:cs typeface="Calibri" panose="020F0502020204030204" pitchFamily="34" charset="0"/>
              </a:rPr>
              <a:t> in His name.”</a:t>
            </a:r>
          </a:p>
        </p:txBody>
      </p:sp>
      <p:pic>
        <p:nvPicPr>
          <p:cNvPr id="5126" name="Picture 6" descr="http://www.maggiesnotebook.com/wp-content/uploads/2011/08/Apostle_John_35.jpg">
            <a:extLst>
              <a:ext uri="{FF2B5EF4-FFF2-40B4-BE49-F238E27FC236}">
                <a16:creationId xmlns:a16="http://schemas.microsoft.com/office/drawing/2014/main" id="{F023F11B-66E4-41B9-9CFA-B4C17464B255}"/>
              </a:ext>
            </a:extLst>
          </p:cNvPr>
          <p:cNvPicPr>
            <a:picLocks noChangeAspect="1" noChangeArrowheads="1"/>
          </p:cNvPicPr>
          <p:nvPr/>
        </p:nvPicPr>
        <p:blipFill>
          <a:blip r:embed="rId2" cstate="print">
            <a:extLst/>
          </a:blip>
          <a:srcRect/>
          <a:stretch>
            <a:fillRect/>
          </a:stretch>
        </p:blipFill>
        <p:spPr bwMode="auto">
          <a:xfrm>
            <a:off x="381000" y="1609724"/>
            <a:ext cx="2743200" cy="332475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685800" y="228600"/>
            <a:ext cx="7772400" cy="457200"/>
          </a:xfrm>
        </p:spPr>
        <p:txBody>
          <a:bodyPr/>
          <a:lstStyle/>
          <a:p>
            <a:pPr algn="ctr"/>
            <a:r>
              <a:rPr lang="en-US" altLang="en-US" sz="2800" dirty="0"/>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extLst>
              <p:ext uri="{D42A27DB-BD31-4B8C-83A1-F6EECF244321}">
                <p14:modId xmlns:p14="http://schemas.microsoft.com/office/powerpoint/2010/main" val="3138575683"/>
              </p:ext>
            </p:extLst>
          </p:nvPr>
        </p:nvGraphicFramePr>
        <p:xfrm>
          <a:off x="1524000" y="838200"/>
          <a:ext cx="5981700" cy="5634041"/>
        </p:xfrm>
        <a:graphic>
          <a:graphicData uri="http://schemas.openxmlformats.org/drawingml/2006/table">
            <a:tbl>
              <a:tblPr/>
              <a:tblGrid>
                <a:gridCol w="48006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a:ln>
                            <a:noFill/>
                          </a:ln>
                          <a:solidFill>
                            <a:schemeClr val="bg2"/>
                          </a:solidFill>
                          <a:effectLst/>
                          <a:latin typeface="Abadi MT Condensed Light" pitchFamily="34" charset="0"/>
                        </a:rPr>
                        <a:t>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696200" y="2667000"/>
            <a:ext cx="1130300" cy="15240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9525" y="838200"/>
            <a:ext cx="115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69188" y="4684713"/>
            <a:ext cx="13700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381000"/>
            <a:ext cx="95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 y="3619500"/>
            <a:ext cx="1212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8600" y="5334000"/>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4800" y="2135188"/>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CAF5-8A5D-45C7-9601-61D4004FB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12:24</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20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a:t>
            </a:r>
            <a:r>
              <a:rPr lang="en-US" sz="2800" b="1" u="sng" dirty="0">
                <a:solidFill>
                  <a:srgbClr val="FFFFCC"/>
                </a:solidFill>
                <a:effectLst>
                  <a:outerShdw blurRad="38100" dist="38100" dir="2700000" algn="tl">
                    <a:srgbClr val="000000">
                      <a:alpha val="43137"/>
                    </a:srgbClr>
                  </a:outerShdw>
                </a:effectLst>
              </a:rPr>
              <a:t>performed surprising deeds</a:t>
            </a:r>
            <a:r>
              <a:rPr lang="en-US" sz="2800" dirty="0">
                <a:effectLst>
                  <a:outerShdw blurRad="38100" dist="38100" dir="2700000" algn="tl">
                    <a:srgbClr val="000000">
                      <a:alpha val="43137"/>
                    </a:srgbClr>
                  </a:outerShdw>
                </a:effectLst>
              </a:rPr>
              <a:t>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37002C-8211-48B6-A2BF-3AFF13181B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08617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a:t>
            </a:r>
            <a:r>
              <a:rPr lang="en-US" sz="2800" b="1" u="sng" dirty="0">
                <a:solidFill>
                  <a:srgbClr val="FFFFCC"/>
                </a:solidFill>
                <a:effectLst>
                  <a:outerShdw blurRad="38100" dist="38100" dir="2700000" algn="tl">
                    <a:srgbClr val="000000">
                      <a:alpha val="43137"/>
                    </a:srgbClr>
                  </a:outerShdw>
                </a:effectLst>
              </a:rPr>
              <a:t>Pilate</a:t>
            </a:r>
            <a:r>
              <a:rPr lang="en-US" sz="2800" dirty="0">
                <a:effectLst>
                  <a:outerShdw blurRad="38100" dist="38100" dir="2700000" algn="tl">
                    <a:srgbClr val="000000">
                      <a:alpha val="43137"/>
                    </a:srgbClr>
                  </a:outerShdw>
                </a:effectLst>
              </a:rPr>
              <a:t>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t>
            </a:r>
            <a:r>
              <a:rPr lang="en-US" sz="2800" b="1" u="sng" dirty="0">
                <a:solidFill>
                  <a:srgbClr val="FFFFCC"/>
                </a:solidFill>
                <a:effectLst>
                  <a:outerShdw blurRad="38100" dist="38100" dir="2700000" algn="tl">
                    <a:srgbClr val="000000">
                      <a:alpha val="43137"/>
                    </a:srgbClr>
                  </a:outerShdw>
                </a:effectLst>
              </a:rPr>
              <a:t>a third day restored to life</a:t>
            </a:r>
            <a:r>
              <a:rPr lang="en-US" sz="2800" dirty="0">
                <a:effectLst>
                  <a:outerShdw blurRad="38100" dist="38100" dir="2700000" algn="tl">
                    <a:srgbClr val="000000">
                      <a:alpha val="43137"/>
                    </a:srgbClr>
                  </a:outerShdw>
                </a:effectLst>
              </a:rPr>
              <a:t>, for the prophets of God had foretold these things and a thousand other marvels about him. And the tribe of the </a:t>
            </a:r>
            <a:r>
              <a:rPr lang="en-US" sz="2800" b="1" u="sng" dirty="0">
                <a:solidFill>
                  <a:srgbClr val="FFFFCC"/>
                </a:solidFill>
                <a:effectLst>
                  <a:outerShdw blurRad="38100" dist="38100" dir="2700000" algn="tl">
                    <a:srgbClr val="000000">
                      <a:alpha val="43137"/>
                    </a:srgbClr>
                  </a:outerShdw>
                </a:effectLst>
              </a:rPr>
              <a:t>Christians</a:t>
            </a:r>
            <a:r>
              <a:rPr lang="en-US" sz="2800" dirty="0">
                <a:effectLst>
                  <a:outerShdw blurRad="38100" dist="38100" dir="2700000" algn="tl">
                    <a:srgbClr val="000000">
                      <a:alpha val="43137"/>
                    </a:srgbClr>
                  </a:outerShdw>
                </a:effectLst>
              </a:rPr>
              <a:t>,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476DE3-6831-41AD-9AC2-4B2FF0F41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0216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188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6 </a:t>
            </a:r>
            <a:r>
              <a:rPr lang="en-US" sz="3600" dirty="0">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spTree>
    <p:extLst>
      <p:ext uri="{BB962C8B-B14F-4D97-AF65-F5344CB8AC3E}">
        <p14:creationId xmlns:p14="http://schemas.microsoft.com/office/powerpoint/2010/main" val="34456263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2138046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9535819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2480095807"/>
              </p:ext>
            </p:extLst>
          </p:nvPr>
        </p:nvGraphicFramePr>
        <p:xfrm>
          <a:off x="1524000" y="1397000"/>
          <a:ext cx="6096000" cy="49377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384528848"/>
                    </a:ext>
                  </a:extLst>
                </a:gridCol>
                <a:gridCol w="3048000">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638800" y="1600200"/>
            <a:ext cx="1019028" cy="1161905"/>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54532" y="3276600"/>
            <a:ext cx="1012821" cy="1118814"/>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0" y="4876800"/>
            <a:ext cx="1019028" cy="1267572"/>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511816680"/>
              </p:ext>
            </p:extLst>
          </p:nvPr>
        </p:nvGraphicFramePr>
        <p:xfrm>
          <a:off x="1524000" y="1397000"/>
          <a:ext cx="6096000" cy="49377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384528848"/>
                    </a:ext>
                  </a:extLst>
                </a:gridCol>
                <a:gridCol w="3048000">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b="1" u="sng" dirty="0">
                          <a:solidFill>
                            <a:srgbClr val="FFFFCC"/>
                          </a:solidFill>
                          <a:effectLst>
                            <a:outerShdw blurRad="38100" dist="38100" dir="2700000" algn="tl">
                              <a:srgbClr val="000000"/>
                            </a:outerShdw>
                          </a:effectLst>
                          <a:latin typeface="Calibri" panose="020F0502020204030204" pitchFamily="34" charset="0"/>
                          <a:ea typeface="+mn-ea"/>
                          <a:cs typeface="Times New Roman" pitchFamily="18" charset="0"/>
                        </a:rPr>
                        <a:t>Rome</a:t>
                      </a:r>
                      <a:endParaRPr lang="en-US" sz="3200" b="1" u="sng" dirty="0">
                        <a:solidFill>
                          <a:srgbClr val="FFFFCC"/>
                        </a:solidFill>
                        <a:effectLst>
                          <a:outerShdw blurRad="38100" dist="38100" dir="2700000" algn="tl">
                            <a:srgbClr val="000000"/>
                          </a:outerShdw>
                        </a:effectLst>
                        <a:latin typeface="Calibri" panose="020F0502020204030204" pitchFamily="34" charset="0"/>
                        <a:ea typeface="+mn-ea"/>
                        <a:cs typeface="Times New Roman"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638800" y="1600200"/>
            <a:ext cx="1019028" cy="1161905"/>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54532" y="3276600"/>
            <a:ext cx="1012821" cy="1118814"/>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0" y="4876800"/>
            <a:ext cx="1019028" cy="1267572"/>
          </a:xfrm>
          <a:prstGeom prst="rect">
            <a:avLst/>
          </a:prstGeom>
        </p:spPr>
      </p:pic>
    </p:spTree>
    <p:extLst>
      <p:ext uri="{BB962C8B-B14F-4D97-AF65-F5344CB8AC3E}">
        <p14:creationId xmlns:p14="http://schemas.microsoft.com/office/powerpoint/2010/main" val="226297566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689104967"/>
              </p:ext>
            </p:extLst>
          </p:nvPr>
        </p:nvGraphicFramePr>
        <p:xfrm>
          <a:off x="1524000" y="1397000"/>
          <a:ext cx="6096000" cy="49377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384528848"/>
                    </a:ext>
                  </a:extLst>
                </a:gridCol>
                <a:gridCol w="3048000">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kern="1200" dirty="0">
                          <a:solidFill>
                            <a:schemeClr val="tx1"/>
                          </a:solidFill>
                          <a:latin typeface="Calibri" panose="020F0502020204030204" pitchFamily="34" charset="0"/>
                          <a:ea typeface="+mn-ea"/>
                          <a:cs typeface="Calibri" panose="020F0502020204030204" pitchFamily="34" charset="0"/>
                        </a:rPr>
                        <a:t>Rome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b="1" u="sng" kern="1200" dirty="0">
                          <a:solidFill>
                            <a:srgbClr val="FFFFCC"/>
                          </a:solidFill>
                          <a:effectLst>
                            <a:outerShdw blurRad="38100" dist="38100" dir="2700000" algn="tl">
                              <a:srgbClr val="000000"/>
                            </a:outerShdw>
                          </a:effectLst>
                          <a:latin typeface="Calibri" panose="020F0502020204030204" pitchFamily="34" charset="0"/>
                          <a:ea typeface="+mn-ea"/>
                          <a:cs typeface="Times New Roman" pitchFamily="18" charset="0"/>
                        </a:rPr>
                        <a:t>Jews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638800" y="1600200"/>
            <a:ext cx="1019028" cy="1161905"/>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54532" y="3276600"/>
            <a:ext cx="1012821" cy="1118814"/>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0" y="4876800"/>
            <a:ext cx="1019028" cy="1267572"/>
          </a:xfrm>
          <a:prstGeom prst="rect">
            <a:avLst/>
          </a:prstGeom>
        </p:spPr>
      </p:pic>
    </p:spTree>
    <p:extLst>
      <p:ext uri="{BB962C8B-B14F-4D97-AF65-F5344CB8AC3E}">
        <p14:creationId xmlns:p14="http://schemas.microsoft.com/office/powerpoint/2010/main" val="21694601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8A292554-5AAE-4C44-8C95-FECCA702C2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457200"/>
            <a:ext cx="88503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140B5C26-A652-4CBD-A2B0-F13F73BBBA6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http://creationrevolution.com/2012/05/should-we-trust-the-bible/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2710357362"/>
              </p:ext>
            </p:extLst>
          </p:nvPr>
        </p:nvGraphicFramePr>
        <p:xfrm>
          <a:off x="1524000" y="1397000"/>
          <a:ext cx="6096000" cy="49377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384528848"/>
                    </a:ext>
                  </a:extLst>
                </a:gridCol>
                <a:gridCol w="3048000">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kern="1200" dirty="0">
                          <a:solidFill>
                            <a:schemeClr val="tx1"/>
                          </a:solidFill>
                          <a:latin typeface="Calibri" panose="020F0502020204030204" pitchFamily="34" charset="0"/>
                          <a:ea typeface="+mn-ea"/>
                          <a:cs typeface="Calibri" panose="020F0502020204030204" pitchFamily="34" charset="0"/>
                        </a:rPr>
                        <a:t>Rome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kern="1200" dirty="0">
                          <a:solidFill>
                            <a:schemeClr val="tx1"/>
                          </a:solidFill>
                          <a:latin typeface="Calibri" panose="020F0502020204030204" pitchFamily="34" charset="0"/>
                          <a:ea typeface="+mn-ea"/>
                          <a:cs typeface="Calibri" panose="020F0502020204030204" pitchFamily="34" charset="0"/>
                        </a:rPr>
                        <a:t>Jews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b="1" u="sng" kern="1200" dirty="0">
                          <a:solidFill>
                            <a:srgbClr val="FFFFCC"/>
                          </a:solidFill>
                          <a:effectLst>
                            <a:outerShdw blurRad="38100" dist="38100" dir="2700000" algn="tl">
                              <a:srgbClr val="000000"/>
                            </a:outerShdw>
                          </a:effectLst>
                          <a:latin typeface="Calibri" panose="020F0502020204030204" pitchFamily="34" charset="0"/>
                          <a:ea typeface="+mn-ea"/>
                          <a:cs typeface="Times New Roman" pitchFamily="18" charset="0"/>
                        </a:rPr>
                        <a:t>Disciples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638800" y="1600200"/>
            <a:ext cx="1019028" cy="1161905"/>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54532" y="3276600"/>
            <a:ext cx="1012821" cy="1118814"/>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0" y="4876800"/>
            <a:ext cx="1019028" cy="1267572"/>
          </a:xfrm>
          <a:prstGeom prst="rect">
            <a:avLst/>
          </a:prstGeom>
        </p:spPr>
      </p:pic>
    </p:spTree>
    <p:extLst>
      <p:ext uri="{BB962C8B-B14F-4D97-AF65-F5344CB8AC3E}">
        <p14:creationId xmlns:p14="http://schemas.microsoft.com/office/powerpoint/2010/main" val="965896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33611738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Wrong tomb theory</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41308667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16049135"/>
              </p:ext>
            </p:extLst>
          </p:nvPr>
        </p:nvGraphicFramePr>
        <p:xfrm>
          <a:off x="182880" y="228600"/>
          <a:ext cx="8778240" cy="640080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914400">
                <a:tc gridSpan="2">
                  <a:txBody>
                    <a:bodyPr/>
                    <a:lstStyle/>
                    <a:p>
                      <a:pPr algn="ctr"/>
                      <a:r>
                        <a:rPr lang="en-US" sz="4000" b="0" dirty="0">
                          <a:solidFill>
                            <a:schemeClr val="tx2"/>
                          </a:solidFill>
                          <a:latin typeface="Calibri" panose="020F0502020204030204" pitchFamily="34" charset="0"/>
                          <a:ea typeface="+mj-ea"/>
                          <a:cs typeface="+mj-cs"/>
                        </a:rPr>
                        <a:t>How Does Jesus Compare?</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10000"/>
                  </a:ext>
                </a:extLst>
              </a:tr>
              <a:tr h="914400">
                <a:tc>
                  <a:txBody>
                    <a:bodyPr/>
                    <a:lstStyle/>
                    <a:p>
                      <a:pPr algn="ctr"/>
                      <a:r>
                        <a:rPr lang="en-US" sz="3600" b="1" dirty="0">
                          <a:solidFill>
                            <a:srgbClr val="0000CC"/>
                          </a:solidFill>
                          <a:latin typeface="Calibri" panose="020F0502020204030204" pitchFamily="34" charset="0"/>
                        </a:rPr>
                        <a:t>Deity</a:t>
                      </a:r>
                    </a:p>
                  </a:txBody>
                  <a:tcPr anchor="ctr"/>
                </a:tc>
                <a:tc>
                  <a:txBody>
                    <a:bodyPr/>
                    <a:lstStyle/>
                    <a:p>
                      <a:pPr algn="ctr"/>
                      <a:r>
                        <a:rPr lang="en-US" sz="3600" b="1" dirty="0">
                          <a:solidFill>
                            <a:srgbClr val="0000CC"/>
                          </a:solidFill>
                          <a:latin typeface="Calibri" panose="020F0502020204030204" pitchFamily="34" charset="0"/>
                        </a:rPr>
                        <a:t>Tomb Status</a:t>
                      </a:r>
                    </a:p>
                  </a:txBody>
                  <a:tcPr anchor="ctr"/>
                </a:tc>
                <a:extLst>
                  <a:ext uri="{0D108BD9-81ED-4DB2-BD59-A6C34878D82A}">
                    <a16:rowId xmlns:a16="http://schemas.microsoft.com/office/drawing/2014/main" val="808750038"/>
                  </a:ext>
                </a:extLst>
              </a:tr>
              <a:tr h="914400">
                <a:tc>
                  <a:txBody>
                    <a:bodyPr/>
                    <a:lstStyle/>
                    <a:p>
                      <a:pPr marL="227013" indent="0"/>
                      <a:r>
                        <a:rPr lang="en-US" sz="3600" dirty="0">
                          <a:latin typeface="Calibri" panose="020F0502020204030204" pitchFamily="34" charset="0"/>
                        </a:rPr>
                        <a:t>Confucius</a:t>
                      </a:r>
                    </a:p>
                  </a:txBody>
                  <a:tcPr anchor="ctr"/>
                </a:tc>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1"/>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Buddha</a:t>
                      </a:r>
                    </a:p>
                  </a:txBody>
                  <a:tcPr anchor="ctr"/>
                </a:tc>
                <a:tc>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2"/>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Mohammed</a:t>
                      </a:r>
                    </a:p>
                  </a:txBody>
                  <a:tcPr anchor="ctr"/>
                </a:tc>
                <a:tc>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3"/>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Jesus</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0000CC"/>
                          </a:solidFill>
                          <a:latin typeface="Calibri" panose="020F0502020204030204" pitchFamily="34" charset="0"/>
                          <a:ea typeface="+mn-ea"/>
                          <a:cs typeface="+mn-cs"/>
                        </a:rPr>
                        <a:t>***EMPTY***</a:t>
                      </a:r>
                      <a:endParaRPr lang="en-US" sz="3600" b="1" kern="1200" dirty="0">
                        <a:solidFill>
                          <a:srgbClr val="0000CC"/>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914400">
                <a:tc gridSpan="2">
                  <a:txBody>
                    <a:bodyPr/>
                    <a:lstStyle/>
                    <a:p>
                      <a:pPr marL="227013" indent="0" algn="ctr" defTabSz="914400" rtl="0" eaLnBrk="1" latinLnBrk="0" hangingPunct="1"/>
                      <a:r>
                        <a:rPr lang="en-US" sz="2800" kern="1200" dirty="0">
                          <a:solidFill>
                            <a:schemeClr val="dk1"/>
                          </a:solidFill>
                          <a:latin typeface="Calibri" panose="020F0502020204030204" pitchFamily="34" charset="0"/>
                          <a:ea typeface="+mn-ea"/>
                          <a:cs typeface="+mn-cs"/>
                        </a:rPr>
                        <a:t>G.B. Hardy, </a:t>
                      </a:r>
                      <a:r>
                        <a:rPr lang="en-US" sz="2800" i="1" kern="1200" dirty="0">
                          <a:solidFill>
                            <a:schemeClr val="dk1"/>
                          </a:solidFill>
                          <a:latin typeface="Calibri" panose="020F0502020204030204" pitchFamily="34" charset="0"/>
                          <a:ea typeface="+mn-ea"/>
                          <a:cs typeface="+mn-cs"/>
                        </a:rPr>
                        <a:t>Countdown</a:t>
                      </a:r>
                      <a:endParaRPr lang="en-US" sz="2800" kern="1200" dirty="0">
                        <a:solidFill>
                          <a:schemeClr val="dk1"/>
                        </a:solidFill>
                        <a:latin typeface="Calibri" panose="020F0502020204030204" pitchFamily="34" charset="0"/>
                        <a:ea typeface="+mn-ea"/>
                        <a:cs typeface="+mn-cs"/>
                      </a:endParaRPr>
                    </a:p>
                  </a:txBody>
                  <a:tcPr anchor="ctr"/>
                </a:tc>
                <a:tc hMerge="1">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solidFill>
                          <a:srgbClr val="0000FF"/>
                        </a:solidFill>
                        <a:latin typeface="Calibri" panose="020F0502020204030204" pitchFamily="34" charset="0"/>
                        <a:ea typeface="+mn-ea"/>
                        <a:cs typeface="+mn-cs"/>
                      </a:endParaRPr>
                    </a:p>
                  </a:txBody>
                  <a:tcPr/>
                </a:tc>
                <a:extLst>
                  <a:ext uri="{0D108BD9-81ED-4DB2-BD59-A6C34878D82A}">
                    <a16:rowId xmlns:a16="http://schemas.microsoft.com/office/drawing/2014/main" val="1834984883"/>
                  </a:ext>
                </a:extLst>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915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66281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25</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Jesus said to her, </a:t>
            </a:r>
            <a:r>
              <a:rPr lang="en-US" sz="3600" b="1" u="sng" dirty="0">
                <a:solidFill>
                  <a:srgbClr val="FFFFCC"/>
                </a:solidFill>
                <a:latin typeface="Calibri" panose="020F0502020204030204" pitchFamily="34" charset="0"/>
                <a:cs typeface="Calibri" panose="020F0502020204030204" pitchFamily="34" charset="0"/>
              </a:rPr>
              <a:t>‘I am the resurrection and the life</a:t>
            </a:r>
            <a:r>
              <a:rPr lang="en-US" sz="3600" dirty="0">
                <a:latin typeface="Calibri" panose="020F0502020204030204" pitchFamily="34" charset="0"/>
                <a:cs typeface="Calibri" panose="020F0502020204030204" pitchFamily="34" charset="0"/>
              </a:rPr>
              <a:t>; he who </a:t>
            </a:r>
            <a:r>
              <a:rPr lang="en-US" sz="3600" b="1" u="sng" dirty="0">
                <a:solidFill>
                  <a:srgbClr val="FFFFCC"/>
                </a:solidFill>
                <a:latin typeface="Calibri" panose="020F0502020204030204" pitchFamily="34" charset="0"/>
                <a:cs typeface="Calibri" panose="020F0502020204030204" pitchFamily="34" charset="0"/>
              </a:rPr>
              <a:t>believes</a:t>
            </a:r>
            <a:r>
              <a:rPr lang="en-US" sz="3600" dirty="0">
                <a:latin typeface="Calibri" panose="020F0502020204030204" pitchFamily="34" charset="0"/>
                <a:cs typeface="Calibri" panose="020F0502020204030204" pitchFamily="34" charset="0"/>
              </a:rPr>
              <a:t> in Me will live even if he dies, </a:t>
            </a:r>
            <a:r>
              <a:rPr lang="en-US" sz="3600" baseline="30000" dirty="0">
                <a:latin typeface="Calibri" panose="020F0502020204030204" pitchFamily="34" charset="0"/>
                <a:cs typeface="Calibri" panose="020F0502020204030204" pitchFamily="34" charset="0"/>
              </a:rPr>
              <a:t>26</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and everyone who lives and </a:t>
            </a:r>
            <a:r>
              <a:rPr lang="en-US" sz="3600" b="1" u="sng" dirty="0">
                <a:solidFill>
                  <a:srgbClr val="FFFFCC"/>
                </a:solidFill>
                <a:latin typeface="Calibri" panose="020F0502020204030204" pitchFamily="34" charset="0"/>
                <a:cs typeface="Calibri" panose="020F0502020204030204" pitchFamily="34" charset="0"/>
              </a:rPr>
              <a:t>believes</a:t>
            </a:r>
            <a:r>
              <a:rPr lang="en-US" sz="3600" dirty="0">
                <a:latin typeface="Calibri" panose="020F0502020204030204" pitchFamily="34" charset="0"/>
                <a:cs typeface="Calibri" panose="020F0502020204030204" pitchFamily="34" charset="0"/>
              </a:rPr>
              <a:t> in Me will never die. Do you </a:t>
            </a:r>
            <a:r>
              <a:rPr lang="en-US" sz="3600" b="1" u="sng" dirty="0">
                <a:solidFill>
                  <a:srgbClr val="FFFFCC"/>
                </a:solidFill>
                <a:latin typeface="Calibri" panose="020F0502020204030204" pitchFamily="34" charset="0"/>
                <a:cs typeface="Calibri" panose="020F0502020204030204" pitchFamily="34" charset="0"/>
              </a:rPr>
              <a:t>believe</a:t>
            </a:r>
            <a:r>
              <a:rPr lang="en-US" sz="3600" dirty="0">
                <a:latin typeface="Calibri" panose="020F0502020204030204" pitchFamily="34" charset="0"/>
                <a:cs typeface="Calibri" panose="020F0502020204030204" pitchFamily="34" charset="0"/>
              </a:rPr>
              <a:t> this?’ </a:t>
            </a:r>
            <a:r>
              <a:rPr lang="en-US" sz="3600" baseline="30000" dirty="0">
                <a:latin typeface="Calibri" panose="020F0502020204030204" pitchFamily="34" charset="0"/>
                <a:cs typeface="Calibri" panose="020F0502020204030204" pitchFamily="34" charset="0"/>
              </a:rPr>
              <a:t>27</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She said to Him, ‘Yes, Lord; I have </a:t>
            </a:r>
            <a:r>
              <a:rPr lang="en-US" sz="3600" b="1" u="sng" dirty="0">
                <a:solidFill>
                  <a:srgbClr val="FFFFCC"/>
                </a:solidFill>
                <a:latin typeface="Calibri" panose="020F0502020204030204" pitchFamily="34" charset="0"/>
                <a:cs typeface="Calibri" panose="020F0502020204030204" pitchFamily="34" charset="0"/>
              </a:rPr>
              <a:t>believed</a:t>
            </a:r>
            <a:r>
              <a:rPr lang="en-US" sz="3600" dirty="0">
                <a:latin typeface="Calibri" panose="020F0502020204030204" pitchFamily="34" charset="0"/>
                <a:cs typeface="Calibri" panose="020F0502020204030204" pitchFamily="34" charset="0"/>
              </a:rPr>
              <a:t> that You are the Christ, the Son of God, </a:t>
            </a:r>
            <a:r>
              <a:rPr lang="en-US" sz="3600" i="1" dirty="0">
                <a:latin typeface="Calibri" panose="020F0502020204030204" pitchFamily="34" charset="0"/>
                <a:cs typeface="Calibri" panose="020F0502020204030204" pitchFamily="34" charset="0"/>
              </a:rPr>
              <a:t>even </a:t>
            </a:r>
            <a:r>
              <a:rPr lang="en-US" sz="3600" dirty="0">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42452148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Cornelius Tacitus (AD 55</a:t>
            </a:r>
            <a:r>
              <a:rPr lang="en-US" sz="3600" dirty="0">
                <a:effectLst>
                  <a:outerShdw blurRad="38100" dist="38100" dir="2700000" algn="tl">
                    <a:srgbClr val="000000">
                      <a:alpha val="43137"/>
                    </a:srgbClr>
                  </a:outerShdw>
                </a:effectLst>
                <a:cs typeface="Calibri" panose="020F0502020204030204" pitchFamily="34" charset="0"/>
              </a:rPr>
              <a:t>‒120)</a:t>
            </a:r>
            <a:br>
              <a:rPr lang="en-US" sz="3600" dirty="0">
                <a:effectLst>
                  <a:outerShdw blurRad="38100" dist="38100" dir="2700000" algn="tl">
                    <a:srgbClr val="000000">
                      <a:alpha val="43137"/>
                    </a:srgbClr>
                  </a:outerShdw>
                </a:effectLst>
              </a:rPr>
            </a:br>
            <a:r>
              <a:rPr lang="en-US" sz="2400" i="1" kern="1200" dirty="0">
                <a:solidFill>
                  <a:schemeClr val="tx1"/>
                </a:solidFill>
                <a:ea typeface="+mn-ea"/>
                <a:cs typeface="Calibri" panose="020F0502020204030204" pitchFamily="34" charset="0"/>
              </a:rPr>
              <a:t>Annals XV, 44</a:t>
            </a:r>
          </a:p>
        </p:txBody>
      </p:sp>
      <p:sp>
        <p:nvSpPr>
          <p:cNvPr id="16387" name="Rectangle 3"/>
          <p:cNvSpPr>
            <a:spLocks noGrp="1" noChangeArrowheads="1"/>
          </p:cNvSpPr>
          <p:nvPr>
            <p:ph type="body" idx="1"/>
          </p:nvPr>
        </p:nvSpPr>
        <p:spPr>
          <a:xfrm>
            <a:off x="0" y="1600200"/>
            <a:ext cx="9144000" cy="4663440"/>
          </a:xfrm>
        </p:spPr>
        <p:txBody>
          <a:bodyPr/>
          <a:lstStyle/>
          <a:p>
            <a:pPr marL="0" indent="0" algn="just">
              <a:buFontTx/>
              <a:buNone/>
              <a:defRPr/>
            </a:pPr>
            <a:r>
              <a:rPr lang="en-US" sz="3000"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a:t>
            </a:r>
            <a:r>
              <a:rPr lang="en-US" sz="3000" b="1" u="sng" dirty="0">
                <a:solidFill>
                  <a:srgbClr val="FFFFCC"/>
                </a:solidFill>
                <a:effectLst>
                  <a:outerShdw blurRad="38100" dist="38100" dir="2700000" algn="tl">
                    <a:srgbClr val="000000">
                      <a:alpha val="43137"/>
                    </a:srgbClr>
                  </a:outerShdw>
                </a:effectLst>
              </a:rPr>
              <a:t>Christians</a:t>
            </a:r>
            <a:r>
              <a:rPr lang="en-US" sz="3000" dirty="0">
                <a:effectLst>
                  <a:outerShdw blurRad="38100" dist="38100" dir="2700000" algn="tl">
                    <a:srgbClr val="000000">
                      <a:alpha val="43137"/>
                    </a:srgbClr>
                  </a:outerShdw>
                </a:effectLst>
              </a:rPr>
              <a:t> by the populace. </a:t>
            </a:r>
            <a:r>
              <a:rPr lang="en-US" sz="3000" b="1" u="sng" dirty="0">
                <a:solidFill>
                  <a:srgbClr val="FFFFCC"/>
                </a:solidFill>
                <a:effectLst>
                  <a:outerShdw blurRad="38100" dist="38100" dir="2700000" algn="tl">
                    <a:srgbClr val="000000">
                      <a:alpha val="43137"/>
                    </a:srgbClr>
                  </a:outerShdw>
                </a:effectLst>
              </a:rPr>
              <a:t>Christus</a:t>
            </a:r>
            <a:r>
              <a:rPr lang="en-US" sz="3000" dirty="0">
                <a:effectLst>
                  <a:outerShdw blurRad="38100" dist="38100" dir="2700000" algn="tl">
                    <a:srgbClr val="000000">
                      <a:alpha val="43137"/>
                    </a:srgbClr>
                  </a:outerShdw>
                </a:effectLst>
              </a:rPr>
              <a:t>, from whom the name had its origin, suffered the extreme penalty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a:t>
            </a:r>
            <a:r>
              <a:rPr lang="en-US" sz="3000" dirty="0" err="1">
                <a:effectLst>
                  <a:outerShdw blurRad="38100" dist="38100" dir="2700000" algn="tl">
                    <a:srgbClr val="000000">
                      <a:alpha val="43137"/>
                    </a:srgbClr>
                  </a:outerShdw>
                </a:effectLst>
              </a:rPr>
              <a:t>centre</a:t>
            </a:r>
            <a:r>
              <a:rPr lang="en-US" sz="3000" dirty="0">
                <a:effectLst>
                  <a:outerShdw blurRad="38100" dist="38100" dir="2700000" algn="tl">
                    <a:srgbClr val="000000">
                      <a:alpha val="43137"/>
                    </a:srgbClr>
                  </a:outerShdw>
                </a:effectLst>
              </a:rPr>
              <a:t> and become popular.</a:t>
            </a:r>
            <a:r>
              <a:rPr lang="en-US" sz="3000"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65247"/>
            <a:ext cx="884782" cy="130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64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a:t>
            </a:r>
            <a:r>
              <a:rPr lang="en-US" sz="2800" b="1" u="sng" dirty="0">
                <a:solidFill>
                  <a:srgbClr val="FFFFCC"/>
                </a:solidFill>
                <a:effectLst>
                  <a:outerShdw blurRad="38100" dist="38100" dir="2700000" algn="tl">
                    <a:srgbClr val="000000">
                      <a:alpha val="43137"/>
                    </a:srgbClr>
                  </a:outerShdw>
                </a:effectLst>
              </a:rPr>
              <a:t>Christians</a:t>
            </a:r>
            <a:r>
              <a:rPr lang="en-US" sz="2800" dirty="0">
                <a:effectLst>
                  <a:outerShdw blurRad="38100" dist="38100" dir="2700000" algn="tl">
                    <a:srgbClr val="000000">
                      <a:alpha val="43137"/>
                    </a:srgbClr>
                  </a:outerShdw>
                </a:effectLst>
              </a:rPr>
              <a:t>,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09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084394501"/>
              </p:ext>
            </p:extLst>
          </p:nvPr>
        </p:nvGraphicFramePr>
        <p:xfrm>
          <a:off x="457200" y="411480"/>
          <a:ext cx="8229600" cy="603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90753193"/>
                    </a:ext>
                  </a:extLst>
                </a:gridCol>
                <a:gridCol w="4114800">
                  <a:extLst>
                    <a:ext uri="{9D8B030D-6E8A-4147-A177-3AD203B41FA5}">
                      <a16:colId xmlns:a16="http://schemas.microsoft.com/office/drawing/2014/main" val="286287145"/>
                    </a:ext>
                  </a:extLst>
                </a:gridCol>
              </a:tblGrid>
              <a:tr h="91440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Secular Historians Mentioning Christ</a:t>
                      </a:r>
                    </a:p>
                  </a:txBody>
                  <a:tcPr anchor="ctr">
                    <a:solidFill>
                      <a:schemeClr val="bg2"/>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87248160"/>
                  </a:ext>
                </a:extLst>
              </a:tr>
              <a:tr h="640080">
                <a:tc>
                  <a:txBody>
                    <a:bodyPr/>
                    <a:lstStyle/>
                    <a:p>
                      <a:pPr algn="ctr"/>
                      <a:r>
                        <a:rPr lang="en-US" sz="3200" b="1" dirty="0">
                          <a:solidFill>
                            <a:srgbClr val="0000CC"/>
                          </a:solidFill>
                          <a:latin typeface="Calibri" panose="020F0502020204030204" pitchFamily="34" charset="0"/>
                          <a:cs typeface="Calibri" panose="020F0502020204030204" pitchFamily="34" charset="0"/>
                        </a:rPr>
                        <a:t>Secular Historian</a:t>
                      </a:r>
                    </a:p>
                  </a:txBody>
                  <a:tcPr/>
                </a:tc>
                <a:tc>
                  <a:txBody>
                    <a:bodyPr/>
                    <a:lstStyle/>
                    <a:p>
                      <a:pPr algn="ctr"/>
                      <a:r>
                        <a:rPr lang="en-US" sz="3200" b="1" dirty="0">
                          <a:solidFill>
                            <a:srgbClr val="0000CC"/>
                          </a:solidFill>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2169232981"/>
                  </a:ext>
                </a:extLst>
              </a:tr>
              <a:tr h="640080">
                <a:tc>
                  <a:txBody>
                    <a:bodyPr/>
                    <a:lstStyle/>
                    <a:p>
                      <a:pPr marL="114300" indent="0"/>
                      <a:r>
                        <a:rPr lang="en-US" sz="3200" dirty="0">
                          <a:latin typeface="Calibri" panose="020F0502020204030204" pitchFamily="34" charset="0"/>
                          <a:cs typeface="Calibri" panose="020F0502020204030204" pitchFamily="34" charset="0"/>
                        </a:rPr>
                        <a:t>Tacitus</a:t>
                      </a:r>
                    </a:p>
                  </a:txBody>
                  <a:tcPr/>
                </a:tc>
                <a:tc>
                  <a:txBody>
                    <a:bodyPr/>
                    <a:lstStyle/>
                    <a:p>
                      <a:pPr algn="ctr"/>
                      <a:r>
                        <a:rPr lang="en-US" sz="3200" dirty="0">
                          <a:latin typeface="Calibri" panose="020F0502020204030204" pitchFamily="34" charset="0"/>
                          <a:cs typeface="Calibri" panose="020F0502020204030204" pitchFamily="34" charset="0"/>
                        </a:rPr>
                        <a:t>AD 55‒120</a:t>
                      </a:r>
                    </a:p>
                  </a:txBody>
                  <a:tcPr/>
                </a:tc>
                <a:extLst>
                  <a:ext uri="{0D108BD9-81ED-4DB2-BD59-A6C34878D82A}">
                    <a16:rowId xmlns:a16="http://schemas.microsoft.com/office/drawing/2014/main" val="777567912"/>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Lucian</a:t>
                      </a:r>
                    </a:p>
                  </a:txBody>
                  <a:tcPr/>
                </a:tc>
                <a:tc>
                  <a:txBody>
                    <a:bodyPr/>
                    <a:lstStyle/>
                    <a:p>
                      <a:pPr algn="ctr"/>
                      <a:r>
                        <a:rPr lang="en-US" sz="3200" dirty="0">
                          <a:latin typeface="Calibri" panose="020F0502020204030204" pitchFamily="34" charset="0"/>
                          <a:cs typeface="Calibri" panose="020F0502020204030204" pitchFamily="34" charset="0"/>
                        </a:rPr>
                        <a:t>AD Second Century</a:t>
                      </a:r>
                    </a:p>
                  </a:txBody>
                  <a:tcPr/>
                </a:tc>
                <a:extLst>
                  <a:ext uri="{0D108BD9-81ED-4DB2-BD59-A6C34878D82A}">
                    <a16:rowId xmlns:a16="http://schemas.microsoft.com/office/drawing/2014/main" val="2088523037"/>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Suetonius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AD 69‒122</a:t>
                      </a:r>
                    </a:p>
                  </a:txBody>
                  <a:tcPr/>
                </a:tc>
                <a:extLst>
                  <a:ext uri="{0D108BD9-81ED-4DB2-BD59-A6C34878D82A}">
                    <a16:rowId xmlns:a16="http://schemas.microsoft.com/office/drawing/2014/main" val="3167288718"/>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Pliny the Younger</a:t>
                      </a:r>
                    </a:p>
                  </a:txBody>
                  <a:tcPr/>
                </a:tc>
                <a:tc>
                  <a:txBody>
                    <a:bodyPr/>
                    <a:lstStyle/>
                    <a:p>
                      <a:pPr algn="ctr"/>
                      <a:r>
                        <a:rPr lang="en-US" sz="3200" dirty="0">
                          <a:latin typeface="Calibri" panose="020F0502020204030204" pitchFamily="34" charset="0"/>
                          <a:cs typeface="Calibri" panose="020F0502020204030204" pitchFamily="34" charset="0"/>
                        </a:rPr>
                        <a:t>AD 112</a:t>
                      </a:r>
                    </a:p>
                  </a:txBody>
                  <a:tcPr/>
                </a:tc>
                <a:extLst>
                  <a:ext uri="{0D108BD9-81ED-4DB2-BD59-A6C34878D82A}">
                    <a16:rowId xmlns:a16="http://schemas.microsoft.com/office/drawing/2014/main" val="1287159523"/>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Thallus</a:t>
                      </a:r>
                    </a:p>
                  </a:txBody>
                  <a:tcPr/>
                </a:tc>
                <a:tc>
                  <a:txBody>
                    <a:bodyPr/>
                    <a:lstStyle/>
                    <a:p>
                      <a:pPr algn="ctr"/>
                      <a:r>
                        <a:rPr lang="en-US" sz="3200" dirty="0">
                          <a:latin typeface="Calibri" panose="020F0502020204030204" pitchFamily="34" charset="0"/>
                          <a:cs typeface="Calibri" panose="020F0502020204030204" pitchFamily="34" charset="0"/>
                        </a:rPr>
                        <a:t>AD 52</a:t>
                      </a:r>
                    </a:p>
                  </a:txBody>
                  <a:tcPr/>
                </a:tc>
                <a:extLst>
                  <a:ext uri="{0D108BD9-81ED-4DB2-BD59-A6C34878D82A}">
                    <a16:rowId xmlns:a16="http://schemas.microsoft.com/office/drawing/2014/main" val="1793763941"/>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Mar Bar Serapion</a:t>
                      </a:r>
                    </a:p>
                  </a:txBody>
                  <a:tcPr/>
                </a:tc>
                <a:tc>
                  <a:txBody>
                    <a:bodyPr/>
                    <a:lstStyle/>
                    <a:p>
                      <a:pPr algn="ctr"/>
                      <a:r>
                        <a:rPr lang="en-US" sz="3200" dirty="0">
                          <a:latin typeface="Calibri" panose="020F0502020204030204" pitchFamily="34" charset="0"/>
                          <a:cs typeface="Calibri" panose="020F0502020204030204" pitchFamily="34" charset="0"/>
                        </a:rPr>
                        <a:t>AD 70</a:t>
                      </a:r>
                    </a:p>
                  </a:txBody>
                  <a:tcPr/>
                </a:tc>
                <a:extLst>
                  <a:ext uri="{0D108BD9-81ED-4DB2-BD59-A6C34878D82A}">
                    <a16:rowId xmlns:a16="http://schemas.microsoft.com/office/drawing/2014/main" val="1155274770"/>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Josephus</a:t>
                      </a:r>
                    </a:p>
                  </a:txBody>
                  <a:tcPr/>
                </a:tc>
                <a:tc>
                  <a:txBody>
                    <a:bodyPr/>
                    <a:lstStyle/>
                    <a:p>
                      <a:pPr algn="ctr"/>
                      <a:r>
                        <a:rPr lang="en-US" sz="3200" dirty="0">
                          <a:latin typeface="Calibri" panose="020F0502020204030204" pitchFamily="34" charset="0"/>
                          <a:cs typeface="Calibri" panose="020F0502020204030204" pitchFamily="34" charset="0"/>
                        </a:rPr>
                        <a:t>AD 78</a:t>
                      </a:r>
                    </a:p>
                  </a:txBody>
                  <a:tcPr/>
                </a:tc>
                <a:extLst>
                  <a:ext uri="{0D108BD9-81ED-4DB2-BD59-A6C34878D82A}">
                    <a16:rowId xmlns:a16="http://schemas.microsoft.com/office/drawing/2014/main" val="2247260303"/>
                  </a:ext>
                </a:extLst>
              </a:tr>
            </a:tbl>
          </a:graphicData>
        </a:graphic>
      </p:graphicFrame>
    </p:spTree>
    <p:extLst>
      <p:ext uri="{BB962C8B-B14F-4D97-AF65-F5344CB8AC3E}">
        <p14:creationId xmlns:p14="http://schemas.microsoft.com/office/powerpoint/2010/main" val="24127302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419100" y="228600"/>
            <a:ext cx="7924800" cy="914400"/>
          </a:xfrm>
        </p:spPr>
        <p:txBody>
          <a:bodyPr/>
          <a:lstStyle/>
          <a:p>
            <a:pPr algn="ctr" eaLnBrk="1" hangingPunct="1"/>
            <a:r>
              <a:rPr lang="en-US" altLang="en-US" sz="40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068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24:44</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written about Me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21897</TotalTime>
  <Words>1867</Words>
  <Application>Microsoft Office PowerPoint</Application>
  <PresentationFormat>On-screen Show (4:3)</PresentationFormat>
  <Paragraphs>249</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Abadi MT Condensed Light</vt:lpstr>
      <vt:lpstr>Calibri</vt:lpstr>
      <vt:lpstr>Times New Roman</vt:lpstr>
      <vt:lpstr>Wingdings</vt:lpstr>
      <vt:lpstr>Azure</vt:lpstr>
      <vt:lpstr>PowerPoint Presentation</vt:lpstr>
      <vt:lpstr>The Uniqueness of Jesus Christ</vt:lpstr>
      <vt:lpstr>The Uniqueness of Jesus Christ</vt:lpstr>
      <vt:lpstr>PowerPoint Presentation</vt:lpstr>
      <vt:lpstr>Cornelius Tacitus (AD 55‒120) Annals XV, 44</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The Uniqueness of Jesus Christ</vt:lpstr>
      <vt:lpstr>PowerPoint Presentation</vt:lpstr>
      <vt:lpstr>PowerPoint Presentation</vt:lpstr>
      <vt:lpstr>Tertullian, Prescription Against Heretics, 36</vt:lpstr>
      <vt:lpstr>PowerPoint Presentation</vt:lpstr>
      <vt:lpstr>PowerPoint Presentation</vt:lpstr>
      <vt:lpstr>PowerPoint Presentation</vt:lpstr>
      <vt:lpstr>The Uniqueness of Jesus Christ</vt:lpstr>
      <vt:lpstr>Cornelius Tacitus (AD 55‒120) Annals XV, 44</vt:lpstr>
      <vt:lpstr>PowerPoint Presentation</vt:lpstr>
      <vt:lpstr>PowerPoint Presentation</vt:lpstr>
      <vt:lpstr>The Uniqueness of Jesus Christ</vt:lpstr>
      <vt:lpstr>PowerPoint Presentation</vt:lpstr>
      <vt:lpstr>The Uniqueness of Jesus Christ</vt:lpstr>
      <vt:lpstr>John 20:30-31</vt:lpstr>
      <vt:lpstr>“SEVEN SIGNS” in Gospel of John</vt:lpstr>
      <vt:lpstr>PowerPoint Presentation</vt:lpstr>
      <vt:lpstr>PowerPoint Presentation</vt:lpstr>
      <vt:lpstr>PowerPoint Presentation</vt:lpstr>
      <vt:lpstr>The Uniqueness of Jesus Christ</vt:lpstr>
      <vt:lpstr>PowerPoint Presentation</vt:lpstr>
      <vt:lpstr>Naturalistic Theories </vt:lpstr>
      <vt:lpstr>Naturalistic Theories </vt:lpstr>
      <vt:lpstr>Naturalistic Theories </vt:lpstr>
      <vt:lpstr>2. Theft Theories </vt:lpstr>
      <vt:lpstr>2. Theft Theories </vt:lpstr>
      <vt:lpstr>2. Theft Theories </vt:lpstr>
      <vt:lpstr>2. Theft Theories </vt:lpstr>
      <vt:lpstr>Naturalistic Theories </vt:lpstr>
      <vt:lpstr>Naturalistic Theories </vt:lpstr>
      <vt:lpstr>PowerPoint Presentation</vt:lpstr>
      <vt:lpstr>Conclusion</vt:lpstr>
      <vt:lpstr>The Uniqueness of Jesus Christ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2375</cp:revision>
  <cp:lastPrinted>2019-01-24T17:00:53Z</cp:lastPrinted>
  <dcterms:created xsi:type="dcterms:W3CDTF">2009-03-17T12:21:13Z</dcterms:created>
  <dcterms:modified xsi:type="dcterms:W3CDTF">2019-04-21T01:59:08Z</dcterms:modified>
</cp:coreProperties>
</file>