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  <p:sldMasterId id="2147483677" r:id="rId5"/>
  </p:sldMasterIdLst>
  <p:notesMasterIdLst>
    <p:notesMasterId r:id="rId34"/>
  </p:notesMasterIdLst>
  <p:sldIdLst>
    <p:sldId id="278" r:id="rId6"/>
    <p:sldId id="294" r:id="rId7"/>
    <p:sldId id="268" r:id="rId8"/>
    <p:sldId id="5022" r:id="rId9"/>
    <p:sldId id="5029" r:id="rId10"/>
    <p:sldId id="5041" r:id="rId11"/>
    <p:sldId id="5056" r:id="rId12"/>
    <p:sldId id="5059" r:id="rId13"/>
    <p:sldId id="5044" r:id="rId14"/>
    <p:sldId id="5072" r:id="rId15"/>
    <p:sldId id="5069" r:id="rId16"/>
    <p:sldId id="5063" r:id="rId17"/>
    <p:sldId id="4552" r:id="rId18"/>
    <p:sldId id="5073" r:id="rId19"/>
    <p:sldId id="4845" r:id="rId20"/>
    <p:sldId id="5048" r:id="rId21"/>
    <p:sldId id="5062" r:id="rId22"/>
    <p:sldId id="943" r:id="rId23"/>
    <p:sldId id="5074" r:id="rId24"/>
    <p:sldId id="5067" r:id="rId25"/>
    <p:sldId id="944" r:id="rId26"/>
    <p:sldId id="5075" r:id="rId27"/>
    <p:sldId id="4246" r:id="rId28"/>
    <p:sldId id="5060" r:id="rId29"/>
    <p:sldId id="5061" r:id="rId30"/>
    <p:sldId id="5071" r:id="rId31"/>
    <p:sldId id="5064" r:id="rId32"/>
    <p:sldId id="506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FF"/>
    <a:srgbClr val="00CCFF"/>
    <a:srgbClr val="333333"/>
    <a:srgbClr val="0D1D51"/>
    <a:srgbClr val="0297DC"/>
    <a:srgbClr val="679CC8"/>
    <a:srgbClr val="2C567A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87949" autoAdjust="0"/>
  </p:normalViewPr>
  <p:slideViewPr>
    <p:cSldViewPr snapToGrid="0" showGuides="1">
      <p:cViewPr varScale="1">
        <p:scale>
          <a:sx n="68" d="100"/>
          <a:sy n="68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20-04-2019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483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29943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632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799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057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50" y="1844882"/>
            <a:ext cx="1308938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429000"/>
            <a:ext cx="3758558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158641"/>
            <a:ext cx="3758558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565508" y="708294"/>
            <a:ext cx="4000522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29" y="6260508"/>
            <a:ext cx="806570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13386" y="2819338"/>
            <a:ext cx="8917229" cy="8077326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153349"/>
            <a:ext cx="78867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825625"/>
            <a:ext cx="812839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825625"/>
            <a:ext cx="412789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54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54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768485"/>
            <a:ext cx="3979247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4050590" y="-2003509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6379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eaLnBrk="0" hangingPunct="0">
              <a:defRPr/>
            </a:pPr>
            <a:endParaRPr lang="en-US" sz="33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7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FD5E51-C704-4CB5-AD20-00065384E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100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69988" y="1946275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9BA107C8-E7EA-41B0-8F9F-A4E1625AC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DD6048B9-A945-4E72-9014-A860B4794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BD7A843B-4588-4BF8-8D20-D97BCF940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DF768-090C-4FCD-9AEB-62BD5D1053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933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 userDrawn="1"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 userDrawn="1"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5938F5-EDB9-407F-9CD2-82881309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B017A4-0E45-4C32-930E-9DE7CE080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E8934F1E-9252-42FA-8A0E-6B6DE77FB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644DFC0F-E6AC-4DFF-B526-902302378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CE1B1A74-29C9-4CCC-83F4-8251D1FDD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248400"/>
            <a:ext cx="685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449851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 userDrawn="1"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 userDrawn="1"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C12437-3747-4B03-9D8D-2B77BCA87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14C69-CB44-48D2-AF8F-BA1C22D07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344E7F2D-111F-4CCC-A193-BB8AB43A2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045A7FB1-F66B-49AB-A650-853431F72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506148B5-469A-4D16-AC8A-A3E7013A9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0678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7C1039-7CE8-4092-B066-99459BD7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FF1799-2C66-46A6-A3D6-EB6C2383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018F81B6-2DCE-4001-87C8-AC63686859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E5C72DB2-12BD-4C80-94D6-D088E0546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DAF17DF1-71AF-4A0E-BAE0-519FB2E1F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9958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8C3E22-CC10-4B69-B93A-C52CB236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63F7D0-E095-486F-872C-C4BBD1BF8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20709E24-2CC0-4FBD-A525-17BA34401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13E4BF4F-3381-4F3F-999F-4DD228A93E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5FD52B1C-3521-493D-A31F-3535C52CB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5001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A05070-DEEF-4224-B38E-BEF24038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0D0B12-1777-4B5A-A8AC-BF23C0655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1CEBD3BF-A7E4-4859-93A1-A490E92402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E60AFD88-8330-4351-B5A9-89CBAB575A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D0019845-73AB-48FF-A098-9B94E7A2EC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19824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47096E-B9B1-436E-8099-0BC1D7E1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5331C7-CCCF-49BE-BE64-CAD4085E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5656F465-591A-41D9-A9AB-5FEA96F47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0E1279D8-0911-41E3-B633-D9142C3DEB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6A4DDD3A-CC72-41FE-83CE-CB4C79814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31239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21027B-A58C-4132-BA27-0D80D51D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9A803F-D4EC-4B4C-A2F9-CD150B387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ED74D5AF-5D21-484C-8040-BF5AE88F0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6C7330B7-25E3-4C93-8611-B9A1F027D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A1213CC5-62C7-4841-9FA5-037743E7C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30840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541" y="1154832"/>
            <a:ext cx="5925394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781" y="2270377"/>
            <a:ext cx="46548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C64591-B75C-45D5-96EB-0FB24586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15153A-701C-444D-8DE5-00D1F4EBC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86469FA5-4DAA-4782-8B0A-1E20297EA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A4C8F65E-3AA2-42A9-B076-E533CA1C6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BB623EE2-C095-42DD-9DB4-1C7AEDDDD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10655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B60390-426B-4885-9468-D5EE83E0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6F3D4B-1287-46F7-BA23-6EE4209D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FED72835-B56F-44E0-A507-7DE67F89E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24F4C7B3-C6EC-42A3-BB9A-2A6D94CCE5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C407DE4B-3ECD-4AEB-B123-7B4B2F5435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07874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66902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B3D57C-D3B2-4DA0-B014-3E13462AB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B96505-1597-47CA-BE52-319FD1BC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62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1D3599-0182-4C7D-B074-2FFE32BC2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388" y="20986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1192FC52-B352-4575-9E28-410C262091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62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B3C3A6CF-E9D9-4FB9-8425-0D4364AA3A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3862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6014CF87-A633-4A88-B406-42BF4EF1A4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ABABA954-B5DF-482C-9B34-D60C40DB9F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262B03F8-8AEA-4077-82E6-D1343C29A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0FB9A-EFFF-407F-A45E-2E37533CD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367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FCA6-7645-460B-AB48-CA8D34B80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6964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69988" y="1946275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5A5CC-2907-4BF9-824D-5877B2E01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49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8731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3778241" y="4336094"/>
            <a:ext cx="142875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486" y="0"/>
            <a:ext cx="4730515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988537"/>
            <a:ext cx="3246847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633613"/>
            <a:ext cx="4178931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988536"/>
            <a:ext cx="3663636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31136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7375276" y="1823757"/>
            <a:ext cx="624078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98739" y="1988374"/>
            <a:ext cx="377155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144508" y="1823757"/>
            <a:ext cx="624078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44" y="3207025"/>
            <a:ext cx="2584175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2864" y="1630019"/>
            <a:ext cx="331827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5618" y="3207025"/>
            <a:ext cx="25839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64344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95343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7970" y="1988374"/>
            <a:ext cx="377155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4949428" y="4707909"/>
            <a:ext cx="4194572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61547" y="1648187"/>
            <a:ext cx="4281854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0" y="2863158"/>
            <a:ext cx="30555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2027" y="1903729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495938" y="1648186"/>
            <a:ext cx="30555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606782" y="4963451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3813573" y="1652763"/>
            <a:ext cx="751424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62227" y="1850969"/>
            <a:ext cx="454115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4575433" y="4707908"/>
            <a:ext cx="751424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24087" y="4906114"/>
            <a:ext cx="454115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715605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855654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4984706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7123994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3008975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5138027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7277315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868926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729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7778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96830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6117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41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341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33390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533390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662442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62442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801729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801729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IN" smtClean="0"/>
              <a:t>20-04-2019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92" r:id="rId21"/>
    <p:sldLayoutId id="214748369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4" userDrawn="1">
          <p15:clr>
            <a:srgbClr val="F26B43"/>
          </p15:clr>
        </p15:guide>
        <p15:guide id="4" pos="55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29634EE1-7EB7-4B53-9DE7-78AC25DB4F0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756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4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7646" y="2120534"/>
            <a:ext cx="3857625" cy="2090808"/>
          </a:xfrm>
        </p:spPr>
        <p:txBody>
          <a:bodyPr/>
          <a:lstStyle/>
          <a:p>
            <a:r>
              <a:rPr lang="en-US" dirty="0"/>
              <a:t>ISRAEL </a:t>
            </a:r>
            <a:br>
              <a:rPr lang="en-US" dirty="0"/>
            </a:br>
            <a:r>
              <a:rPr lang="en-US" dirty="0"/>
              <a:t>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7646" y="4227218"/>
            <a:ext cx="3857625" cy="503167"/>
          </a:xfrm>
        </p:spPr>
        <p:txBody>
          <a:bodyPr/>
          <a:lstStyle/>
          <a:p>
            <a:r>
              <a:rPr lang="en-US" dirty="0"/>
              <a:t>ANDY WOODS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116" y="766525"/>
            <a:ext cx="5305661" cy="5305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839559" y="4746259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7</a:t>
            </a:r>
          </a:p>
        </p:txBody>
      </p:sp>
    </p:spTree>
    <p:extLst>
      <p:ext uri="{BB962C8B-B14F-4D97-AF65-F5344CB8AC3E}">
        <p14:creationId xmlns:p14="http://schemas.microsoft.com/office/powerpoint/2010/main" val="116474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0C1EFB-F524-4243-BEEC-B909D986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970F-7A46-46CD-9785-CC6B011A0510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026" name="Picture 2" descr="Image result for garden tomb vs. church of the holy sepulchre">
            <a:extLst>
              <a:ext uri="{FF2B5EF4-FFF2-40B4-BE49-F238E27FC236}">
                <a16:creationId xmlns:a16="http://schemas.microsoft.com/office/drawing/2014/main" id="{C07ADAE0-D16C-473F-87CB-9FB2C94B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2229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56" y="180174"/>
            <a:ext cx="2814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Golgotha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8" y="1186962"/>
            <a:ext cx="7673286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637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4433" y="206551"/>
            <a:ext cx="3816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Upper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35" y="1129881"/>
            <a:ext cx="7944603" cy="52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9078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631FA-B366-4FD5-8B0A-F6AB410F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5767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0" y="0"/>
            <a:ext cx="9144000" cy="414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9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John 14:16-17</a:t>
            </a:r>
          </a:p>
          <a:p>
            <a:pPr algn="just">
              <a:spcAft>
                <a:spcPts val="75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“</a:t>
            </a:r>
            <a:r>
              <a:rPr lang="en-US" sz="36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16 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I will ask the Father, and He will give you another </a:t>
            </a:r>
            <a:r>
              <a:rPr lang="en-US" sz="3600" b="1" u="sng" dirty="0">
                <a:solidFill>
                  <a:srgbClr val="FFFFCC"/>
                </a:solidFill>
                <a:cs typeface="Times New Roman" panose="02020603050405020304" pitchFamily="18" charset="0"/>
              </a:rPr>
              <a:t>Helper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, that He may be with you </a:t>
            </a:r>
            <a:r>
              <a:rPr lang="en-US" sz="3600" b="1" u="sng" dirty="0">
                <a:solidFill>
                  <a:srgbClr val="FFFFCC"/>
                </a:solidFill>
                <a:cs typeface="Times New Roman" panose="02020603050405020304" pitchFamily="18" charset="0"/>
              </a:rPr>
              <a:t>forever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; </a:t>
            </a:r>
            <a:r>
              <a:rPr lang="en-US" sz="36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17 </a:t>
            </a:r>
            <a:r>
              <a:rPr lang="en-US" sz="3600" i="1" dirty="0">
                <a:solidFill>
                  <a:schemeClr val="bg1"/>
                </a:solidFill>
                <a:cs typeface="Times New Roman" panose="02020603050405020304" pitchFamily="18" charset="0"/>
              </a:rPr>
              <a:t>that is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 </a:t>
            </a:r>
            <a:r>
              <a:rPr lang="en-US" sz="3600" b="1" u="sng" dirty="0">
                <a:solidFill>
                  <a:srgbClr val="FFFFCC"/>
                </a:solidFill>
                <a:cs typeface="Times New Roman" panose="02020603050405020304" pitchFamily="18" charset="0"/>
              </a:rPr>
              <a:t>the Spirit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 of truth, whom the world cannot receive, because it does not see Him or know Him, </a:t>
            </a:r>
            <a:r>
              <a:rPr lang="en-US" sz="3600" i="1" dirty="0">
                <a:solidFill>
                  <a:schemeClr val="bg1"/>
                </a:solidFill>
                <a:cs typeface="Times New Roman" panose="02020603050405020304" pitchFamily="18" charset="0"/>
              </a:rPr>
              <a:t>but</a:t>
            </a: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 you know Him because He abides with you and will be </a:t>
            </a:r>
            <a:r>
              <a:rPr lang="en-US" sz="3600" b="1" u="sng" dirty="0">
                <a:solidFill>
                  <a:srgbClr val="FFFFCC"/>
                </a:solidFill>
                <a:cs typeface="Times New Roman" panose="02020603050405020304" pitchFamily="18" charset="0"/>
              </a:rPr>
              <a:t>in you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36699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631FA-B366-4FD5-8B0A-F6AB410F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5767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0" y="0"/>
            <a:ext cx="9144000" cy="470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9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1 Samuel 16:13-14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“</a:t>
            </a:r>
            <a:r>
              <a:rPr lang="en-US" sz="3600" b="1" baseline="30000" dirty="0">
                <a:solidFill>
                  <a:schemeClr val="bg1"/>
                </a:solidFill>
              </a:rPr>
              <a:t>13 </a:t>
            </a:r>
            <a:r>
              <a:rPr lang="en-US" sz="3600" dirty="0">
                <a:solidFill>
                  <a:schemeClr val="bg1"/>
                </a:solidFill>
              </a:rPr>
              <a:t>Then Samuel took the horn of oil and anointed him in the midst of his brothers; and the Spirit of the </a:t>
            </a:r>
            <a:r>
              <a:rPr lang="en-US" sz="3600" cap="small" dirty="0">
                <a:solidFill>
                  <a:schemeClr val="bg1"/>
                </a:solidFill>
              </a:rPr>
              <a:t>Lord</a:t>
            </a:r>
            <a:r>
              <a:rPr lang="en-US" sz="3600" dirty="0">
                <a:solidFill>
                  <a:schemeClr val="bg1"/>
                </a:solidFill>
              </a:rPr>
              <a:t> came mightily </a:t>
            </a:r>
            <a:r>
              <a:rPr lang="en-US" sz="3600" b="1" u="sng" dirty="0">
                <a:solidFill>
                  <a:srgbClr val="FFFFCC"/>
                </a:solidFill>
              </a:rPr>
              <a:t>upon</a:t>
            </a:r>
            <a:r>
              <a:rPr lang="en-US" sz="3600" dirty="0">
                <a:solidFill>
                  <a:schemeClr val="bg1"/>
                </a:solidFill>
              </a:rPr>
              <a:t> David from that day forward. And Samuel arose and went to Ramah. </a:t>
            </a:r>
            <a:r>
              <a:rPr lang="en-US" sz="3600" b="1" baseline="30000" dirty="0">
                <a:solidFill>
                  <a:schemeClr val="bg1"/>
                </a:solidFill>
              </a:rPr>
              <a:t>14 </a:t>
            </a:r>
            <a:r>
              <a:rPr lang="en-US" sz="3600" dirty="0">
                <a:solidFill>
                  <a:schemeClr val="bg1"/>
                </a:solidFill>
              </a:rPr>
              <a:t>Now the Spirit of the Lord </a:t>
            </a:r>
            <a:r>
              <a:rPr lang="en-US" sz="3600" b="1" u="sng" dirty="0">
                <a:solidFill>
                  <a:srgbClr val="FFFFCC"/>
                </a:solidFill>
              </a:rPr>
              <a:t>departed</a:t>
            </a:r>
            <a:r>
              <a:rPr lang="en-US" sz="3600" dirty="0">
                <a:solidFill>
                  <a:schemeClr val="bg1"/>
                </a:solidFill>
              </a:rPr>
              <a:t> from Saul, and an evil spirit from the </a:t>
            </a:r>
            <a:r>
              <a:rPr lang="en-US" sz="3600" cap="small" dirty="0">
                <a:solidFill>
                  <a:schemeClr val="bg1"/>
                </a:solidFill>
              </a:rPr>
              <a:t>Lord</a:t>
            </a:r>
            <a:r>
              <a:rPr lang="en-US" sz="3600" dirty="0">
                <a:solidFill>
                  <a:schemeClr val="bg1"/>
                </a:solidFill>
              </a:rPr>
              <a:t> terrorized him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4279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19" name="Group 71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6200" y="289256"/>
          <a:ext cx="8991600" cy="627948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31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A Comparison of the Olivet and Upper Room Discourses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lang="en-US" sz="27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lang="en-US" sz="27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660235"/>
                  </a:ext>
                </a:extLst>
              </a:tr>
              <a:tr h="690316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Discourse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Olivet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Upper Room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17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Scripture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Matt 24─25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John 13─17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242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Mount of Olives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Upper Room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890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Passion week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Third day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Sixth day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242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General focus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Farewell: Israel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Hello: Church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242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Specific focus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Israel’s future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Divine provisions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890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Prompting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Temple's destruction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Christ's imminent departure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362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Explanations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Written OT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Unwritten NT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362"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Apostles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Israel (Matt. 19:28)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Church (Eph. 2:20)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406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6160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37160"/>
            <a:ext cx="877824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219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0263" y="206551"/>
            <a:ext cx="4304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Pool of Siloam</a:t>
            </a:r>
          </a:p>
        </p:txBody>
      </p:sp>
      <p:pic>
        <p:nvPicPr>
          <p:cNvPr id="4098" name="Picture 2" descr="Image result for hezekiah's 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63" y="1456214"/>
            <a:ext cx="7323992" cy="48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211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D56ED805-717B-4D8B-88F1-F6A9FDD06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8300" y="228600"/>
            <a:ext cx="5867400" cy="6096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7 “I AM” statements in John</a:t>
            </a:r>
          </a:p>
        </p:txBody>
      </p:sp>
      <p:graphicFrame>
        <p:nvGraphicFramePr>
          <p:cNvPr id="16416" name="Group 32">
            <a:extLst>
              <a:ext uri="{FF2B5EF4-FFF2-40B4-BE49-F238E27FC236}">
                <a16:creationId xmlns:a16="http://schemas.microsoft.com/office/drawing/2014/main" id="{576FD2DA-20DC-45D9-BC76-B21E8ABF6C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00200" y="990600"/>
          <a:ext cx="7391400" cy="5476877"/>
        </p:xfrm>
        <a:graphic>
          <a:graphicData uri="http://schemas.openxmlformats.org/drawingml/2006/table">
            <a:tbl>
              <a:tblPr/>
              <a:tblGrid>
                <a:gridCol w="554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Bread of Life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6:35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Light of the world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8:12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Gate for the sheep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10:7; cf. v.9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Good Shepherd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10:11,14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Resurrection and the Life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11:25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Way and the Truth and the Life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14:6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true Vine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15:1; cf. v.5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9182" name="Picture 2">
            <a:extLst>
              <a:ext uri="{FF2B5EF4-FFF2-40B4-BE49-F238E27FC236}">
                <a16:creationId xmlns:a16="http://schemas.microsoft.com/office/drawing/2014/main" id="{ACFAE9DD-3E4D-45C1-A45A-067EA5CF7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1447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34B8-6E07-4148-946F-8207D906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D5E51-C704-4CB5-AD20-00065384E65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E98B44-639C-4A89-A26B-38D3CDFA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87627" y="123092"/>
            <a:ext cx="8768747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93090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175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Tel Aviv, Joppa, Caesarea </a:t>
            </a:r>
            <a:r>
              <a:rPr lang="en-IN" sz="3200" dirty="0" err="1">
                <a:latin typeface="Papyrus" panose="03070502060502030205" pitchFamily="66" charset="0"/>
              </a:rPr>
              <a:t>Maritma</a:t>
            </a:r>
            <a:r>
              <a:rPr lang="en-IN" sz="3200" dirty="0">
                <a:latin typeface="Papyrus" panose="03070502060502030205" pitchFamily="66" charset="0"/>
              </a:rPr>
              <a:t>, </a:t>
            </a:r>
          </a:p>
          <a:p>
            <a:r>
              <a:rPr lang="en-IN" sz="3200" dirty="0">
                <a:latin typeface="Papyrus" panose="03070502060502030205" pitchFamily="66" charset="0"/>
              </a:rPr>
              <a:t>Mt. Carmel, Megiddo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407928-E586-4A96-9559-E79BE6C57952}"/>
              </a:ext>
            </a:extLst>
          </p:cNvPr>
          <p:cNvSpPr/>
          <p:nvPr/>
        </p:nvSpPr>
        <p:spPr>
          <a:xfrm rot="19150521">
            <a:off x="766397" y="1941513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1050825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1548" y="206551"/>
            <a:ext cx="5041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Pool of Bethesda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95" y="1407502"/>
            <a:ext cx="4976483" cy="3964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869" y="1129881"/>
            <a:ext cx="2839832" cy="4242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161" y="5339964"/>
            <a:ext cx="686469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549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F104633-564B-4366-924F-BFDB26C49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6475"/>
            <a:ext cx="7772400" cy="122285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Christ’s Five Trips to Jerusalem in John’s Gospel</a:t>
            </a:r>
          </a:p>
        </p:txBody>
      </p:sp>
      <p:graphicFrame>
        <p:nvGraphicFramePr>
          <p:cNvPr id="19482" name="Group 26">
            <a:extLst>
              <a:ext uri="{FF2B5EF4-FFF2-40B4-BE49-F238E27FC236}">
                <a16:creationId xmlns:a16="http://schemas.microsoft.com/office/drawing/2014/main" id="{A68B0238-98C9-41D6-AE7F-A4D2F2639F1C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00696178"/>
              </p:ext>
            </p:extLst>
          </p:nvPr>
        </p:nvGraphicFramePr>
        <p:xfrm>
          <a:off x="228600" y="1695561"/>
          <a:ext cx="5448300" cy="4595727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Verse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2:23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Unnamed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Tabernacles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7:2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Dedication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10:22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13:1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5" name="Picture 3">
            <a:extLst>
              <a:ext uri="{FF2B5EF4-FFF2-40B4-BE49-F238E27FC236}">
                <a16:creationId xmlns:a16="http://schemas.microsoft.com/office/drawing/2014/main" id="{8917F6F4-3149-4FD5-9BA8-4C4F73A2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114551"/>
            <a:ext cx="3609975" cy="2628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34B8-6E07-4148-946F-8207D906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D5E51-C704-4CB5-AD20-00065384E65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E98B44-639C-4A89-A26B-38D3CDFA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87627" y="123092"/>
            <a:ext cx="8768747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553517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15" y="0"/>
            <a:ext cx="9144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Galatians 4:13-14</a:t>
            </a:r>
            <a:endParaRPr lang="en-US" sz="4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 you know that it was because of a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bodily illness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that I preached the gospel to you the first time; </a:t>
            </a:r>
            <a:r>
              <a:rPr lang="en-US" sz="3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that which was a trial to you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my bodily condition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you did not despise or loathe, but you received me as an angel of God, as Christ Jesus 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Himself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136603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305" y="153797"/>
            <a:ext cx="4350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Rabbi’s Tunnel</a:t>
            </a:r>
          </a:p>
        </p:txBody>
      </p:sp>
      <p:pic>
        <p:nvPicPr>
          <p:cNvPr id="3074" name="Picture 2" descr="Image result for rabbi's 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1" y="1077127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4771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39" y="206551"/>
            <a:ext cx="5302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Hezekiah’s Tunnel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0" y="3749920"/>
            <a:ext cx="6096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791" y="3484314"/>
            <a:ext cx="2333950" cy="3123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21" y="206551"/>
            <a:ext cx="2377220" cy="3169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063" y="1173986"/>
            <a:ext cx="1949179" cy="2310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02" y="1083467"/>
            <a:ext cx="3810000" cy="253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321705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8635" y="285682"/>
            <a:ext cx="6655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US Jerusalem Embassy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92" y="1100892"/>
            <a:ext cx="7393587" cy="5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325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6037" y="206551"/>
            <a:ext cx="383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City of David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46" y="1044420"/>
            <a:ext cx="3606386" cy="5020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7284" y="5978998"/>
            <a:ext cx="6149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Ancient 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Modern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888" t="19828" r="8592"/>
          <a:stretch/>
        </p:blipFill>
        <p:spPr>
          <a:xfrm>
            <a:off x="4572004" y="1044420"/>
            <a:ext cx="3764989" cy="492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9195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5539" y="206551"/>
            <a:ext cx="3033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Jaffa Gate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524000"/>
            <a:ext cx="8477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09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 err="1">
                <a:latin typeface="Papyrus" panose="03070502060502030205" pitchFamily="66" charset="0"/>
              </a:rPr>
              <a:t>Sepphoris</a:t>
            </a:r>
            <a:r>
              <a:rPr lang="en-IN" sz="3200" dirty="0">
                <a:latin typeface="Papyrus" panose="03070502060502030205" pitchFamily="66" charset="0"/>
              </a:rPr>
              <a:t>, Upper Galilee/Caesarea-Philippi </a:t>
            </a:r>
            <a:r>
              <a:rPr lang="en-IN" sz="3200" dirty="0" err="1">
                <a:latin typeface="Papyrus" panose="03070502060502030205" pitchFamily="66" charset="0"/>
              </a:rPr>
              <a:t>andTel</a:t>
            </a:r>
            <a:r>
              <a:rPr lang="en-IN" sz="3200" dirty="0">
                <a:latin typeface="Papyrus" panose="03070502060502030205" pitchFamily="66" charset="0"/>
              </a:rPr>
              <a:t> Dan, Sea of Galilee, Mt.  of Beatitudes </a:t>
            </a: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D620DAA1-D3DD-45F3-8C18-8605DB8A05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D69A36-9287-4C3C-AC05-05B78D55687D}"/>
              </a:ext>
            </a:extLst>
          </p:cNvPr>
          <p:cNvSpPr/>
          <p:nvPr/>
        </p:nvSpPr>
        <p:spPr>
          <a:xfrm rot="19150521">
            <a:off x="766397" y="1941513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Capernaum, </a:t>
            </a:r>
            <a:r>
              <a:rPr lang="en-IN" sz="3200" dirty="0" err="1">
                <a:latin typeface="Papyrus" panose="03070502060502030205" pitchFamily="66" charset="0"/>
              </a:rPr>
              <a:t>Tabgha</a:t>
            </a:r>
            <a:endParaRPr lang="en-IN" sz="3200" dirty="0">
              <a:latin typeface="Papyrus" panose="03070502060502030205" pitchFamily="66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  <p:sp>
        <p:nvSpPr>
          <p:cNvPr id="4" name="Rectangle 3"/>
          <p:cNvSpPr/>
          <p:nvPr/>
        </p:nvSpPr>
        <p:spPr>
          <a:xfrm rot="19150521">
            <a:off x="766397" y="1941513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8848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Jordan River, Bet She 'An, Jericho, Dead Sea, Masada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  <p:sp>
        <p:nvSpPr>
          <p:cNvPr id="4" name="Rectangle 3"/>
          <p:cNvSpPr/>
          <p:nvPr/>
        </p:nvSpPr>
        <p:spPr>
          <a:xfrm rot="19150521">
            <a:off x="766397" y="1941513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4</a:t>
            </a:r>
          </a:p>
        </p:txBody>
      </p:sp>
    </p:spTree>
    <p:extLst>
      <p:ext uri="{BB962C8B-B14F-4D97-AF65-F5344CB8AC3E}">
        <p14:creationId xmlns:p14="http://schemas.microsoft.com/office/powerpoint/2010/main" val="1984688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Qumran, </a:t>
            </a:r>
            <a:r>
              <a:rPr lang="en-IN" sz="3200" dirty="0" err="1">
                <a:latin typeface="Papyrus" panose="03070502060502030205" pitchFamily="66" charset="0"/>
              </a:rPr>
              <a:t>En</a:t>
            </a:r>
            <a:r>
              <a:rPr lang="en-IN" sz="3200" dirty="0">
                <a:latin typeface="Papyrus" panose="03070502060502030205" pitchFamily="66" charset="0"/>
              </a:rPr>
              <a:t> </a:t>
            </a:r>
            <a:r>
              <a:rPr lang="en-IN" sz="3200" dirty="0" err="1">
                <a:latin typeface="Papyrus" panose="03070502060502030205" pitchFamily="66" charset="0"/>
              </a:rPr>
              <a:t>Gedi</a:t>
            </a:r>
            <a:r>
              <a:rPr lang="en-IN" sz="3200" dirty="0">
                <a:latin typeface="Papyrus" panose="03070502060502030205" pitchFamily="66" charset="0"/>
              </a:rPr>
              <a:t>, Jerusalem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  <p:sp>
        <p:nvSpPr>
          <p:cNvPr id="4" name="Rectangle 3"/>
          <p:cNvSpPr/>
          <p:nvPr/>
        </p:nvSpPr>
        <p:spPr>
          <a:xfrm rot="19150521">
            <a:off x="766397" y="1941513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5</a:t>
            </a:r>
          </a:p>
        </p:txBody>
      </p:sp>
    </p:spTree>
    <p:extLst>
      <p:ext uri="{BB962C8B-B14F-4D97-AF65-F5344CB8AC3E}">
        <p14:creationId xmlns:p14="http://schemas.microsoft.com/office/powerpoint/2010/main" val="324588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Jerusalem –Mt. of Olives, Garden of Gethsemane, Southern Steps, Western Wall, Temple Institute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  <p:sp>
        <p:nvSpPr>
          <p:cNvPr id="4" name="Rectangle 3"/>
          <p:cNvSpPr/>
          <p:nvPr/>
        </p:nvSpPr>
        <p:spPr>
          <a:xfrm rot="19150521">
            <a:off x="766397" y="1941513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6</a:t>
            </a:r>
          </a:p>
        </p:txBody>
      </p:sp>
    </p:spTree>
    <p:extLst>
      <p:ext uri="{BB962C8B-B14F-4D97-AF65-F5344CB8AC3E}">
        <p14:creationId xmlns:p14="http://schemas.microsoft.com/office/powerpoint/2010/main" val="410686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762" y="77006"/>
            <a:ext cx="7746023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Jerusalem – Garden Tomb, Golgotha, Upper Room, Pool of Siloam, Pool of Bethesda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  <p:sp>
        <p:nvSpPr>
          <p:cNvPr id="4" name="Rectangle 3"/>
          <p:cNvSpPr/>
          <p:nvPr/>
        </p:nvSpPr>
        <p:spPr>
          <a:xfrm rot="19150521">
            <a:off x="704851" y="2099774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7</a:t>
            </a:r>
          </a:p>
        </p:txBody>
      </p:sp>
    </p:spTree>
    <p:extLst>
      <p:ext uri="{BB962C8B-B14F-4D97-AF65-F5344CB8AC3E}">
        <p14:creationId xmlns:p14="http://schemas.microsoft.com/office/powerpoint/2010/main" val="56047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1" y="1581918"/>
            <a:ext cx="8677130" cy="37726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923" y="180174"/>
            <a:ext cx="4043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Garden Tomb</a:t>
            </a:r>
          </a:p>
        </p:txBody>
      </p:sp>
      <p:pic>
        <p:nvPicPr>
          <p:cNvPr id="2050" name="Picture 2" descr="Image result for garden t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50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648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oso BG Presentation Template - v4" id="{D2E7B854-57A4-4C49-92B6-079BF15553DA}" vid="{DDFBD5F9-7DC6-43CD-820E-691F3CC0D99E}"/>
    </a:ext>
  </a:extLst>
</a:theme>
</file>

<file path=ppt/theme/theme2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320</Words>
  <Application>Microsoft Office PowerPoint</Application>
  <PresentationFormat>On-screen Show (4:3)</PresentationFormat>
  <Paragraphs>101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Abadi MT Condensed Light</vt:lpstr>
      <vt:lpstr>Arial</vt:lpstr>
      <vt:lpstr>Calibri</vt:lpstr>
      <vt:lpstr>Corbel</vt:lpstr>
      <vt:lpstr>Papyrus</vt:lpstr>
      <vt:lpstr>Times New Roman</vt:lpstr>
      <vt:lpstr>Wingdings</vt:lpstr>
      <vt:lpstr>Office Theme</vt:lpstr>
      <vt:lpstr>Azure</vt:lpstr>
      <vt:lpstr>ISRAEL 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“I AM” statements in John</vt:lpstr>
      <vt:lpstr>PowerPoint Presentation</vt:lpstr>
      <vt:lpstr>PowerPoint Presentation</vt:lpstr>
      <vt:lpstr>Christ’s Five Trips to Jerusalem in John’s Gospel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2019-03-08T02:32:45Z</dcterms:created>
  <dcterms:modified xsi:type="dcterms:W3CDTF">2019-04-20T19:58:44Z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