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2.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8"/>
  </p:notesMasterIdLst>
  <p:handoutMasterIdLst>
    <p:handoutMasterId r:id="rId69"/>
  </p:handoutMasterIdLst>
  <p:sldIdLst>
    <p:sldId id="2781" r:id="rId2"/>
    <p:sldId id="4792" r:id="rId3"/>
    <p:sldId id="4207" r:id="rId4"/>
    <p:sldId id="5038" r:id="rId5"/>
    <p:sldId id="4215" r:id="rId6"/>
    <p:sldId id="5068" r:id="rId7"/>
    <p:sldId id="5069" r:id="rId8"/>
    <p:sldId id="5095" r:id="rId9"/>
    <p:sldId id="4499" r:id="rId10"/>
    <p:sldId id="5071" r:id="rId11"/>
    <p:sldId id="5088" r:id="rId12"/>
    <p:sldId id="5089" r:id="rId13"/>
    <p:sldId id="5113" r:id="rId14"/>
    <p:sldId id="5090" r:id="rId15"/>
    <p:sldId id="5114" r:id="rId16"/>
    <p:sldId id="3978" r:id="rId17"/>
    <p:sldId id="5091" r:id="rId18"/>
    <p:sldId id="5084" r:id="rId19"/>
    <p:sldId id="5115" r:id="rId20"/>
    <p:sldId id="5116" r:id="rId21"/>
    <p:sldId id="5117" r:id="rId22"/>
    <p:sldId id="5092" r:id="rId23"/>
    <p:sldId id="5087" r:id="rId24"/>
    <p:sldId id="5118" r:id="rId25"/>
    <p:sldId id="5093" r:id="rId26"/>
    <p:sldId id="5085" r:id="rId27"/>
    <p:sldId id="5119" r:id="rId28"/>
    <p:sldId id="5094" r:id="rId29"/>
    <p:sldId id="5086" r:id="rId30"/>
    <p:sldId id="2298" r:id="rId31"/>
    <p:sldId id="2304" r:id="rId32"/>
    <p:sldId id="5077" r:id="rId33"/>
    <p:sldId id="5079" r:id="rId34"/>
    <p:sldId id="5078" r:id="rId35"/>
    <p:sldId id="5125" r:id="rId36"/>
    <p:sldId id="5126" r:id="rId37"/>
    <p:sldId id="5127" r:id="rId38"/>
    <p:sldId id="3683" r:id="rId39"/>
    <p:sldId id="5122" r:id="rId40"/>
    <p:sldId id="5123" r:id="rId41"/>
    <p:sldId id="5124" r:id="rId42"/>
    <p:sldId id="5080" r:id="rId43"/>
    <p:sldId id="5096" r:id="rId44"/>
    <p:sldId id="5097" r:id="rId45"/>
    <p:sldId id="5098" r:id="rId46"/>
    <p:sldId id="5081" r:id="rId47"/>
    <p:sldId id="5099" r:id="rId48"/>
    <p:sldId id="5101" r:id="rId49"/>
    <p:sldId id="5100" r:id="rId50"/>
    <p:sldId id="5102" r:id="rId51"/>
    <p:sldId id="5103" r:id="rId52"/>
    <p:sldId id="5104" r:id="rId53"/>
    <p:sldId id="5105" r:id="rId54"/>
    <p:sldId id="5106" r:id="rId55"/>
    <p:sldId id="5107" r:id="rId56"/>
    <p:sldId id="5108" r:id="rId57"/>
    <p:sldId id="5082" r:id="rId58"/>
    <p:sldId id="5055" r:id="rId59"/>
    <p:sldId id="5109" r:id="rId60"/>
    <p:sldId id="5110" r:id="rId61"/>
    <p:sldId id="5111" r:id="rId62"/>
    <p:sldId id="5058" r:id="rId63"/>
    <p:sldId id="5060" r:id="rId64"/>
    <p:sldId id="4869" r:id="rId65"/>
    <p:sldId id="5112" r:id="rId66"/>
    <p:sldId id="5067" r:id="rId67"/>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000099"/>
    <a:srgbClr val="008000"/>
    <a:srgbClr val="FFFF66"/>
    <a:srgbClr val="0000FF"/>
    <a:srgbClr val="000066"/>
    <a:srgbClr val="A50021"/>
    <a:srgbClr val="9900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1" autoAdjust="0"/>
    <p:restoredTop sz="93083" autoAdjust="0"/>
  </p:normalViewPr>
  <p:slideViewPr>
    <p:cSldViewPr>
      <p:cViewPr varScale="1">
        <p:scale>
          <a:sx n="63" d="100"/>
          <a:sy n="63" d="100"/>
        </p:scale>
        <p:origin x="61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1" d="100"/>
          <a:sy n="91" d="100"/>
        </p:scale>
        <p:origin x="3540"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ctr"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64" tIns="48683" rIns="97364" bIns="48683" numCol="1" anchor="ctr" anchorCtr="0" compatLnSpc="1">
            <a:prstTxWarp prst="textNoShape">
              <a:avLst/>
            </a:prstTxWarp>
          </a:bodyPr>
          <a:lstStyle>
            <a:lvl1pPr algn="r" defTabSz="920700">
              <a:defRPr sz="13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4/17/2019</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3"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1" y="0"/>
            <a:ext cx="3170763"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r>
              <a:rPr lang="en-US"/>
              <a:t>4/17/2019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09" tIns="50504" rIns="101009" bIns="50504" rtlCol="0" anchor="ctr"/>
          <a:lstStyle/>
          <a:p>
            <a:pPr lvl="0"/>
            <a:endParaRPr lang="en-US" noProof="0" dirty="0"/>
          </a:p>
        </p:txBody>
      </p:sp>
      <p:sp>
        <p:nvSpPr>
          <p:cNvPr id="5" name="Notes Placeholder 4"/>
          <p:cNvSpPr>
            <a:spLocks noGrp="1"/>
          </p:cNvSpPr>
          <p:nvPr>
            <p:ph type="body" sz="quarter" idx="3"/>
          </p:nvPr>
        </p:nvSpPr>
        <p:spPr bwMode="auto">
          <a:xfrm>
            <a:off x="732366" y="4561228"/>
            <a:ext cx="5850473" cy="4318573"/>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bwMode="auto">
          <a:xfrm>
            <a:off x="3" y="9120813"/>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1" y="9120813"/>
            <a:ext cx="3170763"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8917">
              <a:defRPr>
                <a:solidFill>
                  <a:schemeClr val="tx1"/>
                </a:solidFill>
                <a:latin typeface="Arial" panose="020B0604020202020204" pitchFamily="34" charset="0"/>
                <a:cs typeface="Arial" panose="020B0604020202020204" pitchFamily="34" charset="0"/>
              </a:defRPr>
            </a:lvl1pPr>
            <a:lvl2pPr marL="776602" indent="-298693" defTabSz="1008917">
              <a:defRPr>
                <a:solidFill>
                  <a:schemeClr val="tx1"/>
                </a:solidFill>
                <a:latin typeface="Arial" panose="020B0604020202020204" pitchFamily="34" charset="0"/>
                <a:cs typeface="Arial" panose="020B0604020202020204" pitchFamily="34" charset="0"/>
              </a:defRPr>
            </a:lvl2pPr>
            <a:lvl3pPr marL="1194770" indent="-238953" defTabSz="1008917">
              <a:defRPr>
                <a:solidFill>
                  <a:schemeClr val="tx1"/>
                </a:solidFill>
                <a:latin typeface="Arial" panose="020B0604020202020204" pitchFamily="34" charset="0"/>
                <a:cs typeface="Arial" panose="020B0604020202020204" pitchFamily="34" charset="0"/>
              </a:defRPr>
            </a:lvl3pPr>
            <a:lvl4pPr marL="1672678" indent="-238953" defTabSz="1008917">
              <a:defRPr>
                <a:solidFill>
                  <a:schemeClr val="tx1"/>
                </a:solidFill>
                <a:latin typeface="Arial" panose="020B0604020202020204" pitchFamily="34" charset="0"/>
                <a:cs typeface="Arial" panose="020B0604020202020204" pitchFamily="34" charset="0"/>
              </a:defRPr>
            </a:lvl4pPr>
            <a:lvl5pPr marL="2150586" indent="-238953" defTabSz="1008917">
              <a:defRPr>
                <a:solidFill>
                  <a:schemeClr val="tx1"/>
                </a:solidFill>
                <a:latin typeface="Arial" panose="020B0604020202020204" pitchFamily="34" charset="0"/>
                <a:cs typeface="Arial" panose="020B0604020202020204" pitchFamily="34" charset="0"/>
              </a:defRPr>
            </a:lvl5pPr>
            <a:lvl6pPr marL="2628494"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403"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31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22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307">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307">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4/17/2019</a:t>
            </a:r>
            <a:endParaRPr lang="en-US" dirty="0"/>
          </a:p>
        </p:txBody>
      </p:sp>
    </p:spTree>
    <p:extLst>
      <p:ext uri="{BB962C8B-B14F-4D97-AF65-F5344CB8AC3E}">
        <p14:creationId xmlns:p14="http://schemas.microsoft.com/office/powerpoint/2010/main" val="26544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WRONG!!!</a:t>
            </a:r>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4/17/2019</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38</a:t>
            </a:fld>
            <a:endParaRPr lang="en-US" dirty="0"/>
          </a:p>
        </p:txBody>
      </p:sp>
    </p:spTree>
    <p:extLst>
      <p:ext uri="{BB962C8B-B14F-4D97-AF65-F5344CB8AC3E}">
        <p14:creationId xmlns:p14="http://schemas.microsoft.com/office/powerpoint/2010/main" val="2079291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4/17/2019</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1357907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45" r:id="rId11"/>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customXml" Target="../ink/ink1.xml"/><Relationship Id="rId1" Type="http://schemas.openxmlformats.org/officeDocument/2006/relationships/slideLayout" Target="../slideLayouts/slideLayout10.xml"/><Relationship Id="rId6" Type="http://schemas.openxmlformats.org/officeDocument/2006/relationships/customXml" Target="../ink/ink3.xml"/><Relationship Id="rId5" Type="http://schemas.openxmlformats.org/officeDocument/2006/relationships/image" Target="NULL"/><Relationship Id="rId4" Type="http://schemas.openxmlformats.org/officeDocument/2006/relationships/customXml" Target="../ink/ink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customXml" Target="../ink/ink4.xml"/><Relationship Id="rId1" Type="http://schemas.openxmlformats.org/officeDocument/2006/relationships/slideLayout" Target="../slideLayouts/slideLayout10.xml"/><Relationship Id="rId6" Type="http://schemas.openxmlformats.org/officeDocument/2006/relationships/customXml" Target="../ink/ink6.xml"/><Relationship Id="rId5" Type="http://schemas.openxmlformats.org/officeDocument/2006/relationships/image" Target="../media/image11.png"/><Relationship Id="rId4" Type="http://schemas.openxmlformats.org/officeDocument/2006/relationships/customXml" Target="../ink/ink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customXml" Target="../ink/ink7.xml"/><Relationship Id="rId1" Type="http://schemas.openxmlformats.org/officeDocument/2006/relationships/slideLayout" Target="../slideLayouts/slideLayout10.xml"/><Relationship Id="rId6" Type="http://schemas.openxmlformats.org/officeDocument/2006/relationships/customXml" Target="../ink/ink9.xml"/><Relationship Id="rId5" Type="http://schemas.openxmlformats.org/officeDocument/2006/relationships/image" Target="../media/image11.png"/><Relationship Id="rId4" Type="http://schemas.openxmlformats.org/officeDocument/2006/relationships/customXml" Target="../ink/ink8.xml"/></Relationships>
</file>

<file path=ppt/slides/_rels/slide2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customXml" Target="../ink/ink10.xml"/><Relationship Id="rId1" Type="http://schemas.openxmlformats.org/officeDocument/2006/relationships/slideLayout" Target="../slideLayouts/slideLayout10.xml"/><Relationship Id="rId6" Type="http://schemas.openxmlformats.org/officeDocument/2006/relationships/customXml" Target="../ink/ink12.xml"/><Relationship Id="rId5" Type="http://schemas.openxmlformats.org/officeDocument/2006/relationships/image" Target="../media/image11.png"/><Relationship Id="rId4" Type="http://schemas.openxmlformats.org/officeDocument/2006/relationships/customXml" Target="../ink/ink1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customXml" Target="../ink/ink13.xml"/><Relationship Id="rId1" Type="http://schemas.openxmlformats.org/officeDocument/2006/relationships/slideLayout" Target="../slideLayouts/slideLayout10.xml"/><Relationship Id="rId6" Type="http://schemas.openxmlformats.org/officeDocument/2006/relationships/customXml" Target="../ink/ink15.xml"/><Relationship Id="rId5" Type="http://schemas.openxmlformats.org/officeDocument/2006/relationships/image" Target="../media/image11.png"/><Relationship Id="rId4" Type="http://schemas.openxmlformats.org/officeDocument/2006/relationships/customXml" Target="../ink/ink14.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customXml" Target="../ink/ink16.xml"/><Relationship Id="rId1" Type="http://schemas.openxmlformats.org/officeDocument/2006/relationships/slideLayout" Target="../slideLayouts/slideLayout10.xml"/><Relationship Id="rId6" Type="http://schemas.openxmlformats.org/officeDocument/2006/relationships/customXml" Target="../ink/ink18.xml"/><Relationship Id="rId5" Type="http://schemas.openxmlformats.org/officeDocument/2006/relationships/image" Target="../media/image11.png"/><Relationship Id="rId4" Type="http://schemas.openxmlformats.org/officeDocument/2006/relationships/customXml" Target="../ink/ink17.xml"/></Relationships>
</file>

<file path=ppt/slides/_rels/slide5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customXml" Target="../ink/ink19.xml"/><Relationship Id="rId1" Type="http://schemas.openxmlformats.org/officeDocument/2006/relationships/slideLayout" Target="../slideLayouts/slideLayout10.xml"/><Relationship Id="rId6" Type="http://schemas.openxmlformats.org/officeDocument/2006/relationships/customXml" Target="../ink/ink21.xml"/><Relationship Id="rId5" Type="http://schemas.openxmlformats.org/officeDocument/2006/relationships/image" Target="../media/image11.png"/><Relationship Id="rId4" Type="http://schemas.openxmlformats.org/officeDocument/2006/relationships/customXml" Target="../ink/ink20.xml"/></Relationships>
</file>

<file path=ppt/slides/_rels/slide5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customXml" Target="../ink/ink22.xml"/><Relationship Id="rId1" Type="http://schemas.openxmlformats.org/officeDocument/2006/relationships/slideLayout" Target="../slideLayouts/slideLayout10.xml"/><Relationship Id="rId6" Type="http://schemas.openxmlformats.org/officeDocument/2006/relationships/customXml" Target="../ink/ink24.xml"/><Relationship Id="rId5" Type="http://schemas.openxmlformats.org/officeDocument/2006/relationships/image" Target="../media/image11.png"/><Relationship Id="rId4" Type="http://schemas.openxmlformats.org/officeDocument/2006/relationships/customXml" Target="../ink/ink23.xml"/></Relationships>
</file>

<file path=ppt/slides/_rels/slide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40752"/>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24731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15:23-28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each in his own order: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 the first fruits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after that those who are Christ’s at His coming,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end, when He hands over the kingdom to the God and Father, when He has abolished all rule and all authority and power.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must reign until He has put all His enemies under His feet.”</a:t>
            </a:r>
          </a:p>
        </p:txBody>
      </p:sp>
    </p:spTree>
    <p:extLst>
      <p:ext uri="{BB962C8B-B14F-4D97-AF65-F5344CB8AC3E}">
        <p14:creationId xmlns:p14="http://schemas.microsoft.com/office/powerpoint/2010/main" val="1019984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24731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15:23-28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each in his own order: Christ the first fruits, after that those who are Christ’s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His coming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end, when He hands over the kingdom to the God and Father, when He has abolished all rule and all authority and power.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must reign until He has put all His enemies under His feet.”</a:t>
            </a:r>
          </a:p>
        </p:txBody>
      </p:sp>
    </p:spTree>
    <p:extLst>
      <p:ext uri="{BB962C8B-B14F-4D97-AF65-F5344CB8AC3E}">
        <p14:creationId xmlns:p14="http://schemas.microsoft.com/office/powerpoint/2010/main" val="3518516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24731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15:23-28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each in his own order: Christ the first fruits,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that those who are Christ’s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His coming,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end, when He hands over the kingdom to the God and Father, when He has abolished all rule and all authority and power.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must reign until He has put all His enemies under His feet.”</a:t>
            </a:r>
          </a:p>
        </p:txBody>
      </p:sp>
    </p:spTree>
    <p:extLst>
      <p:ext uri="{BB962C8B-B14F-4D97-AF65-F5344CB8AC3E}">
        <p14:creationId xmlns:p14="http://schemas.microsoft.com/office/powerpoint/2010/main" val="2628638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3105523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24731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15:23-28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each in his own order: Christ the first fruits, after that those who are Christ’s at His coming,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comes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end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He hands over the kingdom to the God and Father, when He has abolished all rule and all authority and power.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must reign until He has put all His enemies under His feet.”</a:t>
            </a:r>
          </a:p>
        </p:txBody>
      </p:sp>
    </p:spTree>
    <p:extLst>
      <p:ext uri="{BB962C8B-B14F-4D97-AF65-F5344CB8AC3E}">
        <p14:creationId xmlns:p14="http://schemas.microsoft.com/office/powerpoint/2010/main" val="2738177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1932123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428750" y="228314"/>
            <a:ext cx="6286500" cy="114328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Michael J. Vlach</a:t>
            </a:r>
            <a:br>
              <a:rPr lang="en-US" altLang="en-US" sz="1600" dirty="0">
                <a:solidFill>
                  <a:schemeClr val="tx1"/>
                </a:solidFill>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Michael J. Vlach, </a:t>
            </a:r>
            <a:r>
              <a:rPr lang="en-US" sz="1600" i="1" dirty="0">
                <a:solidFill>
                  <a:schemeClr val="tx1"/>
                </a:solidFill>
                <a:effectLst>
                  <a:outerShdw blurRad="38100" dist="38100" dir="2700000" algn="tl">
                    <a:srgbClr val="000000">
                      <a:alpha val="43137"/>
                    </a:srgbClr>
                  </a:outerShdw>
                </a:effectLst>
              </a:rPr>
              <a:t>Premillennialism: Why There Must Be a Future Earthly Kingdom of Jesus</a:t>
            </a:r>
            <a:r>
              <a:rPr lang="en-US" sz="1600" dirty="0">
                <a:solidFill>
                  <a:schemeClr val="tx1"/>
                </a:solidFill>
                <a:effectLst>
                  <a:outerShdw blurRad="38100" dist="38100" dir="2700000" algn="tl">
                    <a:srgbClr val="000000">
                      <a:alpha val="43137"/>
                    </a:srgbClr>
                  </a:outerShdw>
                </a:effectLst>
              </a:rPr>
              <a:t> (Los Angeles, CA: Theological Studies, 2015), 96.</a:t>
            </a:r>
            <a:endParaRPr lang="en-US" altLang="en-US" sz="1600" dirty="0">
              <a:solidFill>
                <a:schemeClr val="tx1"/>
              </a:solidFill>
              <a:effectLst>
                <a:outerShdw blurRad="38100" dist="38100" dir="2700000" algn="tl">
                  <a:srgbClr val="000000">
                    <a:alpha val="43137"/>
                  </a:srgbClr>
                </a:outerShdw>
              </a:effectLst>
            </a:endParaRPr>
          </a:p>
        </p:txBody>
      </p:sp>
      <p:sp>
        <p:nvSpPr>
          <p:cNvPr id="57347" name="Content Placeholder 2"/>
          <p:cNvSpPr>
            <a:spLocks noGrp="1"/>
          </p:cNvSpPr>
          <p:nvPr>
            <p:ph idx="1"/>
          </p:nvPr>
        </p:nvSpPr>
        <p:spPr>
          <a:xfrm>
            <a:off x="76200" y="1524000"/>
            <a:ext cx="8915400" cy="4343400"/>
          </a:xfrm>
        </p:spPr>
        <p:txBody>
          <a:bodyPr/>
          <a:lstStyle/>
          <a:p>
            <a:pPr marL="0" indent="0" algn="just" eaLnBrk="1" hangingPunct="1">
              <a:buFont typeface="Arial" panose="020B0604020202020204" pitchFamily="34" charset="0"/>
              <a:buNone/>
              <a:defRPr/>
            </a:pPr>
            <a:r>
              <a:rPr lang="en-US" dirty="0">
                <a:effectLst>
                  <a:outerShdw blurRad="38100" dist="38100" dir="2700000" algn="tl">
                    <a:srgbClr val="000000">
                      <a:alpha val="43137"/>
                    </a:srgbClr>
                  </a:outerShdw>
                </a:effectLst>
              </a:rPr>
              <a:t>“a considerable gap of time certainly exists between the first and second resurrections, which makes a gap between the second and third possible. From our standpoint in history, at least two thousand years separates these events.”</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4" name="Picture 3">
            <a:extLst>
              <a:ext uri="{FF2B5EF4-FFF2-40B4-BE49-F238E27FC236}">
                <a16:creationId xmlns:a16="http://schemas.microsoft.com/office/drawing/2014/main" id="{91B9B464-A0D6-4DA8-AC73-EBF31D35E0E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2400" y="152400"/>
            <a:ext cx="888274" cy="1097280"/>
          </a:xfrm>
          <a:prstGeom prst="rect">
            <a:avLst/>
          </a:prstGeom>
        </p:spPr>
      </p:pic>
    </p:spTree>
    <p:extLst>
      <p:ext uri="{BB962C8B-B14F-4D97-AF65-F5344CB8AC3E}">
        <p14:creationId xmlns:p14="http://schemas.microsoft.com/office/powerpoint/2010/main" val="2154250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30887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15:23-28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each in his own order: Christ the first fruits,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that</a:t>
            </a:r>
            <a:r>
              <a:rPr lang="en-US" sz="32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epeita</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those who are Christ’s at His coming,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a:t>
            </a:r>
            <a:r>
              <a:rPr lang="en-US" sz="32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eita</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comes the end, when He hands over the kingdom to the God and Father, when He has abolished all rule and all authority and power.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must reign until He has put all His enemies under His feet.”</a:t>
            </a:r>
          </a:p>
        </p:txBody>
      </p:sp>
    </p:spTree>
    <p:extLst>
      <p:ext uri="{BB962C8B-B14F-4D97-AF65-F5344CB8AC3E}">
        <p14:creationId xmlns:p14="http://schemas.microsoft.com/office/powerpoint/2010/main" val="851189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96977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15:7</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epeita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appeared to James,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all the apostles;”</a:t>
            </a:r>
          </a:p>
        </p:txBody>
      </p:sp>
    </p:spTree>
    <p:extLst>
      <p:ext uri="{BB962C8B-B14F-4D97-AF65-F5344CB8AC3E}">
        <p14:creationId xmlns:p14="http://schemas.microsoft.com/office/powerpoint/2010/main" val="3445626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428750" y="304514"/>
            <a:ext cx="6286500" cy="114328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Michael J. Vlach</a:t>
            </a:r>
            <a:br>
              <a:rPr lang="en-US" altLang="en-US" sz="1600" dirty="0">
                <a:solidFill>
                  <a:schemeClr val="tx1"/>
                </a:solidFill>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Michael J. Vlach, </a:t>
            </a:r>
            <a:r>
              <a:rPr lang="en-US" sz="1600" i="1" dirty="0">
                <a:solidFill>
                  <a:schemeClr val="tx1"/>
                </a:solidFill>
                <a:effectLst>
                  <a:outerShdw blurRad="38100" dist="38100" dir="2700000" algn="tl">
                    <a:srgbClr val="000000">
                      <a:alpha val="43137"/>
                    </a:srgbClr>
                  </a:outerShdw>
                </a:effectLst>
              </a:rPr>
              <a:t>Premillennialism: Why There Must Be a Future Earthly Kingdom of Jesus</a:t>
            </a:r>
            <a:r>
              <a:rPr lang="en-US" sz="1600" dirty="0">
                <a:solidFill>
                  <a:schemeClr val="tx1"/>
                </a:solidFill>
                <a:effectLst>
                  <a:outerShdw blurRad="38100" dist="38100" dir="2700000" algn="tl">
                    <a:srgbClr val="000000">
                      <a:alpha val="43137"/>
                    </a:srgbClr>
                  </a:outerShdw>
                </a:effectLst>
              </a:rPr>
              <a:t> (Los Angeles, CA: Theological Studies, 2015), 97-98.</a:t>
            </a:r>
            <a:endParaRPr lang="en-US" altLang="en-US" sz="1600" dirty="0">
              <a:solidFill>
                <a:schemeClr val="tx1"/>
              </a:solidFill>
              <a:effectLst>
                <a:outerShdw blurRad="38100" dist="38100" dir="2700000" algn="tl">
                  <a:srgbClr val="000000">
                    <a:alpha val="43137"/>
                  </a:srgbClr>
                </a:outerShdw>
              </a:effectLst>
            </a:endParaRPr>
          </a:p>
        </p:txBody>
      </p:sp>
      <p:sp>
        <p:nvSpPr>
          <p:cNvPr id="57347" name="Content Placeholder 2"/>
          <p:cNvSpPr>
            <a:spLocks noGrp="1"/>
          </p:cNvSpPr>
          <p:nvPr>
            <p:ph idx="1"/>
          </p:nvPr>
        </p:nvSpPr>
        <p:spPr>
          <a:xfrm>
            <a:off x="0" y="1649622"/>
            <a:ext cx="9144000" cy="4343400"/>
          </a:xfrm>
        </p:spPr>
        <p:txBody>
          <a:bodyPr/>
          <a:lstStyle/>
          <a:p>
            <a:pPr marL="0" indent="0" algn="just">
              <a:buNone/>
            </a:pPr>
            <a:r>
              <a:rPr lang="en-US" sz="2700" dirty="0">
                <a:effectLst>
                  <a:outerShdw blurRad="38100" dist="38100" dir="2700000" algn="tl">
                    <a:srgbClr val="000000">
                      <a:alpha val="43137"/>
                    </a:srgbClr>
                  </a:outerShdw>
                </a:effectLst>
              </a:rPr>
              <a:t>“Paul’s use of the words </a:t>
            </a:r>
            <a:r>
              <a:rPr lang="en-US" sz="2700" dirty="0" err="1">
                <a:effectLst>
                  <a:outerShdw blurRad="38100" dist="38100" dir="2700000" algn="tl">
                    <a:srgbClr val="000000">
                      <a:alpha val="43137"/>
                    </a:srgbClr>
                  </a:outerShdw>
                </a:effectLst>
              </a:rPr>
              <a:t>epeita</a:t>
            </a:r>
            <a:r>
              <a:rPr lang="en-US" sz="2700" dirty="0">
                <a:effectLst>
                  <a:outerShdw blurRad="38100" dist="38100" dir="2700000" algn="tl">
                    <a:srgbClr val="000000">
                      <a:alpha val="43137"/>
                    </a:srgbClr>
                  </a:outerShdw>
                </a:effectLst>
              </a:rPr>
              <a:t> and </a:t>
            </a:r>
            <a:r>
              <a:rPr lang="en-US" sz="2700" dirty="0" err="1">
                <a:effectLst>
                  <a:outerShdw blurRad="38100" dist="38100" dir="2700000" algn="tl">
                    <a:srgbClr val="000000">
                      <a:alpha val="43137"/>
                    </a:srgbClr>
                  </a:outerShdw>
                </a:effectLst>
              </a:rPr>
              <a:t>eita</a:t>
            </a:r>
            <a:r>
              <a:rPr lang="en-US" sz="2700" dirty="0">
                <a:effectLst>
                  <a:outerShdw blurRad="38100" dist="38100" dir="2700000" algn="tl">
                    <a:srgbClr val="000000">
                      <a:alpha val="43137"/>
                    </a:srgbClr>
                  </a:outerShdw>
                </a:effectLst>
              </a:rPr>
              <a:t>, which are related to ‘after that’ [v. 23b] and ‘then’ [v. 24a]. . . This understanding is also supported by a similar </a:t>
            </a:r>
            <a:r>
              <a:rPr lang="en-US" sz="2700" i="1" dirty="0" err="1">
                <a:effectLst>
                  <a:outerShdw blurRad="38100" dist="38100" dir="2700000" algn="tl">
                    <a:srgbClr val="000000">
                      <a:alpha val="43137"/>
                    </a:srgbClr>
                  </a:outerShdw>
                </a:effectLst>
              </a:rPr>
              <a:t>epeita</a:t>
            </a:r>
            <a:r>
              <a:rPr lang="en-US" sz="2700" dirty="0">
                <a:effectLst>
                  <a:outerShdw blurRad="38100" dist="38100" dir="2700000" algn="tl">
                    <a:srgbClr val="000000">
                      <a:alpha val="43137"/>
                    </a:srgbClr>
                  </a:outerShdw>
                </a:effectLst>
              </a:rPr>
              <a:t> . . . </a:t>
            </a:r>
            <a:r>
              <a:rPr lang="en-US" sz="2700" i="1" dirty="0" err="1">
                <a:effectLst>
                  <a:outerShdw blurRad="38100" dist="38100" dir="2700000" algn="tl">
                    <a:srgbClr val="000000">
                      <a:alpha val="43137"/>
                    </a:srgbClr>
                  </a:outerShdw>
                </a:effectLst>
              </a:rPr>
              <a:t>eita</a:t>
            </a:r>
            <a:r>
              <a:rPr lang="en-US" sz="2700" i="1" dirty="0">
                <a:effectLst>
                  <a:outerShdw blurRad="38100" dist="38100" dir="2700000" algn="tl">
                    <a:srgbClr val="000000">
                      <a:alpha val="43137"/>
                    </a:srgbClr>
                  </a:outerShdw>
                </a:effectLst>
              </a:rPr>
              <a:t> </a:t>
            </a:r>
            <a:r>
              <a:rPr lang="en-US" sz="2700" dirty="0">
                <a:effectLst>
                  <a:outerShdw blurRad="38100" dist="38100" dir="2700000" algn="tl">
                    <a:srgbClr val="000000">
                      <a:alpha val="43137"/>
                    </a:srgbClr>
                  </a:outerShdw>
                </a:effectLst>
              </a:rPr>
              <a:t>formula earlier in the chapter.</a:t>
            </a:r>
            <a:r>
              <a:rPr lang="en-US" sz="2700" i="1" dirty="0">
                <a:effectLst>
                  <a:outerShdw blurRad="38100" dist="38100" dir="2700000" algn="tl">
                    <a:srgbClr val="000000">
                      <a:alpha val="43137"/>
                    </a:srgbClr>
                  </a:outerShdw>
                </a:effectLst>
              </a:rPr>
              <a:t> </a:t>
            </a:r>
            <a:r>
              <a:rPr lang="en-US" sz="2700" dirty="0">
                <a:effectLst>
                  <a:outerShdw blurRad="38100" dist="38100" dir="2700000" algn="tl">
                    <a:srgbClr val="000000">
                      <a:alpha val="43137"/>
                    </a:srgbClr>
                  </a:outerShdw>
                </a:effectLst>
              </a:rPr>
              <a:t>In 1 Corinthians 15:5–8, Paul lays out a chronological order of events concerning Jesus’ resurrection appearances. After stating that Jesus was raised on the third day (v. 4) he says, ‘and that He appeared to Cephas, then [</a:t>
            </a:r>
            <a:r>
              <a:rPr lang="en-US" sz="2700" i="1" dirty="0" err="1">
                <a:effectLst>
                  <a:outerShdw blurRad="38100" dist="38100" dir="2700000" algn="tl">
                    <a:srgbClr val="000000">
                      <a:alpha val="43137"/>
                    </a:srgbClr>
                  </a:outerShdw>
                </a:effectLst>
              </a:rPr>
              <a:t>eita</a:t>
            </a:r>
            <a:r>
              <a:rPr lang="en-US" sz="2700" dirty="0">
                <a:effectLst>
                  <a:outerShdw blurRad="38100" dist="38100" dir="2700000" algn="tl">
                    <a:srgbClr val="000000">
                      <a:alpha val="43137"/>
                    </a:srgbClr>
                  </a:outerShdw>
                </a:effectLst>
              </a:rPr>
              <a:t>] to the twelve. After that [</a:t>
            </a:r>
            <a:r>
              <a:rPr lang="en-US" sz="2700" i="1" dirty="0" err="1">
                <a:effectLst>
                  <a:outerShdw blurRad="38100" dist="38100" dir="2700000" algn="tl">
                    <a:srgbClr val="000000">
                      <a:alpha val="43137"/>
                    </a:srgbClr>
                  </a:outerShdw>
                </a:effectLst>
              </a:rPr>
              <a:t>epeita</a:t>
            </a:r>
            <a:r>
              <a:rPr lang="en-US" sz="2700" dirty="0">
                <a:effectLst>
                  <a:outerShdw blurRad="38100" dist="38100" dir="2700000" algn="tl">
                    <a:srgbClr val="000000">
                      <a:alpha val="43137"/>
                    </a:srgbClr>
                  </a:outerShdw>
                </a:effectLst>
              </a:rPr>
              <a:t>] He appeared to more than five hundred brethren at one time, most of whom remain until now, but some have fallen asleep; then [</a:t>
            </a:r>
            <a:r>
              <a:rPr lang="en-US" sz="2700" i="1" dirty="0" err="1">
                <a:effectLst>
                  <a:outerShdw blurRad="38100" dist="38100" dir="2700000" algn="tl">
                    <a:srgbClr val="000000">
                      <a:alpha val="43137"/>
                    </a:srgbClr>
                  </a:outerShdw>
                </a:effectLst>
              </a:rPr>
              <a:t>epeita</a:t>
            </a:r>
            <a:r>
              <a:rPr lang="en-US" sz="2700" dirty="0">
                <a:effectLst>
                  <a:outerShdw blurRad="38100" dist="38100" dir="2700000" algn="tl">
                    <a:srgbClr val="000000">
                      <a:alpha val="43137"/>
                    </a:srgbClr>
                  </a:outerShdw>
                </a:effectLst>
              </a:rPr>
              <a:t>] He appeared to James, then [</a:t>
            </a:r>
            <a:r>
              <a:rPr lang="en-US" sz="2700" i="1" dirty="0" err="1">
                <a:effectLst>
                  <a:outerShdw blurRad="38100" dist="38100" dir="2700000" algn="tl">
                    <a:srgbClr val="000000">
                      <a:alpha val="43137"/>
                    </a:srgbClr>
                  </a:outerShdw>
                </a:effectLst>
              </a:rPr>
              <a:t>eita</a:t>
            </a:r>
            <a:r>
              <a:rPr lang="en-US" sz="2700" dirty="0">
                <a:effectLst>
                  <a:outerShdw blurRad="38100" dist="38100" dir="2700000" algn="tl">
                    <a:srgbClr val="000000">
                      <a:alpha val="43137"/>
                    </a:srgbClr>
                  </a:outerShdw>
                </a:effectLst>
              </a:rPr>
              <a:t>] to all the apostles; and last of all, as to one untimely born, He appeared to me also.’”</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4" name="Picture 3">
            <a:extLst>
              <a:ext uri="{FF2B5EF4-FFF2-40B4-BE49-F238E27FC236}">
                <a16:creationId xmlns:a16="http://schemas.microsoft.com/office/drawing/2014/main" id="{91B9B464-A0D6-4DA8-AC73-EBF31D35E0E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2400" y="152400"/>
            <a:ext cx="888274" cy="1097280"/>
          </a:xfrm>
          <a:prstGeom prst="rect">
            <a:avLst/>
          </a:prstGeom>
        </p:spPr>
      </p:pic>
    </p:spTree>
    <p:extLst>
      <p:ext uri="{BB962C8B-B14F-4D97-AF65-F5344CB8AC3E}">
        <p14:creationId xmlns:p14="http://schemas.microsoft.com/office/powerpoint/2010/main" val="3143799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2800" dirty="0">
                <a:solidFill>
                  <a:srgbClr val="00FFFF"/>
                </a:solidFill>
                <a:effectLst>
                  <a:outerShdw blurRad="38100" dist="38100" dir="2700000" algn="tl">
                    <a:srgbClr val="000000">
                      <a:alpha val="43137"/>
                    </a:srgbClr>
                  </a:outerShdw>
                </a:effectLst>
                <a:cs typeface="Calibri" panose="020F0502020204030204" pitchFamily="34" charset="0"/>
              </a:rPr>
              <a:t>Chapter 19</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cs typeface="Calibri" panose="020F0502020204030204" pitchFamily="34" charset="0"/>
              </a:rPr>
              <a:t>Dr. </a:t>
            </a:r>
            <a:r>
              <a:rPr lang="en-US" altLang="en-US">
                <a:effectLst>
                  <a:outerShdw blurRad="38100" dist="38100" dir="2700000" algn="tl">
                    <a:srgbClr val="000000">
                      <a:alpha val="43137"/>
                    </a:srgbClr>
                  </a:outerShdw>
                </a:effectLst>
                <a:cs typeface="Calibri" panose="020F0502020204030204" pitchFamily="34" charset="0"/>
              </a:rPr>
              <a:t>Andy Woods</a:t>
            </a:r>
            <a:endParaRPr lang="en-US" altLang="en-US" dirty="0">
              <a:effectLst>
                <a:outerShdw blurRad="38100" dist="38100" dir="2700000" algn="tl">
                  <a:srgbClr val="000000">
                    <a:alpha val="43137"/>
                  </a:srgbClr>
                </a:outerShdw>
              </a:effectLst>
              <a:cs typeface="Calibri" panose="020F0502020204030204" pitchFamily="34" charset="0"/>
            </a:endParaRPr>
          </a:p>
          <a:p>
            <a:pPr eaLnBrk="1" hangingPunct="1"/>
            <a:endParaRPr lang="en-US" altLang="en-US" sz="2000" dirty="0">
              <a:effectLst>
                <a:outerShdw blurRad="38100" dist="38100" dir="2700000" algn="tl">
                  <a:srgbClr val="000000">
                    <a:alpha val="43137"/>
                  </a:srgbClr>
                </a:outerShdw>
              </a:effectLst>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 – Chafer Theological Seminary</a:t>
            </a:r>
            <a:r>
              <a:rPr lang="en-US" altLang="en-US" sz="2000" dirty="0">
                <a:solidFill>
                  <a:schemeClr val="bg1"/>
                </a:solidFill>
                <a:effectLst>
                  <a:outerShdw blurRad="38100" dist="38100" dir="2700000" algn="tl">
                    <a:srgbClr val="000000">
                      <a:alpha val="43137"/>
                    </a:srgbClr>
                  </a:outerShdw>
                </a:effectLst>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310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428750" y="304514"/>
            <a:ext cx="6286500" cy="114328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Michael J. Vlach</a:t>
            </a:r>
            <a:br>
              <a:rPr lang="en-US" altLang="en-US" sz="1600" dirty="0">
                <a:solidFill>
                  <a:schemeClr val="tx1"/>
                </a:solidFill>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Michael J. Vlach, </a:t>
            </a:r>
            <a:r>
              <a:rPr lang="en-US" sz="1600" i="1" dirty="0">
                <a:solidFill>
                  <a:schemeClr val="tx1"/>
                </a:solidFill>
                <a:effectLst>
                  <a:outerShdw blurRad="38100" dist="38100" dir="2700000" algn="tl">
                    <a:srgbClr val="000000">
                      <a:alpha val="43137"/>
                    </a:srgbClr>
                  </a:outerShdw>
                </a:effectLst>
              </a:rPr>
              <a:t>Premillennialism: Why There Must Be a Future Earthly Kingdom of Jesus</a:t>
            </a:r>
            <a:r>
              <a:rPr lang="en-US" sz="1600" dirty="0">
                <a:solidFill>
                  <a:schemeClr val="tx1"/>
                </a:solidFill>
                <a:effectLst>
                  <a:outerShdw blurRad="38100" dist="38100" dir="2700000" algn="tl">
                    <a:srgbClr val="000000">
                      <a:alpha val="43137"/>
                    </a:srgbClr>
                  </a:outerShdw>
                </a:effectLst>
              </a:rPr>
              <a:t> (Los Angeles, CA: Theological Studies, 2015), 97-98.</a:t>
            </a:r>
            <a:endParaRPr lang="en-US" altLang="en-US" sz="1600" dirty="0">
              <a:solidFill>
                <a:schemeClr val="tx1"/>
              </a:solidFill>
              <a:effectLst>
                <a:outerShdw blurRad="38100" dist="38100" dir="2700000" algn="tl">
                  <a:srgbClr val="000000">
                    <a:alpha val="43137"/>
                  </a:srgbClr>
                </a:outerShdw>
              </a:effectLst>
            </a:endParaRPr>
          </a:p>
        </p:txBody>
      </p:sp>
      <p:sp>
        <p:nvSpPr>
          <p:cNvPr id="57347" name="Content Placeholder 2"/>
          <p:cNvSpPr>
            <a:spLocks noGrp="1"/>
          </p:cNvSpPr>
          <p:nvPr>
            <p:ph idx="1"/>
          </p:nvPr>
        </p:nvSpPr>
        <p:spPr>
          <a:xfrm>
            <a:off x="0" y="1649622"/>
            <a:ext cx="9144000" cy="4343400"/>
          </a:xfrm>
        </p:spPr>
        <p:txBody>
          <a:bodyPr/>
          <a:lstStyle/>
          <a:p>
            <a:pPr marL="0" indent="0" algn="just">
              <a:buNone/>
            </a:pPr>
            <a:r>
              <a:rPr lang="en-US" sz="2800" dirty="0">
                <a:effectLst>
                  <a:outerShdw blurRad="38100" dist="38100" dir="2700000" algn="tl">
                    <a:srgbClr val="000000">
                      <a:alpha val="43137"/>
                    </a:srgbClr>
                  </a:outerShdw>
                </a:effectLst>
              </a:rPr>
              <a:t>“No doubt that Paul is offering a chronological progression of resurrection appearances, and he uses </a:t>
            </a:r>
            <a:r>
              <a:rPr lang="en-US" sz="2800" i="1" dirty="0" err="1">
                <a:effectLst>
                  <a:outerShdw blurRad="38100" dist="38100" dir="2700000" algn="tl">
                    <a:srgbClr val="000000">
                      <a:alpha val="43137"/>
                    </a:srgbClr>
                  </a:outerShdw>
                </a:effectLst>
              </a:rPr>
              <a:t>epeita</a:t>
            </a:r>
            <a:r>
              <a:rPr lang="en-US" sz="2800" dirty="0">
                <a:effectLst>
                  <a:outerShdw blurRad="38100" dist="38100" dir="2700000" algn="tl">
                    <a:srgbClr val="000000">
                      <a:alpha val="43137"/>
                    </a:srgbClr>
                  </a:outerShdw>
                </a:effectLst>
              </a:rPr>
              <a:t> and </a:t>
            </a:r>
            <a:r>
              <a:rPr lang="en-US" sz="2800" i="1" dirty="0" err="1">
                <a:effectLst>
                  <a:outerShdw blurRad="38100" dist="38100" dir="2700000" algn="tl">
                    <a:srgbClr val="000000">
                      <a:alpha val="43137"/>
                    </a:srgbClr>
                  </a:outerShdw>
                </a:effectLst>
              </a:rPr>
              <a:t>eita</a:t>
            </a:r>
            <a:r>
              <a:rPr lang="en-US" sz="2800" i="1"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to reveal a progression of appearances. Verse 7 is particularly significant since, like 1 Cor. 15:23b–24a, this verse also offers the </a:t>
            </a:r>
            <a:r>
              <a:rPr lang="en-US" sz="2800" i="1" dirty="0" err="1">
                <a:effectLst>
                  <a:outerShdw blurRad="38100" dist="38100" dir="2700000" algn="tl">
                    <a:srgbClr val="000000">
                      <a:alpha val="43137"/>
                    </a:srgbClr>
                  </a:outerShdw>
                </a:effectLst>
              </a:rPr>
              <a:t>epeita</a:t>
            </a:r>
            <a:r>
              <a:rPr lang="en-US" sz="2800" dirty="0">
                <a:effectLst>
                  <a:outerShdw blurRad="38100" dist="38100" dir="2700000" algn="tl">
                    <a:srgbClr val="000000">
                      <a:alpha val="43137"/>
                    </a:srgbClr>
                  </a:outerShdw>
                </a:effectLst>
              </a:rPr>
              <a:t> and </a:t>
            </a:r>
            <a:r>
              <a:rPr lang="en-US" sz="2800" i="1" dirty="0" err="1">
                <a:effectLst>
                  <a:outerShdw blurRad="38100" dist="38100" dir="2700000" algn="tl">
                    <a:srgbClr val="000000">
                      <a:alpha val="43137"/>
                    </a:srgbClr>
                  </a:outerShdw>
                </a:effectLst>
              </a:rPr>
              <a:t>eita</a:t>
            </a:r>
            <a:r>
              <a:rPr lang="en-US" sz="2800" i="1"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formula and shows chronological progression with a time gap. Jesus appeared to James and then appeared to all the apostles. In both cases the formula indicates a similar time gap: 1 Cor. 15:7: </a:t>
            </a:r>
            <a:r>
              <a:rPr lang="en-US" sz="2800" i="1" dirty="0" err="1">
                <a:effectLst>
                  <a:outerShdw blurRad="38100" dist="38100" dir="2700000" algn="tl">
                    <a:srgbClr val="000000">
                      <a:alpha val="43137"/>
                    </a:srgbClr>
                  </a:outerShdw>
                </a:effectLst>
              </a:rPr>
              <a:t>epeita</a:t>
            </a:r>
            <a:r>
              <a:rPr lang="en-US" sz="2800" dirty="0">
                <a:effectLst>
                  <a:outerShdw blurRad="38100" dist="38100" dir="2700000" algn="tl">
                    <a:srgbClr val="000000">
                      <a:alpha val="43137"/>
                    </a:srgbClr>
                  </a:outerShdw>
                </a:effectLst>
              </a:rPr>
              <a:t> . . . </a:t>
            </a:r>
            <a:r>
              <a:rPr lang="en-US" sz="2800" i="1" dirty="0" err="1">
                <a:effectLst>
                  <a:outerShdw blurRad="38100" dist="38100" dir="2700000" algn="tl">
                    <a:srgbClr val="000000">
                      <a:alpha val="43137"/>
                    </a:srgbClr>
                  </a:outerShdw>
                </a:effectLst>
              </a:rPr>
              <a:t>eita</a:t>
            </a:r>
            <a:r>
              <a:rPr lang="en-US" sz="2800" i="1"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indicates a gap of days. First Cor. 15:23b–24a: </a:t>
            </a:r>
            <a:r>
              <a:rPr lang="en-US" sz="2800" i="1" dirty="0" err="1">
                <a:effectLst>
                  <a:outerShdw blurRad="38100" dist="38100" dir="2700000" algn="tl">
                    <a:srgbClr val="000000">
                      <a:alpha val="43137"/>
                    </a:srgbClr>
                  </a:outerShdw>
                </a:effectLst>
              </a:rPr>
              <a:t>epeita</a:t>
            </a:r>
            <a:r>
              <a:rPr lang="en-US" sz="2800" dirty="0">
                <a:effectLst>
                  <a:outerShdw blurRad="38100" dist="38100" dir="2700000" algn="tl">
                    <a:srgbClr val="000000">
                      <a:alpha val="43137"/>
                    </a:srgbClr>
                  </a:outerShdw>
                </a:effectLst>
              </a:rPr>
              <a:t> . . . </a:t>
            </a:r>
            <a:r>
              <a:rPr lang="en-US" sz="2800" i="1" dirty="0" err="1">
                <a:effectLst>
                  <a:outerShdw blurRad="38100" dist="38100" dir="2700000" algn="tl">
                    <a:srgbClr val="000000">
                      <a:alpha val="43137"/>
                    </a:srgbClr>
                  </a:outerShdw>
                </a:effectLst>
              </a:rPr>
              <a:t>eita</a:t>
            </a:r>
            <a:r>
              <a:rPr lang="en-US" sz="2800" i="1"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indicates a time gap of which we know includes thousands of years (at least two thousand–one thousand).”</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4" name="Picture 3">
            <a:extLst>
              <a:ext uri="{FF2B5EF4-FFF2-40B4-BE49-F238E27FC236}">
                <a16:creationId xmlns:a16="http://schemas.microsoft.com/office/drawing/2014/main" id="{91B9B464-A0D6-4DA8-AC73-EBF31D35E0E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2400" y="152400"/>
            <a:ext cx="888274" cy="1097280"/>
          </a:xfrm>
          <a:prstGeom prst="rect">
            <a:avLst/>
          </a:prstGeom>
        </p:spPr>
      </p:pic>
    </p:spTree>
    <p:extLst>
      <p:ext uri="{BB962C8B-B14F-4D97-AF65-F5344CB8AC3E}">
        <p14:creationId xmlns:p14="http://schemas.microsoft.com/office/powerpoint/2010/main" val="1451018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428750" y="304514"/>
            <a:ext cx="6286500" cy="114328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Michael J. Vlach</a:t>
            </a:r>
            <a:br>
              <a:rPr lang="en-US" altLang="en-US" sz="1600" dirty="0">
                <a:solidFill>
                  <a:schemeClr val="tx1"/>
                </a:solidFill>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Michael J. Vlach, </a:t>
            </a:r>
            <a:r>
              <a:rPr lang="en-US" sz="1600" i="1" dirty="0">
                <a:solidFill>
                  <a:schemeClr val="tx1"/>
                </a:solidFill>
                <a:effectLst>
                  <a:outerShdw blurRad="38100" dist="38100" dir="2700000" algn="tl">
                    <a:srgbClr val="000000">
                      <a:alpha val="43137"/>
                    </a:srgbClr>
                  </a:outerShdw>
                </a:effectLst>
              </a:rPr>
              <a:t>Premillennialism: Why There Must Be a Future Earthly Kingdom of Jesus</a:t>
            </a:r>
            <a:r>
              <a:rPr lang="en-US" sz="1600" dirty="0">
                <a:solidFill>
                  <a:schemeClr val="tx1"/>
                </a:solidFill>
                <a:effectLst>
                  <a:outerShdw blurRad="38100" dist="38100" dir="2700000" algn="tl">
                    <a:srgbClr val="000000">
                      <a:alpha val="43137"/>
                    </a:srgbClr>
                  </a:outerShdw>
                </a:effectLst>
              </a:rPr>
              <a:t> (Los Angeles, CA: Theological Studies, 2015), 97-98.</a:t>
            </a:r>
            <a:endParaRPr lang="en-US" altLang="en-US" sz="1600" dirty="0">
              <a:solidFill>
                <a:schemeClr val="tx1"/>
              </a:solidFill>
              <a:effectLst>
                <a:outerShdw blurRad="38100" dist="38100" dir="2700000" algn="tl">
                  <a:srgbClr val="000000">
                    <a:alpha val="43137"/>
                  </a:srgbClr>
                </a:outerShdw>
              </a:effectLst>
            </a:endParaRPr>
          </a:p>
        </p:txBody>
      </p:sp>
      <p:sp>
        <p:nvSpPr>
          <p:cNvPr id="57347" name="Content Placeholder 2"/>
          <p:cNvSpPr>
            <a:spLocks noGrp="1"/>
          </p:cNvSpPr>
          <p:nvPr>
            <p:ph idx="1"/>
          </p:nvPr>
        </p:nvSpPr>
        <p:spPr>
          <a:xfrm>
            <a:off x="0" y="1649622"/>
            <a:ext cx="9144000" cy="4343400"/>
          </a:xfrm>
        </p:spPr>
        <p:txBody>
          <a:bodyPr/>
          <a:lstStyle/>
          <a:p>
            <a:pPr marL="0" indent="0" algn="just">
              <a:buNone/>
            </a:pPr>
            <a:r>
              <a:rPr lang="en-US" sz="2800" dirty="0">
                <a:effectLst>
                  <a:outerShdw blurRad="38100" dist="38100" dir="2700000" algn="tl">
                    <a:srgbClr val="000000">
                      <a:alpha val="43137"/>
                    </a:srgbClr>
                  </a:outerShdw>
                </a:effectLst>
              </a:rPr>
              <a:t>“The fact that the </a:t>
            </a:r>
            <a:r>
              <a:rPr lang="en-US" sz="2800" i="1" dirty="0" err="1">
                <a:effectLst>
                  <a:outerShdw blurRad="38100" dist="38100" dir="2700000" algn="tl">
                    <a:srgbClr val="000000">
                      <a:alpha val="43137"/>
                    </a:srgbClr>
                  </a:outerShdw>
                </a:effectLst>
              </a:rPr>
              <a:t>epeita</a:t>
            </a:r>
            <a:r>
              <a:rPr lang="en-US" sz="2800" dirty="0">
                <a:effectLst>
                  <a:outerShdw blurRad="38100" dist="38100" dir="2700000" algn="tl">
                    <a:srgbClr val="000000">
                      <a:alpha val="43137"/>
                    </a:srgbClr>
                  </a:outerShdw>
                </a:effectLst>
              </a:rPr>
              <a:t> and </a:t>
            </a:r>
            <a:r>
              <a:rPr lang="en-US" sz="2800" i="1" dirty="0" err="1">
                <a:effectLst>
                  <a:outerShdw blurRad="38100" dist="38100" dir="2700000" algn="tl">
                    <a:srgbClr val="000000">
                      <a:alpha val="43137"/>
                    </a:srgbClr>
                  </a:outerShdw>
                </a:effectLst>
              </a:rPr>
              <a:t>eita</a:t>
            </a:r>
            <a:r>
              <a:rPr lang="en-US" sz="2800" i="1"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formula indicates a gap of similar time in 1 Cor. 15:7 (days) reveals the likelihood that the formula in 1 Cor. 15:23b–24a also indicates a gap of similar time (many years). Remember, that the main issue is whether the </a:t>
            </a:r>
            <a:r>
              <a:rPr lang="en-US" sz="2800" i="1" dirty="0" err="1">
                <a:effectLst>
                  <a:outerShdw blurRad="38100" dist="38100" dir="2700000" algn="tl">
                    <a:srgbClr val="000000">
                      <a:alpha val="43137"/>
                    </a:srgbClr>
                  </a:outerShdw>
                </a:effectLst>
              </a:rPr>
              <a:t>epeita</a:t>
            </a:r>
            <a:r>
              <a:rPr lang="en-US" sz="2800" dirty="0">
                <a:effectLst>
                  <a:outerShdw blurRad="38100" dist="38100" dir="2700000" algn="tl">
                    <a:srgbClr val="000000">
                      <a:alpha val="43137"/>
                    </a:srgbClr>
                  </a:outerShdw>
                </a:effectLst>
              </a:rPr>
              <a:t> and </a:t>
            </a:r>
            <a:r>
              <a:rPr lang="en-US" sz="2800" i="1" dirty="0" err="1">
                <a:effectLst>
                  <a:outerShdw blurRad="38100" dist="38100" dir="2700000" algn="tl">
                    <a:srgbClr val="000000">
                      <a:alpha val="43137"/>
                    </a:srgbClr>
                  </a:outerShdw>
                </a:effectLst>
              </a:rPr>
              <a:t>eita</a:t>
            </a:r>
            <a:r>
              <a:rPr lang="en-US" sz="2800" i="1"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formula allows or indicates a time gap between the resurrection of those at the time of Jesus’ coming and the ‘end.’ The evidence indicates that it does, not only from the immediate context of 1 Cor. 15:22–24, but from a similar grammatical construction in 1 Cor. 15:5–8.”</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4" name="Picture 3">
            <a:extLst>
              <a:ext uri="{FF2B5EF4-FFF2-40B4-BE49-F238E27FC236}">
                <a16:creationId xmlns:a16="http://schemas.microsoft.com/office/drawing/2014/main" id="{91B9B464-A0D6-4DA8-AC73-EBF31D35E0E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2400" y="152400"/>
            <a:ext cx="888274" cy="1097280"/>
          </a:xfrm>
          <a:prstGeom prst="rect">
            <a:avLst/>
          </a:prstGeom>
        </p:spPr>
      </p:pic>
    </p:spTree>
    <p:extLst>
      <p:ext uri="{BB962C8B-B14F-4D97-AF65-F5344CB8AC3E}">
        <p14:creationId xmlns:p14="http://schemas.microsoft.com/office/powerpoint/2010/main" val="234990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30887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15:23-28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each in his own order: Christ the first fruits, after that those who are Christ’s at His coming,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comes the end,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He hands over the kingdom to the God and Father, when He has abolished all rule and all authority and power.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must reign until He has put all His enemies under His feet.”</a:t>
            </a:r>
          </a:p>
        </p:txBody>
      </p:sp>
    </p:spTree>
    <p:extLst>
      <p:ext uri="{BB962C8B-B14F-4D97-AF65-F5344CB8AC3E}">
        <p14:creationId xmlns:p14="http://schemas.microsoft.com/office/powerpoint/2010/main" val="3539886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6287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15:23-28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last enemy that will be abolished is death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has put all things in subjection under His feet. But when He says, ‘All things are put in subjection,’ it is evident that He is excepted who put all things in subjection to Him.</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all things are subjected to Him, then the Son Himself also will be subjected to the One who subjected all things to Him, so that God may be all in all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765210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3250627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30887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15:23-28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each in his own order: Christ the first fruits, after that those who are Christ’s at His coming,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comes the end, when He hands over the kingdom to the God and Father, when He has abolished all rule and all authority and power.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must reign until He has put all His enemies under His feet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59836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699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Psalm 110:1-2</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says to my Lord: ‘Sit at My right hand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Until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make Your enemies a footstool for Your feet.’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stretch forth Your strong scepter from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Zion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saying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Rule in the midst of Your enemies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3330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699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Hebrews 10:12-13</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He, having offered one sacrifice for sins for all time,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sat down at the right hand of God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waiting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that time onward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until</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His enemies be made a footstool for His feet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519374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6287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15:23-28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last enemy that will be abolished is death.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has put all things in subjection under His feet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when He says, ‘All things are put in subjection,’ it is evident that He is excepted who put all things in subjection to Him.</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all things are subjected to Him, then the Son Himself also will be subjected to the One who subjected all things to Him, so that God may be all in all.”</a:t>
            </a:r>
          </a:p>
        </p:txBody>
      </p:sp>
    </p:spTree>
    <p:extLst>
      <p:ext uri="{BB962C8B-B14F-4D97-AF65-F5344CB8AC3E}">
        <p14:creationId xmlns:p14="http://schemas.microsoft.com/office/powerpoint/2010/main" val="365151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5487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Psalm 8:4-6</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man that You take thought of him, And the son of man that You care for him?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Yet You have made him a little lower than God, And You crown him with glory and majesty!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make him to rule over the works of Your hands;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have put all things under his feet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680789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762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44196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a:t>
            </a:r>
            <a:r>
              <a:rPr lang="en-US" altLang="en-US">
                <a:effectLst>
                  <a:outerShdw blurRad="38100" dist="38100" dir="2700000" algn="tl">
                    <a:srgbClr val="000000">
                      <a:alpha val="43137"/>
                    </a:srgbClr>
                  </a:outerShdw>
                </a:effectLst>
              </a:rPr>
              <a:t>Bible Say </a:t>
            </a:r>
            <a:r>
              <a:rPr lang="en-US" altLang="en-US" dirty="0">
                <a:effectLst>
                  <a:outerShdw blurRad="38100" dist="38100" dir="2700000" algn="tl">
                    <a:srgbClr val="000000">
                      <a:alpha val="43137"/>
                    </a:srgbClr>
                  </a:outerShdw>
                </a:effectLst>
              </a:rPr>
              <a:t>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7"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pic>
        <p:nvPicPr>
          <p:cNvPr id="8" name="Picture 2" descr="http://3.bp.blogspot.com/-QEkPt30fRNQ/US-EfJsZfRI/AAAAAAAASK4/JnP_SUUHRas/s1600/a.jpg">
            <a:extLst>
              <a:ext uri="{FF2B5EF4-FFF2-40B4-BE49-F238E27FC236}">
                <a16:creationId xmlns:a16="http://schemas.microsoft.com/office/drawing/2014/main" id="{2E8192B3-0D50-4A94-AF06-092F24ABAD82}"/>
              </a:ext>
            </a:extLst>
          </p:cNvPr>
          <p:cNvPicPr>
            <a:picLocks noChangeAspect="1" noChangeArrowheads="1"/>
          </p:cNvPicPr>
          <p:nvPr/>
        </p:nvPicPr>
        <p:blipFill>
          <a:blip r:embed="rId3"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2898847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FC0087-576F-4445-B0B0-C60059F92AB6}"/>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4955203"/>
          </a:xfrm>
          <a:prstGeom prst="rect">
            <a:avLst/>
          </a:prstGeom>
          <a:noFill/>
          <a:ln w="28575">
            <a:noFill/>
            <a:miter lim="800000"/>
            <a:headEnd/>
            <a:tailEnd/>
          </a:ln>
        </p:spPr>
        <p:txBody>
          <a:bodyPr wrap="square">
            <a:spAutoFit/>
          </a:bodyPr>
          <a:lstStyle/>
          <a:p>
            <a:pPr algn="ctr">
              <a:spcAft>
                <a:spcPts val="1200"/>
              </a:spcAft>
            </a:pP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rPr>
              <a:t>Genesis 1:26-28</a:t>
            </a:r>
          </a:p>
          <a:p>
            <a:pPr algn="just">
              <a:spcAft>
                <a:spcPts val="0"/>
              </a:spcAft>
            </a:pPr>
            <a:r>
              <a:rPr lang="en-US" sz="2700" baseline="30000" dirty="0">
                <a:effectLst>
                  <a:outerShdw blurRad="38100" dist="38100" dir="2700000" algn="tl">
                    <a:srgbClr val="000000">
                      <a:alpha val="43137"/>
                    </a:srgbClr>
                  </a:outerShdw>
                </a:effectLst>
                <a:latin typeface="Calibri" panose="020F0502020204030204" pitchFamily="34" charset="0"/>
              </a:rPr>
              <a:t>26 </a:t>
            </a:r>
            <a:r>
              <a:rPr lang="en-US" sz="2700" dirty="0">
                <a:effectLst>
                  <a:outerShdw blurRad="38100" dist="38100" dir="2700000" algn="tl">
                    <a:srgbClr val="000000">
                      <a:alpha val="43137"/>
                    </a:srgbClr>
                  </a:outerShdw>
                </a:effectLst>
                <a:latin typeface="Calibri" panose="020F0502020204030204" pitchFamily="34" charset="0"/>
              </a:rPr>
              <a:t>Then God said, “Let Us make man in Our image, according to Our likeness; and let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rPr>
              <a:t>them rule over the fish of the sea and over the birds of the sky and over the cattle and over all the earth, and over every creeping thing that creeps on the earth</a:t>
            </a:r>
            <a:r>
              <a:rPr lang="en-US" sz="2700" dirty="0">
                <a:effectLst>
                  <a:outerShdw blurRad="38100" dist="38100" dir="2700000" algn="tl">
                    <a:srgbClr val="000000">
                      <a:alpha val="43137"/>
                    </a:srgbClr>
                  </a:outerShdw>
                </a:effectLst>
                <a:latin typeface="Calibri" panose="020F0502020204030204" pitchFamily="34" charset="0"/>
              </a:rPr>
              <a:t>.” </a:t>
            </a:r>
            <a:r>
              <a:rPr lang="en-US" sz="2700" baseline="30000" dirty="0">
                <a:effectLst>
                  <a:outerShdw blurRad="38100" dist="38100" dir="2700000" algn="tl">
                    <a:srgbClr val="000000">
                      <a:alpha val="43137"/>
                    </a:srgbClr>
                  </a:outerShdw>
                </a:effectLst>
                <a:latin typeface="Calibri" panose="020F0502020204030204" pitchFamily="34" charset="0"/>
              </a:rPr>
              <a:t>27 </a:t>
            </a:r>
            <a:r>
              <a:rPr lang="en-US" sz="2700" dirty="0">
                <a:effectLst>
                  <a:outerShdw blurRad="38100" dist="38100" dir="2700000" algn="tl">
                    <a:srgbClr val="000000">
                      <a:alpha val="43137"/>
                    </a:srgbClr>
                  </a:outerShdw>
                </a:effectLst>
                <a:latin typeface="Calibri" panose="020F0502020204030204" pitchFamily="34" charset="0"/>
              </a:rPr>
              <a:t>God created man in His own image, in the image of God He created him; male and female He created them. </a:t>
            </a:r>
            <a:r>
              <a:rPr lang="en-US" sz="2700" baseline="30000" dirty="0">
                <a:effectLst>
                  <a:outerShdw blurRad="38100" dist="38100" dir="2700000" algn="tl">
                    <a:srgbClr val="000000">
                      <a:alpha val="43137"/>
                    </a:srgbClr>
                  </a:outerShdw>
                </a:effectLst>
                <a:latin typeface="Calibri" panose="020F0502020204030204" pitchFamily="34" charset="0"/>
              </a:rPr>
              <a:t>28 </a:t>
            </a:r>
            <a:r>
              <a:rPr lang="en-US" sz="2700" dirty="0">
                <a:effectLst>
                  <a:outerShdw blurRad="38100" dist="38100" dir="2700000" algn="tl">
                    <a:srgbClr val="000000">
                      <a:alpha val="43137"/>
                    </a:srgbClr>
                  </a:outerShdw>
                </a:effectLst>
                <a:latin typeface="Calibri" panose="020F0502020204030204" pitchFamily="34" charset="0"/>
              </a:rPr>
              <a:t>God blessed them; and God said to them, “Be fruitful and multiply, and fill the earth, and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rPr>
              <a:t>subdue it; and rule over the fish of the sea and over the birds of the sky and over every living thing that moves on the earth</a:t>
            </a:r>
            <a:r>
              <a:rPr lang="en-US" sz="27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679158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463" y="228111"/>
            <a:ext cx="7773074" cy="5639289"/>
          </a:xfrm>
          <a:prstGeom prst="rect">
            <a:avLst/>
          </a:prstGeom>
        </p:spPr>
      </p:pic>
    </p:spTree>
    <p:extLst>
      <p:ext uri="{BB962C8B-B14F-4D97-AF65-F5344CB8AC3E}">
        <p14:creationId xmlns:p14="http://schemas.microsoft.com/office/powerpoint/2010/main" val="3534469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15:23-28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last enemy that will be abolished is death.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has put all things in subjection under His feet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when He says, ‘All things are put in subjection,’ it is evident that He is excepted who put all things in subjection to Him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all things are subjected to Him, then the Son Himself also will be subjected to the One who subjected all things to Him, so that God may be all in all.”</a:t>
            </a:r>
          </a:p>
        </p:txBody>
      </p:sp>
    </p:spTree>
    <p:extLst>
      <p:ext uri="{BB962C8B-B14F-4D97-AF65-F5344CB8AC3E}">
        <p14:creationId xmlns:p14="http://schemas.microsoft.com/office/powerpoint/2010/main" val="1617453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24731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15:23-28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each in his own order: Christ the first fruits, after that those who are Christ’s at His coming,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end,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He hands over the kingdom to the God and Father, when He has abolished all rule and all authority and power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must reign until He has put all His enemies under His feet.”</a:t>
            </a:r>
          </a:p>
        </p:txBody>
      </p:sp>
    </p:spTree>
    <p:extLst>
      <p:ext uri="{BB962C8B-B14F-4D97-AF65-F5344CB8AC3E}">
        <p14:creationId xmlns:p14="http://schemas.microsoft.com/office/powerpoint/2010/main" val="2455176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15:23-28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last enemy that will be abolished is death.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has put all things in subjection under His feet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when He says, ‘All things are put in subjection,’ it is evident that He is excepted who put all things in subjection to Him.</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all things are subjected to Him, then the Son Himself also will be subjected to the One who subjected all things to Him, so that God may be all in all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1608869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3640598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428750" y="304514"/>
            <a:ext cx="6286500" cy="114328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Michael J. Vlach</a:t>
            </a:r>
            <a:br>
              <a:rPr lang="en-US" altLang="en-US" sz="1600" dirty="0">
                <a:solidFill>
                  <a:schemeClr val="tx1"/>
                </a:solidFill>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Michael J. Vlach, </a:t>
            </a:r>
            <a:r>
              <a:rPr lang="en-US" sz="1600" i="1" dirty="0">
                <a:solidFill>
                  <a:schemeClr val="tx1"/>
                </a:solidFill>
                <a:effectLst>
                  <a:outerShdw blurRad="38100" dist="38100" dir="2700000" algn="tl">
                    <a:srgbClr val="000000">
                      <a:alpha val="43137"/>
                    </a:srgbClr>
                  </a:outerShdw>
                </a:effectLst>
              </a:rPr>
              <a:t>Premillennialism: Why There Must Be a Future Earthly Kingdom of Jesus</a:t>
            </a:r>
            <a:r>
              <a:rPr lang="en-US" sz="1600" dirty="0">
                <a:solidFill>
                  <a:schemeClr val="tx1"/>
                </a:solidFill>
                <a:effectLst>
                  <a:outerShdw blurRad="38100" dist="38100" dir="2700000" algn="tl">
                    <a:srgbClr val="000000">
                      <a:alpha val="43137"/>
                    </a:srgbClr>
                  </a:outerShdw>
                </a:effectLst>
              </a:rPr>
              <a:t> (Los Angeles, CA: Theological Studies, 2015), 102.</a:t>
            </a:r>
            <a:endParaRPr lang="en-US" altLang="en-US" sz="1600" dirty="0">
              <a:solidFill>
                <a:schemeClr val="tx1"/>
              </a:solidFill>
              <a:effectLst>
                <a:outerShdw blurRad="38100" dist="38100" dir="2700000" algn="tl">
                  <a:srgbClr val="000000">
                    <a:alpha val="43137"/>
                  </a:srgbClr>
                </a:outerShdw>
              </a:effectLst>
            </a:endParaRPr>
          </a:p>
        </p:txBody>
      </p:sp>
      <p:sp>
        <p:nvSpPr>
          <p:cNvPr id="57347" name="Content Placeholder 2"/>
          <p:cNvSpPr>
            <a:spLocks noGrp="1"/>
          </p:cNvSpPr>
          <p:nvPr>
            <p:ph idx="1"/>
          </p:nvPr>
        </p:nvSpPr>
        <p:spPr>
          <a:xfrm>
            <a:off x="0" y="1649622"/>
            <a:ext cx="9144000" cy="4343400"/>
          </a:xfrm>
        </p:spPr>
        <p:txBody>
          <a:bodyPr/>
          <a:lstStyle/>
          <a:p>
            <a:pPr marL="0" indent="0" algn="just">
              <a:buNone/>
            </a:pPr>
            <a:r>
              <a:rPr lang="en-US" sz="2800" dirty="0">
                <a:effectLst>
                  <a:outerShdw blurRad="38100" dist="38100" dir="2700000" algn="tl">
                    <a:srgbClr val="000000">
                      <a:alpha val="43137"/>
                    </a:srgbClr>
                  </a:outerShdw>
                </a:effectLst>
              </a:rPr>
              <a:t>“It is during the Son’s reign that Jesus, the ultimate man and king, fulfills all the prophecies, covenants, and promises concerning God’s mediatorial kingdom program. When this occurs then the eternal kingdom of the Father commences. This truth again indicates the need for an era that is distinct both from this present age and the eternal kingdom. One should not simply assume that unfulfilled promises awaiting fulfillment will be fulfilled in the eternal state. In doing so this would put fulfillment outside of the reign of Jesus the Messiah to whom the task of fulfillment belongs.”</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4" name="Picture 3">
            <a:extLst>
              <a:ext uri="{FF2B5EF4-FFF2-40B4-BE49-F238E27FC236}">
                <a16:creationId xmlns:a16="http://schemas.microsoft.com/office/drawing/2014/main" id="{91B9B464-A0D6-4DA8-AC73-EBF31D35E0E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2400" y="152400"/>
            <a:ext cx="888274" cy="1097280"/>
          </a:xfrm>
          <a:prstGeom prst="rect">
            <a:avLst/>
          </a:prstGeom>
        </p:spPr>
      </p:pic>
    </p:spTree>
    <p:extLst>
      <p:ext uri="{BB962C8B-B14F-4D97-AF65-F5344CB8AC3E}">
        <p14:creationId xmlns:p14="http://schemas.microsoft.com/office/powerpoint/2010/main" val="19006375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24731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15:23-28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23</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But each in his own order: Christ the first fruits, </a:t>
            </a:r>
            <a:r>
              <a:rPr lang="en-US" sz="3200" b="1" u="sng" dirty="0">
                <a:solidFill>
                  <a:srgbClr val="FFFFCC"/>
                </a:solidFill>
                <a:latin typeface="Calibri" panose="020F0502020204030204" pitchFamily="34" charset="0"/>
                <a:cs typeface="Calibri" panose="020F0502020204030204" pitchFamily="34" charset="0"/>
              </a:rPr>
              <a:t>after that (</a:t>
            </a:r>
            <a:r>
              <a:rPr lang="en-US" sz="3200" b="1" i="1" u="sng" dirty="0" err="1">
                <a:solidFill>
                  <a:srgbClr val="FFFFCC"/>
                </a:solidFill>
                <a:latin typeface="Calibri" panose="020F0502020204030204" pitchFamily="34" charset="0"/>
                <a:cs typeface="Calibri" panose="020F0502020204030204" pitchFamily="34" charset="0"/>
              </a:rPr>
              <a:t>epeita</a:t>
            </a:r>
            <a:r>
              <a:rPr lang="en-US" sz="3200" b="1" u="sng" dirty="0">
                <a:solidFill>
                  <a:srgbClr val="FFFFCC"/>
                </a:solidFill>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 those who are Christ’s at His coming, </a:t>
            </a:r>
            <a:r>
              <a:rPr lang="en-US" sz="3200" baseline="30000" dirty="0">
                <a:latin typeface="Calibri" panose="020F0502020204030204" pitchFamily="34" charset="0"/>
                <a:cs typeface="Calibri" panose="020F0502020204030204" pitchFamily="34" charset="0"/>
              </a:rPr>
              <a:t>24</a:t>
            </a:r>
            <a:r>
              <a:rPr lang="en-US" sz="3200" b="1" baseline="30000" dirty="0">
                <a:latin typeface="Calibri" panose="020F0502020204030204" pitchFamily="34" charset="0"/>
                <a:cs typeface="Calibri" panose="020F0502020204030204" pitchFamily="34" charset="0"/>
              </a:rPr>
              <a:t> </a:t>
            </a:r>
            <a:r>
              <a:rPr lang="en-US" sz="3200" b="1" u="sng" dirty="0">
                <a:solidFill>
                  <a:srgbClr val="FFFFCC"/>
                </a:solidFill>
                <a:latin typeface="Calibri" panose="020F0502020204030204" pitchFamily="34" charset="0"/>
                <a:cs typeface="Calibri" panose="020F0502020204030204" pitchFamily="34" charset="0"/>
              </a:rPr>
              <a:t>then (</a:t>
            </a:r>
            <a:r>
              <a:rPr lang="en-US" sz="3200" b="1" i="1" u="sng" dirty="0" err="1">
                <a:solidFill>
                  <a:srgbClr val="FFFFCC"/>
                </a:solidFill>
                <a:latin typeface="Calibri" panose="020F0502020204030204" pitchFamily="34" charset="0"/>
                <a:cs typeface="Calibri" panose="020F0502020204030204" pitchFamily="34" charset="0"/>
              </a:rPr>
              <a:t>eita</a:t>
            </a:r>
            <a:r>
              <a:rPr lang="en-US" sz="3200" b="1" u="sng" dirty="0">
                <a:solidFill>
                  <a:srgbClr val="FFFFCC"/>
                </a:solidFill>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 </a:t>
            </a:r>
            <a:r>
              <a:rPr lang="en-US" sz="3200" i="1" dirty="0">
                <a:latin typeface="Calibri" panose="020F0502020204030204" pitchFamily="34" charset="0"/>
                <a:cs typeface="Calibri" panose="020F0502020204030204" pitchFamily="34" charset="0"/>
              </a:rPr>
              <a:t>comes</a:t>
            </a:r>
            <a:r>
              <a:rPr lang="en-US" sz="3200" dirty="0">
                <a:latin typeface="Calibri" panose="020F0502020204030204" pitchFamily="34" charset="0"/>
                <a:cs typeface="Calibri" panose="020F0502020204030204" pitchFamily="34" charset="0"/>
              </a:rPr>
              <a:t> the end, when He hands over the kingdom to the God and Father, when He has abolished all rule and all authority and power. </a:t>
            </a:r>
            <a:r>
              <a:rPr lang="en-US" sz="3200" baseline="30000" dirty="0">
                <a:latin typeface="Calibri" panose="020F0502020204030204" pitchFamily="34" charset="0"/>
                <a:cs typeface="Calibri" panose="020F0502020204030204" pitchFamily="34" charset="0"/>
              </a:rPr>
              <a:t>25</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For He must reign until He has put all His enemies under His feet.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4278223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565706"/>
            <a:ext cx="9144000" cy="5078313"/>
          </a:xfrm>
          <a:prstGeom prst="rect">
            <a:avLst/>
          </a:prstGeom>
        </p:spPr>
        <p:txBody>
          <a:bodyPr wrap="square">
            <a:spAutoFit/>
          </a:bodyPr>
          <a:lstStyle/>
          <a:p>
            <a:pPr algn="just"/>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intermediate kingdom</a:t>
            </a:r>
            <a:r>
              <a:rPr lang="en-US" sz="27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may be implied from Paul’s delineation of the historical stages of the resurrection in 1 Corinthians 15:20–28. In verses 23–24, Paul marks off three stages of resurrection: Christ the first fruits, after that those who are Christ’s at His coming, then comes the end…The reign of Christ which precedes the final and everlasting revelation of the eschatological kingdom covers whatever time elapses between the second and third stages of resurrection.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reign may in fact extend back to the first stage, that of Christ’s resurrection</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since we have seen that Paul repeatedly speaks of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Christ’s present reign</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using the language of Psalm 110:1 (which language is also used here in 1 Cor. 15:25).”</a:t>
            </a:r>
          </a:p>
        </p:txBody>
      </p:sp>
      <p:sp>
        <p:nvSpPr>
          <p:cNvPr id="3" name="Rectangle 2"/>
          <p:cNvSpPr/>
          <p:nvPr/>
        </p:nvSpPr>
        <p:spPr>
          <a:xfrm>
            <a:off x="1257399" y="304800"/>
            <a:ext cx="7543799" cy="1254189"/>
          </a:xfrm>
          <a:prstGeom prst="rect">
            <a:avLst/>
          </a:prstGeom>
        </p:spPr>
        <p:txBody>
          <a:bodyPr wrap="square">
            <a:spAutoFit/>
          </a:bodyPr>
          <a:lstStyle/>
          <a:p>
            <a:pPr algn="ctr">
              <a:spcAft>
                <a:spcPts val="900"/>
              </a:spcAft>
            </a:pPr>
            <a:r>
              <a:rPr lang="en-US" sz="28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Progressive Dispensationalism &amp; Social Gospel</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Craig Blaising, “The Kingdom of God in the New Testament,”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Progressive Dispensationalism</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Craig A. Blaising and Darrel L. Bock (Wheaton, IL: Victor, 1993), 273–74.</a:t>
            </a:r>
          </a:p>
          <a:p>
            <a:pPr algn="ctr"/>
            <a:endParaRPr lang="en-US" sz="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pic>
        <p:nvPicPr>
          <p:cNvPr id="1026" name="Picture 2" descr="Image result for craig blaising">
            <a:extLst>
              <a:ext uri="{FF2B5EF4-FFF2-40B4-BE49-F238E27FC236}">
                <a16:creationId xmlns:a16="http://schemas.microsoft.com/office/drawing/2014/main" id="{E95ECF50-A78F-4999-A152-EBD4F4F5AF5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3362" y="213981"/>
            <a:ext cx="826870" cy="1157619"/>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872492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24731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15:23-28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23</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But each in his own order: Christ the first fruits, after that those who are Christ’s at His coming, </a:t>
            </a:r>
            <a:r>
              <a:rPr lang="en-US" sz="3200" baseline="30000" dirty="0">
                <a:latin typeface="Calibri" panose="020F0502020204030204" pitchFamily="34" charset="0"/>
                <a:cs typeface="Calibri" panose="020F0502020204030204" pitchFamily="34" charset="0"/>
              </a:rPr>
              <a:t>24</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then </a:t>
            </a:r>
            <a:r>
              <a:rPr lang="en-US" sz="3200" i="1" dirty="0">
                <a:latin typeface="Calibri" panose="020F0502020204030204" pitchFamily="34" charset="0"/>
                <a:cs typeface="Calibri" panose="020F0502020204030204" pitchFamily="34" charset="0"/>
              </a:rPr>
              <a:t>comes</a:t>
            </a:r>
            <a:r>
              <a:rPr lang="en-US" sz="3200" dirty="0">
                <a:latin typeface="Calibri" panose="020F0502020204030204" pitchFamily="34" charset="0"/>
                <a:cs typeface="Calibri" panose="020F0502020204030204" pitchFamily="34" charset="0"/>
              </a:rPr>
              <a:t> the end, when He hands over the kingdom to the God and Father, when He has abolished all rule and all authority and power. </a:t>
            </a:r>
            <a:r>
              <a:rPr lang="en-US" sz="3200" baseline="30000" dirty="0">
                <a:latin typeface="Calibri" panose="020F0502020204030204" pitchFamily="34" charset="0"/>
                <a:cs typeface="Calibri" panose="020F0502020204030204" pitchFamily="34" charset="0"/>
              </a:rPr>
              <a:t>25</a:t>
            </a:r>
            <a:r>
              <a:rPr lang="en-US" sz="3200" b="1" baseline="30000" dirty="0">
                <a:latin typeface="Calibri" panose="020F0502020204030204" pitchFamily="34" charset="0"/>
                <a:cs typeface="Calibri" panose="020F0502020204030204" pitchFamily="34" charset="0"/>
              </a:rPr>
              <a:t> </a:t>
            </a:r>
            <a:r>
              <a:rPr lang="en-US" sz="3200" b="1" u="sng" dirty="0">
                <a:solidFill>
                  <a:srgbClr val="FFFFCC"/>
                </a:solidFill>
                <a:latin typeface="Calibri" panose="020F0502020204030204" pitchFamily="34" charset="0"/>
                <a:cs typeface="Calibri" panose="020F0502020204030204" pitchFamily="34" charset="0"/>
              </a:rPr>
              <a:t>For He must reign until He has put all His enemies under His feet</a:t>
            </a:r>
            <a:r>
              <a:rPr lang="en-US" sz="3200" dirty="0">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352160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6" name="Picture 2" descr="http://3.bp.blogspot.com/-QEkPt30fRNQ/US-EfJsZfRI/AAAAAAAASK4/JnP_SUUHRas/s1600/a.jpg">
            <a:extLst>
              <a:ext uri="{FF2B5EF4-FFF2-40B4-BE49-F238E27FC236}">
                <a16:creationId xmlns:a16="http://schemas.microsoft.com/office/drawing/2014/main" id="{6258E415-00B6-42AC-BD7C-F0E89C87077C}"/>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40467315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6287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15:23-28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26</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The last enemy that will be abolished is death. </a:t>
            </a:r>
            <a:r>
              <a:rPr lang="en-US" sz="3200" baseline="30000" dirty="0">
                <a:latin typeface="Calibri" panose="020F0502020204030204" pitchFamily="34" charset="0"/>
                <a:cs typeface="Calibri" panose="020F0502020204030204" pitchFamily="34" charset="0"/>
              </a:rPr>
              <a:t>27</a:t>
            </a:r>
            <a:r>
              <a:rPr lang="en-US" sz="3200" b="1" baseline="30000" dirty="0">
                <a:latin typeface="Calibri" panose="020F0502020204030204" pitchFamily="34" charset="0"/>
                <a:cs typeface="Calibri" panose="020F0502020204030204" pitchFamily="34" charset="0"/>
              </a:rPr>
              <a:t> </a:t>
            </a:r>
            <a:r>
              <a:rPr lang="en-US" sz="3200" b="1" u="sng" dirty="0">
                <a:solidFill>
                  <a:srgbClr val="FFFFCC"/>
                </a:solidFill>
                <a:latin typeface="Calibri" panose="020F0502020204030204" pitchFamily="34" charset="0"/>
                <a:cs typeface="Calibri" panose="020F0502020204030204" pitchFamily="34" charset="0"/>
              </a:rPr>
              <a:t>For He has put all things in subjection under His feet</a:t>
            </a:r>
            <a:r>
              <a:rPr lang="en-US" sz="3200" dirty="0">
                <a:latin typeface="Calibri" panose="020F0502020204030204" pitchFamily="34" charset="0"/>
                <a:cs typeface="Calibri" panose="020F0502020204030204" pitchFamily="34" charset="0"/>
              </a:rPr>
              <a:t>. But when He says, ‘All things are put in subjection,’ it is evident that He is excepted who put all things in subjection to Him.</a:t>
            </a:r>
            <a:r>
              <a:rPr lang="en-US" sz="3200" baseline="30000" dirty="0">
                <a:latin typeface="Calibri" panose="020F0502020204030204" pitchFamily="34" charset="0"/>
                <a:cs typeface="Calibri" panose="020F0502020204030204" pitchFamily="34" charset="0"/>
              </a:rPr>
              <a:t>28</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When all things are subjected to Him, then the Son Himself also will be subjected to the One who subjected all things to Him, so that God may be all in all.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8154763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Three Problems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(1 Corinthians 15:25, 27)</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Parameter’s of Christ’s reign should be defined by the immediate context (1 Cor. 15:23-24)</a:t>
            </a:r>
          </a:p>
          <a:p>
            <a:pPr marL="514350" indent="-514350" algn="just">
              <a:spcBef>
                <a:spcPct val="0"/>
              </a:spcBef>
              <a:spcAft>
                <a:spcPts val="30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Ps. 110:1-2 (vs. 25) and Ps. 8:4-6 (vs. 27) speak of Christ’s direct earthly reign</a:t>
            </a:r>
          </a:p>
          <a:p>
            <a:pPr marL="514350" indent="-514350" algn="just">
              <a:spcBef>
                <a:spcPct val="0"/>
              </a:spcBef>
              <a:spcAft>
                <a:spcPts val="30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First Corinthians speaks of Christ’s future rule (4:5, 8; 6:2-3, 9-10; 15:50)</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45838" y="5257800"/>
            <a:ext cx="2052323" cy="1371600"/>
          </a:xfrm>
          <a:prstGeom prst="rect">
            <a:avLst/>
          </a:prstGeom>
        </p:spPr>
      </p:pic>
    </p:spTree>
    <p:extLst>
      <p:ext uri="{BB962C8B-B14F-4D97-AF65-F5344CB8AC3E}">
        <p14:creationId xmlns:p14="http://schemas.microsoft.com/office/powerpoint/2010/main" val="29281781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Three Problems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(1 Corinthians 15:25, 27)</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lphaUcPeriod"/>
            </a:pPr>
            <a:r>
              <a:rPr lang="en-US" altLang="en-US" sz="2800" b="1" u="sng" dirty="0">
                <a:solidFill>
                  <a:srgbClr val="FFFFCC"/>
                </a:solidFill>
                <a:effectLst>
                  <a:outerShdw blurRad="38100" dist="38100" dir="2700000" algn="tl">
                    <a:srgbClr val="000000">
                      <a:alpha val="43137"/>
                    </a:srgbClr>
                  </a:outerShdw>
                </a:effectLst>
              </a:rPr>
              <a:t>Parameter’s of Christ’s reign should be defined by the immediate context (1 Cor. 15:23-24)</a:t>
            </a:r>
          </a:p>
          <a:p>
            <a:pPr marL="514350" indent="-514350" algn="just">
              <a:spcBef>
                <a:spcPct val="0"/>
              </a:spcBef>
              <a:spcAft>
                <a:spcPts val="30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Ps. 110:1-2 (vs. 25) and Ps. 8:4-6 (vs. 27) speak of Christ’s direct earthly reign</a:t>
            </a:r>
          </a:p>
          <a:p>
            <a:pPr marL="514350" indent="-514350" algn="just">
              <a:spcBef>
                <a:spcPct val="0"/>
              </a:spcBef>
              <a:spcAft>
                <a:spcPts val="30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First Corinthians speaks of Christ’s future rule (4:5, 8; 6:2-3, 9-10; 15:50)</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45838" y="5257800"/>
            <a:ext cx="2052323" cy="1371600"/>
          </a:xfrm>
          <a:prstGeom prst="rect">
            <a:avLst/>
          </a:prstGeom>
        </p:spPr>
      </p:pic>
    </p:spTree>
    <p:extLst>
      <p:ext uri="{BB962C8B-B14F-4D97-AF65-F5344CB8AC3E}">
        <p14:creationId xmlns:p14="http://schemas.microsoft.com/office/powerpoint/2010/main" val="22651222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24731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15:23-28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each in his own order: Christ the first fruits, after that those who are Christ’s at His coming,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end, when He hands over the kingdom to the God and Father, when He has abolished all rule and all authority and power.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must reign until He has put all His enemies under His feet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733761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6287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15:23-28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last enemy that will be abolished is death.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has put all things in subjection under His feet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when He says, ‘All things are put in subjection,’ it is evident that He is excepted who put all things in subjection to Him.</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all things are subjected to Him, then the Son Himself also will be subjected to the One who subjected all things to Him, so that God may be all in all.”</a:t>
            </a:r>
          </a:p>
        </p:txBody>
      </p:sp>
    </p:spTree>
    <p:extLst>
      <p:ext uri="{BB962C8B-B14F-4D97-AF65-F5344CB8AC3E}">
        <p14:creationId xmlns:p14="http://schemas.microsoft.com/office/powerpoint/2010/main" val="40278797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24731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15:23-28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each in his own order: Christ the first fruits,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that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epeita</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those who are Christ’s at His coming,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eita</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end, when He hands over the kingdom to the God and Father, when He has abolished all rule and all authority and power.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must reign until He has put all His enemies under His feet.”</a:t>
            </a:r>
          </a:p>
        </p:txBody>
      </p:sp>
    </p:spTree>
    <p:extLst>
      <p:ext uri="{BB962C8B-B14F-4D97-AF65-F5344CB8AC3E}">
        <p14:creationId xmlns:p14="http://schemas.microsoft.com/office/powerpoint/2010/main" val="11922415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Three Problems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(1 Corinthians 15:25, 27)</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Parameter’s of Christ’s reign should be defined by the immediate context (1 Cor. 15:23-24)</a:t>
            </a:r>
          </a:p>
          <a:p>
            <a:pPr marL="514350" indent="-514350" algn="just">
              <a:spcBef>
                <a:spcPct val="0"/>
              </a:spcBef>
              <a:spcAft>
                <a:spcPts val="3000"/>
              </a:spcAft>
              <a:buClr>
                <a:srgbClr val="66FFFF"/>
              </a:buClr>
              <a:buSzPct val="100000"/>
              <a:buFont typeface="+mj-lt"/>
              <a:buAutoNum type="alphaUcPeriod"/>
            </a:pPr>
            <a:r>
              <a:rPr lang="en-US" altLang="en-US" sz="2800" b="1" u="sng" dirty="0">
                <a:solidFill>
                  <a:srgbClr val="FFFFCC"/>
                </a:solidFill>
                <a:effectLst>
                  <a:outerShdw blurRad="38100" dist="38100" dir="2700000" algn="tl">
                    <a:srgbClr val="000000">
                      <a:alpha val="43137"/>
                    </a:srgbClr>
                  </a:outerShdw>
                </a:effectLst>
              </a:rPr>
              <a:t>Ps. 110:1-2 (vs. 25) and Ps. 8:4-6 (vs. 27) speak of Christ’s direct earthly reign</a:t>
            </a:r>
          </a:p>
          <a:p>
            <a:pPr marL="514350" indent="-514350" algn="just">
              <a:spcBef>
                <a:spcPct val="0"/>
              </a:spcBef>
              <a:spcAft>
                <a:spcPts val="30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First Corinthians speaks of Christ’s future rule (4:5, 8; 6:2-3, 9-10; 15:50)</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45838" y="5257800"/>
            <a:ext cx="2052323" cy="1371600"/>
          </a:xfrm>
          <a:prstGeom prst="rect">
            <a:avLst/>
          </a:prstGeom>
        </p:spPr>
      </p:pic>
    </p:spTree>
    <p:extLst>
      <p:ext uri="{BB962C8B-B14F-4D97-AF65-F5344CB8AC3E}">
        <p14:creationId xmlns:p14="http://schemas.microsoft.com/office/powerpoint/2010/main" val="10902929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24731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15:23-28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each in his own order: Christ the first fruits, after that those who are Christ’s at His coming,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end, when He hands over the kingdom to the God and Father, when He has abolished all rule and all authority and power.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must reign until He has put all His enemies under His feet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6098823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32398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Psalm 110:1-2</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says to my Lord: ‘Sit at My right hand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Until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make Your enemies a footstool for Your feet.’ </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stretch forth Your strong scepter from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Zion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saying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Rule in the midst of Your enemies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algn="just"/>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89572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6287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15:23-28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last enemy that will be abolished is death.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has put all things in subjection under His feet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when He says, ‘All things are put in subjection,’ it is evident that He is excepted who put all things in subjection to Him.</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all things are subjected to Him, then the Son Himself also will be subjected to the One who subjected all things to Him, so that God may be all in all.”</a:t>
            </a:r>
          </a:p>
        </p:txBody>
      </p:sp>
    </p:spTree>
    <p:extLst>
      <p:ext uri="{BB962C8B-B14F-4D97-AF65-F5344CB8AC3E}">
        <p14:creationId xmlns:p14="http://schemas.microsoft.com/office/powerpoint/2010/main" val="1471707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294210" y="228600"/>
            <a:ext cx="6555581" cy="809625"/>
          </a:xfrm>
        </p:spPr>
        <p:txBody>
          <a:bodyPr/>
          <a:lstStyle/>
          <a:p>
            <a:pPr algn="ctr" eaLnBrk="1" hangingPunct="1">
              <a:defRPr/>
            </a:pPr>
            <a:r>
              <a:rPr lang="en-US" altLang="en-US" sz="3600" dirty="0">
                <a:effectLst>
                  <a:outerShdw blurRad="38100" dist="38100" dir="2700000" algn="tl">
                    <a:srgbClr val="000000">
                      <a:alpha val="43137"/>
                    </a:srgbClr>
                  </a:outerShdw>
                </a:effectLst>
              </a:rPr>
              <a:t>3. Passages from Paul’s Writings</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8601" y="1143000"/>
            <a:ext cx="8689180" cy="5183560"/>
          </a:xfrm>
        </p:spPr>
        <p:txBody>
          <a:bodyPr/>
          <a:lstStyle/>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Walk worthy of the kingdom (1 Thess. 2:12)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Kingdom power (1 Cor. 4:20)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b="1" u="sng" dirty="0">
                <a:solidFill>
                  <a:srgbClr val="FFFFCC"/>
                </a:solidFill>
                <a:effectLst>
                  <a:outerShdw blurRad="38100" dist="38100" dir="2700000" algn="tl">
                    <a:srgbClr val="000000">
                      <a:alpha val="43137"/>
                    </a:srgbClr>
                  </a:outerShdw>
                </a:effectLst>
              </a:rPr>
              <a:t>He must reign until… (1 Cor. 15:23-28)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Kingdom is not eating &amp; drinking (Rom. 14:17)</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King of Kings &amp; Lord of Lords (1 Tim. 6:15)</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Transferred into the Kingdom (Col 1:13)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Fellow workers for the Kingdom (Col. 4:11)</a:t>
            </a:r>
          </a:p>
        </p:txBody>
      </p:sp>
      <p:pic>
        <p:nvPicPr>
          <p:cNvPr id="6" name="Picture 2" descr="http://3.bp.blogspot.com/-QEkPt30fRNQ/US-EfJsZfRI/AAAAAAAASK4/JnP_SUUHRas/s1600/a.jpg">
            <a:extLst>
              <a:ext uri="{FF2B5EF4-FFF2-40B4-BE49-F238E27FC236}">
                <a16:creationId xmlns:a16="http://schemas.microsoft.com/office/drawing/2014/main" id="{5A861685-B2B1-44C3-96EE-238A8C79EB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39075" y="76200"/>
            <a:ext cx="1228725" cy="822960"/>
          </a:xfrm>
          <a:prstGeom prst="rect">
            <a:avLst/>
          </a:prstGeom>
          <a:noFill/>
          <a:ln w="9525">
            <a:noFill/>
            <a:miter lim="800000"/>
            <a:headEnd/>
            <a:tailEnd/>
          </a:ln>
        </p:spPr>
      </p:pic>
    </p:spTree>
    <p:extLst>
      <p:ext uri="{BB962C8B-B14F-4D97-AF65-F5344CB8AC3E}">
        <p14:creationId xmlns:p14="http://schemas.microsoft.com/office/powerpoint/2010/main" val="19413831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30887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Psalm 8:4-6</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man that You take thought of him, And the son of man that You care for him?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Yet You have made him a little lower than God, And You crown him with glory and majesty!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make him to rule over the works of Your hands;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have put all things under his feet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algn="just"/>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50602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FC0087-576F-4445-B0B0-C60059F92AB6}"/>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4893647"/>
          </a:xfrm>
          <a:prstGeom prst="rect">
            <a:avLst/>
          </a:prstGeom>
          <a:noFill/>
          <a:ln w="28575">
            <a:noFill/>
            <a:miter lim="800000"/>
            <a:headEnd/>
            <a:tailEnd/>
          </a:ln>
        </p:spPr>
        <p:txBody>
          <a:bodyPr wrap="square">
            <a:spAutoFit/>
          </a:bodyPr>
          <a:lstStyle/>
          <a:p>
            <a:pPr algn="ctr">
              <a:spcAft>
                <a:spcPts val="1200"/>
              </a:spcAft>
            </a:pP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rPr>
              <a:t>Genesis 1:26-28</a:t>
            </a:r>
          </a:p>
          <a:p>
            <a:pPr algn="just">
              <a:spcAft>
                <a:spcPts val="0"/>
              </a:spcAft>
            </a:pPr>
            <a:r>
              <a:rPr lang="en-US" sz="2700" baseline="30000" dirty="0">
                <a:effectLst>
                  <a:outerShdw blurRad="38100" dist="38100" dir="2700000" algn="tl">
                    <a:srgbClr val="000000">
                      <a:alpha val="43137"/>
                    </a:srgbClr>
                  </a:outerShdw>
                </a:effectLst>
                <a:latin typeface="Calibri" panose="020F0502020204030204" pitchFamily="34" charset="0"/>
              </a:rPr>
              <a:t>26 </a:t>
            </a:r>
            <a:r>
              <a:rPr lang="en-US" sz="2700" dirty="0">
                <a:effectLst>
                  <a:outerShdw blurRad="38100" dist="38100" dir="2700000" algn="tl">
                    <a:srgbClr val="000000">
                      <a:alpha val="43137"/>
                    </a:srgbClr>
                  </a:outerShdw>
                </a:effectLst>
                <a:latin typeface="Calibri" panose="020F0502020204030204" pitchFamily="34" charset="0"/>
              </a:rPr>
              <a:t>Then God said, “Let Us make man in Our image, according to Our likeness; and let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rPr>
              <a:t>them rule over the fish of the sea and over the birds of the sky and over the cattle and over all the earth, and over every creeping thing that creeps on the earth</a:t>
            </a:r>
            <a:r>
              <a:rPr lang="en-US" sz="2700" dirty="0">
                <a:effectLst>
                  <a:outerShdw blurRad="38100" dist="38100" dir="2700000" algn="tl">
                    <a:srgbClr val="000000">
                      <a:alpha val="43137"/>
                    </a:srgbClr>
                  </a:outerShdw>
                </a:effectLst>
                <a:latin typeface="Calibri" panose="020F0502020204030204" pitchFamily="34" charset="0"/>
              </a:rPr>
              <a:t>.” </a:t>
            </a:r>
            <a:r>
              <a:rPr lang="en-US" sz="2700" baseline="30000" dirty="0">
                <a:effectLst>
                  <a:outerShdw blurRad="38100" dist="38100" dir="2700000" algn="tl">
                    <a:srgbClr val="000000">
                      <a:alpha val="43137"/>
                    </a:srgbClr>
                  </a:outerShdw>
                </a:effectLst>
                <a:latin typeface="Calibri" panose="020F0502020204030204" pitchFamily="34" charset="0"/>
              </a:rPr>
              <a:t>27 </a:t>
            </a:r>
            <a:r>
              <a:rPr lang="en-US" sz="2700" dirty="0">
                <a:effectLst>
                  <a:outerShdw blurRad="38100" dist="38100" dir="2700000" algn="tl">
                    <a:srgbClr val="000000">
                      <a:alpha val="43137"/>
                    </a:srgbClr>
                  </a:outerShdw>
                </a:effectLst>
                <a:latin typeface="Calibri" panose="020F0502020204030204" pitchFamily="34" charset="0"/>
              </a:rPr>
              <a:t>God created man in His own image, in the image of God He created him; male and female He created them. </a:t>
            </a:r>
            <a:r>
              <a:rPr lang="en-US" sz="2700" baseline="30000" dirty="0">
                <a:effectLst>
                  <a:outerShdw blurRad="38100" dist="38100" dir="2700000" algn="tl">
                    <a:srgbClr val="000000">
                      <a:alpha val="43137"/>
                    </a:srgbClr>
                  </a:outerShdw>
                </a:effectLst>
                <a:latin typeface="Calibri" panose="020F0502020204030204" pitchFamily="34" charset="0"/>
              </a:rPr>
              <a:t>28 </a:t>
            </a:r>
            <a:r>
              <a:rPr lang="en-US" sz="2700" dirty="0">
                <a:effectLst>
                  <a:outerShdw blurRad="38100" dist="38100" dir="2700000" algn="tl">
                    <a:srgbClr val="000000">
                      <a:alpha val="43137"/>
                    </a:srgbClr>
                  </a:outerShdw>
                </a:effectLst>
                <a:latin typeface="Calibri" panose="020F0502020204030204" pitchFamily="34" charset="0"/>
              </a:rPr>
              <a:t>God blessed them; and God said to them, “Be fruitful and multiply, and fill the earth, and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rPr>
              <a:t>subdue it; and rule over the fish of the sea and over the birds of the sky and over every living thing that moves on the earth</a:t>
            </a:r>
            <a:r>
              <a:rPr lang="en-US" sz="27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9100058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463" y="228111"/>
            <a:ext cx="7773074" cy="5639289"/>
          </a:xfrm>
          <a:prstGeom prst="rect">
            <a:avLst/>
          </a:prstGeom>
        </p:spPr>
      </p:pic>
    </p:spTree>
    <p:extLst>
      <p:ext uri="{BB962C8B-B14F-4D97-AF65-F5344CB8AC3E}">
        <p14:creationId xmlns:p14="http://schemas.microsoft.com/office/powerpoint/2010/main" val="754662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428750" y="304514"/>
            <a:ext cx="6286500" cy="114328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Michael J. Vlach</a:t>
            </a:r>
            <a:br>
              <a:rPr lang="en-US" altLang="en-US" sz="1600" dirty="0">
                <a:solidFill>
                  <a:schemeClr val="tx1"/>
                </a:solidFill>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Michael J. Vlach, </a:t>
            </a:r>
            <a:r>
              <a:rPr lang="en-US" sz="1600" i="1" dirty="0">
                <a:solidFill>
                  <a:schemeClr val="tx1"/>
                </a:solidFill>
                <a:effectLst>
                  <a:outerShdw blurRad="38100" dist="38100" dir="2700000" algn="tl">
                    <a:srgbClr val="000000">
                      <a:alpha val="43137"/>
                    </a:srgbClr>
                  </a:outerShdw>
                </a:effectLst>
              </a:rPr>
              <a:t>Premillennialism: Why There Must Be a Future Earthly Kingdom of Jesus</a:t>
            </a:r>
            <a:r>
              <a:rPr lang="en-US" sz="1600" dirty="0">
                <a:solidFill>
                  <a:schemeClr val="tx1"/>
                </a:solidFill>
                <a:effectLst>
                  <a:outerShdw blurRad="38100" dist="38100" dir="2700000" algn="tl">
                    <a:srgbClr val="000000">
                      <a:alpha val="43137"/>
                    </a:srgbClr>
                  </a:outerShdw>
                </a:effectLst>
              </a:rPr>
              <a:t> (Los Angeles, CA: Theological Studies, 2015), 99-101.</a:t>
            </a:r>
            <a:endParaRPr lang="en-US" altLang="en-US" sz="1600" dirty="0">
              <a:solidFill>
                <a:schemeClr val="tx1"/>
              </a:solidFill>
              <a:effectLst>
                <a:outerShdw blurRad="38100" dist="38100" dir="2700000" algn="tl">
                  <a:srgbClr val="000000">
                    <a:alpha val="43137"/>
                  </a:srgbClr>
                </a:outerShdw>
              </a:effectLst>
            </a:endParaRPr>
          </a:p>
        </p:txBody>
      </p:sp>
      <p:sp>
        <p:nvSpPr>
          <p:cNvPr id="57347" name="Content Placeholder 2"/>
          <p:cNvSpPr>
            <a:spLocks noGrp="1"/>
          </p:cNvSpPr>
          <p:nvPr>
            <p:ph idx="1"/>
          </p:nvPr>
        </p:nvSpPr>
        <p:spPr>
          <a:xfrm>
            <a:off x="0" y="1649622"/>
            <a:ext cx="9144000" cy="4343400"/>
          </a:xfrm>
        </p:spPr>
        <p:txBody>
          <a:bodyPr/>
          <a:lstStyle/>
          <a:p>
            <a:pPr marL="0" indent="0" algn="just">
              <a:buNone/>
            </a:pPr>
            <a:r>
              <a:rPr lang="en-US" sz="2750" dirty="0">
                <a:effectLst>
                  <a:outerShdw blurRad="38100" dist="38100" dir="2700000" algn="tl">
                    <a:srgbClr val="000000">
                      <a:alpha val="43137"/>
                    </a:srgbClr>
                  </a:outerShdw>
                </a:effectLst>
              </a:rPr>
              <a:t>“With 15:25 Paul says, “He must reign until He has put all his enemies under His feet” (25). The “must” means it is necessary that Jesus reigns. Paul’s wording in verse 25 is a reference to Psalm 110:1–2, which states: “The Lord says to my Lord: ‘Sit at My right hand until I make Your enemies a footstool for Your feet.’ The Lord will stretch forth Your strong scepter from Zion, saying, ‘Rule in the midst of Your enemies.’” The allusion to Ps. 110:1–2 is evidence that the “reign” of Jesus is a future earthly reign. The context of Psalm 110 is David’s Lord, the Messiah, sitting at the right hand of God for a session in heaven “until” He begins His earthly reign over His enemies from “Zion” in Jerusalem.”</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4" name="Picture 3">
            <a:extLst>
              <a:ext uri="{FF2B5EF4-FFF2-40B4-BE49-F238E27FC236}">
                <a16:creationId xmlns:a16="http://schemas.microsoft.com/office/drawing/2014/main" id="{91B9B464-A0D6-4DA8-AC73-EBF31D35E0E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2400" y="152400"/>
            <a:ext cx="888274" cy="1097280"/>
          </a:xfrm>
          <a:prstGeom prst="rect">
            <a:avLst/>
          </a:prstGeom>
        </p:spPr>
      </p:pic>
    </p:spTree>
    <p:extLst>
      <p:ext uri="{BB962C8B-B14F-4D97-AF65-F5344CB8AC3E}">
        <p14:creationId xmlns:p14="http://schemas.microsoft.com/office/powerpoint/2010/main" val="33264355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428750" y="304514"/>
            <a:ext cx="6286500" cy="114328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Michael J. Vlach</a:t>
            </a:r>
            <a:br>
              <a:rPr lang="en-US" altLang="en-US" sz="1600" dirty="0">
                <a:solidFill>
                  <a:schemeClr val="tx1"/>
                </a:solidFill>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Michael J. Vlach, </a:t>
            </a:r>
            <a:r>
              <a:rPr lang="en-US" sz="1600" i="1" dirty="0">
                <a:solidFill>
                  <a:schemeClr val="tx1"/>
                </a:solidFill>
                <a:effectLst>
                  <a:outerShdw blurRad="38100" dist="38100" dir="2700000" algn="tl">
                    <a:srgbClr val="000000">
                      <a:alpha val="43137"/>
                    </a:srgbClr>
                  </a:outerShdw>
                </a:effectLst>
              </a:rPr>
              <a:t>Premillennialism: Why There Must Be a Future Earthly Kingdom of Jesus</a:t>
            </a:r>
            <a:r>
              <a:rPr lang="en-US" sz="1600" dirty="0">
                <a:solidFill>
                  <a:schemeClr val="tx1"/>
                </a:solidFill>
                <a:effectLst>
                  <a:outerShdw blurRad="38100" dist="38100" dir="2700000" algn="tl">
                    <a:srgbClr val="000000">
                      <a:alpha val="43137"/>
                    </a:srgbClr>
                  </a:outerShdw>
                </a:effectLst>
              </a:rPr>
              <a:t> (Los Angeles, CA: Theological Studies, 2015), 99-101.</a:t>
            </a:r>
            <a:endParaRPr lang="en-US" altLang="en-US" sz="1600" dirty="0">
              <a:solidFill>
                <a:schemeClr val="tx1"/>
              </a:solidFill>
              <a:effectLst>
                <a:outerShdw blurRad="38100" dist="38100" dir="2700000" algn="tl">
                  <a:srgbClr val="000000">
                    <a:alpha val="43137"/>
                  </a:srgbClr>
                </a:outerShdw>
              </a:effectLst>
            </a:endParaRPr>
          </a:p>
        </p:txBody>
      </p:sp>
      <p:sp>
        <p:nvSpPr>
          <p:cNvPr id="57347" name="Content Placeholder 2"/>
          <p:cNvSpPr>
            <a:spLocks noGrp="1"/>
          </p:cNvSpPr>
          <p:nvPr>
            <p:ph idx="1"/>
          </p:nvPr>
        </p:nvSpPr>
        <p:spPr>
          <a:xfrm>
            <a:off x="0" y="1649622"/>
            <a:ext cx="9144000" cy="4827378"/>
          </a:xfrm>
        </p:spPr>
        <p:txBody>
          <a:bodyPr/>
          <a:lstStyle/>
          <a:p>
            <a:pPr marL="0" indent="0" algn="just">
              <a:buNone/>
            </a:pPr>
            <a:r>
              <a:rPr lang="en-US" sz="2800" dirty="0">
                <a:effectLst>
                  <a:outerShdw blurRad="38100" dist="38100" dir="2700000" algn="tl">
                    <a:srgbClr val="000000">
                      <a:alpha val="43137"/>
                    </a:srgbClr>
                  </a:outerShdw>
                </a:effectLst>
              </a:rPr>
              <a:t>“In reference to Ps. 110:1, the author of Hebrews says that Jesus is “waiting” at the right hand of the Father (see Hebrews 10:12–13). When the heavenly session from the Father’s throne is over, God installs His Messiah on earth to reign over it from Jerusalem. From our current historical perspective, Jesus is currently at the right hand of God the Father but this will be followed by a reign upon the earth. Thus, Jesus “must” reign from earth because Psalm 110 says this must happen. . . . Jesus the Son and Messiah must have a sustained reign in the realm where the first Adam failed (see Gen. 1:26, 28; 1 Cor. 15:45).”</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4" name="Picture 3">
            <a:extLst>
              <a:ext uri="{FF2B5EF4-FFF2-40B4-BE49-F238E27FC236}">
                <a16:creationId xmlns:a16="http://schemas.microsoft.com/office/drawing/2014/main" id="{91B9B464-A0D6-4DA8-AC73-EBF31D35E0E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2400" y="152400"/>
            <a:ext cx="888274" cy="1097280"/>
          </a:xfrm>
          <a:prstGeom prst="rect">
            <a:avLst/>
          </a:prstGeom>
        </p:spPr>
      </p:pic>
    </p:spTree>
    <p:extLst>
      <p:ext uri="{BB962C8B-B14F-4D97-AF65-F5344CB8AC3E}">
        <p14:creationId xmlns:p14="http://schemas.microsoft.com/office/powerpoint/2010/main" val="1559667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428750" y="304514"/>
            <a:ext cx="6286500" cy="114328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Michael J. Vlach</a:t>
            </a:r>
            <a:br>
              <a:rPr lang="en-US" altLang="en-US" sz="1600" dirty="0">
                <a:solidFill>
                  <a:schemeClr val="tx1"/>
                </a:solidFill>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Michael J. Vlach, </a:t>
            </a:r>
            <a:r>
              <a:rPr lang="en-US" sz="1600" i="1" dirty="0">
                <a:solidFill>
                  <a:schemeClr val="tx1"/>
                </a:solidFill>
                <a:effectLst>
                  <a:outerShdw blurRad="38100" dist="38100" dir="2700000" algn="tl">
                    <a:srgbClr val="000000">
                      <a:alpha val="43137"/>
                    </a:srgbClr>
                  </a:outerShdw>
                </a:effectLst>
              </a:rPr>
              <a:t>Premillennialism: Why There Must Be a Future Earthly Kingdom of Jesus</a:t>
            </a:r>
            <a:r>
              <a:rPr lang="en-US" sz="1600" dirty="0">
                <a:solidFill>
                  <a:schemeClr val="tx1"/>
                </a:solidFill>
                <a:effectLst>
                  <a:outerShdw blurRad="38100" dist="38100" dir="2700000" algn="tl">
                    <a:srgbClr val="000000">
                      <a:alpha val="43137"/>
                    </a:srgbClr>
                  </a:outerShdw>
                </a:effectLst>
              </a:rPr>
              <a:t> (Los Angeles, CA: Theological Studies, 2015), 99-101.</a:t>
            </a:r>
            <a:endParaRPr lang="en-US" altLang="en-US" sz="1600" dirty="0">
              <a:solidFill>
                <a:schemeClr val="tx1"/>
              </a:solidFill>
              <a:effectLst>
                <a:outerShdw blurRad="38100" dist="38100" dir="2700000" algn="tl">
                  <a:srgbClr val="000000">
                    <a:alpha val="43137"/>
                  </a:srgbClr>
                </a:outerShdw>
              </a:effectLst>
            </a:endParaRPr>
          </a:p>
        </p:txBody>
      </p:sp>
      <p:sp>
        <p:nvSpPr>
          <p:cNvPr id="57347" name="Content Placeholder 2"/>
          <p:cNvSpPr>
            <a:spLocks noGrp="1"/>
          </p:cNvSpPr>
          <p:nvPr>
            <p:ph idx="1"/>
          </p:nvPr>
        </p:nvSpPr>
        <p:spPr>
          <a:xfrm>
            <a:off x="0" y="1649622"/>
            <a:ext cx="9144000" cy="4343400"/>
          </a:xfrm>
        </p:spPr>
        <p:txBody>
          <a:bodyPr/>
          <a:lstStyle/>
          <a:p>
            <a:pPr marL="0" indent="0" algn="just">
              <a:buNone/>
            </a:pPr>
            <a:r>
              <a:rPr lang="en-US" sz="2800" dirty="0">
                <a:effectLst>
                  <a:outerShdw blurRad="38100" dist="38100" dir="2700000" algn="tl">
                    <a:srgbClr val="000000">
                      <a:alpha val="43137"/>
                    </a:srgbClr>
                  </a:outerShdw>
                </a:effectLst>
              </a:rPr>
              <a:t>“With 15:27, Paul quotes Ps. 8:6: “For He has put all things in subjection under His feet.”. . . The use of Psalm 8 is further evidence the Paul is thinking of a future earthly reign of Jesus. Psalm 8 explains and expands upon Gen. 1:26–28 and its truth that God created man to rule successfully over the earth. </a:t>
            </a:r>
            <a:r>
              <a:rPr lang="en-US" sz="2800" i="1" dirty="0">
                <a:effectLst>
                  <a:outerShdw blurRad="38100" dist="38100" dir="2700000" algn="tl">
                    <a:srgbClr val="000000">
                      <a:alpha val="43137"/>
                    </a:srgbClr>
                  </a:outerShdw>
                </a:effectLst>
              </a:rPr>
              <a:t>The last Adam, Jesus, must succeed from and over the realm where the first Adam failed—earth</a:t>
            </a:r>
            <a:r>
              <a:rPr lang="en-US" sz="2800" dirty="0">
                <a:effectLst>
                  <a:outerShdw blurRad="38100" dist="38100" dir="2700000" algn="tl">
                    <a:srgbClr val="000000">
                      <a:alpha val="43137"/>
                    </a:srgbClr>
                  </a:outerShdw>
                </a:effectLst>
              </a:rPr>
              <a:t>. The last Adam’s destiny is not to rule from heaven in a spiritual kingdom. He is to rule </a:t>
            </a:r>
            <a:r>
              <a:rPr lang="en-US" sz="2800" i="1" dirty="0">
                <a:effectLst>
                  <a:outerShdw blurRad="38100" dist="38100" dir="2700000" algn="tl">
                    <a:srgbClr val="000000">
                      <a:alpha val="43137"/>
                    </a:srgbClr>
                  </a:outerShdw>
                </a:effectLst>
              </a:rPr>
              <a:t>from</a:t>
            </a:r>
            <a:r>
              <a:rPr lang="en-US" sz="2800" dirty="0">
                <a:effectLst>
                  <a:outerShdw blurRad="38100" dist="38100" dir="2700000" algn="tl">
                    <a:srgbClr val="000000">
                      <a:alpha val="43137"/>
                    </a:srgbClr>
                  </a:outerShdw>
                </a:effectLst>
              </a:rPr>
              <a:t> and </a:t>
            </a:r>
            <a:r>
              <a:rPr lang="en-US" sz="2800" i="1" dirty="0">
                <a:effectLst>
                  <a:outerShdw blurRad="38100" dist="38100" dir="2700000" algn="tl">
                    <a:srgbClr val="000000">
                      <a:alpha val="43137"/>
                    </a:srgbClr>
                  </a:outerShdw>
                </a:effectLst>
              </a:rPr>
              <a:t>over</a:t>
            </a:r>
            <a:r>
              <a:rPr lang="en-US" sz="2800" dirty="0">
                <a:effectLst>
                  <a:outerShdw blurRad="38100" dist="38100" dir="2700000" algn="tl">
                    <a:srgbClr val="000000">
                      <a:alpha val="43137"/>
                    </a:srgbClr>
                  </a:outerShdw>
                </a:effectLst>
              </a:rPr>
              <a:t> the earth just like the first Adam was supposed to do. But unlike Adam, Jesus will succeed.”</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4" name="Picture 3">
            <a:extLst>
              <a:ext uri="{FF2B5EF4-FFF2-40B4-BE49-F238E27FC236}">
                <a16:creationId xmlns:a16="http://schemas.microsoft.com/office/drawing/2014/main" id="{91B9B464-A0D6-4DA8-AC73-EBF31D35E0E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2400" y="152400"/>
            <a:ext cx="888274" cy="1097280"/>
          </a:xfrm>
          <a:prstGeom prst="rect">
            <a:avLst/>
          </a:prstGeom>
        </p:spPr>
      </p:pic>
    </p:spTree>
    <p:extLst>
      <p:ext uri="{BB962C8B-B14F-4D97-AF65-F5344CB8AC3E}">
        <p14:creationId xmlns:p14="http://schemas.microsoft.com/office/powerpoint/2010/main" val="32208176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49622"/>
            <a:ext cx="9144000" cy="4446378"/>
          </a:xfrm>
        </p:spPr>
        <p:txBody>
          <a:bodyPr/>
          <a:lstStyle/>
          <a:p>
            <a:pPr marL="0" indent="0" algn="just">
              <a:buNone/>
            </a:pPr>
            <a:r>
              <a:rPr lang="en-US" sz="2800" dirty="0">
                <a:effectLst>
                  <a:outerShdw blurRad="38100" dist="38100" dir="2700000" algn="tl">
                    <a:srgbClr val="000000">
                      <a:alpha val="43137"/>
                    </a:srgbClr>
                  </a:outerShdw>
                </a:effectLst>
              </a:rPr>
              <a:t>“Those who place Jesus’ kingdom reign in this age from heaven over a spiritual kingdom are not giving justice to an important part of God’s kingdom program—which is for man to reign over the earth as God originally tasked him to do. Jesus as the ultimate Man and representative of mankind will fulfill this task. A spiritual reign from heaven does not complete what God requires in Gen. 1:26–28 and Psalm 8. God expects a successful reign over the earth and Jesus the Son will accomplish this task. Then He will hand the kingdom over to the Father.”</a:t>
            </a:r>
          </a:p>
        </p:txBody>
      </p:sp>
      <p:sp>
        <p:nvSpPr>
          <p:cNvPr id="57346" name="Title 1"/>
          <p:cNvSpPr>
            <a:spLocks noGrp="1"/>
          </p:cNvSpPr>
          <p:nvPr>
            <p:ph type="title"/>
          </p:nvPr>
        </p:nvSpPr>
        <p:spPr>
          <a:xfrm>
            <a:off x="1428750" y="304514"/>
            <a:ext cx="6286500" cy="114328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Michael J. Vlach</a:t>
            </a:r>
            <a:br>
              <a:rPr lang="en-US" altLang="en-US" sz="1600" dirty="0">
                <a:solidFill>
                  <a:schemeClr val="tx1"/>
                </a:solidFill>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Michael J. Vlach, </a:t>
            </a:r>
            <a:r>
              <a:rPr lang="en-US" sz="1600" i="1" dirty="0">
                <a:solidFill>
                  <a:schemeClr val="tx1"/>
                </a:solidFill>
                <a:effectLst>
                  <a:outerShdw blurRad="38100" dist="38100" dir="2700000" algn="tl">
                    <a:srgbClr val="000000">
                      <a:alpha val="43137"/>
                    </a:srgbClr>
                  </a:outerShdw>
                </a:effectLst>
              </a:rPr>
              <a:t>Premillennialism: Why There Must Be a Future Earthly Kingdom of Jesus</a:t>
            </a:r>
            <a:r>
              <a:rPr lang="en-US" sz="1600" dirty="0">
                <a:solidFill>
                  <a:schemeClr val="tx1"/>
                </a:solidFill>
                <a:effectLst>
                  <a:outerShdw blurRad="38100" dist="38100" dir="2700000" algn="tl">
                    <a:srgbClr val="000000">
                      <a:alpha val="43137"/>
                    </a:srgbClr>
                  </a:outerShdw>
                </a:effectLst>
              </a:rPr>
              <a:t> (Los Angeles, CA: Theological Studies, 2015), 99-101.</a:t>
            </a:r>
            <a:endParaRPr lang="en-US" altLang="en-US" sz="1600" dirty="0">
              <a:solidFill>
                <a:schemeClr val="tx1"/>
              </a:solidFill>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91B9B464-A0D6-4DA8-AC73-EBF31D35E0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888274" cy="1097280"/>
          </a:xfrm>
          <a:prstGeom prst="rect">
            <a:avLst/>
          </a:prstGeom>
        </p:spPr>
      </p:pic>
    </p:spTree>
    <p:extLst>
      <p:ext uri="{BB962C8B-B14F-4D97-AF65-F5344CB8AC3E}">
        <p14:creationId xmlns:p14="http://schemas.microsoft.com/office/powerpoint/2010/main" val="3591129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Three Problems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(1 Corinthians 15:25, 27)</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Parameter’s of Christ’s reign should be defined by the immediate context (1 Cor. 15:23-24)</a:t>
            </a:r>
          </a:p>
          <a:p>
            <a:pPr marL="514350" indent="-514350" algn="just">
              <a:spcBef>
                <a:spcPct val="0"/>
              </a:spcBef>
              <a:spcAft>
                <a:spcPts val="30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Ps. 110:1-2 (vs. 25) and Ps. 8:4-6 (vs. 27) speak of Christ’s direct earthly reign</a:t>
            </a:r>
          </a:p>
          <a:p>
            <a:pPr marL="514350" indent="-514350" algn="just">
              <a:spcBef>
                <a:spcPct val="0"/>
              </a:spcBef>
              <a:spcAft>
                <a:spcPts val="3000"/>
              </a:spcAft>
              <a:buClr>
                <a:srgbClr val="66FFFF"/>
              </a:buClr>
              <a:buSzPct val="100000"/>
              <a:buFont typeface="+mj-lt"/>
              <a:buAutoNum type="alphaUcPeriod"/>
            </a:pPr>
            <a:r>
              <a:rPr lang="en-US" altLang="en-US" sz="2800" b="1" u="sng" dirty="0">
                <a:solidFill>
                  <a:srgbClr val="FFFFCC"/>
                </a:solidFill>
                <a:effectLst>
                  <a:outerShdw blurRad="38100" dist="38100" dir="2700000" algn="tl">
                    <a:srgbClr val="000000">
                      <a:alpha val="43137"/>
                    </a:srgbClr>
                  </a:outerShdw>
                </a:effectLst>
              </a:rPr>
              <a:t>First Corinthians speaks of Christ’s future rule (4:5, 8; 6:2-3, 9-10; 15:50)</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45838" y="5257800"/>
            <a:ext cx="2052323" cy="1371600"/>
          </a:xfrm>
          <a:prstGeom prst="rect">
            <a:avLst/>
          </a:prstGeom>
        </p:spPr>
      </p:pic>
    </p:spTree>
    <p:extLst>
      <p:ext uri="{BB962C8B-B14F-4D97-AF65-F5344CB8AC3E}">
        <p14:creationId xmlns:p14="http://schemas.microsoft.com/office/powerpoint/2010/main" val="6637528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49353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4:5, 8</a:t>
            </a:r>
          </a:p>
          <a:p>
            <a:pPr algn="just"/>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do not go on passing judgment before the time, but wait until the Lord comes who will both bring to light the things hidden in the darkness and disclose the motives of men’s hearts; and then each man’s praise will come to him from God…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are already filled, you have already become rich, you have become kings without us; and indeed, I wish that you had become kings so that we also might reign with you…</a:t>
            </a:r>
          </a:p>
        </p:txBody>
      </p:sp>
    </p:spTree>
    <p:extLst>
      <p:ext uri="{BB962C8B-B14F-4D97-AF65-F5344CB8AC3E}">
        <p14:creationId xmlns:p14="http://schemas.microsoft.com/office/powerpoint/2010/main" val="32124608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32398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6:2-3</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 do you not know that the saints will judge the world? If the world is judged by you, are you not competent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constitute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smallest law courts?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 you not know that we will judge angels? How much more matters of this life?”</a:t>
            </a:r>
          </a:p>
        </p:txBody>
      </p:sp>
    </p:spTree>
    <p:extLst>
      <p:ext uri="{BB962C8B-B14F-4D97-AF65-F5344CB8AC3E}">
        <p14:creationId xmlns:p14="http://schemas.microsoft.com/office/powerpoint/2010/main" val="2219606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24731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15:23-28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each in his own order: Christ the first fruits, after that those who are Christ’s at His coming,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end, when He hands over the kingdom to the God and Father, when He has abolished all rule and all authority and power.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must reign until He has put all His enemies under His feet.”</a:t>
            </a:r>
          </a:p>
        </p:txBody>
      </p:sp>
    </p:spTree>
    <p:extLst>
      <p:ext uri="{BB962C8B-B14F-4D97-AF65-F5344CB8AC3E}">
        <p14:creationId xmlns:p14="http://schemas.microsoft.com/office/powerpoint/2010/main" val="26266353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428750" y="304514"/>
            <a:ext cx="6286500" cy="114328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Michael J. Vlach</a:t>
            </a:r>
            <a:br>
              <a:rPr lang="en-US" altLang="en-US" sz="1600" dirty="0">
                <a:solidFill>
                  <a:schemeClr val="tx1"/>
                </a:solidFill>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Michael J. Vlach, </a:t>
            </a:r>
            <a:r>
              <a:rPr lang="en-US" sz="1600" i="1" dirty="0">
                <a:solidFill>
                  <a:schemeClr val="tx1"/>
                </a:solidFill>
                <a:effectLst>
                  <a:outerShdw blurRad="38100" dist="38100" dir="2700000" algn="tl">
                    <a:srgbClr val="000000">
                      <a:alpha val="43137"/>
                    </a:srgbClr>
                  </a:outerShdw>
                </a:effectLst>
              </a:rPr>
              <a:t>Premillennialism: Why There Must Be a Future Earthly Kingdom of Jesus</a:t>
            </a:r>
            <a:r>
              <a:rPr lang="en-US" sz="1600" dirty="0">
                <a:solidFill>
                  <a:schemeClr val="tx1"/>
                </a:solidFill>
                <a:effectLst>
                  <a:outerShdw blurRad="38100" dist="38100" dir="2700000" algn="tl">
                    <a:srgbClr val="000000">
                      <a:alpha val="43137"/>
                    </a:srgbClr>
                  </a:outerShdw>
                </a:effectLst>
              </a:rPr>
              <a:t> (Los Angeles, CA: Theological Studies, 2015), 103.</a:t>
            </a:r>
            <a:endParaRPr lang="en-US" altLang="en-US" sz="1600" dirty="0">
              <a:solidFill>
                <a:schemeClr val="tx1"/>
              </a:solidFill>
              <a:effectLst>
                <a:outerShdw blurRad="38100" dist="38100" dir="2700000" algn="tl">
                  <a:srgbClr val="000000">
                    <a:alpha val="43137"/>
                  </a:srgbClr>
                </a:outerShdw>
              </a:effectLst>
            </a:endParaRPr>
          </a:p>
        </p:txBody>
      </p:sp>
      <p:sp>
        <p:nvSpPr>
          <p:cNvPr id="57347" name="Content Placeholder 2"/>
          <p:cNvSpPr>
            <a:spLocks noGrp="1"/>
          </p:cNvSpPr>
          <p:nvPr>
            <p:ph idx="1"/>
          </p:nvPr>
        </p:nvSpPr>
        <p:spPr>
          <a:xfrm>
            <a:off x="0" y="1649622"/>
            <a:ext cx="9144000" cy="4903864"/>
          </a:xfrm>
        </p:spPr>
        <p:txBody>
          <a:bodyPr/>
          <a:lstStyle/>
          <a:p>
            <a:pPr marL="0" indent="0" algn="just">
              <a:buNone/>
            </a:pPr>
            <a:r>
              <a:rPr lang="en-US" sz="2750" dirty="0">
                <a:effectLst>
                  <a:outerShdw blurRad="38100" dist="38100" dir="2700000" algn="tl">
                    <a:srgbClr val="000000">
                      <a:alpha val="43137"/>
                    </a:srgbClr>
                  </a:outerShdw>
                </a:effectLst>
              </a:rPr>
              <a:t>“As shown, the grammar of 1 Cor. 15:20–28 indicates a future reign of Jesus after His second coming to the earth. Yet the context of 1 Corinthians also strengthens this understanding. Paul viewed the kingdom reign as future in 1 Corinthians 4 and 6. With 1 Corinthians 4:8 he chided the Corinthians for thinking they were already reigning when they were not (“I wish that you had become kings so that we also might reign with you”). And in 1 Corinthian 6:2–3 he stated that the kingdom reign of the saints involves judging angels, something that clearly was not happening in the present. So even before we arrive at 1 Corinthians 15 Paul already indicated that the kingdom is future.”</a:t>
            </a:r>
          </a:p>
        </p:txBody>
      </p:sp>
      <p:pic>
        <p:nvPicPr>
          <p:cNvPr id="4" name="Picture 3">
            <a:extLst>
              <a:ext uri="{FF2B5EF4-FFF2-40B4-BE49-F238E27FC236}">
                <a16:creationId xmlns:a16="http://schemas.microsoft.com/office/drawing/2014/main" id="{91B9B464-A0D6-4DA8-AC73-EBF31D35E0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888274" cy="1097280"/>
          </a:xfrm>
          <a:prstGeom prst="rect">
            <a:avLst/>
          </a:prstGeom>
        </p:spPr>
      </p:pic>
    </p:spTree>
    <p:extLst>
      <p:ext uri="{BB962C8B-B14F-4D97-AF65-F5344CB8AC3E}">
        <p14:creationId xmlns:p14="http://schemas.microsoft.com/office/powerpoint/2010/main" val="18478782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428750" y="304514"/>
            <a:ext cx="6286500" cy="114328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Michael J. Vlach</a:t>
            </a:r>
            <a:br>
              <a:rPr lang="en-US" altLang="en-US" sz="1600" dirty="0">
                <a:solidFill>
                  <a:schemeClr val="tx1"/>
                </a:solidFill>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Michael J. Vlach, </a:t>
            </a:r>
            <a:r>
              <a:rPr lang="en-US" sz="1600" i="1" dirty="0">
                <a:solidFill>
                  <a:schemeClr val="tx1"/>
                </a:solidFill>
                <a:effectLst>
                  <a:outerShdw blurRad="38100" dist="38100" dir="2700000" algn="tl">
                    <a:srgbClr val="000000">
                      <a:alpha val="43137"/>
                    </a:srgbClr>
                  </a:outerShdw>
                </a:effectLst>
              </a:rPr>
              <a:t>Premillennialism: Why There Must Be a Future Earthly Kingdom of Jesus</a:t>
            </a:r>
            <a:r>
              <a:rPr lang="en-US" sz="1600" dirty="0">
                <a:solidFill>
                  <a:schemeClr val="tx1"/>
                </a:solidFill>
                <a:effectLst>
                  <a:outerShdw blurRad="38100" dist="38100" dir="2700000" algn="tl">
                    <a:srgbClr val="000000">
                      <a:alpha val="43137"/>
                    </a:srgbClr>
                  </a:outerShdw>
                </a:effectLst>
              </a:rPr>
              <a:t> (Los Angeles, CA: Theological Studies, 2015), 103.</a:t>
            </a:r>
            <a:endParaRPr lang="en-US" altLang="en-US" sz="1600" dirty="0">
              <a:solidFill>
                <a:schemeClr val="tx1"/>
              </a:solidFill>
              <a:effectLst>
                <a:outerShdw blurRad="38100" dist="38100" dir="2700000" algn="tl">
                  <a:srgbClr val="000000">
                    <a:alpha val="43137"/>
                  </a:srgbClr>
                </a:outerShdw>
              </a:effectLst>
            </a:endParaRPr>
          </a:p>
        </p:txBody>
      </p:sp>
      <p:sp>
        <p:nvSpPr>
          <p:cNvPr id="57347" name="Content Placeholder 2"/>
          <p:cNvSpPr>
            <a:spLocks noGrp="1"/>
          </p:cNvSpPr>
          <p:nvPr>
            <p:ph idx="1"/>
          </p:nvPr>
        </p:nvSpPr>
        <p:spPr>
          <a:xfrm>
            <a:off x="0" y="1649622"/>
            <a:ext cx="9144000" cy="5055978"/>
          </a:xfrm>
        </p:spPr>
        <p:txBody>
          <a:bodyPr/>
          <a:lstStyle/>
          <a:p>
            <a:pPr marL="0" indent="0" algn="just">
              <a:buNone/>
            </a:pPr>
            <a:r>
              <a:rPr lang="en-US" sz="2800" dirty="0">
                <a:effectLst>
                  <a:outerShdw blurRad="38100" dist="38100" dir="2700000" algn="tl">
                    <a:srgbClr val="000000">
                      <a:alpha val="43137"/>
                    </a:srgbClr>
                  </a:outerShdw>
                </a:effectLst>
              </a:rPr>
              <a:t>“As 1 Corinthians 4:8 and 6:2–3 reveal, a close connection exists between the kingdom reign of Messiah and the reign of those who belong to Messiah. So if Paul clearly places the kingdom reign of the saints in the future (which he does) in 1 Cor. 4:8 and 6:2–3, this makes it likely that the kingdom of the Son described in 1 Corinthians 15:20–28 is future as well. What Paul revealed earlier in 1 Corinthians helps inform what he is claiming later. Hence, both grammar and context indicate a futuristic understanding of Jesus’ reign in 1 Corinthians 15.”</a:t>
            </a:r>
          </a:p>
        </p:txBody>
      </p:sp>
      <p:pic>
        <p:nvPicPr>
          <p:cNvPr id="4" name="Picture 3">
            <a:extLst>
              <a:ext uri="{FF2B5EF4-FFF2-40B4-BE49-F238E27FC236}">
                <a16:creationId xmlns:a16="http://schemas.microsoft.com/office/drawing/2014/main" id="{91B9B464-A0D6-4DA8-AC73-EBF31D35E0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888274" cy="1097280"/>
          </a:xfrm>
          <a:prstGeom prst="rect">
            <a:avLst/>
          </a:prstGeom>
        </p:spPr>
      </p:pic>
    </p:spTree>
    <p:extLst>
      <p:ext uri="{BB962C8B-B14F-4D97-AF65-F5344CB8AC3E}">
        <p14:creationId xmlns:p14="http://schemas.microsoft.com/office/powerpoint/2010/main" val="30074433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5487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6:9-10</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do you not know that the unrighteous will not inherit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God? Do not be deceived; neither fornicators, nor idolaters, nor adulterers, nor effeminate, nor homosexuals,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nor thieves, nor the covetous, nor drunkards, nor revilers, nor swindlers, will inherit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God.”</a:t>
            </a:r>
          </a:p>
        </p:txBody>
      </p:sp>
    </p:spTree>
    <p:extLst>
      <p:ext uri="{BB962C8B-B14F-4D97-AF65-F5344CB8AC3E}">
        <p14:creationId xmlns:p14="http://schemas.microsoft.com/office/powerpoint/2010/main" val="5395400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7754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15:50</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 say this, brethren, that flesh and blood cannot inherit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God; nor does the perishable inherit the imperishable.”</a:t>
            </a:r>
          </a:p>
        </p:txBody>
      </p:sp>
      <p:pic>
        <p:nvPicPr>
          <p:cNvPr id="5" name="Picture 2" descr="http://3.bp.blogspot.com/-QEkPt30fRNQ/US-EfJsZfRI/AAAAAAAASK4/JnP_SUUHRas/s1600/a.jpg">
            <a:extLst>
              <a:ext uri="{FF2B5EF4-FFF2-40B4-BE49-F238E27FC236}">
                <a16:creationId xmlns:a16="http://schemas.microsoft.com/office/drawing/2014/main" id="{34A1E2EE-405D-4171-9632-11A55D026FE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09938" y="3124200"/>
            <a:ext cx="2524125" cy="1690576"/>
          </a:xfrm>
          <a:prstGeom prst="rect">
            <a:avLst/>
          </a:prstGeom>
          <a:noFill/>
          <a:ln w="9525">
            <a:noFill/>
            <a:miter lim="800000"/>
            <a:headEnd/>
            <a:tailEnd/>
          </a:ln>
        </p:spPr>
      </p:pic>
    </p:spTree>
    <p:extLst>
      <p:ext uri="{BB962C8B-B14F-4D97-AF65-F5344CB8AC3E}">
        <p14:creationId xmlns:p14="http://schemas.microsoft.com/office/powerpoint/2010/main" val="7732869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21D5-8896-46A3-B445-B7807A4F35A4}"/>
              </a:ext>
            </a:extLst>
          </p:cNvPr>
          <p:cNvSpPr txBox="1">
            <a:spLocks/>
          </p:cNvSpPr>
          <p:nvPr/>
        </p:nvSpPr>
        <p:spPr>
          <a:xfrm>
            <a:off x="226219" y="2807494"/>
            <a:ext cx="8691562" cy="1243012"/>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sz="48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10821402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Three Problems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(1 Corinthians 15:25, 27)</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Parameter’s of Christ’s reign should be defined by the immediate context (1 Cor. 15:23-24)</a:t>
            </a:r>
          </a:p>
          <a:p>
            <a:pPr marL="514350" indent="-514350" algn="just">
              <a:spcBef>
                <a:spcPct val="0"/>
              </a:spcBef>
              <a:spcAft>
                <a:spcPts val="30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Ps. 110:1-2 (vs. 25) and Ps. 8:4-6 (vs. 27) speak of Christ’s direct earthly reign</a:t>
            </a:r>
          </a:p>
          <a:p>
            <a:pPr marL="514350" indent="-514350" algn="just">
              <a:spcBef>
                <a:spcPct val="0"/>
              </a:spcBef>
              <a:spcAft>
                <a:spcPts val="3000"/>
              </a:spcAft>
              <a:buClr>
                <a:srgbClr val="66FFFF"/>
              </a:buClr>
              <a:buSzPct val="100000"/>
              <a:buFont typeface="+mj-lt"/>
              <a:buAutoNum type="alphaUcPeriod"/>
            </a:pPr>
            <a:r>
              <a:rPr lang="en-US" altLang="en-US" sz="2800" dirty="0">
                <a:effectLst>
                  <a:outerShdw blurRad="38100" dist="38100" dir="2700000" algn="tl">
                    <a:srgbClr val="000000">
                      <a:alpha val="43137"/>
                    </a:srgbClr>
                  </a:outerShdw>
                </a:effectLst>
              </a:rPr>
              <a:t>First Corinthians speaks of Christ’s future rule (4:5, 8; 6:2-3, 9-10; 15:50)</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45838" y="5257800"/>
            <a:ext cx="2052323" cy="1371600"/>
          </a:xfrm>
          <a:prstGeom prst="rect">
            <a:avLst/>
          </a:prstGeom>
        </p:spPr>
      </p:pic>
    </p:spTree>
    <p:extLst>
      <p:ext uri="{BB962C8B-B14F-4D97-AF65-F5344CB8AC3E}">
        <p14:creationId xmlns:p14="http://schemas.microsoft.com/office/powerpoint/2010/main" val="31596863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294210" y="228600"/>
            <a:ext cx="6555581" cy="809625"/>
          </a:xfrm>
        </p:spPr>
        <p:txBody>
          <a:bodyPr/>
          <a:lstStyle/>
          <a:p>
            <a:pPr algn="ctr" eaLnBrk="1" hangingPunct="1">
              <a:defRPr/>
            </a:pPr>
            <a:r>
              <a:rPr lang="en-US" altLang="en-US" sz="3600" dirty="0">
                <a:effectLst>
                  <a:outerShdw blurRad="38100" dist="38100" dir="2700000" algn="tl">
                    <a:srgbClr val="000000">
                      <a:alpha val="43137"/>
                    </a:srgbClr>
                  </a:outerShdw>
                </a:effectLst>
              </a:rPr>
              <a:t>3. Passages from Paul’s Writings</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8601" y="1143000"/>
            <a:ext cx="8689180" cy="5183560"/>
          </a:xfrm>
        </p:spPr>
        <p:txBody>
          <a:bodyPr/>
          <a:lstStyle/>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Walk worthy of the kingdom (1 Thess. 2:12)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Kingdom power (1 Cor. 4:20)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He must reign until… (1 Cor. 15:23-28)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b="1" u="sng" dirty="0">
                <a:solidFill>
                  <a:srgbClr val="FFFFCC"/>
                </a:solidFill>
                <a:effectLst>
                  <a:outerShdw blurRad="38100" dist="38100" dir="2700000" algn="tl">
                    <a:srgbClr val="000000">
                      <a:alpha val="43137"/>
                    </a:srgbClr>
                  </a:outerShdw>
                </a:effectLst>
              </a:rPr>
              <a:t>Kingdom is not eating &amp; drinking (Rom. 14:17)</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King of Kings &amp; Lord of Lords (1 Tim. 6:15)</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Transferred into the Kingdom (Col 1:13)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Fellow workers for the Kingdom (Col. 4:11)</a:t>
            </a:r>
          </a:p>
        </p:txBody>
      </p:sp>
      <p:pic>
        <p:nvPicPr>
          <p:cNvPr id="6" name="Picture 2" descr="http://3.bp.blogspot.com/-QEkPt30fRNQ/US-EfJsZfRI/AAAAAAAASK4/JnP_SUUHRas/s1600/a.jpg">
            <a:extLst>
              <a:ext uri="{FF2B5EF4-FFF2-40B4-BE49-F238E27FC236}">
                <a16:creationId xmlns:a16="http://schemas.microsoft.com/office/drawing/2014/main" id="{5A861685-B2B1-44C3-96EE-238A8C79EB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39075" y="76200"/>
            <a:ext cx="1228725" cy="822960"/>
          </a:xfrm>
          <a:prstGeom prst="rect">
            <a:avLst/>
          </a:prstGeom>
          <a:noFill/>
          <a:ln w="9525">
            <a:noFill/>
            <a:miter lim="800000"/>
            <a:headEnd/>
            <a:tailEnd/>
          </a:ln>
        </p:spPr>
      </p:pic>
    </p:spTree>
    <p:extLst>
      <p:ext uri="{BB962C8B-B14F-4D97-AF65-F5344CB8AC3E}">
        <p14:creationId xmlns:p14="http://schemas.microsoft.com/office/powerpoint/2010/main" val="2331944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15:23-28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last enemy that will be abolished is death.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has put all things in subjection under His feet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when He says, ‘All things are put in subjection,’ it is evident that He is excepted who put all things in subjection to Him.</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all things are subjected to Him, then the Son Himself also will be subjected to the One who subjected all things to Him, so that God may be all in all.”</a:t>
            </a:r>
          </a:p>
        </p:txBody>
      </p:sp>
    </p:spTree>
    <p:extLst>
      <p:ext uri="{BB962C8B-B14F-4D97-AF65-F5344CB8AC3E}">
        <p14:creationId xmlns:p14="http://schemas.microsoft.com/office/powerpoint/2010/main" val="2980627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15:24</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comes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end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He hands over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God and Father, when He has abolished all rule and all authority and power.”</a:t>
            </a:r>
          </a:p>
        </p:txBody>
      </p:sp>
      <p:pic>
        <p:nvPicPr>
          <p:cNvPr id="4" name="Picture 2" descr="http://3.bp.blogspot.com/-QEkPt30fRNQ/US-EfJsZfRI/AAAAAAAASK4/JnP_SUUHRas/s1600/a.jpg">
            <a:extLst>
              <a:ext uri="{FF2B5EF4-FFF2-40B4-BE49-F238E27FC236}">
                <a16:creationId xmlns:a16="http://schemas.microsoft.com/office/drawing/2014/main" id="{AF3B9813-F7A4-4857-A5E0-A9B31D5130C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09938" y="3124200"/>
            <a:ext cx="2524125" cy="1690576"/>
          </a:xfrm>
          <a:prstGeom prst="rect">
            <a:avLst/>
          </a:prstGeom>
          <a:noFill/>
          <a:ln w="9525">
            <a:noFill/>
            <a:miter lim="800000"/>
            <a:headEnd/>
            <a:tailEnd/>
          </a:ln>
        </p:spPr>
      </p:pic>
    </p:spTree>
    <p:extLst>
      <p:ext uri="{BB962C8B-B14F-4D97-AF65-F5344CB8AC3E}">
        <p14:creationId xmlns:p14="http://schemas.microsoft.com/office/powerpoint/2010/main" val="1369703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71600"/>
            <a:ext cx="9144000" cy="4572000"/>
          </a:xfrm>
        </p:spPr>
        <p:txBody>
          <a:bodyPr/>
          <a:lstStyle/>
          <a:p>
            <a:pPr marL="0" indent="0" algn="just" eaLnBrk="1" hangingPunct="1">
              <a:buFont typeface="Arial" panose="020B0604020202020204" pitchFamily="34" charset="0"/>
              <a:buNone/>
              <a:defRPr/>
            </a:pPr>
            <a:r>
              <a:rPr lang="en-US" sz="2700" dirty="0">
                <a:effectLst>
                  <a:outerShdw blurRad="38100" dist="38100" dir="2700000" algn="tl">
                    <a:srgbClr val="000000">
                      <a:alpha val="43137"/>
                    </a:srgbClr>
                  </a:outerShdw>
                </a:effectLst>
              </a:rPr>
              <a:t>“The time of the Kingdom may be ascertained from the main subject matter of the context, which is </a:t>
            </a:r>
            <a:r>
              <a:rPr lang="en-US" sz="2700" i="1" dirty="0">
                <a:effectLst>
                  <a:outerShdw blurRad="38100" dist="38100" dir="2700000" algn="tl">
                    <a:srgbClr val="000000">
                      <a:alpha val="43137"/>
                    </a:srgbClr>
                  </a:outerShdw>
                </a:effectLst>
              </a:rPr>
              <a:t>resurrection</a:t>
            </a:r>
            <a:r>
              <a:rPr lang="en-US" sz="2700" dirty="0">
                <a:effectLst>
                  <a:outerShdw blurRad="38100" dist="38100" dir="2700000" algn="tl">
                    <a:srgbClr val="000000">
                      <a:alpha val="43137"/>
                    </a:srgbClr>
                  </a:outerShdw>
                </a:effectLst>
              </a:rPr>
              <a:t>. Every man must be raised from the dead, we are told, but each in his own order. . . . This threefold order of resurrection fits the eschatological system of the New Testament; first the resurrection of Christ Himself; second, the resurrection of His saints at the Second Advent (1 Thess. 4:13–18); third, the resurrection of the unsaved at the ‘end’ (cf. Rev. 20:11–15). Since the Kingdom is to be established at the second coming of Christ, and it is to be delivered up to the Father at the ‘end,’ the period of the kingdom must be located in the future between the two resurrections, as also indicated clearly in Revelation 20.”</a:t>
            </a:r>
          </a:p>
        </p:txBody>
      </p:sp>
      <p:pic>
        <p:nvPicPr>
          <p:cNvPr id="3" name="Picture 2">
            <a:extLst>
              <a:ext uri="{FF2B5EF4-FFF2-40B4-BE49-F238E27FC236}">
                <a16:creationId xmlns:a16="http://schemas.microsoft.com/office/drawing/2014/main" id="{D1102AC0-17E4-43BE-9109-86520EE0E2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36874"/>
            <a:ext cx="741871" cy="1112806"/>
          </a:xfrm>
          <a:prstGeom prst="rect">
            <a:avLst/>
          </a:prstGeom>
        </p:spPr>
      </p:pic>
      <p:sp>
        <p:nvSpPr>
          <p:cNvPr id="2" name="Rectangle 1">
            <a:extLst>
              <a:ext uri="{FF2B5EF4-FFF2-40B4-BE49-F238E27FC236}">
                <a16:creationId xmlns:a16="http://schemas.microsoft.com/office/drawing/2014/main" id="{68474A76-857A-4323-8AA8-6985B1657BF9}"/>
              </a:ext>
            </a:extLst>
          </p:cNvPr>
          <p:cNvSpPr/>
          <p:nvPr/>
        </p:nvSpPr>
        <p:spPr>
          <a:xfrm>
            <a:off x="952500" y="232083"/>
            <a:ext cx="723900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Alva J. McClain</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Alva J. McClain, The Greatness of the Kingdom: An Inductive Study of the Kingdom of God as Set Forth in the Scriptures (Grand Rapids: Zondervan, 1959), 435.</a:t>
            </a:r>
          </a:p>
        </p:txBody>
      </p:sp>
    </p:spTree>
    <p:extLst>
      <p:ext uri="{BB962C8B-B14F-4D97-AF65-F5344CB8AC3E}">
        <p14:creationId xmlns:p14="http://schemas.microsoft.com/office/powerpoint/2010/main" val="3698540134"/>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24400</TotalTime>
  <Words>2063</Words>
  <Application>Microsoft Office PowerPoint</Application>
  <PresentationFormat>On-screen Show (4:3)</PresentationFormat>
  <Paragraphs>161</Paragraphs>
  <Slides>66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Arial</vt:lpstr>
      <vt:lpstr>Calibri</vt:lpstr>
      <vt:lpstr>Times New Roman</vt:lpstr>
      <vt:lpstr>Wingdings</vt:lpstr>
      <vt:lpstr>Azure</vt:lpstr>
      <vt:lpstr>PowerPoint Presentation</vt:lpstr>
      <vt:lpstr>The Coming Kingdom Chapter 19</vt:lpstr>
      <vt:lpstr>Kingdom Study Outline</vt:lpstr>
      <vt:lpstr>Response to Kingdom Now Problem Passages</vt:lpstr>
      <vt:lpstr>3. Passages from Paul’s Writings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Michael J. Vlach Michael J. Vlach, Premillennialism: Why There Must Be a Future Earthly Kingdom of Jesus (Los Angeles, CA: Theological Studies, 2015), 96.</vt:lpstr>
      <vt:lpstr>PowerPoint Presentation</vt:lpstr>
      <vt:lpstr>PowerPoint Presentation</vt:lpstr>
      <vt:lpstr>Michael J. Vlach Michael J. Vlach, Premillennialism: Why There Must Be a Future Earthly Kingdom of Jesus (Los Angeles, CA: Theological Studies, 2015), 97-98.</vt:lpstr>
      <vt:lpstr>Michael J. Vlach Michael J. Vlach, Premillennialism: Why There Must Be a Future Earthly Kingdom of Jesus (Los Angeles, CA: Theological Studies, 2015), 97-98.</vt:lpstr>
      <vt:lpstr>Michael J. Vlach Michael J. Vlach, Premillennialism: Why There Must Be a Future Earthly Kingdom of Jesus (Los Angeles, CA: Theological Studies, 2015), 97-98.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Michael J. Vlach Michael J. Vlach, Premillennialism: Why There Must Be a Future Earthly Kingdom of Jesus (Los Angeles, CA: Theological Studies, 2015), 102.</vt:lpstr>
      <vt:lpstr>PowerPoint Presentation</vt:lpstr>
      <vt:lpstr>PowerPoint Presentation</vt:lpstr>
      <vt:lpstr>PowerPoint Presentation</vt:lpstr>
      <vt:lpstr>PowerPoint Presentation</vt:lpstr>
      <vt:lpstr>Three Problems  (1 Corinthians 15:25, 27)</vt:lpstr>
      <vt:lpstr>Three Problems  (1 Corinthians 15:25, 27)</vt:lpstr>
      <vt:lpstr>PowerPoint Presentation</vt:lpstr>
      <vt:lpstr>PowerPoint Presentation</vt:lpstr>
      <vt:lpstr>PowerPoint Presentation</vt:lpstr>
      <vt:lpstr>Three Problems  (1 Corinthians 15:25, 27)</vt:lpstr>
      <vt:lpstr>PowerPoint Presentation</vt:lpstr>
      <vt:lpstr>PowerPoint Presentation</vt:lpstr>
      <vt:lpstr>PowerPoint Presentation</vt:lpstr>
      <vt:lpstr>PowerPoint Presentation</vt:lpstr>
      <vt:lpstr>PowerPoint Presentation</vt:lpstr>
      <vt:lpstr>PowerPoint Presentation</vt:lpstr>
      <vt:lpstr>Michael J. Vlach Michael J. Vlach, Premillennialism: Why There Must Be a Future Earthly Kingdom of Jesus (Los Angeles, CA: Theological Studies, 2015), 99-101.</vt:lpstr>
      <vt:lpstr>Michael J. Vlach Michael J. Vlach, Premillennialism: Why There Must Be a Future Earthly Kingdom of Jesus (Los Angeles, CA: Theological Studies, 2015), 99-101.</vt:lpstr>
      <vt:lpstr>Michael J. Vlach Michael J. Vlach, Premillennialism: Why There Must Be a Future Earthly Kingdom of Jesus (Los Angeles, CA: Theological Studies, 2015), 99-101.</vt:lpstr>
      <vt:lpstr>Michael J. Vlach Michael J. Vlach, Premillennialism: Why There Must Be a Future Earthly Kingdom of Jesus (Los Angeles, CA: Theological Studies, 2015), 99-101.</vt:lpstr>
      <vt:lpstr>Three Problems  (1 Corinthians 15:25, 27)</vt:lpstr>
      <vt:lpstr>PowerPoint Presentation</vt:lpstr>
      <vt:lpstr>PowerPoint Presentation</vt:lpstr>
      <vt:lpstr>Michael J. Vlach Michael J. Vlach, Premillennialism: Why There Must Be a Future Earthly Kingdom of Jesus (Los Angeles, CA: Theological Studies, 2015), 103.</vt:lpstr>
      <vt:lpstr>Michael J. Vlach Michael J. Vlach, Premillennialism: Why There Must Be a Future Earthly Kingdom of Jesus (Los Angeles, CA: Theological Studies, 2015), 103.</vt:lpstr>
      <vt:lpstr>PowerPoint Presentation</vt:lpstr>
      <vt:lpstr>PowerPoint Presentation</vt:lpstr>
      <vt:lpstr>PowerPoint Presentation</vt:lpstr>
      <vt:lpstr>Three Problems  (1 Corinthians 15:25, 27)</vt:lpstr>
      <vt:lpstr>3. Passages from Paul’s Writings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SLBC_053-Kingdom</dc:title>
  <dc:subject>Kingdom Series</dc:subject>
  <dc:creator>A. Woods</dc:creator>
  <dc:description>Modified by Jim McGowan</dc:description>
  <cp:lastModifiedBy>Andy Woods</cp:lastModifiedBy>
  <cp:revision>2886</cp:revision>
  <cp:lastPrinted>2019-04-17T11:50:01Z</cp:lastPrinted>
  <dcterms:created xsi:type="dcterms:W3CDTF">2009-03-17T12:21:13Z</dcterms:created>
  <dcterms:modified xsi:type="dcterms:W3CDTF">2019-04-17T15:00:42Z</dcterms:modified>
</cp:coreProperties>
</file>