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3"/>
  </p:notesMasterIdLst>
  <p:handoutMasterIdLst>
    <p:handoutMasterId r:id="rId74"/>
  </p:handoutMasterIdLst>
  <p:sldIdLst>
    <p:sldId id="2067" r:id="rId2"/>
    <p:sldId id="322" r:id="rId3"/>
    <p:sldId id="5164" r:id="rId4"/>
    <p:sldId id="5185" r:id="rId5"/>
    <p:sldId id="3738" r:id="rId6"/>
    <p:sldId id="5017" r:id="rId7"/>
    <p:sldId id="682" r:id="rId8"/>
    <p:sldId id="664" r:id="rId9"/>
    <p:sldId id="4990" r:id="rId10"/>
    <p:sldId id="4981" r:id="rId11"/>
    <p:sldId id="5180" r:id="rId12"/>
    <p:sldId id="5181" r:id="rId13"/>
    <p:sldId id="5196" r:id="rId14"/>
    <p:sldId id="5197" r:id="rId15"/>
    <p:sldId id="2043" r:id="rId16"/>
    <p:sldId id="2075" r:id="rId17"/>
    <p:sldId id="2076" r:id="rId18"/>
    <p:sldId id="5193" r:id="rId19"/>
    <p:sldId id="5194" r:id="rId20"/>
    <p:sldId id="2054" r:id="rId21"/>
    <p:sldId id="2055" r:id="rId22"/>
    <p:sldId id="5207" r:id="rId23"/>
    <p:sldId id="2077" r:id="rId24"/>
    <p:sldId id="2058" r:id="rId25"/>
    <p:sldId id="2307" r:id="rId26"/>
    <p:sldId id="2016" r:id="rId27"/>
    <p:sldId id="5211" r:id="rId28"/>
    <p:sldId id="2057" r:id="rId29"/>
    <p:sldId id="1363" r:id="rId30"/>
    <p:sldId id="5189" r:id="rId31"/>
    <p:sldId id="2071" r:id="rId32"/>
    <p:sldId id="5190" r:id="rId33"/>
    <p:sldId id="5200" r:id="rId34"/>
    <p:sldId id="5198" r:id="rId35"/>
    <p:sldId id="3746" r:id="rId36"/>
    <p:sldId id="3748" r:id="rId37"/>
    <p:sldId id="2315" r:id="rId38"/>
    <p:sldId id="5199" r:id="rId39"/>
    <p:sldId id="2060" r:id="rId40"/>
    <p:sldId id="2078" r:id="rId41"/>
    <p:sldId id="5201" r:id="rId42"/>
    <p:sldId id="5203" r:id="rId43"/>
    <p:sldId id="5202" r:id="rId44"/>
    <p:sldId id="5205" r:id="rId45"/>
    <p:sldId id="1356" r:id="rId46"/>
    <p:sldId id="5208" r:id="rId47"/>
    <p:sldId id="4180" r:id="rId48"/>
    <p:sldId id="1126" r:id="rId49"/>
    <p:sldId id="5209" r:id="rId50"/>
    <p:sldId id="2062" r:id="rId51"/>
    <p:sldId id="5191" r:id="rId52"/>
    <p:sldId id="5210" r:id="rId53"/>
    <p:sldId id="2048" r:id="rId54"/>
    <p:sldId id="5212" r:id="rId55"/>
    <p:sldId id="5204" r:id="rId56"/>
    <p:sldId id="5192" r:id="rId57"/>
    <p:sldId id="485" r:id="rId58"/>
    <p:sldId id="2065" r:id="rId59"/>
    <p:sldId id="2066" r:id="rId60"/>
    <p:sldId id="3783" r:id="rId61"/>
    <p:sldId id="2036" r:id="rId62"/>
    <p:sldId id="2037" r:id="rId63"/>
    <p:sldId id="2038" r:id="rId64"/>
    <p:sldId id="2039" r:id="rId65"/>
    <p:sldId id="2040" r:id="rId66"/>
    <p:sldId id="1073" r:id="rId67"/>
    <p:sldId id="340" r:id="rId68"/>
    <p:sldId id="2069" r:id="rId69"/>
    <p:sldId id="2248" r:id="rId70"/>
    <p:sldId id="5179" r:id="rId71"/>
    <p:sldId id="3488" r:id="rId72"/>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99"/>
    <a:srgbClr val="000066"/>
    <a:srgbClr val="0000CC"/>
    <a:srgbClr val="006600"/>
    <a:srgbClr val="003300"/>
    <a:srgbClr val="008000"/>
    <a:srgbClr val="FFFF99"/>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93383" autoAdjust="0"/>
  </p:normalViewPr>
  <p:slideViewPr>
    <p:cSldViewPr>
      <p:cViewPr>
        <p:scale>
          <a:sx n="100" d="100"/>
          <a:sy n="100" d="100"/>
        </p:scale>
        <p:origin x="1728"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1/27/2019</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a:t>1/27/2019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B483973-DD75-4A32-B455-BFD82030814F}" type="slidenum">
              <a:rPr lang="en-US"/>
              <a:pPr>
                <a:defRPr/>
              </a:pPr>
              <a:t>‹#›</a:t>
            </a:fld>
            <a:endParaRPr lang="en-US"/>
          </a:p>
        </p:txBody>
      </p:sp>
    </p:spTree>
    <p:extLst>
      <p:ext uri="{BB962C8B-B14F-4D97-AF65-F5344CB8AC3E}">
        <p14:creationId xmlns:p14="http://schemas.microsoft.com/office/powerpoint/2010/main" val="2928001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9BA061-3710-4029-BD8B-F3E128C64D11}" type="slidenum">
              <a:rPr lang="en-US"/>
              <a:pPr>
                <a:defRPr/>
              </a:pPr>
              <a:t>‹#›</a:t>
            </a:fld>
            <a:endParaRPr lang="en-US"/>
          </a:p>
        </p:txBody>
      </p:sp>
    </p:spTree>
    <p:extLst>
      <p:ext uri="{BB962C8B-B14F-4D97-AF65-F5344CB8AC3E}">
        <p14:creationId xmlns:p14="http://schemas.microsoft.com/office/powerpoint/2010/main" val="2951213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4/14/2019</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2604759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8" r:id="rId13"/>
    <p:sldLayoutId id="2147483919" r:id="rId14"/>
    <p:sldLayoutId id="2147483920"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838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914400"/>
          </a:xfrm>
        </p:spPr>
        <p:txBody>
          <a:bodyPr/>
          <a:lstStyle/>
          <a:p>
            <a:pPr algn="ctr"/>
            <a:r>
              <a:rPr lang="en-US" altLang="en-US" sz="3600" dirty="0">
                <a:effectLst>
                  <a:outerShdw blurRad="38100" dist="38100" dir="2700000" algn="tl">
                    <a:srgbClr val="000000">
                      <a:alpha val="43137"/>
                    </a:srgbClr>
                  </a:outerShdw>
                </a:effectLst>
              </a:rPr>
              <a:t>Revelation 12</a:t>
            </a:r>
            <a:r>
              <a:rPr lang="en-US" altLang="en-US" sz="3600" dirty="0">
                <a:effectLst>
                  <a:outerShdw blurRad="38100" dist="38100" dir="2700000" algn="tl">
                    <a:srgbClr val="000000">
                      <a:alpha val="43137"/>
                    </a:srgbClr>
                  </a:outerShdw>
                </a:effectLst>
                <a:cs typeface="Calibri" panose="020F0502020204030204" pitchFamily="34" charset="0"/>
              </a:rPr>
              <a:t>‒14</a:t>
            </a:r>
            <a:endParaRPr lang="en-US" altLang="en-US" sz="3600" dirty="0">
              <a:effectLst>
                <a:outerShdw blurRad="38100" dist="38100" dir="2700000" algn="tl">
                  <a:srgbClr val="000000">
                    <a:alpha val="43137"/>
                  </a:srgbClr>
                </a:outerShdw>
              </a:effectLst>
            </a:endParaRP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1828799" y="1600200"/>
            <a:ext cx="5486401" cy="2895600"/>
          </a:xfrm>
        </p:spPr>
        <p:txBody>
          <a:bodyPr/>
          <a:lstStyle/>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Rev 12 – Israel’s flight</a:t>
            </a:r>
            <a:endParaRPr lang="en-US" dirty="0">
              <a:effectLst>
                <a:outerShdw blurRad="38100" dist="38100" dir="2700000" algn="tl">
                  <a:srgbClr val="000000">
                    <a:alpha val="43137"/>
                  </a:srgbClr>
                </a:outerShdw>
              </a:effectLst>
              <a:cs typeface="Calibri" panose="020F0502020204030204" pitchFamily="34" charset="0"/>
            </a:endParaRPr>
          </a:p>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13</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Two beasts</a:t>
            </a:r>
          </a:p>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14</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Six scenes of hope</a:t>
            </a:r>
          </a:p>
        </p:txBody>
      </p:sp>
      <p:pic>
        <p:nvPicPr>
          <p:cNvPr id="4" name="Picture 6" descr="Image result for the seven trumpets">
            <a:extLst>
              <a:ext uri="{FF2B5EF4-FFF2-40B4-BE49-F238E27FC236}">
                <a16:creationId xmlns:a16="http://schemas.microsoft.com/office/drawing/2014/main" id="{6C0E058C-EA02-4384-93FB-2636D77F82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he seven trumpets">
            <a:extLst>
              <a:ext uri="{FF2B5EF4-FFF2-40B4-BE49-F238E27FC236}">
                <a16:creationId xmlns:a16="http://schemas.microsoft.com/office/drawing/2014/main" id="{147BF45E-16F0-41C4-803E-D442981D73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17990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914400"/>
          </a:xfrm>
        </p:spPr>
        <p:txBody>
          <a:bodyPr/>
          <a:lstStyle/>
          <a:p>
            <a:pPr algn="ctr"/>
            <a:r>
              <a:rPr lang="en-US" altLang="en-US" sz="3600" dirty="0">
                <a:effectLst>
                  <a:outerShdw blurRad="38100" dist="38100" dir="2700000" algn="tl">
                    <a:srgbClr val="000000">
                      <a:alpha val="43137"/>
                    </a:srgbClr>
                  </a:outerShdw>
                </a:effectLst>
              </a:rPr>
              <a:t>Revelation 12</a:t>
            </a:r>
            <a:r>
              <a:rPr lang="en-US" altLang="en-US" sz="3600" dirty="0">
                <a:effectLst>
                  <a:outerShdw blurRad="38100" dist="38100" dir="2700000" algn="tl">
                    <a:srgbClr val="000000">
                      <a:alpha val="43137"/>
                    </a:srgbClr>
                  </a:outerShdw>
                </a:effectLst>
                <a:cs typeface="Calibri" panose="020F0502020204030204" pitchFamily="34" charset="0"/>
              </a:rPr>
              <a:t>‒14</a:t>
            </a:r>
            <a:endParaRPr lang="en-US" altLang="en-US" sz="3600" dirty="0">
              <a:effectLst>
                <a:outerShdw blurRad="38100" dist="38100" dir="2700000" algn="tl">
                  <a:srgbClr val="000000">
                    <a:alpha val="43137"/>
                  </a:srgbClr>
                </a:outerShdw>
              </a:effectLst>
            </a:endParaRP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1828800" y="1600200"/>
            <a:ext cx="5486400" cy="2895600"/>
          </a:xfrm>
        </p:spPr>
        <p:txBody>
          <a:bodyPr/>
          <a:lstStyle/>
          <a:p>
            <a:pPr marL="514350" indent="-514350">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Rev 12 – Israel’s flight</a:t>
            </a:r>
            <a:endParaRPr lang="en-US" b="1" u="sng" dirty="0">
              <a:solidFill>
                <a:srgbClr val="FFFFCC"/>
              </a:solidFill>
              <a:effectLst>
                <a:outerShdw blurRad="38100" dist="38100" dir="2700000" algn="tl">
                  <a:srgbClr val="000000">
                    <a:alpha val="43137"/>
                  </a:srgbClr>
                </a:outerShdw>
              </a:effectLst>
              <a:cs typeface="Calibri" panose="020F0502020204030204" pitchFamily="34" charset="0"/>
            </a:endParaRPr>
          </a:p>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13</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Two beasts</a:t>
            </a:r>
          </a:p>
          <a:p>
            <a:pPr marL="514350" indent="-51435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Rev 14</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Six scenes of hope</a:t>
            </a:r>
          </a:p>
        </p:txBody>
      </p:sp>
      <p:pic>
        <p:nvPicPr>
          <p:cNvPr id="4" name="Picture 6" descr="Image result for the seven trumpets">
            <a:extLst>
              <a:ext uri="{FF2B5EF4-FFF2-40B4-BE49-F238E27FC236}">
                <a16:creationId xmlns:a16="http://schemas.microsoft.com/office/drawing/2014/main" id="{6C0E058C-EA02-4384-93FB-2636D77F82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the seven trumpets">
            <a:extLst>
              <a:ext uri="{FF2B5EF4-FFF2-40B4-BE49-F238E27FC236}">
                <a16:creationId xmlns:a16="http://schemas.microsoft.com/office/drawing/2014/main" id="{147BF45E-16F0-41C4-803E-D442981D73A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98515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162050" y="228600"/>
            <a:ext cx="6819900" cy="914400"/>
          </a:xfrm>
        </p:spPr>
        <p:txBody>
          <a:bodyPr/>
          <a:lstStyle/>
          <a:p>
            <a:pPr algn="ctr"/>
            <a:r>
              <a:rPr lang="en-US" sz="3600" dirty="0">
                <a:effectLst>
                  <a:outerShdw blurRad="38100" dist="38100" dir="2700000" algn="tl">
                    <a:srgbClr val="000000">
                      <a:alpha val="43137"/>
                    </a:srgbClr>
                  </a:outerShdw>
                </a:effectLst>
              </a:rPr>
              <a:t>Biblical Reality of the Angelic World</a:t>
            </a:r>
          </a:p>
        </p:txBody>
      </p:sp>
      <p:sp>
        <p:nvSpPr>
          <p:cNvPr id="9219" name="Rectangle 3"/>
          <p:cNvSpPr>
            <a:spLocks noGrp="1" noChangeArrowheads="1"/>
          </p:cNvSpPr>
          <p:nvPr>
            <p:ph type="body" idx="1"/>
          </p:nvPr>
        </p:nvSpPr>
        <p:spPr>
          <a:xfrm>
            <a:off x="196243" y="1143000"/>
            <a:ext cx="3886200" cy="4724399"/>
          </a:xfrm>
        </p:spPr>
        <p:txBody>
          <a:bodyPr/>
          <a:lstStyle/>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Job 1:12</a:t>
            </a:r>
          </a:p>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2 Kings 6:15-17</a:t>
            </a:r>
          </a:p>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1 </a:t>
            </a:r>
            <a:r>
              <a:rPr lang="en-US" dirty="0" err="1">
                <a:effectLst>
                  <a:outerShdw blurRad="38100" dist="38100" dir="2700000" algn="tl">
                    <a:srgbClr val="000000">
                      <a:alpha val="43137"/>
                    </a:srgbClr>
                  </a:outerShdw>
                </a:effectLst>
              </a:rPr>
              <a:t>Chron</a:t>
            </a:r>
            <a:r>
              <a:rPr lang="en-US" dirty="0">
                <a:effectLst>
                  <a:outerShdw blurRad="38100" dist="38100" dir="2700000" algn="tl">
                    <a:srgbClr val="000000">
                      <a:alpha val="43137"/>
                    </a:srgbClr>
                  </a:outerShdw>
                </a:effectLst>
              </a:rPr>
              <a:t> 21:1</a:t>
            </a:r>
          </a:p>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Dan 10:12-13, 20</a:t>
            </a:r>
          </a:p>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Matt 16:21-23</a:t>
            </a:r>
          </a:p>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Luke 22:31-32</a:t>
            </a:r>
          </a:p>
          <a:p>
            <a:pPr marL="457200" indent="-457200" eaLnBrk="1" hangingPunct="1">
              <a:spcBef>
                <a:spcPts val="0"/>
              </a:spcBef>
              <a:spcAft>
                <a:spcPts val="2400"/>
              </a:spcAft>
            </a:pPr>
            <a:r>
              <a:rPr lang="en-US" dirty="0" err="1">
                <a:effectLst>
                  <a:outerShdw blurRad="38100" dist="38100" dir="2700000" algn="tl">
                    <a:srgbClr val="000000">
                      <a:alpha val="43137"/>
                    </a:srgbClr>
                  </a:outerShdw>
                </a:effectLst>
              </a:rPr>
              <a:t>Eph</a:t>
            </a:r>
            <a:r>
              <a:rPr lang="en-US" dirty="0">
                <a:effectLst>
                  <a:outerShdw blurRad="38100" dist="38100" dir="2700000" algn="tl">
                    <a:srgbClr val="000000">
                      <a:alpha val="43137"/>
                    </a:srgbClr>
                  </a:outerShdw>
                </a:effectLst>
              </a:rPr>
              <a:t> 6:12</a:t>
            </a:r>
          </a:p>
        </p:txBody>
      </p:sp>
      <p:pic>
        <p:nvPicPr>
          <p:cNvPr id="9220" name="Picture 8" descr="D:\Powerpoint JPEG Images\2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62400" y="1752600"/>
            <a:ext cx="4844145" cy="3657600"/>
          </a:xfrm>
          <a:prstGeom prst="rect">
            <a:avLst/>
          </a:prstGeom>
          <a:noFill/>
          <a:ln w="9525">
            <a:noFill/>
            <a:miter lim="800000"/>
            <a:headEnd/>
            <a:tailEnd/>
          </a:ln>
        </p:spPr>
      </p:pic>
    </p:spTree>
    <p:extLst>
      <p:ext uri="{BB962C8B-B14F-4D97-AF65-F5344CB8AC3E}">
        <p14:creationId xmlns:p14="http://schemas.microsoft.com/office/powerpoint/2010/main" val="415204217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Corinthians 2:11</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no advantage would be taken of us by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Satan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we are not ignorant of his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schemes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2" name="Picture 1">
            <a:extLst>
              <a:ext uri="{FF2B5EF4-FFF2-40B4-BE49-F238E27FC236}">
                <a16:creationId xmlns:a16="http://schemas.microsoft.com/office/drawing/2014/main" id="{A8FD09AB-34EE-4669-BDB1-F682B76CD8EE}"/>
              </a:ext>
            </a:extLst>
          </p:cNvPr>
          <p:cNvPicPr>
            <a:picLocks noChangeAspect="1"/>
          </p:cNvPicPr>
          <p:nvPr/>
        </p:nvPicPr>
        <p:blipFill>
          <a:blip r:embed="rId3"/>
          <a:stretch>
            <a:fillRect/>
          </a:stretch>
        </p:blipFill>
        <p:spPr>
          <a:xfrm>
            <a:off x="3166690" y="2621280"/>
            <a:ext cx="2810621" cy="2103120"/>
          </a:xfrm>
          <a:prstGeom prst="rect">
            <a:avLst/>
          </a:prstGeom>
        </p:spPr>
      </p:pic>
    </p:spTree>
    <p:extLst>
      <p:ext uri="{BB962C8B-B14F-4D97-AF65-F5344CB8AC3E}">
        <p14:creationId xmlns:p14="http://schemas.microsoft.com/office/powerpoint/2010/main" val="261983081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Ezekiel 28:17</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 heart was lifted up because of your beauty;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corrupted your wisdom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reason of your splendor.” </a:t>
            </a:r>
          </a:p>
        </p:txBody>
      </p:sp>
      <p:pic>
        <p:nvPicPr>
          <p:cNvPr id="3" name="Picture 2">
            <a:extLst>
              <a:ext uri="{FF2B5EF4-FFF2-40B4-BE49-F238E27FC236}">
                <a16:creationId xmlns:a16="http://schemas.microsoft.com/office/drawing/2014/main" id="{96AD81CE-E483-43BF-A7B5-D3B4D45D5A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09087" y="2697480"/>
            <a:ext cx="1925826" cy="2103120"/>
          </a:xfrm>
          <a:prstGeom prst="rect">
            <a:avLst/>
          </a:prstGeom>
        </p:spPr>
      </p:pic>
    </p:spTree>
    <p:extLst>
      <p:ext uri="{BB962C8B-B14F-4D97-AF65-F5344CB8AC3E}">
        <p14:creationId xmlns:p14="http://schemas.microsoft.com/office/powerpoint/2010/main" val="347351701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28600"/>
            <a:ext cx="7772400" cy="838200"/>
          </a:xfrm>
        </p:spPr>
        <p:txBody>
          <a:bodyPr/>
          <a:lstStyle/>
          <a:p>
            <a:pPr algn="ctr" eaLnBrk="1" hangingPunct="1"/>
            <a:r>
              <a:rPr lang="en-US" sz="4000" dirty="0">
                <a:effectLst>
                  <a:outerShdw blurRad="38100" dist="38100" dir="2700000" algn="tl">
                    <a:srgbClr val="000000">
                      <a:alpha val="43137"/>
                    </a:srgbClr>
                  </a:outerShdw>
                </a:effectLst>
              </a:rPr>
              <a:t>Satan’s Two Strategies</a:t>
            </a:r>
          </a:p>
        </p:txBody>
      </p:sp>
      <p:sp>
        <p:nvSpPr>
          <p:cNvPr id="10243" name="Rectangle 3"/>
          <p:cNvSpPr>
            <a:spLocks noGrp="1" noChangeArrowheads="1"/>
          </p:cNvSpPr>
          <p:nvPr>
            <p:ph type="body" idx="1"/>
          </p:nvPr>
        </p:nvSpPr>
        <p:spPr>
          <a:xfrm>
            <a:off x="876300" y="1143000"/>
            <a:ext cx="7391400" cy="1828800"/>
          </a:xfrm>
        </p:spPr>
        <p:txBody>
          <a:bodyPr/>
          <a:lstStyle/>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Rev 12:1-5 – Past failed strategy</a:t>
            </a:r>
          </a:p>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Rev 12:6-17 – Present &amp; future strategy</a:t>
            </a:r>
          </a:p>
        </p:txBody>
      </p:sp>
      <p:pic>
        <p:nvPicPr>
          <p:cNvPr id="10244" name="Picture 8" descr="D:\Powerpoint JPEG Images\2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50109" y="2971800"/>
            <a:ext cx="4843782" cy="3657600"/>
          </a:xfrm>
          <a:prstGeom prst="rect">
            <a:avLst/>
          </a:prstGeom>
          <a:noFill/>
          <a:ln w="9525">
            <a:noFill/>
            <a:miter lim="800000"/>
            <a:headEnd/>
            <a:tailEnd/>
          </a:ln>
        </p:spPr>
      </p:pic>
    </p:spTree>
    <p:extLst>
      <p:ext uri="{BB962C8B-B14F-4D97-AF65-F5344CB8AC3E}">
        <p14:creationId xmlns:p14="http://schemas.microsoft.com/office/powerpoint/2010/main" val="242214669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28600"/>
            <a:ext cx="7772400" cy="838200"/>
          </a:xfrm>
        </p:spPr>
        <p:txBody>
          <a:bodyPr/>
          <a:lstStyle/>
          <a:p>
            <a:pPr algn="ctr" eaLnBrk="1" hangingPunct="1"/>
            <a:r>
              <a:rPr lang="en-US" sz="4000" dirty="0">
                <a:effectLst>
                  <a:outerShdw blurRad="38100" dist="38100" dir="2700000" algn="tl">
                    <a:srgbClr val="000000">
                      <a:alpha val="43137"/>
                    </a:srgbClr>
                  </a:outerShdw>
                </a:effectLst>
              </a:rPr>
              <a:t>Satan’s Two Strategies</a:t>
            </a:r>
          </a:p>
        </p:txBody>
      </p:sp>
      <p:sp>
        <p:nvSpPr>
          <p:cNvPr id="10243" name="Rectangle 3"/>
          <p:cNvSpPr>
            <a:spLocks noGrp="1" noChangeArrowheads="1"/>
          </p:cNvSpPr>
          <p:nvPr>
            <p:ph type="body" idx="1"/>
          </p:nvPr>
        </p:nvSpPr>
        <p:spPr>
          <a:xfrm>
            <a:off x="876300" y="1143000"/>
            <a:ext cx="7391400" cy="1828800"/>
          </a:xfrm>
        </p:spPr>
        <p:txBody>
          <a:bodyPr/>
          <a:lstStyle/>
          <a:p>
            <a:pPr marL="457200" indent="-457200" eaLnBrk="1" hangingPunct="1">
              <a:spcBef>
                <a:spcPts val="0"/>
              </a:spcBef>
              <a:spcAft>
                <a:spcPts val="2400"/>
              </a:spcAft>
            </a:pPr>
            <a:r>
              <a:rPr lang="en-US" b="1" u="sng" dirty="0">
                <a:solidFill>
                  <a:srgbClr val="FFFFCC"/>
                </a:solidFill>
                <a:effectLst>
                  <a:outerShdw blurRad="38100" dist="38100" dir="2700000" algn="tl">
                    <a:srgbClr val="000000">
                      <a:alpha val="43137"/>
                    </a:srgbClr>
                  </a:outerShdw>
                </a:effectLst>
              </a:rPr>
              <a:t>Rev 12:1-5 – Past failed strategy</a:t>
            </a:r>
          </a:p>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Rev 12:6-17 – Present &amp; future strategy</a:t>
            </a:r>
          </a:p>
        </p:txBody>
      </p:sp>
      <p:pic>
        <p:nvPicPr>
          <p:cNvPr id="10244" name="Picture 8" descr="D:\Powerpoint JPEG Images\2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50109" y="2971800"/>
            <a:ext cx="4843782" cy="3657600"/>
          </a:xfrm>
          <a:prstGeom prst="rect">
            <a:avLst/>
          </a:prstGeom>
          <a:noFill/>
          <a:ln w="9525">
            <a:noFill/>
            <a:miter lim="800000"/>
            <a:headEnd/>
            <a:tailEnd/>
          </a:ln>
        </p:spPr>
      </p:pic>
    </p:spTree>
    <p:extLst>
      <p:ext uri="{BB962C8B-B14F-4D97-AF65-F5344CB8AC3E}">
        <p14:creationId xmlns:p14="http://schemas.microsoft.com/office/powerpoint/2010/main" val="426572398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26" descr="D:\Powerpoint JPEG Images\2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92372" y="1905000"/>
            <a:ext cx="3694428" cy="4572000"/>
          </a:xfrm>
          <a:prstGeom prst="rect">
            <a:avLst/>
          </a:prstGeom>
          <a:noFill/>
          <a:ln w="9525">
            <a:noFill/>
            <a:miter lim="800000"/>
            <a:headEnd/>
            <a:tailEnd/>
          </a:ln>
        </p:spPr>
      </p:pic>
      <p:sp>
        <p:nvSpPr>
          <p:cNvPr id="16387" name="Rectangle 1027"/>
          <p:cNvSpPr>
            <a:spLocks noGrp="1" noChangeArrowheads="1"/>
          </p:cNvSpPr>
          <p:nvPr>
            <p:ph type="title"/>
          </p:nvPr>
        </p:nvSpPr>
        <p:spPr>
          <a:xfrm>
            <a:off x="1714500" y="228600"/>
            <a:ext cx="5715000" cy="1371600"/>
          </a:xfrm>
          <a:effectLst/>
        </p:spPr>
        <p:txBody>
          <a:bodyPr/>
          <a:lstStyle/>
          <a:p>
            <a:pPr algn="ctr" eaLnBrk="1" hangingPunct="1">
              <a:defRPr/>
            </a:pPr>
            <a:r>
              <a:rPr lang="en-US" sz="4000" dirty="0">
                <a:effectLst>
                  <a:outerShdw blurRad="38100" dist="38100" dir="2700000" algn="tl">
                    <a:srgbClr val="000000">
                      <a:alpha val="43137"/>
                    </a:srgbClr>
                  </a:outerShdw>
                </a:effectLst>
              </a:rPr>
              <a:t>CAST OF 3 CHARACTERS</a:t>
            </a:r>
            <a:br>
              <a:rPr lang="en-US" dirty="0">
                <a:solidFill>
                  <a:srgbClr val="FFFFCC"/>
                </a:solidFill>
                <a:effectLst>
                  <a:outerShdw blurRad="38100" dist="38100" dir="2700000" algn="tl">
                    <a:srgbClr val="000000">
                      <a:alpha val="43137"/>
                    </a:srgbClr>
                  </a:outerShdw>
                </a:effectLst>
                <a:latin typeface="Arial Narrow" pitchFamily="34" charset="0"/>
              </a:rPr>
            </a:br>
            <a:r>
              <a:rPr lang="en-US" sz="3200" kern="1200" dirty="0">
                <a:solidFill>
                  <a:srgbClr val="FFFFFF"/>
                </a:solidFill>
                <a:effectLst>
                  <a:outerShdw blurRad="38100" dist="38100" dir="2700000" algn="tl">
                    <a:srgbClr val="000000">
                      <a:alpha val="43137"/>
                    </a:srgbClr>
                  </a:outerShdw>
                </a:effectLst>
                <a:ea typeface="+mn-ea"/>
                <a:cs typeface="+mn-cs"/>
              </a:rPr>
              <a:t>Revelation 12:1-5</a:t>
            </a:r>
          </a:p>
        </p:txBody>
      </p:sp>
      <p:sp>
        <p:nvSpPr>
          <p:cNvPr id="2" name="Rectangle 1"/>
          <p:cNvSpPr/>
          <p:nvPr/>
        </p:nvSpPr>
        <p:spPr>
          <a:xfrm>
            <a:off x="457200" y="1905000"/>
            <a:ext cx="4495800" cy="4355038"/>
          </a:xfrm>
          <a:prstGeom prst="rect">
            <a:avLst/>
          </a:prstGeom>
        </p:spPr>
        <p:txBody>
          <a:bodyPr wrap="square">
            <a:spAutoFit/>
          </a:bodyPr>
          <a:lstStyle/>
          <a:p>
            <a:pPr marL="457200" indent="-457200">
              <a:spcBef>
                <a:spcPts val="0"/>
              </a:spcBef>
              <a:spcAft>
                <a:spcPts val="18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SON =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MESSIAH</a:t>
            </a:r>
          </a:p>
          <a:p>
            <a:pPr marL="914400" lvl="1" indent="-457200">
              <a:spcBef>
                <a:spcPts val="0"/>
              </a:spcBef>
              <a:spcAft>
                <a:spcPts val="2400"/>
              </a:spcAft>
              <a:buClr>
                <a:schemeClr val="folHlink"/>
              </a:buClr>
              <a:buSzPct val="100000"/>
              <a:buFont typeface="Calibri" panose="020F0502020204030204" pitchFamily="34" charset="0"/>
              <a:buChar char="‒"/>
            </a:pPr>
            <a:r>
              <a:rPr lang="en-US" sz="3200" i="1" dirty="0">
                <a:effectLst>
                  <a:outerShdw blurRad="38100" dist="38100" dir="2700000" algn="tl">
                    <a:srgbClr val="000000">
                      <a:alpha val="43137"/>
                    </a:srgbClr>
                  </a:outerShdw>
                </a:effectLst>
                <a:latin typeface="Calibri" panose="020F0502020204030204" pitchFamily="34" charset="0"/>
              </a:rPr>
              <a:t>Ps. 2:9; Acts 1:9</a:t>
            </a:r>
          </a:p>
          <a:p>
            <a:pPr marL="457200" indent="-457200">
              <a:spcBef>
                <a:spcPts val="0"/>
              </a:spcBef>
              <a:spcAft>
                <a:spcPts val="18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DRAGON =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SATAN</a:t>
            </a:r>
          </a:p>
          <a:p>
            <a:pPr marL="914400" lvl="1" indent="-457200">
              <a:spcBef>
                <a:spcPts val="0"/>
              </a:spcBef>
              <a:spcAft>
                <a:spcPts val="2400"/>
              </a:spcAft>
              <a:buClr>
                <a:schemeClr val="folHlink"/>
              </a:buClr>
              <a:buSzPct val="100000"/>
              <a:buFont typeface="Calibri" panose="020F0502020204030204" pitchFamily="34" charset="0"/>
              <a:buChar char="‒"/>
            </a:pPr>
            <a:r>
              <a:rPr lang="en-US" sz="3200" i="1" dirty="0">
                <a:effectLst>
                  <a:outerShdw blurRad="38100" dist="38100" dir="2700000" algn="tl">
                    <a:srgbClr val="000000">
                      <a:alpha val="43137"/>
                    </a:srgbClr>
                  </a:outerShdw>
                </a:effectLst>
                <a:latin typeface="Calibri" panose="020F0502020204030204" pitchFamily="34" charset="0"/>
              </a:rPr>
              <a:t>Rev. 12:9; 20:2</a:t>
            </a:r>
          </a:p>
          <a:p>
            <a:pPr marL="457200" indent="-457200">
              <a:spcBef>
                <a:spcPts val="0"/>
              </a:spcBef>
              <a:spcAft>
                <a:spcPts val="18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WOMAN =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ISRAEL</a:t>
            </a:r>
          </a:p>
          <a:p>
            <a:pPr marL="914400" lvl="1" indent="-457200">
              <a:spcBef>
                <a:spcPts val="0"/>
              </a:spcBef>
              <a:spcAft>
                <a:spcPts val="2400"/>
              </a:spcAft>
              <a:buClr>
                <a:schemeClr val="folHlink"/>
              </a:buClr>
              <a:buSzPct val="100000"/>
              <a:buFont typeface="Calibri" panose="020F0502020204030204" pitchFamily="34" charset="0"/>
              <a:buChar char="‒"/>
            </a:pPr>
            <a:r>
              <a:rPr lang="en-US" sz="3200" i="1" dirty="0">
                <a:effectLst>
                  <a:outerShdw blurRad="38100" dist="38100" dir="2700000" algn="tl">
                    <a:srgbClr val="000000">
                      <a:alpha val="43137"/>
                    </a:srgbClr>
                  </a:outerShdw>
                </a:effectLst>
                <a:latin typeface="Calibri" panose="020F0502020204030204" pitchFamily="34" charset="0"/>
              </a:rPr>
              <a:t>Gen. 37:9-10</a:t>
            </a:r>
          </a:p>
        </p:txBody>
      </p:sp>
    </p:spTree>
    <p:extLst>
      <p:ext uri="{BB962C8B-B14F-4D97-AF65-F5344CB8AC3E}">
        <p14:creationId xmlns:p14="http://schemas.microsoft.com/office/powerpoint/2010/main" val="2228633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946363-468B-413B-AB57-1A1FF4A031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Rectangle 2"/>
          <p:cNvSpPr/>
          <p:nvPr/>
        </p:nvSpPr>
        <p:spPr>
          <a:xfrm>
            <a:off x="0" y="0"/>
            <a:ext cx="9144000" cy="5152180"/>
          </a:xfrm>
          <a:prstGeom prst="rect">
            <a:avLst/>
          </a:prstGeom>
        </p:spPr>
        <p:txBody>
          <a:bodyPr wrap="square">
            <a:spAutoFit/>
          </a:bodyPr>
          <a:lstStyle/>
          <a:p>
            <a:pPr algn="ctr" eaLnBrk="1" fontAlgn="auto" hangingPunct="1">
              <a:spcBef>
                <a:spcPts val="0"/>
              </a:spcBef>
              <a:spcAft>
                <a:spcPts val="1200"/>
              </a:spcAft>
              <a:defRPr/>
            </a:pPr>
            <a:r>
              <a:rPr lang="en-US" sz="4000"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Revelation 12:4-5 (KJV) </a:t>
            </a:r>
          </a:p>
          <a:p>
            <a:pPr lvl="0" algn="just">
              <a:spcBef>
                <a:spcPts val="0"/>
              </a:spcBef>
              <a:buClr>
                <a:srgbClr val="00FFFF"/>
              </a:buClr>
              <a:buSzPct val="75000"/>
            </a:pPr>
            <a:r>
              <a:rPr lang="en-US" sz="3400" kern="0" baseline="30000" dirty="0">
                <a:solidFill>
                  <a:srgbClr val="FFFFFF"/>
                </a:solidFill>
                <a:effectLst>
                  <a:outerShdw blurRad="38100" dist="38100" dir="2700000" algn="tl">
                    <a:srgbClr val="000000">
                      <a:alpha val="43137"/>
                    </a:srgbClr>
                  </a:outerShdw>
                </a:effectLst>
                <a:latin typeface="Calibri" panose="020F0502020204030204" pitchFamily="34" charset="0"/>
                <a:cs typeface="+mn-cs"/>
              </a:rPr>
              <a:t>4</a:t>
            </a: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And his tail drew a third part of the stars of heaven, and did cast them to the earth: </a:t>
            </a:r>
            <a:r>
              <a:rPr lang="en-US" sz="34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and the dragon stood before the woman that is about to give birth, so that when she gave birth  he may devour her child</a:t>
            </a: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 </a:t>
            </a:r>
            <a:r>
              <a:rPr lang="en-US" sz="3400" kern="0" baseline="30000" dirty="0">
                <a:solidFill>
                  <a:srgbClr val="FFFFFF"/>
                </a:solidFill>
                <a:effectLst>
                  <a:outerShdw blurRad="38100" dist="38100" dir="2700000" algn="tl">
                    <a:srgbClr val="000000">
                      <a:alpha val="43137"/>
                    </a:srgbClr>
                  </a:outerShdw>
                </a:effectLst>
                <a:latin typeface="Calibri" panose="020F0502020204030204" pitchFamily="34" charset="0"/>
                <a:cs typeface="+mn-cs"/>
              </a:rPr>
              <a:t>5</a:t>
            </a: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And she gave birth to a son, a man child, who is to rule all the nations with a rod of iron: and her child was caught up unto God, and to his throne.</a:t>
            </a:r>
            <a:endParaRPr kumimoji="0" lang="en-US" sz="34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ndParaRPr>
          </a:p>
        </p:txBody>
      </p:sp>
    </p:spTree>
    <p:extLst>
      <p:ext uri="{BB962C8B-B14F-4D97-AF65-F5344CB8AC3E}">
        <p14:creationId xmlns:p14="http://schemas.microsoft.com/office/powerpoint/2010/main" val="424728578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42900" y="228600"/>
            <a:ext cx="8458200" cy="914400"/>
          </a:xfrm>
        </p:spPr>
        <p:txBody>
          <a:bodyPr/>
          <a:lstStyle/>
          <a:p>
            <a:pPr algn="ctr" eaLnBrk="1" hangingPunct="1"/>
            <a:r>
              <a:rPr lang="en-US" sz="4000" dirty="0">
                <a:effectLst>
                  <a:outerShdw blurRad="38100" dist="38100" dir="2700000" algn="tl">
                    <a:srgbClr val="000000">
                      <a:alpha val="43137"/>
                    </a:srgbClr>
                  </a:outerShdw>
                </a:effectLst>
              </a:rPr>
              <a:t>Different Perspectives – Same Event</a:t>
            </a:r>
          </a:p>
        </p:txBody>
      </p:sp>
      <p:sp>
        <p:nvSpPr>
          <p:cNvPr id="20483" name="Rectangle 3"/>
          <p:cNvSpPr>
            <a:spLocks noGrp="1" noChangeArrowheads="1"/>
          </p:cNvSpPr>
          <p:nvPr>
            <p:ph type="body" idx="1"/>
          </p:nvPr>
        </p:nvSpPr>
        <p:spPr>
          <a:xfrm>
            <a:off x="1924050" y="1600201"/>
            <a:ext cx="5295900" cy="1524000"/>
          </a:xfrm>
        </p:spPr>
        <p:txBody>
          <a:bodyPr/>
          <a:lstStyle/>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Matt 2 – Physical World</a:t>
            </a:r>
          </a:p>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Rev 12:1-5 – Spiritual World</a:t>
            </a:r>
          </a:p>
        </p:txBody>
      </p:sp>
      <p:pic>
        <p:nvPicPr>
          <p:cNvPr id="20484" name="Picture 8" descr="D:\Powerpoint JPEG Images\2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53069" y="3200400"/>
            <a:ext cx="4237863" cy="3200400"/>
          </a:xfrm>
          <a:prstGeom prst="rect">
            <a:avLst/>
          </a:prstGeom>
          <a:noFill/>
          <a:ln w="9525">
            <a:noFill/>
            <a:miter lim="800000"/>
            <a:headEnd/>
            <a:tailEnd/>
          </a:ln>
        </p:spPr>
      </p:pic>
    </p:spTree>
    <p:extLst>
      <p:ext uri="{BB962C8B-B14F-4D97-AF65-F5344CB8AC3E}">
        <p14:creationId xmlns:p14="http://schemas.microsoft.com/office/powerpoint/2010/main" val="213171169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17782100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6ED86A-AD56-4B3C-A822-732EE8C6B0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1507" name="Rectangle 3"/>
          <p:cNvSpPr>
            <a:spLocks noGrp="1" noChangeArrowheads="1"/>
          </p:cNvSpPr>
          <p:nvPr>
            <p:ph type="body" idx="1"/>
          </p:nvPr>
        </p:nvSpPr>
        <p:spPr>
          <a:xfrm>
            <a:off x="0" y="0"/>
            <a:ext cx="9144000" cy="3276600"/>
          </a:xfrm>
        </p:spPr>
        <p:txBody>
          <a:bodyPr/>
          <a:lstStyle/>
          <a:p>
            <a:pPr algn="ctr" eaLnBrk="1" fontAlgn="auto" hangingPunct="1">
              <a:spcBef>
                <a:spcPts val="0"/>
              </a:spcBef>
              <a:spcAft>
                <a:spcPts val="1200"/>
              </a:spcAft>
              <a:buFontTx/>
              <a:buNone/>
              <a:defRPr/>
            </a:pPr>
            <a:r>
              <a:rPr lang="en-US" sz="4000" dirty="0">
                <a:solidFill>
                  <a:srgbClr val="00FFFF"/>
                </a:solidFill>
                <a:effectLst>
                  <a:outerShdw blurRad="38100" dist="38100" dir="2700000" algn="tl">
                    <a:srgbClr val="000000">
                      <a:alpha val="43137"/>
                    </a:srgbClr>
                  </a:outerShdw>
                </a:effectLst>
                <a:ea typeface="+mj-ea"/>
                <a:cs typeface="+mj-cs"/>
              </a:rPr>
              <a:t>Genesis 3:15</a:t>
            </a:r>
          </a:p>
          <a:p>
            <a:pPr marL="0" indent="0" algn="just" eaLnBrk="1" hangingPunct="1">
              <a:spcBef>
                <a:spcPts val="0"/>
              </a:spcBef>
              <a:buFontTx/>
              <a:buNone/>
            </a:pPr>
            <a:r>
              <a:rPr lang="en-US" sz="3600" dirty="0">
                <a:effectLst>
                  <a:outerShdw blurRad="38100" dist="38100" dir="2700000" algn="tl">
                    <a:srgbClr val="000000">
                      <a:alpha val="43137"/>
                    </a:srgbClr>
                  </a:outerShdw>
                </a:effectLst>
              </a:rPr>
              <a:t>“And I will put enmity between you and the woman, and between your seed and her seed; He shall bruise you on the head, and you shall bruise him on the heel.”</a:t>
            </a:r>
          </a:p>
        </p:txBody>
      </p:sp>
      <p:pic>
        <p:nvPicPr>
          <p:cNvPr id="21508"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3352800"/>
            <a:ext cx="2895600" cy="1479550"/>
          </a:xfrm>
          <a:prstGeom prst="rect">
            <a:avLst/>
          </a:prstGeom>
          <a:noFill/>
          <a:ln w="9525">
            <a:noFill/>
            <a:miter lim="800000"/>
            <a:headEnd/>
            <a:tailEnd/>
          </a:ln>
        </p:spPr>
      </p:pic>
    </p:spTree>
    <p:extLst>
      <p:ext uri="{BB962C8B-B14F-4D97-AF65-F5344CB8AC3E}">
        <p14:creationId xmlns:p14="http://schemas.microsoft.com/office/powerpoint/2010/main" val="207429106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228600"/>
            <a:ext cx="7924800" cy="914400"/>
          </a:xfrm>
        </p:spPr>
        <p:txBody>
          <a:bodyPr/>
          <a:lstStyle/>
          <a:p>
            <a:pPr algn="ctr" eaLnBrk="1" hangingPunct="1"/>
            <a:r>
              <a:rPr lang="en-US" sz="4000" dirty="0">
                <a:effectLst>
                  <a:outerShdw blurRad="38100" dist="38100" dir="2700000" algn="tl">
                    <a:srgbClr val="000000">
                      <a:alpha val="43137"/>
                    </a:srgbClr>
                  </a:outerShdw>
                </a:effectLst>
              </a:rPr>
              <a:t>Satanic Attempts to Stop Messiah</a:t>
            </a:r>
          </a:p>
        </p:txBody>
      </p:sp>
      <p:sp>
        <p:nvSpPr>
          <p:cNvPr id="22531" name="Rectangle 3"/>
          <p:cNvSpPr>
            <a:spLocks noGrp="1" noChangeArrowheads="1"/>
          </p:cNvSpPr>
          <p:nvPr>
            <p:ph type="body" sz="half" idx="1"/>
          </p:nvPr>
        </p:nvSpPr>
        <p:spPr>
          <a:xfrm>
            <a:off x="228600" y="1295400"/>
            <a:ext cx="4800600" cy="4952999"/>
          </a:xfrm>
        </p:spPr>
        <p:txBody>
          <a:bodyPr/>
          <a:lstStyle/>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Cain; Gen. 4, 1 Jn. 3:12</a:t>
            </a:r>
          </a:p>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Sons of God; Gen. 6:1-4</a:t>
            </a:r>
          </a:p>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Pharaoh; Ex. 1</a:t>
            </a:r>
          </a:p>
          <a:p>
            <a:pPr marL="457200" indent="-457200" eaLnBrk="1" hangingPunct="1">
              <a:spcBef>
                <a:spcPts val="0"/>
              </a:spcBef>
              <a:spcAft>
                <a:spcPts val="2400"/>
              </a:spcAft>
            </a:pPr>
            <a:r>
              <a:rPr lang="en-US" dirty="0" err="1">
                <a:effectLst>
                  <a:outerShdw blurRad="38100" dist="38100" dir="2700000" algn="tl">
                    <a:srgbClr val="000000">
                      <a:alpha val="43137"/>
                    </a:srgbClr>
                  </a:outerShdw>
                </a:effectLst>
              </a:rPr>
              <a:t>Athaliah</a:t>
            </a:r>
            <a:r>
              <a:rPr lang="en-US" dirty="0">
                <a:effectLst>
                  <a:outerShdw blurRad="38100" dist="38100" dir="2700000" algn="tl">
                    <a:srgbClr val="000000">
                      <a:alpha val="43137"/>
                    </a:srgbClr>
                  </a:outerShdw>
                </a:effectLst>
              </a:rPr>
              <a:t>; 2 Chron. 22</a:t>
            </a:r>
          </a:p>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Haman; Esther</a:t>
            </a:r>
          </a:p>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Matt 4:5-7; John 8:59</a:t>
            </a:r>
          </a:p>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Herod; Mt.2</a:t>
            </a:r>
          </a:p>
        </p:txBody>
      </p:sp>
      <p:pic>
        <p:nvPicPr>
          <p:cNvPr id="22532" name="Picture 4"/>
          <p:cNvPicPr>
            <a:picLocks noGrp="1" noChangeAspect="1" noChangeArrowheads="1"/>
          </p:cNvPicPr>
          <p:nvPr>
            <p:ph type="clipArt" sz="half" idx="2"/>
          </p:nvPr>
        </p:nvPicPr>
        <p:blipFill>
          <a:blip r:embed="rId2" cstate="print">
            <a:lum bright="-20000" contrast="36000"/>
            <a:grayscl/>
          </a:blip>
          <a:srcRect/>
          <a:stretch>
            <a:fillRect/>
          </a:stretch>
        </p:blipFill>
        <p:spPr>
          <a:xfrm>
            <a:off x="5029200" y="1828799"/>
            <a:ext cx="3810328" cy="4114800"/>
          </a:xfrm>
          <a:noFill/>
        </p:spPr>
      </p:pic>
    </p:spTree>
    <p:extLst>
      <p:ext uri="{BB962C8B-B14F-4D97-AF65-F5344CB8AC3E}">
        <p14:creationId xmlns:p14="http://schemas.microsoft.com/office/powerpoint/2010/main" val="574422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410881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11:15</a:t>
            </a:r>
          </a:p>
          <a:p>
            <a:pPr algn="just"/>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seventh angel sounded; and there were loud voices in heaven, saying,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the world has become the kingdom of our Lord and of His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will reign (</a:t>
            </a:r>
            <a:r>
              <a:rPr lang="en-US" sz="36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basileuō</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forever and ever.’” (cf. Matt. 6:10)</a:t>
            </a:r>
          </a:p>
        </p:txBody>
      </p:sp>
    </p:spTree>
    <p:extLst>
      <p:ext uri="{BB962C8B-B14F-4D97-AF65-F5344CB8AC3E}">
        <p14:creationId xmlns:p14="http://schemas.microsoft.com/office/powerpoint/2010/main" val="278648562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228600"/>
            <a:ext cx="7772400" cy="838200"/>
          </a:xfrm>
        </p:spPr>
        <p:txBody>
          <a:bodyPr/>
          <a:lstStyle/>
          <a:p>
            <a:pPr algn="ctr" eaLnBrk="1" hangingPunct="1"/>
            <a:r>
              <a:rPr lang="en-US" sz="4000" dirty="0">
                <a:effectLst>
                  <a:outerShdw blurRad="38100" dist="38100" dir="2700000" algn="tl">
                    <a:srgbClr val="000000">
                      <a:alpha val="43137"/>
                    </a:srgbClr>
                  </a:outerShdw>
                </a:effectLst>
              </a:rPr>
              <a:t>Satan’s Two Strategies</a:t>
            </a:r>
          </a:p>
        </p:txBody>
      </p:sp>
      <p:sp>
        <p:nvSpPr>
          <p:cNvPr id="10243" name="Rectangle 3"/>
          <p:cNvSpPr>
            <a:spLocks noGrp="1" noChangeArrowheads="1"/>
          </p:cNvSpPr>
          <p:nvPr>
            <p:ph type="body" idx="1"/>
          </p:nvPr>
        </p:nvSpPr>
        <p:spPr>
          <a:xfrm>
            <a:off x="876300" y="1143000"/>
            <a:ext cx="7391400" cy="1828800"/>
          </a:xfrm>
        </p:spPr>
        <p:txBody>
          <a:bodyPr/>
          <a:lstStyle/>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Rev 12:1-5 – Past failed strategy</a:t>
            </a:r>
          </a:p>
          <a:p>
            <a:pPr marL="457200" indent="-457200" eaLnBrk="1" hangingPunct="1">
              <a:spcBef>
                <a:spcPts val="0"/>
              </a:spcBef>
              <a:spcAft>
                <a:spcPts val="2400"/>
              </a:spcAft>
            </a:pPr>
            <a:r>
              <a:rPr lang="en-US" b="1" u="sng" dirty="0">
                <a:solidFill>
                  <a:srgbClr val="FFFFCC"/>
                </a:solidFill>
                <a:effectLst>
                  <a:outerShdw blurRad="38100" dist="38100" dir="2700000" algn="tl">
                    <a:srgbClr val="000000">
                      <a:alpha val="43137"/>
                    </a:srgbClr>
                  </a:outerShdw>
                </a:effectLst>
              </a:rPr>
              <a:t>Rev 12:6-17 – Present &amp; future strategy</a:t>
            </a:r>
          </a:p>
        </p:txBody>
      </p:sp>
      <p:pic>
        <p:nvPicPr>
          <p:cNvPr id="10244" name="Picture 8" descr="D:\Powerpoint JPEG Images\2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50109" y="2971800"/>
            <a:ext cx="4843782" cy="3657600"/>
          </a:xfrm>
          <a:prstGeom prst="rect">
            <a:avLst/>
          </a:prstGeom>
          <a:noFill/>
          <a:ln w="9525">
            <a:noFill/>
            <a:miter lim="800000"/>
            <a:headEnd/>
            <a:tailEnd/>
          </a:ln>
        </p:spPr>
      </p:pic>
    </p:spTree>
    <p:extLst>
      <p:ext uri="{BB962C8B-B14F-4D97-AF65-F5344CB8AC3E}">
        <p14:creationId xmlns:p14="http://schemas.microsoft.com/office/powerpoint/2010/main" val="245740002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8600"/>
            <a:ext cx="7772400" cy="914400"/>
          </a:xfrm>
        </p:spPr>
        <p:txBody>
          <a:bodyPr/>
          <a:lstStyle/>
          <a:p>
            <a:pPr algn="ctr" eaLnBrk="1" hangingPunct="1"/>
            <a:r>
              <a:rPr lang="en-US" sz="4000" dirty="0">
                <a:effectLst>
                  <a:outerShdw blurRad="38100" dist="38100" dir="2700000" algn="tl">
                    <a:srgbClr val="000000">
                      <a:alpha val="43137"/>
                    </a:srgbClr>
                  </a:outerShdw>
                </a:effectLst>
              </a:rPr>
              <a:t>Satan as Ruler of this World</a:t>
            </a:r>
          </a:p>
        </p:txBody>
      </p:sp>
      <p:sp>
        <p:nvSpPr>
          <p:cNvPr id="25603" name="Rectangle 3"/>
          <p:cNvSpPr>
            <a:spLocks noGrp="1" noChangeArrowheads="1"/>
          </p:cNvSpPr>
          <p:nvPr>
            <p:ph type="body" idx="1"/>
          </p:nvPr>
        </p:nvSpPr>
        <p:spPr>
          <a:xfrm>
            <a:off x="457200" y="1600200"/>
            <a:ext cx="4876800" cy="4800600"/>
          </a:xfrm>
        </p:spPr>
        <p:txBody>
          <a:bodyPr/>
          <a:lstStyle/>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Job 1:7; 2:2</a:t>
            </a:r>
          </a:p>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Luke 4:5-7</a:t>
            </a:r>
          </a:p>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John 12:31; 14:30; 16:11</a:t>
            </a:r>
          </a:p>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2 Corinthians 4:4</a:t>
            </a:r>
          </a:p>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Ephesians 2:2</a:t>
            </a:r>
          </a:p>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1 John 4:4; 5:19</a:t>
            </a:r>
          </a:p>
        </p:txBody>
      </p:sp>
      <p:pic>
        <p:nvPicPr>
          <p:cNvPr id="25604" name="Picture 8" descr="D:\Powerpoint JPEG Images\2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0" y="2057400"/>
            <a:ext cx="3632832" cy="2743200"/>
          </a:xfrm>
          <a:prstGeom prst="rect">
            <a:avLst/>
          </a:prstGeom>
          <a:noFill/>
          <a:ln w="9525">
            <a:noFill/>
            <a:miter lim="800000"/>
            <a:headEnd/>
            <a:tailEnd/>
          </a:ln>
        </p:spPr>
      </p:pic>
    </p:spTree>
    <p:extLst>
      <p:ext uri="{BB962C8B-B14F-4D97-AF65-F5344CB8AC3E}">
        <p14:creationId xmlns:p14="http://schemas.microsoft.com/office/powerpoint/2010/main" val="64317548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562100" y="228600"/>
            <a:ext cx="6019800" cy="1447800"/>
          </a:xfrm>
        </p:spPr>
        <p:txBody>
          <a:bodyPr/>
          <a:lstStyle/>
          <a:p>
            <a:pPr algn="ctr" eaLnBrk="1" hangingPunct="1"/>
            <a:r>
              <a:rPr lang="en-US" sz="3200" dirty="0">
                <a:effectLst>
                  <a:outerShdw blurRad="38100" dist="38100" dir="2700000" algn="tl">
                    <a:srgbClr val="000000">
                      <a:alpha val="43137"/>
                    </a:srgbClr>
                  </a:outerShdw>
                </a:effectLst>
              </a:rPr>
              <a:t>Names &amp; Titles Demonstrating Satan’s Post-Fall, Earthly Authority </a:t>
            </a:r>
            <a:br>
              <a:rPr lang="en-US" sz="2800" dirty="0">
                <a:effectLst>
                  <a:outerShdw blurRad="38100" dist="38100" dir="2700000" algn="tl">
                    <a:srgbClr val="000000">
                      <a:alpha val="43137"/>
                    </a:srgbClr>
                  </a:outerShdw>
                </a:effectLst>
              </a:rPr>
            </a:br>
            <a:r>
              <a:rPr lang="en-US" sz="2400" dirty="0">
                <a:solidFill>
                  <a:schemeClr val="tx1"/>
                </a:solidFill>
                <a:effectLst>
                  <a:outerShdw blurRad="38100" dist="38100" dir="2700000" algn="tl">
                    <a:srgbClr val="000000">
                      <a:alpha val="43137"/>
                    </a:srgbClr>
                  </a:outerShdw>
                </a:effectLst>
              </a:rPr>
              <a:t>(Job 1:7; 2:2; Luke 4:5-8; Rom. 8:19-22)</a:t>
            </a:r>
            <a:endParaRPr lang="en-US" sz="2800" dirty="0">
              <a:solidFill>
                <a:schemeClr val="tx1"/>
              </a:solidFill>
              <a:effectLst>
                <a:outerShdw blurRad="38100" dist="38100" dir="2700000" algn="tl">
                  <a:srgbClr val="000000">
                    <a:alpha val="43137"/>
                  </a:srgbClr>
                </a:outerShdw>
              </a:effectLst>
            </a:endParaRPr>
          </a:p>
        </p:txBody>
      </p:sp>
      <p:sp>
        <p:nvSpPr>
          <p:cNvPr id="6147" name="Rectangle 3"/>
          <p:cNvSpPr>
            <a:spLocks noGrp="1" noChangeArrowheads="1"/>
          </p:cNvSpPr>
          <p:nvPr>
            <p:ph type="body" idx="1"/>
          </p:nvPr>
        </p:nvSpPr>
        <p:spPr>
          <a:xfrm>
            <a:off x="571500" y="2057399"/>
            <a:ext cx="8001000" cy="4572001"/>
          </a:xfrm>
        </p:spPr>
        <p:txBody>
          <a:bodyPr/>
          <a:lstStyle/>
          <a:p>
            <a:pPr marL="461963" indent="-461963">
              <a:spcBef>
                <a:spcPts val="0"/>
              </a:spcBef>
              <a:spcAft>
                <a:spcPts val="2400"/>
              </a:spcAft>
              <a:defRPr/>
            </a:pPr>
            <a:r>
              <a:rPr lang="en-US" sz="3000" dirty="0">
                <a:effectLst>
                  <a:outerShdw blurRad="38100" dist="38100" dir="2700000" algn="tl">
                    <a:srgbClr val="000000">
                      <a:alpha val="43137"/>
                    </a:srgbClr>
                  </a:outerShdw>
                </a:effectLst>
              </a:rPr>
              <a:t>Prince of this world (John 12:31; 14:30; 16:11)</a:t>
            </a:r>
          </a:p>
          <a:p>
            <a:pPr marL="461963" indent="-461963">
              <a:spcBef>
                <a:spcPts val="0"/>
              </a:spcBef>
              <a:spcAft>
                <a:spcPts val="2400"/>
              </a:spcAft>
              <a:defRPr/>
            </a:pPr>
            <a:r>
              <a:rPr lang="en-US" sz="3000" dirty="0">
                <a:effectLst>
                  <a:outerShdw blurRad="38100" dist="38100" dir="2700000" algn="tl">
                    <a:srgbClr val="000000">
                      <a:alpha val="43137"/>
                    </a:srgbClr>
                  </a:outerShdw>
                </a:effectLst>
              </a:rPr>
              <a:t>God of this age (2 Cor. 4:4)</a:t>
            </a:r>
          </a:p>
          <a:p>
            <a:pPr marL="461963" indent="-461963">
              <a:spcBef>
                <a:spcPts val="0"/>
              </a:spcBef>
              <a:spcAft>
                <a:spcPts val="2400"/>
              </a:spcAft>
              <a:defRPr/>
            </a:pPr>
            <a:r>
              <a:rPr lang="en-US" sz="3000" dirty="0">
                <a:effectLst>
                  <a:outerShdw blurRad="38100" dist="38100" dir="2700000" algn="tl">
                    <a:srgbClr val="000000">
                      <a:alpha val="43137"/>
                    </a:srgbClr>
                  </a:outerShdw>
                </a:effectLst>
              </a:rPr>
              <a:t>Prince and power of the air (Eph. 2:2)</a:t>
            </a:r>
          </a:p>
          <a:p>
            <a:pPr marL="461963" indent="-461963">
              <a:spcBef>
                <a:spcPts val="0"/>
              </a:spcBef>
              <a:spcAft>
                <a:spcPts val="2400"/>
              </a:spcAft>
              <a:defRPr/>
            </a:pPr>
            <a:r>
              <a:rPr lang="en-US" sz="3000" dirty="0">
                <a:effectLst>
                  <a:outerShdw blurRad="38100" dist="38100" dir="2700000" algn="tl">
                    <a:srgbClr val="000000">
                      <a:alpha val="43137"/>
                    </a:srgbClr>
                  </a:outerShdw>
                </a:effectLst>
              </a:rPr>
              <a:t>Who the believer wrestles with (Eph. 6:12)</a:t>
            </a:r>
          </a:p>
          <a:p>
            <a:pPr marL="461963" indent="-461963">
              <a:spcBef>
                <a:spcPts val="0"/>
              </a:spcBef>
              <a:spcAft>
                <a:spcPts val="2400"/>
              </a:spcAft>
              <a:defRPr/>
            </a:pPr>
            <a:r>
              <a:rPr lang="en-US" sz="3000" dirty="0">
                <a:effectLst>
                  <a:outerShdw blurRad="38100" dist="38100" dir="2700000" algn="tl">
                    <a:srgbClr val="000000">
                      <a:alpha val="43137"/>
                    </a:srgbClr>
                  </a:outerShdw>
                </a:effectLst>
              </a:rPr>
              <a:t>Roaring lion (1 Pet. 5:8)</a:t>
            </a:r>
          </a:p>
          <a:p>
            <a:pPr marL="461963" indent="-461963">
              <a:spcBef>
                <a:spcPts val="0"/>
              </a:spcBef>
              <a:spcAft>
                <a:spcPts val="2400"/>
              </a:spcAft>
              <a:defRPr/>
            </a:pPr>
            <a:r>
              <a:rPr lang="en-US" sz="3000" dirty="0">
                <a:effectLst>
                  <a:outerShdw blurRad="38100" dist="38100" dir="2700000" algn="tl">
                    <a:srgbClr val="000000">
                      <a:alpha val="43137"/>
                    </a:srgbClr>
                  </a:outerShdw>
                </a:effectLst>
              </a:rPr>
              <a:t>Whole world lies in his power (1 John 5:19)</a:t>
            </a:r>
          </a:p>
        </p:txBody>
      </p:sp>
      <p:pic>
        <p:nvPicPr>
          <p:cNvPr id="66564" name="Picture 2" descr="https://encrypted-tbn2.gstatic.com/images?q=tbn:ANd9GcSBMfbzscRtRxzhQdk5QNPtl4JEhIIZ2ki1w7Rw4zlT093wbKcls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1065008" cy="1371600"/>
          </a:xfrm>
          <a:prstGeom prst="rect">
            <a:avLst/>
          </a:prstGeom>
          <a:noFill/>
          <a:ln w="9525">
            <a:noFill/>
            <a:miter lim="800000"/>
            <a:headEnd/>
            <a:tailEnd/>
          </a:ln>
        </p:spPr>
      </p:pic>
    </p:spTree>
    <p:extLst>
      <p:ext uri="{BB962C8B-B14F-4D97-AF65-F5344CB8AC3E}">
        <p14:creationId xmlns:p14="http://schemas.microsoft.com/office/powerpoint/2010/main" val="196675308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5099B0-57CC-4367-8481-36F6CF142D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pP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12:3</a:t>
            </a:r>
            <a:endPar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And the one who curses you I will curse. And in you all the families of the earth will be blessed.” </a:t>
            </a:r>
          </a:p>
        </p:txBody>
      </p:sp>
      <p:pic>
        <p:nvPicPr>
          <p:cNvPr id="3" name="Picture 2">
            <a:extLst>
              <a:ext uri="{FF2B5EF4-FFF2-40B4-BE49-F238E27FC236}">
                <a16:creationId xmlns:a16="http://schemas.microsoft.com/office/drawing/2014/main" id="{F8C193E9-CC6C-4ED9-A369-7119184BAA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9000" y="2514600"/>
            <a:ext cx="2286000" cy="2286000"/>
          </a:xfrm>
          <a:prstGeom prst="rect">
            <a:avLst/>
          </a:prstGeom>
        </p:spPr>
      </p:pic>
    </p:spTree>
    <p:extLst>
      <p:ext uri="{BB962C8B-B14F-4D97-AF65-F5344CB8AC3E}">
        <p14:creationId xmlns:p14="http://schemas.microsoft.com/office/powerpoint/2010/main" val="475816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5099B0-57CC-4367-8481-36F6CF142D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Aft>
                <a:spcPts val="1200"/>
              </a:spcAft>
            </a:pP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Genesis 12:3</a:t>
            </a:r>
            <a:endPar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And the one who curses you I will curse.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in you all the families of the earth will be 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3" name="Picture 2">
            <a:extLst>
              <a:ext uri="{FF2B5EF4-FFF2-40B4-BE49-F238E27FC236}">
                <a16:creationId xmlns:a16="http://schemas.microsoft.com/office/drawing/2014/main" id="{F8C193E9-CC6C-4ED9-A369-7119184BAA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9000" y="2514600"/>
            <a:ext cx="2286000" cy="2286000"/>
          </a:xfrm>
          <a:prstGeom prst="rect">
            <a:avLst/>
          </a:prstGeom>
        </p:spPr>
      </p:pic>
    </p:spTree>
    <p:extLst>
      <p:ext uri="{BB962C8B-B14F-4D97-AF65-F5344CB8AC3E}">
        <p14:creationId xmlns:p14="http://schemas.microsoft.com/office/powerpoint/2010/main" val="13718650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34938" y="228600"/>
            <a:ext cx="8875712" cy="1295400"/>
          </a:xfrm>
        </p:spPr>
        <p:txBody>
          <a:bodyPr lIns="92075" tIns="46038" rIns="92075" bIns="46038"/>
          <a:lstStyle/>
          <a:p>
            <a:pPr algn="ctr">
              <a:defRPr/>
            </a:pPr>
            <a:r>
              <a:rPr lang="en-US" sz="4000" dirty="0">
                <a:effectLst>
                  <a:outerShdw blurRad="38100" dist="38100" dir="2700000" algn="tl">
                    <a:srgbClr val="000000">
                      <a:alpha val="43137"/>
                    </a:srgbClr>
                  </a:outerShdw>
                </a:effectLst>
              </a:rPr>
              <a:t>Israel’s Three Blessings to the World</a:t>
            </a:r>
            <a:br>
              <a:rPr lang="en-US" sz="4000" dirty="0">
                <a:effectLst>
                  <a:outerShdw blurRad="38100" dist="38100" dir="2700000" algn="tl">
                    <a:srgbClr val="000000">
                      <a:alpha val="43137"/>
                    </a:srgbClr>
                  </a:outerShdw>
                </a:effectLst>
              </a:rPr>
            </a:br>
            <a:r>
              <a:rPr lang="en-US" sz="3200" kern="1200" dirty="0">
                <a:solidFill>
                  <a:srgbClr val="FFFFFF"/>
                </a:solidFill>
                <a:effectLst>
                  <a:outerShdw blurRad="38100" dist="38100" dir="2700000" algn="tl">
                    <a:srgbClr val="000000">
                      <a:alpha val="43137"/>
                    </a:srgbClr>
                  </a:outerShdw>
                </a:effectLst>
                <a:ea typeface="+mn-ea"/>
                <a:cs typeface="+mn-cs"/>
              </a:rPr>
              <a:t>(Gen 12:3b)</a:t>
            </a:r>
          </a:p>
        </p:txBody>
      </p:sp>
      <p:sp>
        <p:nvSpPr>
          <p:cNvPr id="25603" name="Rectangle 3"/>
          <p:cNvSpPr>
            <a:spLocks noGrp="1" noChangeArrowheads="1"/>
          </p:cNvSpPr>
          <p:nvPr>
            <p:ph type="body" idx="4294967295"/>
          </p:nvPr>
        </p:nvSpPr>
        <p:spPr>
          <a:xfrm>
            <a:off x="228600" y="2057400"/>
            <a:ext cx="4191000" cy="2362200"/>
          </a:xfrm>
          <a:extLst/>
        </p:spPr>
        <p:txBody>
          <a:bodyPr/>
          <a:lstStyle/>
          <a:p>
            <a:pPr marL="457200" indent="-457200">
              <a:spcBef>
                <a:spcPts val="0"/>
              </a:spcBef>
              <a:spcAft>
                <a:spcPts val="3600"/>
              </a:spcAft>
              <a:buSzPct val="100000"/>
              <a:buFontTx/>
              <a:buAutoNum type="arabicPeriod"/>
              <a:defRPr/>
            </a:pPr>
            <a:r>
              <a:rPr lang="en-US" kern="1200" dirty="0">
                <a:solidFill>
                  <a:srgbClr val="FFFFFF"/>
                </a:solidFill>
                <a:effectLst>
                  <a:outerShdw blurRad="38100" dist="38100" dir="2700000" algn="tl">
                    <a:srgbClr val="000000">
                      <a:alpha val="43137"/>
                    </a:srgbClr>
                  </a:outerShdw>
                </a:effectLst>
              </a:rPr>
              <a:t>Scripture (Rom 3:2)</a:t>
            </a:r>
          </a:p>
          <a:p>
            <a:pPr marL="457200" indent="-457200">
              <a:spcBef>
                <a:spcPts val="0"/>
              </a:spcBef>
              <a:spcAft>
                <a:spcPts val="3600"/>
              </a:spcAft>
              <a:buSzPct val="100000"/>
              <a:buFontTx/>
              <a:buAutoNum type="arabicPeriod"/>
              <a:defRPr/>
            </a:pPr>
            <a:r>
              <a:rPr lang="en-US" kern="1200" dirty="0">
                <a:solidFill>
                  <a:srgbClr val="FFFFFF"/>
                </a:solidFill>
                <a:effectLst>
                  <a:outerShdw blurRad="38100" dist="38100" dir="2700000" algn="tl">
                    <a:srgbClr val="000000">
                      <a:alpha val="43137"/>
                    </a:srgbClr>
                  </a:outerShdw>
                </a:effectLst>
              </a:rPr>
              <a:t>Savior (John 4:22)</a:t>
            </a:r>
          </a:p>
          <a:p>
            <a:pPr marL="457200" indent="-457200">
              <a:spcBef>
                <a:spcPts val="0"/>
              </a:spcBef>
              <a:spcAft>
                <a:spcPts val="3600"/>
              </a:spcAft>
              <a:buSzPct val="100000"/>
              <a:buFontTx/>
              <a:buAutoNum type="arabicPeriod"/>
              <a:defRPr/>
            </a:pPr>
            <a:r>
              <a:rPr lang="en-US" kern="1200" dirty="0">
                <a:solidFill>
                  <a:srgbClr val="FFFFFF"/>
                </a:solidFill>
                <a:effectLst>
                  <a:outerShdw blurRad="38100" dist="38100" dir="2700000" algn="tl">
                    <a:srgbClr val="000000">
                      <a:alpha val="43137"/>
                    </a:srgbClr>
                  </a:outerShdw>
                </a:effectLst>
              </a:rPr>
              <a:t>Kingdom (Isa 2:2-3)</a:t>
            </a:r>
          </a:p>
        </p:txBody>
      </p:sp>
      <p:pic>
        <p:nvPicPr>
          <p:cNvPr id="24580" name="Picture 2"/>
          <p:cNvPicPr>
            <a:picLocks noChangeAspect="1" noChangeArrowheads="1"/>
          </p:cNvPicPr>
          <p:nvPr/>
        </p:nvPicPr>
        <p:blipFill>
          <a:blip r:embed="rId2" cstate="print"/>
          <a:srcRect/>
          <a:stretch>
            <a:fillRect/>
          </a:stretch>
        </p:blipFill>
        <p:spPr bwMode="auto">
          <a:xfrm>
            <a:off x="4572000" y="2185987"/>
            <a:ext cx="4105275" cy="4291013"/>
          </a:xfrm>
          <a:prstGeom prst="rect">
            <a:avLst/>
          </a:prstGeom>
          <a:noFill/>
          <a:ln w="9525">
            <a:noFill/>
            <a:miter lim="800000"/>
            <a:headEnd/>
            <a:tailEnd/>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8" y="228600"/>
            <a:ext cx="5749925" cy="762000"/>
          </a:xfrm>
        </p:spPr>
        <p:txBody>
          <a:bodyPr anchor="t"/>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rPr>
              <a:t>Satan’s Progressive Defeat</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14300" y="1371600"/>
            <a:ext cx="8915400" cy="4876800"/>
          </a:xfrm>
        </p:spPr>
        <p:txBody>
          <a:bodyPr/>
          <a:lstStyle/>
          <a:p>
            <a:pPr marL="461963" indent="-461963"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rPr>
              <a:t>Initial eviction from heaven (Isa 14:12-15; Ezek 28:12-17)</a:t>
            </a:r>
          </a:p>
          <a:p>
            <a:pPr marL="461963" indent="-461963"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rPr>
              <a:t>Eden (Gen 3:15)</a:t>
            </a:r>
          </a:p>
          <a:p>
            <a:pPr marL="461963" indent="-461963"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rPr>
              <a:t>Pre-</a:t>
            </a:r>
            <a:r>
              <a:rPr lang="en-US" sz="2800" dirty="0" err="1">
                <a:effectLst>
                  <a:outerShdw blurRad="38100" dist="38100" dir="2700000" algn="tl">
                    <a:srgbClr val="000000">
                      <a:alpha val="43137"/>
                    </a:srgbClr>
                  </a:outerShdw>
                </a:effectLst>
                <a:latin typeface="Calibri" panose="020F0502020204030204" pitchFamily="34" charset="0"/>
              </a:rPr>
              <a:t>diluvian</a:t>
            </a:r>
            <a:r>
              <a:rPr lang="en-US" sz="2800" dirty="0">
                <a:effectLst>
                  <a:outerShdw blurRad="38100" dist="38100" dir="2700000" algn="tl">
                    <a:srgbClr val="000000">
                      <a:alpha val="43137"/>
                    </a:srgbClr>
                  </a:outerShdw>
                </a:effectLst>
                <a:latin typeface="Calibri" panose="020F0502020204030204" pitchFamily="34" charset="0"/>
              </a:rPr>
              <a:t> world (1 Pet 3:19-20)</a:t>
            </a:r>
          </a:p>
          <a:p>
            <a:pPr marL="461963" indent="-461963"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rPr>
              <a:t>Cross (John 12:31; 16:11; Col 2:15; Heb 2:14; 1 John 3:8)</a:t>
            </a:r>
          </a:p>
          <a:p>
            <a:pPr marL="461963" indent="-461963"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rPr>
              <a:t>Mid point of the Tribulation (Rev 12:9)</a:t>
            </a:r>
          </a:p>
          <a:p>
            <a:pPr marL="461963" indent="-461963" eaLnBrk="1" hangingPunct="1">
              <a:spcBef>
                <a:spcPts val="0"/>
              </a:spcBef>
              <a:spcAft>
                <a:spcPts val="18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Beginning of millennium (Rev 20:2-3)</a:t>
            </a:r>
          </a:p>
          <a:p>
            <a:pPr marL="461963" indent="-461963" eaLnBrk="1" hangingPunct="1">
              <a:spcBef>
                <a:spcPts val="0"/>
              </a:spcBef>
              <a:spcAft>
                <a:spcPts val="18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End of millennium (Rev 20:10)</a:t>
            </a:r>
            <a:endParaRPr lang="en-US" b="1" u="sng" dirty="0">
              <a:solidFill>
                <a:srgbClr val="FFFFCC"/>
              </a:solidFill>
              <a:effectLst>
                <a:outerShdw blurRad="38100" dist="38100" dir="2700000" algn="tl">
                  <a:srgbClr val="000000">
                    <a:alpha val="43137"/>
                  </a:srgbClr>
                </a:outerShdw>
              </a:effectLst>
              <a:latin typeface="Calibri" panose="020F0502020204030204" pitchFamily="34" charset="0"/>
            </a:endParaRPr>
          </a:p>
        </p:txBody>
      </p:sp>
      <p:pic>
        <p:nvPicPr>
          <p:cNvPr id="2" name="Picture 1">
            <a:extLst>
              <a:ext uri="{FF2B5EF4-FFF2-40B4-BE49-F238E27FC236}">
                <a16:creationId xmlns:a16="http://schemas.microsoft.com/office/drawing/2014/main" id="{327A3CC1-AF2A-4108-BA29-6CA2769B72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1083478" cy="1097280"/>
          </a:xfrm>
          <a:prstGeom prst="rect">
            <a:avLst/>
          </a:prstGeom>
          <a:ln w="12700">
            <a:solidFill>
              <a:schemeClr val="tx1"/>
            </a:solidFill>
          </a:ln>
        </p:spPr>
      </p:pic>
    </p:spTree>
    <p:extLst>
      <p:ext uri="{BB962C8B-B14F-4D97-AF65-F5344CB8AC3E}">
        <p14:creationId xmlns:p14="http://schemas.microsoft.com/office/powerpoint/2010/main" val="201302271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Seven Trumpets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8‒11)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548710" y="1588889"/>
            <a:ext cx="8442889"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4th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5th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6th Trumpet (9:13-21) – 1/3 humanity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7th Trumpet (11:14-19) – Legal transfer announced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04346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8" descr="D:\Powerpoint JPEG Images\22.JPG"/>
          <p:cNvPicPr>
            <a:picLocks noGrp="1" noChangeAspect="1" noChangeArrowheads="1"/>
          </p:cNvPicPr>
          <p:nvPr>
            <p:ph type="clipArt" sz="half" idx="4294967295"/>
          </p:nvPr>
        </p:nvPicPr>
        <p:blipFill>
          <a:blip r:embed="rId2" cstate="email">
            <a:extLst>
              <a:ext uri="{28A0092B-C50C-407E-A947-70E740481C1C}">
                <a14:useLocalDpi xmlns:a14="http://schemas.microsoft.com/office/drawing/2010/main"/>
              </a:ext>
            </a:extLst>
          </a:blip>
          <a:srcRect/>
          <a:stretch>
            <a:fillRect/>
          </a:stretch>
        </p:blipFill>
        <p:spPr>
          <a:xfrm>
            <a:off x="1181100" y="1340498"/>
            <a:ext cx="6781800" cy="5121275"/>
          </a:xfrm>
          <a:noFill/>
        </p:spPr>
      </p:pic>
      <p:sp>
        <p:nvSpPr>
          <p:cNvPr id="8195" name="Rectangle 2"/>
          <p:cNvSpPr>
            <a:spLocks noGrp="1" noChangeArrowheads="1"/>
          </p:cNvSpPr>
          <p:nvPr>
            <p:ph type="title" idx="4294967295"/>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WHAT MOTIVATES ANTI-SEMITISM?</a:t>
            </a:r>
          </a:p>
        </p:txBody>
      </p:sp>
      <p:sp>
        <p:nvSpPr>
          <p:cNvPr id="8196" name="Rectangle 4"/>
          <p:cNvSpPr>
            <a:spLocks noGrp="1" noChangeArrowheads="1"/>
          </p:cNvSpPr>
          <p:nvPr>
            <p:ph type="body" sz="half" idx="4294967295"/>
          </p:nvPr>
        </p:nvSpPr>
        <p:spPr>
          <a:xfrm>
            <a:off x="1181100" y="1371600"/>
            <a:ext cx="6781800" cy="762000"/>
          </a:xfrm>
        </p:spPr>
        <p:txBody>
          <a:bodyPr/>
          <a:lstStyle/>
          <a:p>
            <a:pPr algn="ctr" eaLnBrk="1" hangingPunct="1">
              <a:buFontTx/>
              <a:buNone/>
            </a:pPr>
            <a:r>
              <a:rPr lang="en-US" sz="4000" b="1" dirty="0">
                <a:ln w="6600">
                  <a:solidFill>
                    <a:schemeClr val="accent2"/>
                  </a:solidFill>
                  <a:prstDash val="solid"/>
                </a:ln>
                <a:solidFill>
                  <a:srgbClr val="FF0000"/>
                </a:solidFill>
                <a:effectLst>
                  <a:outerShdw blurRad="38100" dist="38100" dir="2700000" algn="tl">
                    <a:srgbClr val="000000">
                      <a:alpha val="43137"/>
                    </a:srgbClr>
                  </a:outerShdw>
                </a:effectLst>
              </a:rPr>
              <a:t>Fallen angelic world</a:t>
            </a:r>
          </a:p>
        </p:txBody>
      </p:sp>
    </p:spTree>
    <p:extLst>
      <p:ext uri="{BB962C8B-B14F-4D97-AF65-F5344CB8AC3E}">
        <p14:creationId xmlns:p14="http://schemas.microsoft.com/office/powerpoint/2010/main" val="108362529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149" y="433699"/>
            <a:ext cx="9103702" cy="5990602"/>
          </a:xfrm>
          <a:prstGeom prst="rect">
            <a:avLst/>
          </a:prstGeom>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DD5925-CFD9-4AB7-9F1B-016B46B088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438" y="127730"/>
            <a:ext cx="8913124" cy="66025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0865017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26" descr="D:\Powerpoint JPEG Images\2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92372" y="1905000"/>
            <a:ext cx="3694428" cy="4572000"/>
          </a:xfrm>
          <a:prstGeom prst="rect">
            <a:avLst/>
          </a:prstGeom>
          <a:noFill/>
          <a:ln w="9525">
            <a:noFill/>
            <a:miter lim="800000"/>
            <a:headEnd/>
            <a:tailEnd/>
          </a:ln>
        </p:spPr>
      </p:pic>
      <p:sp>
        <p:nvSpPr>
          <p:cNvPr id="16387" name="Rectangle 1027"/>
          <p:cNvSpPr>
            <a:spLocks noGrp="1" noChangeArrowheads="1"/>
          </p:cNvSpPr>
          <p:nvPr>
            <p:ph type="title"/>
          </p:nvPr>
        </p:nvSpPr>
        <p:spPr>
          <a:xfrm>
            <a:off x="1714500" y="228600"/>
            <a:ext cx="5715000" cy="1371600"/>
          </a:xfrm>
          <a:effectLst/>
        </p:spPr>
        <p:txBody>
          <a:bodyPr/>
          <a:lstStyle/>
          <a:p>
            <a:pPr algn="ctr" eaLnBrk="1" hangingPunct="1">
              <a:defRPr/>
            </a:pPr>
            <a:r>
              <a:rPr lang="en-US" sz="4000" dirty="0">
                <a:effectLst>
                  <a:outerShdw blurRad="38100" dist="38100" dir="2700000" algn="tl">
                    <a:srgbClr val="000000">
                      <a:alpha val="43137"/>
                    </a:srgbClr>
                  </a:outerShdw>
                </a:effectLst>
              </a:rPr>
              <a:t>CAST OF 3 CHARACTERS</a:t>
            </a:r>
            <a:br>
              <a:rPr lang="en-US" dirty="0">
                <a:solidFill>
                  <a:srgbClr val="FFFFCC"/>
                </a:solidFill>
                <a:effectLst>
                  <a:outerShdw blurRad="38100" dist="38100" dir="2700000" algn="tl">
                    <a:srgbClr val="000000">
                      <a:alpha val="43137"/>
                    </a:srgbClr>
                  </a:outerShdw>
                </a:effectLst>
                <a:latin typeface="Arial Narrow" pitchFamily="34" charset="0"/>
              </a:rPr>
            </a:br>
            <a:r>
              <a:rPr lang="en-US" sz="3200" kern="1200" dirty="0">
                <a:solidFill>
                  <a:srgbClr val="FFFFFF"/>
                </a:solidFill>
                <a:effectLst>
                  <a:outerShdw blurRad="38100" dist="38100" dir="2700000" algn="tl">
                    <a:srgbClr val="000000">
                      <a:alpha val="43137"/>
                    </a:srgbClr>
                  </a:outerShdw>
                </a:effectLst>
                <a:ea typeface="+mn-ea"/>
                <a:cs typeface="+mn-cs"/>
              </a:rPr>
              <a:t>Revelation 12:1-5</a:t>
            </a:r>
          </a:p>
        </p:txBody>
      </p:sp>
      <p:sp>
        <p:nvSpPr>
          <p:cNvPr id="2" name="Rectangle 1"/>
          <p:cNvSpPr/>
          <p:nvPr/>
        </p:nvSpPr>
        <p:spPr>
          <a:xfrm>
            <a:off x="457200" y="1905000"/>
            <a:ext cx="4495800" cy="4355038"/>
          </a:xfrm>
          <a:prstGeom prst="rect">
            <a:avLst/>
          </a:prstGeom>
        </p:spPr>
        <p:txBody>
          <a:bodyPr wrap="square">
            <a:spAutoFit/>
          </a:bodyPr>
          <a:lstStyle/>
          <a:p>
            <a:pPr marL="457200" indent="-457200">
              <a:spcBef>
                <a:spcPts val="0"/>
              </a:spcBef>
              <a:spcAft>
                <a:spcPts val="18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SON =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MESSIAH</a:t>
            </a:r>
          </a:p>
          <a:p>
            <a:pPr marL="914400" lvl="1" indent="-457200">
              <a:spcBef>
                <a:spcPts val="0"/>
              </a:spcBef>
              <a:spcAft>
                <a:spcPts val="2400"/>
              </a:spcAft>
              <a:buClr>
                <a:schemeClr val="folHlink"/>
              </a:buClr>
              <a:buSzPct val="100000"/>
              <a:buFont typeface="Calibri" panose="020F0502020204030204" pitchFamily="34" charset="0"/>
              <a:buChar char="‒"/>
            </a:pPr>
            <a:r>
              <a:rPr lang="en-US" sz="3200" i="1" dirty="0">
                <a:effectLst>
                  <a:outerShdw blurRad="38100" dist="38100" dir="2700000" algn="tl">
                    <a:srgbClr val="000000">
                      <a:alpha val="43137"/>
                    </a:srgbClr>
                  </a:outerShdw>
                </a:effectLst>
                <a:latin typeface="Calibri" panose="020F0502020204030204" pitchFamily="34" charset="0"/>
              </a:rPr>
              <a:t>Ps. 2:9; Acts 1:9</a:t>
            </a:r>
          </a:p>
          <a:p>
            <a:pPr marL="457200" indent="-457200">
              <a:spcBef>
                <a:spcPts val="0"/>
              </a:spcBef>
              <a:spcAft>
                <a:spcPts val="18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DRAGON =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SATAN</a:t>
            </a:r>
          </a:p>
          <a:p>
            <a:pPr marL="914400" lvl="1" indent="-457200">
              <a:spcBef>
                <a:spcPts val="0"/>
              </a:spcBef>
              <a:spcAft>
                <a:spcPts val="2400"/>
              </a:spcAft>
              <a:buClr>
                <a:schemeClr val="folHlink"/>
              </a:buClr>
              <a:buSzPct val="100000"/>
              <a:buFont typeface="Calibri" panose="020F0502020204030204" pitchFamily="34" charset="0"/>
              <a:buChar char="‒"/>
            </a:pPr>
            <a:r>
              <a:rPr lang="en-US" sz="3200" i="1" dirty="0">
                <a:effectLst>
                  <a:outerShdw blurRad="38100" dist="38100" dir="2700000" algn="tl">
                    <a:srgbClr val="000000">
                      <a:alpha val="43137"/>
                    </a:srgbClr>
                  </a:outerShdw>
                </a:effectLst>
                <a:latin typeface="Calibri" panose="020F0502020204030204" pitchFamily="34" charset="0"/>
              </a:rPr>
              <a:t>Rev. 12:9; 20:2</a:t>
            </a:r>
          </a:p>
          <a:p>
            <a:pPr marL="457200" indent="-457200">
              <a:spcBef>
                <a:spcPts val="0"/>
              </a:spcBef>
              <a:spcAft>
                <a:spcPts val="18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WOMAN =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ISRAEL</a:t>
            </a:r>
          </a:p>
          <a:p>
            <a:pPr marL="914400" lvl="1" indent="-457200">
              <a:spcBef>
                <a:spcPts val="0"/>
              </a:spcBef>
              <a:spcAft>
                <a:spcPts val="2400"/>
              </a:spcAft>
              <a:buClr>
                <a:schemeClr val="folHlink"/>
              </a:buClr>
              <a:buSzPct val="100000"/>
              <a:buFont typeface="Calibri" panose="020F0502020204030204" pitchFamily="34" charset="0"/>
              <a:buChar char="‒"/>
            </a:pPr>
            <a:r>
              <a:rPr lang="en-US" sz="3200" i="1" dirty="0">
                <a:effectLst>
                  <a:outerShdw blurRad="38100" dist="38100" dir="2700000" algn="tl">
                    <a:srgbClr val="000000">
                      <a:alpha val="43137"/>
                    </a:srgbClr>
                  </a:outerShdw>
                </a:effectLst>
                <a:latin typeface="Calibri" panose="020F0502020204030204" pitchFamily="34" charset="0"/>
              </a:rPr>
              <a:t>Gen. 37:9-10</a:t>
            </a:r>
          </a:p>
        </p:txBody>
      </p:sp>
    </p:spTree>
    <p:extLst>
      <p:ext uri="{BB962C8B-B14F-4D97-AF65-F5344CB8AC3E}">
        <p14:creationId xmlns:p14="http://schemas.microsoft.com/office/powerpoint/2010/main" val="3454709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rPr>
              <a:t>Place of Hebrew Refuge: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Petra in Mt. Seir in S. Jordan</a:t>
            </a:r>
          </a:p>
        </p:txBody>
      </p:sp>
      <p:sp>
        <p:nvSpPr>
          <p:cNvPr id="32771" name="Rectangle 3"/>
          <p:cNvSpPr>
            <a:spLocks noGrp="1" noChangeArrowheads="1"/>
          </p:cNvSpPr>
          <p:nvPr>
            <p:ph type="body" idx="1"/>
          </p:nvPr>
        </p:nvSpPr>
        <p:spPr>
          <a:xfrm>
            <a:off x="76200" y="1752600"/>
            <a:ext cx="9067800" cy="3733800"/>
          </a:xfrm>
        </p:spPr>
        <p:txBody>
          <a:bodyPr/>
          <a:lstStyle/>
          <a:p>
            <a:pPr marL="514350" indent="-514350" eaLnBrk="1" hangingPunct="1">
              <a:lnSpc>
                <a:spcPct val="90000"/>
              </a:lnSpc>
              <a:spcBef>
                <a:spcPts val="0"/>
              </a:spcBef>
              <a:spcAft>
                <a:spcPts val="1800"/>
              </a:spcAft>
              <a:buSzPct val="100000"/>
              <a:buFont typeface="+mj-lt"/>
              <a:buAutoNum type="arabicPeriod"/>
            </a:pPr>
            <a:r>
              <a:rPr lang="en-US" sz="2800" dirty="0">
                <a:effectLst>
                  <a:outerShdw blurRad="38100" dist="38100" dir="2700000" algn="tl">
                    <a:srgbClr val="000000">
                      <a:alpha val="43137"/>
                    </a:srgbClr>
                  </a:outerShdw>
                </a:effectLst>
              </a:rPr>
              <a:t>Prepared by God (Rev. 12:6)</a:t>
            </a:r>
          </a:p>
          <a:p>
            <a:pPr marL="514350" indent="-514350" eaLnBrk="1" hangingPunct="1">
              <a:lnSpc>
                <a:spcPct val="90000"/>
              </a:lnSpc>
              <a:spcBef>
                <a:spcPts val="0"/>
              </a:spcBef>
              <a:spcAft>
                <a:spcPts val="1800"/>
              </a:spcAft>
              <a:buSzPct val="100000"/>
              <a:buFont typeface="+mj-lt"/>
              <a:buAutoNum type="arabicPeriod"/>
            </a:pPr>
            <a:r>
              <a:rPr lang="en-US" sz="2800" dirty="0">
                <a:effectLst>
                  <a:outerShdw blurRad="38100" dist="38100" dir="2700000" algn="tl">
                    <a:srgbClr val="000000">
                      <a:alpha val="43137"/>
                    </a:srgbClr>
                  </a:outerShdw>
                </a:effectLst>
              </a:rPr>
              <a:t>Divine provision of food &amp; water (Isa. 33:16; Rev. 12:6)</a:t>
            </a:r>
          </a:p>
          <a:p>
            <a:pPr marL="514350" indent="-514350" eaLnBrk="1" hangingPunct="1">
              <a:lnSpc>
                <a:spcPct val="90000"/>
              </a:lnSpc>
              <a:spcBef>
                <a:spcPts val="0"/>
              </a:spcBef>
              <a:spcAft>
                <a:spcPts val="1800"/>
              </a:spcAft>
              <a:buSzPct val="100000"/>
              <a:buFont typeface="+mj-lt"/>
              <a:buAutoNum type="arabicPeriod"/>
            </a:pPr>
            <a:r>
              <a:rPr lang="en-US" sz="2800" dirty="0">
                <a:effectLst>
                  <a:outerShdw blurRad="38100" dist="38100" dir="2700000" algn="tl">
                    <a:srgbClr val="000000">
                      <a:alpha val="43137"/>
                    </a:srgbClr>
                  </a:outerShdw>
                </a:effectLst>
              </a:rPr>
              <a:t>Wilderness (Rev. 12:6, 14)</a:t>
            </a:r>
          </a:p>
          <a:p>
            <a:pPr marL="514350" indent="-514350" eaLnBrk="1" hangingPunct="1">
              <a:lnSpc>
                <a:spcPct val="90000"/>
              </a:lnSpc>
              <a:spcBef>
                <a:spcPts val="0"/>
              </a:spcBef>
              <a:spcAft>
                <a:spcPts val="1800"/>
              </a:spcAft>
              <a:buSzPct val="100000"/>
              <a:buFont typeface="+mj-lt"/>
              <a:buAutoNum type="arabicPeriod"/>
            </a:pPr>
            <a:r>
              <a:rPr lang="en-US" sz="2800" dirty="0">
                <a:effectLst>
                  <a:outerShdw blurRad="38100" dist="38100" dir="2700000" algn="tl">
                    <a:srgbClr val="000000">
                      <a:alpha val="43137"/>
                    </a:srgbClr>
                  </a:outerShdw>
                </a:effectLst>
              </a:rPr>
              <a:t>Mountains (Isa. 33:16; Matt. 24:16)</a:t>
            </a:r>
          </a:p>
          <a:p>
            <a:pPr marL="514350" indent="-514350" eaLnBrk="1" hangingPunct="1">
              <a:lnSpc>
                <a:spcPct val="90000"/>
              </a:lnSpc>
              <a:spcBef>
                <a:spcPts val="0"/>
              </a:spcBef>
              <a:spcAft>
                <a:spcPts val="1800"/>
              </a:spcAft>
              <a:buSzPct val="100000"/>
              <a:buFont typeface="+mj-lt"/>
              <a:buAutoNum type="arabicPeriod"/>
            </a:pPr>
            <a:r>
              <a:rPr lang="en-US" sz="2800" dirty="0">
                <a:effectLst>
                  <a:outerShdw blurRad="38100" dist="38100" dir="2700000" algn="tl">
                    <a:srgbClr val="000000">
                      <a:alpha val="43137"/>
                    </a:srgbClr>
                  </a:outerShdw>
                </a:effectLst>
              </a:rPr>
              <a:t>Defensible (Isa.  33:16)</a:t>
            </a:r>
          </a:p>
          <a:p>
            <a:pPr marL="514350" indent="-514350" eaLnBrk="1" hangingPunct="1">
              <a:lnSpc>
                <a:spcPct val="90000"/>
              </a:lnSpc>
              <a:spcBef>
                <a:spcPts val="0"/>
              </a:spcBef>
              <a:spcAft>
                <a:spcPts val="1800"/>
              </a:spcAft>
              <a:buSzPct val="100000"/>
              <a:buFont typeface="+mj-lt"/>
              <a:buAutoNum type="arabicPeriod"/>
            </a:pPr>
            <a:r>
              <a:rPr lang="en-US" sz="2800" dirty="0">
                <a:effectLst>
                  <a:outerShdw blurRad="38100" dist="38100" dir="2700000" algn="tl">
                    <a:srgbClr val="000000">
                      <a:alpha val="43137"/>
                    </a:srgbClr>
                  </a:outerShdw>
                </a:effectLst>
              </a:rPr>
              <a:t>Jordan (Dan. 11:41)</a:t>
            </a:r>
          </a:p>
          <a:p>
            <a:pPr marL="514350" indent="-514350" eaLnBrk="1" hangingPunct="1">
              <a:lnSpc>
                <a:spcPct val="90000"/>
              </a:lnSpc>
              <a:spcBef>
                <a:spcPts val="0"/>
              </a:spcBef>
              <a:spcAft>
                <a:spcPts val="1800"/>
              </a:spcAft>
              <a:buSzPct val="100000"/>
              <a:buFont typeface="+mj-lt"/>
              <a:buAutoNum type="arabicPeriod"/>
            </a:pPr>
            <a:r>
              <a:rPr lang="en-US" sz="2800" dirty="0">
                <a:effectLst>
                  <a:outerShdw blurRad="38100" dist="38100" dir="2700000" algn="tl">
                    <a:srgbClr val="000000">
                      <a:alpha val="43137"/>
                    </a:srgbClr>
                  </a:outerShdw>
                </a:effectLst>
              </a:rPr>
              <a:t>Bozrah (Micah 2:12)</a:t>
            </a:r>
          </a:p>
        </p:txBody>
      </p:sp>
      <p:pic>
        <p:nvPicPr>
          <p:cNvPr id="32772"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6591666" y="3962400"/>
            <a:ext cx="2216432" cy="2277590"/>
          </a:xfrm>
          <a:prstGeom prst="rect">
            <a:avLst/>
          </a:prstGeom>
          <a:noFill/>
          <a:ln w="9525">
            <a:noFill/>
            <a:miter lim="800000"/>
            <a:headEnd/>
            <a:tailEnd/>
          </a:ln>
        </p:spPr>
      </p:pic>
      <p:sp>
        <p:nvSpPr>
          <p:cNvPr id="2" name="TextBox 1">
            <a:extLst>
              <a:ext uri="{FF2B5EF4-FFF2-40B4-BE49-F238E27FC236}">
                <a16:creationId xmlns:a16="http://schemas.microsoft.com/office/drawing/2014/main" id="{CCE1AE74-9B27-4E0C-8D89-AD863A199C1F}"/>
              </a:ext>
            </a:extLst>
          </p:cNvPr>
          <p:cNvSpPr txBox="1"/>
          <p:nvPr/>
        </p:nvSpPr>
        <p:spPr>
          <a:xfrm>
            <a:off x="1371600" y="6324600"/>
            <a:ext cx="6400800" cy="369332"/>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Fruchtenbaum,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Footsteps of the Messiah</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294-97</a:t>
            </a:r>
          </a:p>
        </p:txBody>
      </p:sp>
    </p:spTree>
    <p:extLst>
      <p:ext uri="{BB962C8B-B14F-4D97-AF65-F5344CB8AC3E}">
        <p14:creationId xmlns:p14="http://schemas.microsoft.com/office/powerpoint/2010/main" val="426347678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6700F5-EEE0-460B-AC43-9FDF988E9C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228600"/>
            <a:ext cx="8534401" cy="6400800"/>
          </a:xfrm>
          <a:prstGeom prst="rect">
            <a:avLst/>
          </a:prstGeom>
        </p:spPr>
      </p:pic>
    </p:spTree>
    <p:extLst>
      <p:ext uri="{BB962C8B-B14F-4D97-AF65-F5344CB8AC3E}">
        <p14:creationId xmlns:p14="http://schemas.microsoft.com/office/powerpoint/2010/main" val="260846586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C23484-4B53-4413-85CB-871116CB93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258" y="545342"/>
            <a:ext cx="8809484" cy="5767316"/>
          </a:xfrm>
          <a:prstGeom prst="rect">
            <a:avLst/>
          </a:prstGeom>
        </p:spPr>
      </p:pic>
    </p:spTree>
    <p:extLst>
      <p:ext uri="{BB962C8B-B14F-4D97-AF65-F5344CB8AC3E}">
        <p14:creationId xmlns:p14="http://schemas.microsoft.com/office/powerpoint/2010/main" val="329588242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228600"/>
            <a:ext cx="6172200" cy="1143000"/>
          </a:xfrm>
        </p:spPr>
        <p:txBody>
          <a:bodyPr/>
          <a:lstStyle/>
          <a:p>
            <a:pPr algn="ctr"/>
            <a:r>
              <a:rPr lang="en-US" sz="3600" dirty="0">
                <a:effectLst>
                  <a:outerShdw blurRad="38100" dist="38100" dir="2700000" algn="tl">
                    <a:srgbClr val="000000">
                      <a:alpha val="43137"/>
                    </a:srgbClr>
                  </a:outerShdw>
                </a:effectLst>
              </a:rPr>
              <a:t>Arnold Fruchtenbaum</a:t>
            </a:r>
            <a:br>
              <a:rPr lang="en-US" sz="3600" dirty="0">
                <a:effectLst>
                  <a:outerShdw blurRad="38100" dist="38100" dir="2700000" algn="tl">
                    <a:srgbClr val="000000">
                      <a:alpha val="43137"/>
                    </a:srgbClr>
                  </a:outerShdw>
                </a:effectLst>
              </a:rPr>
            </a:br>
            <a:r>
              <a:rPr lang="en-US" sz="2000" i="1" dirty="0" err="1">
                <a:effectLst>
                  <a:outerShdw blurRad="38100" dist="38100" dir="2700000" algn="tl">
                    <a:srgbClr val="000000">
                      <a:alpha val="43137"/>
                    </a:srgbClr>
                  </a:outerShdw>
                </a:effectLst>
              </a:rPr>
              <a:t>Footseps</a:t>
            </a:r>
            <a:r>
              <a:rPr lang="en-US" sz="2000" i="1" dirty="0">
                <a:effectLst>
                  <a:outerShdw blurRad="38100" dist="38100" dir="2700000" algn="tl">
                    <a:srgbClr val="000000">
                      <a:alpha val="43137"/>
                    </a:srgbClr>
                  </a:outerShdw>
                </a:effectLst>
              </a:rPr>
              <a:t> of the Messiah, </a:t>
            </a:r>
            <a:r>
              <a:rPr lang="en-US" sz="2000" dirty="0">
                <a:effectLst>
                  <a:outerShdw blurRad="38100" dist="38100" dir="2700000" algn="tl">
                    <a:srgbClr val="000000">
                      <a:alpha val="43137"/>
                    </a:srgbClr>
                  </a:outerShdw>
                </a:effectLst>
              </a:rPr>
              <a:t>Page 296-97</a:t>
            </a:r>
          </a:p>
        </p:txBody>
      </p:sp>
      <p:sp>
        <p:nvSpPr>
          <p:cNvPr id="16387" name="Rectangle 3"/>
          <p:cNvSpPr>
            <a:spLocks noGrp="1" noChangeArrowheads="1"/>
          </p:cNvSpPr>
          <p:nvPr>
            <p:ph type="body" idx="1"/>
          </p:nvPr>
        </p:nvSpPr>
        <p:spPr>
          <a:xfrm>
            <a:off x="76200" y="1524000"/>
            <a:ext cx="8915400" cy="4876800"/>
          </a:xfrm>
        </p:spPr>
        <p:txBody>
          <a:bodyPr/>
          <a:lstStyle/>
          <a:p>
            <a:pPr marL="0" indent="0" algn="just">
              <a:buFontTx/>
              <a:buNone/>
              <a:defRPr/>
            </a:pP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Another suggestion is the city now known as </a:t>
            </a:r>
            <a:r>
              <a:rPr lang="en-US" sz="2800" i="1" dirty="0">
                <a:effectLst>
                  <a:outerShdw blurRad="38100" dist="38100" dir="2700000" algn="tl">
                    <a:srgbClr val="000000">
                      <a:alpha val="43137"/>
                    </a:srgbClr>
                  </a:outerShdw>
                </a:effectLst>
              </a:rPr>
              <a:t>Petra</a:t>
            </a:r>
            <a:r>
              <a:rPr lang="en-US" sz="2800" dirty="0">
                <a:effectLst>
                  <a:outerShdw blurRad="38100" dist="38100" dir="2700000" algn="tl">
                    <a:srgbClr val="000000">
                      <a:alpha val="43137"/>
                    </a:srgbClr>
                  </a:outerShdw>
                </a:effectLst>
              </a:rPr>
              <a:t>…this author prefers the identification with </a:t>
            </a:r>
            <a:r>
              <a:rPr lang="en-US" sz="2800" i="1" dirty="0">
                <a:effectLst>
                  <a:outerShdw blurRad="38100" dist="38100" dir="2700000" algn="tl">
                    <a:srgbClr val="000000">
                      <a:alpha val="43137"/>
                    </a:srgbClr>
                  </a:outerShdw>
                </a:effectLst>
              </a:rPr>
              <a:t>Petra</a:t>
            </a:r>
            <a:r>
              <a:rPr lang="en-US" sz="2800" dirty="0">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Petra</a:t>
            </a:r>
            <a:r>
              <a:rPr lang="en-US" sz="2800" dirty="0">
                <a:effectLst>
                  <a:outerShdw blurRad="38100" dist="38100" dir="2700000" algn="tl">
                    <a:srgbClr val="000000">
                      <a:alpha val="43137"/>
                    </a:srgbClr>
                  </a:outerShdw>
                </a:effectLst>
              </a:rPr>
              <a:t> is located in a basin within Mount Seir, and is totally surrounded by mountains and cliffs. The only way in and out of the city is through a narrow passageway that extends for about a mile and can only be negotiated by foot or by horseback. This makes the city easy to defend, and its surrounding high cliffs give added meaning and confirmation to Isaiah 33:16. Only a few abreast can enter through this passage at any one time, giving this city even greater defensibility.</a:t>
            </a:r>
            <a:r>
              <a:rPr lang="en-US" sz="2800" i="1" dirty="0">
                <a:effectLst>
                  <a:outerShdw blurRad="38100" dist="38100" dir="2700000" algn="tl">
                    <a:srgbClr val="000000">
                      <a:alpha val="43137"/>
                    </a:srgbClr>
                  </a:outerShdw>
                </a:effectLst>
              </a:rPr>
              <a:t>”</a:t>
            </a:r>
          </a:p>
        </p:txBody>
      </p:sp>
      <p:pic>
        <p:nvPicPr>
          <p:cNvPr id="1026" name="Picture 2" descr="Image result for arnold fruchtenbaum">
            <a:extLst>
              <a:ext uri="{FF2B5EF4-FFF2-40B4-BE49-F238E27FC236}">
                <a16:creationId xmlns:a16="http://schemas.microsoft.com/office/drawing/2014/main" id="{30D2C99B-34CC-4D80-B7E9-A3A5052A53A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00013"/>
            <a:ext cx="1066657" cy="1423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054130"/>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228600"/>
            <a:ext cx="6172200" cy="1143000"/>
          </a:xfrm>
        </p:spPr>
        <p:txBody>
          <a:bodyPr/>
          <a:lstStyle/>
          <a:p>
            <a:pPr algn="ctr"/>
            <a:r>
              <a:rPr lang="en-US" sz="3600" dirty="0">
                <a:effectLst>
                  <a:outerShdw blurRad="38100" dist="38100" dir="2700000" algn="tl">
                    <a:srgbClr val="000000">
                      <a:alpha val="43137"/>
                    </a:srgbClr>
                  </a:outerShdw>
                </a:effectLst>
              </a:rPr>
              <a:t>Arnold Fruchtenbaum</a:t>
            </a:r>
            <a:br>
              <a:rPr lang="en-US" sz="3600" dirty="0">
                <a:effectLst>
                  <a:outerShdw blurRad="38100" dist="38100" dir="2700000" algn="tl">
                    <a:srgbClr val="000000">
                      <a:alpha val="43137"/>
                    </a:srgbClr>
                  </a:outerShdw>
                </a:effectLst>
              </a:rPr>
            </a:br>
            <a:r>
              <a:rPr lang="en-US" sz="2000" i="1" dirty="0" err="1">
                <a:effectLst>
                  <a:outerShdw blurRad="38100" dist="38100" dir="2700000" algn="tl">
                    <a:srgbClr val="000000">
                      <a:alpha val="43137"/>
                    </a:srgbClr>
                  </a:outerShdw>
                </a:effectLst>
              </a:rPr>
              <a:t>Footseps</a:t>
            </a:r>
            <a:r>
              <a:rPr lang="en-US" sz="2000" i="1" dirty="0">
                <a:effectLst>
                  <a:outerShdw blurRad="38100" dist="38100" dir="2700000" algn="tl">
                    <a:srgbClr val="000000">
                      <a:alpha val="43137"/>
                    </a:srgbClr>
                  </a:outerShdw>
                </a:effectLst>
              </a:rPr>
              <a:t> of the Messiah, </a:t>
            </a:r>
            <a:r>
              <a:rPr lang="en-US" sz="2000" dirty="0">
                <a:effectLst>
                  <a:outerShdw blurRad="38100" dist="38100" dir="2700000" algn="tl">
                    <a:srgbClr val="000000">
                      <a:alpha val="43137"/>
                    </a:srgbClr>
                  </a:outerShdw>
                </a:effectLst>
              </a:rPr>
              <a:t>Page 296-97</a:t>
            </a:r>
          </a:p>
        </p:txBody>
      </p:sp>
      <p:sp>
        <p:nvSpPr>
          <p:cNvPr id="16387" name="Rectangle 3"/>
          <p:cNvSpPr>
            <a:spLocks noGrp="1" noChangeArrowheads="1"/>
          </p:cNvSpPr>
          <p:nvPr>
            <p:ph type="body" idx="1"/>
          </p:nvPr>
        </p:nvSpPr>
        <p:spPr>
          <a:xfrm>
            <a:off x="76200" y="1524000"/>
            <a:ext cx="8915400" cy="4876800"/>
          </a:xfrm>
        </p:spPr>
        <p:txBody>
          <a:bodyPr/>
          <a:lstStyle/>
          <a:p>
            <a:pPr marL="0" indent="0" algn="just">
              <a:buFontTx/>
              <a:buNone/>
              <a:defRPr/>
            </a:pP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The name </a:t>
            </a:r>
            <a:r>
              <a:rPr lang="en-US" sz="2800" i="1" dirty="0">
                <a:effectLst>
                  <a:outerShdw blurRad="38100" dist="38100" dir="2700000" algn="tl">
                    <a:srgbClr val="000000">
                      <a:alpha val="43137"/>
                    </a:srgbClr>
                  </a:outerShdw>
                </a:effectLst>
              </a:rPr>
              <a:t>Bozrah</a:t>
            </a:r>
            <a:r>
              <a:rPr lang="en-US" sz="2800" dirty="0">
                <a:effectLst>
                  <a:outerShdw blurRad="38100" dist="38100" dir="2700000" algn="tl">
                    <a:srgbClr val="000000">
                      <a:alpha val="43137"/>
                    </a:srgbClr>
                  </a:outerShdw>
                </a:effectLst>
              </a:rPr>
              <a:t> means ‘sheepfold.’ An ancient sheepfold had a narrow entrance so that the shepherd could count his sheep. Once inside the fold, the sheep had more room to move around. </a:t>
            </a:r>
            <a:r>
              <a:rPr lang="en-US" sz="2800" i="1" dirty="0">
                <a:effectLst>
                  <a:outerShdw blurRad="38100" dist="38100" dir="2700000" algn="tl">
                    <a:srgbClr val="000000">
                      <a:alpha val="43137"/>
                    </a:srgbClr>
                  </a:outerShdw>
                </a:effectLst>
              </a:rPr>
              <a:t>Petra</a:t>
            </a:r>
            <a:r>
              <a:rPr lang="en-US" sz="2800" dirty="0">
                <a:effectLst>
                  <a:outerShdw blurRad="38100" dist="38100" dir="2700000" algn="tl">
                    <a:srgbClr val="000000">
                      <a:alpha val="43137"/>
                    </a:srgbClr>
                  </a:outerShdw>
                </a:effectLst>
              </a:rPr>
              <a:t> is shaped like a giant sheepfold, with its narrow passage opening up to a spacious circle surrounded by cliffs. This is not true of the town of </a:t>
            </a:r>
            <a:r>
              <a:rPr lang="en-US" sz="2800" i="1" dirty="0" err="1">
                <a:effectLst>
                  <a:outerShdw blurRad="38100" dist="38100" dir="2700000" algn="tl">
                    <a:srgbClr val="000000">
                      <a:alpha val="43137"/>
                    </a:srgbClr>
                  </a:outerShdw>
                </a:effectLst>
              </a:rPr>
              <a:t>Buseira</a:t>
            </a:r>
            <a:r>
              <a:rPr lang="en-US" sz="2800" dirty="0">
                <a:effectLst>
                  <a:outerShdw blurRad="38100" dist="38100" dir="2700000" algn="tl">
                    <a:srgbClr val="000000">
                      <a:alpha val="43137"/>
                    </a:srgbClr>
                  </a:outerShdw>
                </a:effectLst>
              </a:rPr>
              <a:t>. Furthermore, by modern </a:t>
            </a:r>
            <a:r>
              <a:rPr lang="en-US" sz="2800" i="1" dirty="0">
                <a:effectLst>
                  <a:outerShdw blurRad="38100" dist="38100" dir="2700000" algn="tl">
                    <a:srgbClr val="000000">
                      <a:alpha val="43137"/>
                    </a:srgbClr>
                  </a:outerShdw>
                </a:effectLst>
              </a:rPr>
              <a:t>Petra</a:t>
            </a:r>
            <a:r>
              <a:rPr lang="en-US" sz="2800" dirty="0">
                <a:effectLst>
                  <a:outerShdw blurRad="38100" dist="38100" dir="2700000" algn="tl">
                    <a:srgbClr val="000000">
                      <a:alpha val="43137"/>
                    </a:srgbClr>
                  </a:outerShdw>
                </a:effectLst>
              </a:rPr>
              <a:t> is a site known as </a:t>
            </a:r>
            <a:r>
              <a:rPr lang="en-US" sz="2800" i="1" dirty="0">
                <a:effectLst>
                  <a:outerShdw blurRad="38100" dist="38100" dir="2700000" algn="tl">
                    <a:srgbClr val="000000">
                      <a:alpha val="43137"/>
                    </a:srgbClr>
                  </a:outerShdw>
                </a:effectLst>
              </a:rPr>
              <a:t>Butzeira</a:t>
            </a:r>
            <a:r>
              <a:rPr lang="en-US" sz="2800" dirty="0">
                <a:effectLst>
                  <a:outerShdw blurRad="38100" dist="38100" dir="2700000" algn="tl">
                    <a:srgbClr val="000000">
                      <a:alpha val="43137"/>
                    </a:srgbClr>
                  </a:outerShdw>
                </a:effectLst>
              </a:rPr>
              <a:t>, which retains the Hebrew </a:t>
            </a:r>
            <a:r>
              <a:rPr lang="en-US" sz="2800" i="1" dirty="0" err="1">
                <a:effectLst>
                  <a:outerShdw blurRad="38100" dist="38100" dir="2700000" algn="tl">
                    <a:srgbClr val="000000">
                      <a:alpha val="43137"/>
                    </a:srgbClr>
                  </a:outerShdw>
                </a:effectLst>
              </a:rPr>
              <a:t>Botzrah</a:t>
            </a:r>
            <a:r>
              <a:rPr lang="en-US" sz="2800" dirty="0">
                <a:effectLst>
                  <a:outerShdw blurRad="38100" dist="38100" dir="2700000" algn="tl">
                    <a:srgbClr val="000000">
                      <a:alpha val="43137"/>
                    </a:srgbClr>
                  </a:outerShdw>
                </a:effectLst>
              </a:rPr>
              <a:t>...It will be a very defensible city located in Mount Seir...Furthermore, as they flee and while they are living there, food and water will be miraculously provided.</a:t>
            </a:r>
            <a:r>
              <a:rPr lang="en-US" sz="2800" i="1" dirty="0">
                <a:effectLst>
                  <a:outerShdw blurRad="38100" dist="38100" dir="2700000" algn="tl">
                    <a:srgbClr val="000000">
                      <a:alpha val="43137"/>
                    </a:srgbClr>
                  </a:outerShdw>
                </a:effectLst>
              </a:rPr>
              <a:t>”</a:t>
            </a:r>
          </a:p>
        </p:txBody>
      </p:sp>
      <p:pic>
        <p:nvPicPr>
          <p:cNvPr id="1026" name="Picture 2" descr="Image result for arnold fruchtenbaum">
            <a:extLst>
              <a:ext uri="{FF2B5EF4-FFF2-40B4-BE49-F238E27FC236}">
                <a16:creationId xmlns:a16="http://schemas.microsoft.com/office/drawing/2014/main" id="{30D2C99B-34CC-4D80-B7E9-A3A5052A53A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00013"/>
            <a:ext cx="1066657" cy="1423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60547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371600" y="1600200"/>
            <a:ext cx="6400800" cy="1524000"/>
          </a:xfrm>
        </p:spPr>
        <p:txBody>
          <a:bodyPr/>
          <a:lstStyle/>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Matt 24:15-22 – Physical World</a:t>
            </a:r>
          </a:p>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Rev 12:6-17 – Spiritual World</a:t>
            </a:r>
          </a:p>
        </p:txBody>
      </p:sp>
      <p:pic>
        <p:nvPicPr>
          <p:cNvPr id="6" name="Picture 8" descr="D:\Powerpoint JPEG Images\2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53069" y="3200400"/>
            <a:ext cx="4237863" cy="3200400"/>
          </a:xfrm>
          <a:prstGeom prst="rect">
            <a:avLst/>
          </a:prstGeom>
          <a:noFill/>
          <a:ln w="9525">
            <a:noFill/>
            <a:miter lim="800000"/>
            <a:headEnd/>
            <a:tailEnd/>
          </a:ln>
        </p:spPr>
      </p:pic>
      <p:sp>
        <p:nvSpPr>
          <p:cNvPr id="8" name="Rectangle 2"/>
          <p:cNvSpPr>
            <a:spLocks noGrp="1" noChangeArrowheads="1"/>
          </p:cNvSpPr>
          <p:nvPr>
            <p:ph type="title"/>
          </p:nvPr>
        </p:nvSpPr>
        <p:spPr>
          <a:xfrm>
            <a:off x="342900" y="228600"/>
            <a:ext cx="8458200" cy="914400"/>
          </a:xfrm>
        </p:spPr>
        <p:txBody>
          <a:bodyPr/>
          <a:lstStyle/>
          <a:p>
            <a:pPr algn="ctr" eaLnBrk="1" hangingPunct="1"/>
            <a:r>
              <a:rPr lang="en-US" sz="4000" dirty="0">
                <a:effectLst>
                  <a:outerShdw blurRad="38100" dist="38100" dir="2700000" algn="tl">
                    <a:srgbClr val="000000">
                      <a:alpha val="43137"/>
                    </a:srgbClr>
                  </a:outerShdw>
                </a:effectLst>
              </a:rPr>
              <a:t>Different Perspectives – Same Event</a:t>
            </a:r>
          </a:p>
        </p:txBody>
      </p:sp>
    </p:spTree>
    <p:extLst>
      <p:ext uri="{BB962C8B-B14F-4D97-AF65-F5344CB8AC3E}">
        <p14:creationId xmlns:p14="http://schemas.microsoft.com/office/powerpoint/2010/main" val="365139832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0"/>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Seven Trumpets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8‒11)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548710" y="1588889"/>
            <a:ext cx="8442889" cy="5069046"/>
          </a:xfrm>
        </p:spPr>
        <p:txBody>
          <a:bodyPr/>
          <a:lstStyle/>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a:t>
            </a:r>
            <a:r>
              <a:rPr lang="en-US" sz="2800" baseline="30000" dirty="0">
                <a:effectLst>
                  <a:outerShdw blurRad="38100" dist="38100" dir="2700000" algn="tl">
                    <a:srgbClr val="000000">
                      <a:alpha val="43137"/>
                    </a:srgbClr>
                  </a:outerShdw>
                </a:effectLst>
                <a:cs typeface="Calibri" panose="020F0502020204030204" pitchFamily="34" charset="0"/>
              </a:rPr>
              <a:t>st</a:t>
            </a:r>
            <a:r>
              <a:rPr lang="en-US" sz="2800" dirty="0">
                <a:effectLst>
                  <a:outerShdw blurRad="38100" dist="38100" dir="2700000" algn="tl">
                    <a:srgbClr val="000000">
                      <a:alpha val="43137"/>
                    </a:srgbClr>
                  </a:outerShdw>
                </a:effectLst>
                <a:cs typeface="Calibri" panose="020F0502020204030204" pitchFamily="34" charset="0"/>
              </a:rPr>
              <a:t> Trumpet (8:7) – 1/3 vegetation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a:t>
            </a:r>
            <a:r>
              <a:rPr lang="en-US" sz="2800" baseline="30000" dirty="0">
                <a:effectLst>
                  <a:outerShdw blurRad="38100" dist="38100" dir="2700000" algn="tl">
                    <a:srgbClr val="000000">
                      <a:alpha val="43137"/>
                    </a:srgbClr>
                  </a:outerShdw>
                </a:effectLst>
                <a:cs typeface="Calibri" panose="020F0502020204030204" pitchFamily="34" charset="0"/>
              </a:rPr>
              <a:t>nd</a:t>
            </a:r>
            <a:r>
              <a:rPr lang="en-US" sz="2800" dirty="0">
                <a:effectLst>
                  <a:outerShdw blurRad="38100" dist="38100" dir="2700000" algn="tl">
                    <a:srgbClr val="000000">
                      <a:alpha val="43137"/>
                    </a:srgbClr>
                  </a:outerShdw>
                </a:effectLst>
                <a:cs typeface="Calibri" panose="020F0502020204030204" pitchFamily="34" charset="0"/>
              </a:rPr>
              <a:t> Trumpet (8:8-9) – 1/3 ocean destroyed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3</a:t>
            </a:r>
            <a:r>
              <a:rPr lang="en-US" sz="2800" baseline="30000" dirty="0">
                <a:effectLst>
                  <a:outerShdw blurRad="38100" dist="38100" dir="2700000" algn="tl">
                    <a:srgbClr val="000000">
                      <a:alpha val="43137"/>
                    </a:srgbClr>
                  </a:outerShdw>
                </a:effectLst>
                <a:cs typeface="Calibri" panose="020F0502020204030204" pitchFamily="34" charset="0"/>
              </a:rPr>
              <a:t>rd</a:t>
            </a:r>
            <a:r>
              <a:rPr lang="en-US" sz="2800" dirty="0">
                <a:effectLst>
                  <a:outerShdw blurRad="38100" dist="38100" dir="2700000" algn="tl">
                    <a:srgbClr val="000000">
                      <a:alpha val="43137"/>
                    </a:srgbClr>
                  </a:outerShdw>
                </a:effectLst>
                <a:cs typeface="Calibri" panose="020F0502020204030204" pitchFamily="34" charset="0"/>
              </a:rPr>
              <a:t> Trumpet (8:10-11) – 1/3 water destroyed </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4th Trumpet (8:12-13) – 1/3 luminaries darkened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5th Trumpet (9:1-12) – Demons released</a:t>
            </a:r>
          </a:p>
          <a:p>
            <a:pPr marL="557213" indent="-557213" eaLnBrk="1" hangingPunct="1">
              <a:spcBef>
                <a:spcPts val="0"/>
              </a:spcBef>
              <a:spcAft>
                <a:spcPts val="2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6th Trumpet (9:13-21) – 1/3 humanity destroyed</a:t>
            </a:r>
          </a:p>
          <a:p>
            <a:pPr marL="557213" indent="-557213" eaLnBrk="1" hangingPunct="1">
              <a:spcBef>
                <a:spcPts val="0"/>
              </a:spcBef>
              <a:spcAft>
                <a:spcPts val="2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7th Trumpet (11:14-19) – Legal transfer announced</a:t>
            </a:r>
          </a:p>
        </p:txBody>
      </p:sp>
      <p:pic>
        <p:nvPicPr>
          <p:cNvPr id="1028" name="Picture 4" descr="Image result for the seven trumpets">
            <a:extLst>
              <a:ext uri="{FF2B5EF4-FFF2-40B4-BE49-F238E27FC236}">
                <a16:creationId xmlns:a16="http://schemas.microsoft.com/office/drawing/2014/main" id="{7E126B6E-EC66-4E91-9EF6-3BB49FB8FDD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he seven trumpets">
            <a:extLst>
              <a:ext uri="{FF2B5EF4-FFF2-40B4-BE49-F238E27FC236}">
                <a16:creationId xmlns:a16="http://schemas.microsoft.com/office/drawing/2014/main" id="{FDBF3474-E61C-4200-AA5E-89FB52E94E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49074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42900" y="228600"/>
            <a:ext cx="8458200" cy="914400"/>
          </a:xfrm>
        </p:spPr>
        <p:txBody>
          <a:bodyPr/>
          <a:lstStyle/>
          <a:p>
            <a:pPr algn="ctr" eaLnBrk="1" hangingPunct="1"/>
            <a:r>
              <a:rPr lang="en-US" sz="4000" dirty="0">
                <a:effectLst>
                  <a:outerShdw blurRad="38100" dist="38100" dir="2700000" algn="tl">
                    <a:srgbClr val="000000">
                      <a:alpha val="43137"/>
                    </a:srgbClr>
                  </a:outerShdw>
                </a:effectLst>
              </a:rPr>
              <a:t>Different Perspectives – Same Event</a:t>
            </a:r>
          </a:p>
        </p:txBody>
      </p:sp>
      <p:sp>
        <p:nvSpPr>
          <p:cNvPr id="20483" name="Rectangle 3"/>
          <p:cNvSpPr>
            <a:spLocks noGrp="1" noChangeArrowheads="1"/>
          </p:cNvSpPr>
          <p:nvPr>
            <p:ph type="body" idx="1"/>
          </p:nvPr>
        </p:nvSpPr>
        <p:spPr>
          <a:xfrm>
            <a:off x="1371600" y="1600201"/>
            <a:ext cx="5943600" cy="1524000"/>
          </a:xfrm>
        </p:spPr>
        <p:txBody>
          <a:bodyPr/>
          <a:lstStyle/>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Matt 2 – Physical World</a:t>
            </a:r>
          </a:p>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Rev 12:1-5 – Spiritual World</a:t>
            </a:r>
          </a:p>
        </p:txBody>
      </p:sp>
      <p:pic>
        <p:nvPicPr>
          <p:cNvPr id="20484" name="Picture 8" descr="D:\Powerpoint JPEG Images\2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53069" y="3200400"/>
            <a:ext cx="4237863" cy="3200400"/>
          </a:xfrm>
          <a:prstGeom prst="rect">
            <a:avLst/>
          </a:prstGeom>
          <a:noFill/>
          <a:ln w="9525">
            <a:noFill/>
            <a:miter lim="800000"/>
            <a:headEnd/>
            <a:tailEnd/>
          </a:ln>
        </p:spPr>
      </p:pic>
    </p:spTree>
    <p:extLst>
      <p:ext uri="{BB962C8B-B14F-4D97-AF65-F5344CB8AC3E}">
        <p14:creationId xmlns:p14="http://schemas.microsoft.com/office/powerpoint/2010/main" val="49889642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8600"/>
            <a:ext cx="7772400" cy="914400"/>
          </a:xfrm>
        </p:spPr>
        <p:txBody>
          <a:bodyPr/>
          <a:lstStyle/>
          <a:p>
            <a:pPr algn="ctr" eaLnBrk="1" hangingPunct="1"/>
            <a:r>
              <a:rPr lang="en-US" sz="4000" dirty="0">
                <a:effectLst>
                  <a:outerShdw blurRad="38100" dist="38100" dir="2700000" algn="tl">
                    <a:srgbClr val="000000">
                      <a:alpha val="43137"/>
                    </a:srgbClr>
                  </a:outerShdw>
                </a:effectLst>
              </a:rPr>
              <a:t>Satan Now Retains Heavenly Access</a:t>
            </a:r>
          </a:p>
        </p:txBody>
      </p:sp>
      <p:sp>
        <p:nvSpPr>
          <p:cNvPr id="25603" name="Rectangle 3"/>
          <p:cNvSpPr>
            <a:spLocks noGrp="1" noChangeArrowheads="1"/>
          </p:cNvSpPr>
          <p:nvPr>
            <p:ph type="body" idx="1"/>
          </p:nvPr>
        </p:nvSpPr>
        <p:spPr>
          <a:xfrm>
            <a:off x="381000" y="1524000"/>
            <a:ext cx="4876800" cy="3733800"/>
          </a:xfrm>
        </p:spPr>
        <p:txBody>
          <a:bodyPr/>
          <a:lstStyle/>
          <a:p>
            <a:pPr marL="457200" indent="-457200" eaLnBrk="1" hangingPunct="1">
              <a:spcBef>
                <a:spcPts val="0"/>
              </a:spcBef>
              <a:spcAft>
                <a:spcPts val="2400"/>
              </a:spcAft>
            </a:pPr>
            <a:r>
              <a:rPr lang="en-US" sz="3600" dirty="0">
                <a:effectLst>
                  <a:outerShdw blurRad="38100" dist="38100" dir="2700000" algn="tl">
                    <a:srgbClr val="000000">
                      <a:alpha val="43137"/>
                    </a:srgbClr>
                  </a:outerShdw>
                </a:effectLst>
              </a:rPr>
              <a:t>Job 1:6</a:t>
            </a:r>
          </a:p>
          <a:p>
            <a:pPr marL="457200" indent="-457200" eaLnBrk="1" hangingPunct="1">
              <a:spcBef>
                <a:spcPts val="0"/>
              </a:spcBef>
              <a:spcAft>
                <a:spcPts val="2400"/>
              </a:spcAft>
            </a:pPr>
            <a:r>
              <a:rPr lang="en-US" sz="3600" dirty="0">
                <a:effectLst>
                  <a:outerShdw blurRad="38100" dist="38100" dir="2700000" algn="tl">
                    <a:srgbClr val="000000">
                      <a:alpha val="43137"/>
                    </a:srgbClr>
                  </a:outerShdw>
                </a:effectLst>
              </a:rPr>
              <a:t>Job 2:1</a:t>
            </a:r>
          </a:p>
          <a:p>
            <a:pPr marL="457200" indent="-457200" eaLnBrk="1" hangingPunct="1">
              <a:spcBef>
                <a:spcPts val="0"/>
              </a:spcBef>
              <a:spcAft>
                <a:spcPts val="2400"/>
              </a:spcAft>
            </a:pPr>
            <a:r>
              <a:rPr lang="en-US" sz="3600" dirty="0">
                <a:effectLst>
                  <a:outerShdw blurRad="38100" dist="38100" dir="2700000" algn="tl">
                    <a:srgbClr val="000000">
                      <a:alpha val="43137"/>
                    </a:srgbClr>
                  </a:outerShdw>
                </a:effectLst>
              </a:rPr>
              <a:t>Zech. 3:1</a:t>
            </a:r>
          </a:p>
          <a:p>
            <a:pPr marL="457200" indent="-457200" eaLnBrk="1" hangingPunct="1">
              <a:spcBef>
                <a:spcPts val="0"/>
              </a:spcBef>
              <a:spcAft>
                <a:spcPts val="2400"/>
              </a:spcAft>
            </a:pPr>
            <a:r>
              <a:rPr lang="en-US" sz="3600" dirty="0">
                <a:effectLst>
                  <a:outerShdw blurRad="38100" dist="38100" dir="2700000" algn="tl">
                    <a:srgbClr val="000000">
                      <a:alpha val="43137"/>
                    </a:srgbClr>
                  </a:outerShdw>
                </a:effectLst>
              </a:rPr>
              <a:t>Luke 22:31</a:t>
            </a:r>
          </a:p>
          <a:p>
            <a:pPr marL="457200" indent="-457200" eaLnBrk="1" hangingPunct="1">
              <a:spcBef>
                <a:spcPts val="0"/>
              </a:spcBef>
              <a:spcAft>
                <a:spcPts val="2400"/>
              </a:spcAft>
            </a:pPr>
            <a:r>
              <a:rPr lang="en-US" sz="3600" dirty="0">
                <a:effectLst>
                  <a:outerShdw blurRad="38100" dist="38100" dir="2700000" algn="tl">
                    <a:srgbClr val="000000">
                      <a:alpha val="43137"/>
                    </a:srgbClr>
                  </a:outerShdw>
                </a:effectLst>
              </a:rPr>
              <a:t>Rev. 12:10</a:t>
            </a:r>
          </a:p>
        </p:txBody>
      </p:sp>
      <p:pic>
        <p:nvPicPr>
          <p:cNvPr id="25604" name="Picture 8" descr="D:\Powerpoint JPEG Images\2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67200" y="1996743"/>
            <a:ext cx="4318632" cy="3261057"/>
          </a:xfrm>
          <a:prstGeom prst="rect">
            <a:avLst/>
          </a:prstGeom>
          <a:noFill/>
          <a:ln w="9525">
            <a:noFill/>
            <a:miter lim="800000"/>
            <a:headEnd/>
            <a:tailEnd/>
          </a:ln>
        </p:spPr>
      </p:pic>
    </p:spTree>
    <p:extLst>
      <p:ext uri="{BB962C8B-B14F-4D97-AF65-F5344CB8AC3E}">
        <p14:creationId xmlns:p14="http://schemas.microsoft.com/office/powerpoint/2010/main" val="25083363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149" y="433699"/>
            <a:ext cx="9103702" cy="5990602"/>
          </a:xfrm>
          <a:prstGeom prst="rect">
            <a:avLst/>
          </a:prstGeom>
        </p:spPr>
      </p:pic>
    </p:spTree>
    <p:extLst>
      <p:ext uri="{BB962C8B-B14F-4D97-AF65-F5344CB8AC3E}">
        <p14:creationId xmlns:p14="http://schemas.microsoft.com/office/powerpoint/2010/main" val="181914586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8" y="228600"/>
            <a:ext cx="5749925" cy="762000"/>
          </a:xfrm>
        </p:spPr>
        <p:txBody>
          <a:bodyPr anchor="t"/>
          <a:lstStyle/>
          <a:p>
            <a:pPr algn="ctr" eaLnBrk="1" hangingPunct="1"/>
            <a:r>
              <a:rPr lang="en-US" altLang="en-US" sz="3600" dirty="0">
                <a:effectLst>
                  <a:outerShdw blurRad="38100" dist="38100" dir="2700000" algn="tl">
                    <a:srgbClr val="000000">
                      <a:alpha val="43137"/>
                    </a:srgbClr>
                  </a:outerShdw>
                </a:effectLst>
                <a:latin typeface="Calibri" panose="020F0502020204030204" pitchFamily="34" charset="0"/>
              </a:rPr>
              <a:t>Satan’s Progressive Defeat</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14300" y="1371600"/>
            <a:ext cx="8915400" cy="4876800"/>
          </a:xfrm>
        </p:spPr>
        <p:txBody>
          <a:bodyPr/>
          <a:lstStyle/>
          <a:p>
            <a:pPr marL="461963" indent="-461963"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rPr>
              <a:t>Initial eviction from heaven (Isa 14:12-15; Ezek 28:12-17)</a:t>
            </a:r>
          </a:p>
          <a:p>
            <a:pPr marL="461963" indent="-461963"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rPr>
              <a:t>Eden (Gen 3:15)</a:t>
            </a:r>
          </a:p>
          <a:p>
            <a:pPr marL="461963" indent="-461963"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rPr>
              <a:t>Pre-</a:t>
            </a:r>
            <a:r>
              <a:rPr lang="en-US" sz="2800" dirty="0" err="1">
                <a:effectLst>
                  <a:outerShdw blurRad="38100" dist="38100" dir="2700000" algn="tl">
                    <a:srgbClr val="000000">
                      <a:alpha val="43137"/>
                    </a:srgbClr>
                  </a:outerShdw>
                </a:effectLst>
                <a:latin typeface="Calibri" panose="020F0502020204030204" pitchFamily="34" charset="0"/>
              </a:rPr>
              <a:t>diluvian</a:t>
            </a:r>
            <a:r>
              <a:rPr lang="en-US" sz="2800" dirty="0">
                <a:effectLst>
                  <a:outerShdw blurRad="38100" dist="38100" dir="2700000" algn="tl">
                    <a:srgbClr val="000000">
                      <a:alpha val="43137"/>
                    </a:srgbClr>
                  </a:outerShdw>
                </a:effectLst>
                <a:latin typeface="Calibri" panose="020F0502020204030204" pitchFamily="34" charset="0"/>
              </a:rPr>
              <a:t> world (1 Pet 3:19-20)</a:t>
            </a:r>
          </a:p>
          <a:p>
            <a:pPr marL="461963" indent="-461963"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rPr>
              <a:t>Cross (John 12:31; 16:11; Col 2:15; Heb 2:14; 1 John 3:8)</a:t>
            </a:r>
          </a:p>
          <a:p>
            <a:pPr marL="461963" indent="-461963" eaLnBrk="1" hangingPunct="1">
              <a:spcBef>
                <a:spcPts val="0"/>
              </a:spcBef>
              <a:spcAft>
                <a:spcPts val="18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rPr>
              <a:t>Mid point of the Tribulation (Rev 12:9)</a:t>
            </a:r>
          </a:p>
          <a:p>
            <a:pPr marL="461963" indent="-461963"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Beginning of millennium (Rev 20:2-3)</a:t>
            </a:r>
          </a:p>
          <a:p>
            <a:pPr marL="461963" indent="-461963" eaLnBrk="1" hangingPunct="1">
              <a:spcBef>
                <a:spcPts val="0"/>
              </a:spcBef>
              <a:spcAft>
                <a:spcPts val="1800"/>
              </a:spcAft>
              <a:buSzPct val="100000"/>
              <a:buFont typeface="+mj-lt"/>
              <a:buAutoNum type="arabicPeriod"/>
              <a:defRPr/>
            </a:pPr>
            <a:r>
              <a:rPr lang="en-US" sz="2800" dirty="0">
                <a:effectLst>
                  <a:outerShdw blurRad="38100" dist="38100" dir="2700000" algn="tl">
                    <a:srgbClr val="000000">
                      <a:alpha val="43137"/>
                    </a:srgbClr>
                  </a:outerShdw>
                </a:effectLst>
              </a:rPr>
              <a:t>End of millennium (Rev 20:10)</a:t>
            </a:r>
          </a:p>
        </p:txBody>
      </p:sp>
      <p:pic>
        <p:nvPicPr>
          <p:cNvPr id="2" name="Picture 1">
            <a:extLst>
              <a:ext uri="{FF2B5EF4-FFF2-40B4-BE49-F238E27FC236}">
                <a16:creationId xmlns:a16="http://schemas.microsoft.com/office/drawing/2014/main" id="{327A3CC1-AF2A-4108-BA29-6CA2769B72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1083478" cy="1097280"/>
          </a:xfrm>
          <a:prstGeom prst="rect">
            <a:avLst/>
          </a:prstGeom>
          <a:ln w="12700">
            <a:solidFill>
              <a:schemeClr val="tx1"/>
            </a:solidFill>
          </a:ln>
        </p:spPr>
      </p:pic>
    </p:spTree>
    <p:extLst>
      <p:ext uri="{BB962C8B-B14F-4D97-AF65-F5344CB8AC3E}">
        <p14:creationId xmlns:p14="http://schemas.microsoft.com/office/powerpoint/2010/main" val="199794852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26" descr="D:\Powerpoint JPEG Images\2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92372" y="1905000"/>
            <a:ext cx="3694428" cy="4572000"/>
          </a:xfrm>
          <a:prstGeom prst="rect">
            <a:avLst/>
          </a:prstGeom>
          <a:noFill/>
          <a:ln w="9525">
            <a:noFill/>
            <a:miter lim="800000"/>
            <a:headEnd/>
            <a:tailEnd/>
          </a:ln>
        </p:spPr>
      </p:pic>
      <p:sp>
        <p:nvSpPr>
          <p:cNvPr id="16387" name="Rectangle 1027"/>
          <p:cNvSpPr>
            <a:spLocks noGrp="1" noChangeArrowheads="1"/>
          </p:cNvSpPr>
          <p:nvPr>
            <p:ph type="title"/>
          </p:nvPr>
        </p:nvSpPr>
        <p:spPr>
          <a:xfrm>
            <a:off x="1714500" y="228600"/>
            <a:ext cx="5715000" cy="1371600"/>
          </a:xfrm>
          <a:effectLst/>
        </p:spPr>
        <p:txBody>
          <a:bodyPr/>
          <a:lstStyle/>
          <a:p>
            <a:pPr algn="ctr" eaLnBrk="1" hangingPunct="1">
              <a:defRPr/>
            </a:pPr>
            <a:r>
              <a:rPr lang="en-US" sz="4000" dirty="0">
                <a:effectLst>
                  <a:outerShdw blurRad="38100" dist="38100" dir="2700000" algn="tl">
                    <a:srgbClr val="000000">
                      <a:alpha val="43137"/>
                    </a:srgbClr>
                  </a:outerShdw>
                </a:effectLst>
              </a:rPr>
              <a:t>CAST OF 3 CHARACTERS</a:t>
            </a:r>
            <a:br>
              <a:rPr lang="en-US" dirty="0">
                <a:solidFill>
                  <a:srgbClr val="FFFFCC"/>
                </a:solidFill>
                <a:effectLst>
                  <a:outerShdw blurRad="38100" dist="38100" dir="2700000" algn="tl">
                    <a:srgbClr val="000000">
                      <a:alpha val="43137"/>
                    </a:srgbClr>
                  </a:outerShdw>
                </a:effectLst>
                <a:latin typeface="Arial Narrow" pitchFamily="34" charset="0"/>
              </a:rPr>
            </a:br>
            <a:r>
              <a:rPr lang="en-US" sz="3200" kern="1200" dirty="0">
                <a:solidFill>
                  <a:srgbClr val="FFFFFF"/>
                </a:solidFill>
                <a:effectLst>
                  <a:outerShdw blurRad="38100" dist="38100" dir="2700000" algn="tl">
                    <a:srgbClr val="000000">
                      <a:alpha val="43137"/>
                    </a:srgbClr>
                  </a:outerShdw>
                </a:effectLst>
                <a:ea typeface="+mn-ea"/>
                <a:cs typeface="+mn-cs"/>
              </a:rPr>
              <a:t>Revelation 12:1-5</a:t>
            </a:r>
          </a:p>
        </p:txBody>
      </p:sp>
      <p:sp>
        <p:nvSpPr>
          <p:cNvPr id="2" name="Rectangle 1"/>
          <p:cNvSpPr/>
          <p:nvPr/>
        </p:nvSpPr>
        <p:spPr>
          <a:xfrm>
            <a:off x="457200" y="1905000"/>
            <a:ext cx="4495800" cy="4355038"/>
          </a:xfrm>
          <a:prstGeom prst="rect">
            <a:avLst/>
          </a:prstGeom>
        </p:spPr>
        <p:txBody>
          <a:bodyPr wrap="square">
            <a:spAutoFit/>
          </a:bodyPr>
          <a:lstStyle/>
          <a:p>
            <a:pPr marL="457200" indent="-457200">
              <a:spcBef>
                <a:spcPts val="0"/>
              </a:spcBef>
              <a:spcAft>
                <a:spcPts val="18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SON =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MESSIAH</a:t>
            </a:r>
          </a:p>
          <a:p>
            <a:pPr marL="914400" lvl="1" indent="-457200">
              <a:spcBef>
                <a:spcPts val="0"/>
              </a:spcBef>
              <a:spcAft>
                <a:spcPts val="2400"/>
              </a:spcAft>
              <a:buClr>
                <a:schemeClr val="folHlink"/>
              </a:buClr>
              <a:buSzPct val="100000"/>
              <a:buFont typeface="Calibri" panose="020F0502020204030204" pitchFamily="34" charset="0"/>
              <a:buChar char="‒"/>
            </a:pPr>
            <a:r>
              <a:rPr lang="en-US" sz="3200" i="1" dirty="0">
                <a:effectLst>
                  <a:outerShdw blurRad="38100" dist="38100" dir="2700000" algn="tl">
                    <a:srgbClr val="000000">
                      <a:alpha val="43137"/>
                    </a:srgbClr>
                  </a:outerShdw>
                </a:effectLst>
                <a:latin typeface="Calibri" panose="020F0502020204030204" pitchFamily="34" charset="0"/>
              </a:rPr>
              <a:t>Ps. 2:9; Acts 1:9</a:t>
            </a:r>
          </a:p>
          <a:p>
            <a:pPr marL="457200" indent="-457200">
              <a:spcBef>
                <a:spcPts val="0"/>
              </a:spcBef>
              <a:spcAft>
                <a:spcPts val="18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DRAGON =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SATAN</a:t>
            </a:r>
          </a:p>
          <a:p>
            <a:pPr marL="914400" lvl="1" indent="-457200">
              <a:spcBef>
                <a:spcPts val="0"/>
              </a:spcBef>
              <a:spcAft>
                <a:spcPts val="2400"/>
              </a:spcAft>
              <a:buClr>
                <a:schemeClr val="folHlink"/>
              </a:buClr>
              <a:buSzPct val="100000"/>
              <a:buFont typeface="Calibri" panose="020F0502020204030204" pitchFamily="34" charset="0"/>
              <a:buChar char="‒"/>
            </a:pPr>
            <a:r>
              <a:rPr lang="en-US" sz="3200" i="1" dirty="0">
                <a:effectLst>
                  <a:outerShdw blurRad="38100" dist="38100" dir="2700000" algn="tl">
                    <a:srgbClr val="000000">
                      <a:alpha val="43137"/>
                    </a:srgbClr>
                  </a:outerShdw>
                </a:effectLst>
                <a:latin typeface="Calibri" panose="020F0502020204030204" pitchFamily="34" charset="0"/>
              </a:rPr>
              <a:t>Rev. 12:9; 20:2</a:t>
            </a:r>
          </a:p>
          <a:p>
            <a:pPr marL="457200" indent="-457200">
              <a:spcBef>
                <a:spcPts val="0"/>
              </a:spcBef>
              <a:spcAft>
                <a:spcPts val="18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WOMAN =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ISRAEL</a:t>
            </a:r>
          </a:p>
          <a:p>
            <a:pPr marL="914400" lvl="1" indent="-457200">
              <a:spcBef>
                <a:spcPts val="0"/>
              </a:spcBef>
              <a:spcAft>
                <a:spcPts val="2400"/>
              </a:spcAft>
              <a:buClr>
                <a:schemeClr val="folHlink"/>
              </a:buClr>
              <a:buSzPct val="100000"/>
              <a:buFont typeface="Calibri" panose="020F0502020204030204" pitchFamily="34" charset="0"/>
              <a:buChar char="‒"/>
            </a:pPr>
            <a:r>
              <a:rPr lang="en-US" sz="3200" i="1" dirty="0">
                <a:effectLst>
                  <a:outerShdw blurRad="38100" dist="38100" dir="2700000" algn="tl">
                    <a:srgbClr val="000000">
                      <a:alpha val="43137"/>
                    </a:srgbClr>
                  </a:outerShdw>
                </a:effectLst>
                <a:latin typeface="Calibri" panose="020F0502020204030204" pitchFamily="34" charset="0"/>
              </a:rPr>
              <a:t>Gen. 37:9-10</a:t>
            </a:r>
          </a:p>
        </p:txBody>
      </p:sp>
    </p:spTree>
    <p:extLst>
      <p:ext uri="{BB962C8B-B14F-4D97-AF65-F5344CB8AC3E}">
        <p14:creationId xmlns:p14="http://schemas.microsoft.com/office/powerpoint/2010/main" val="37328301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6">
            <a:extLst>
              <a:ext uri="{FF2B5EF4-FFF2-40B4-BE49-F238E27FC236}">
                <a16:creationId xmlns:a16="http://schemas.microsoft.com/office/drawing/2014/main" id="{65D4DCBA-C569-4E35-9EF6-409DC374ED2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9650" y="293688"/>
            <a:ext cx="7124700" cy="627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410881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11:15</a:t>
            </a:r>
          </a:p>
          <a:p>
            <a:pPr algn="just"/>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seventh angel sounded; and there were loud voices in heaven, saying,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the world has become the kingdom of our Lord and of His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will reign (</a:t>
            </a:r>
            <a:r>
              <a:rPr lang="en-US" sz="36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basileuō</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forever and ever.’” (cf. Matt. 6:10)</a:t>
            </a:r>
          </a:p>
        </p:txBody>
      </p:sp>
    </p:spTree>
    <p:extLst>
      <p:ext uri="{BB962C8B-B14F-4D97-AF65-F5344CB8AC3E}">
        <p14:creationId xmlns:p14="http://schemas.microsoft.com/office/powerpoint/2010/main" val="386233538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892" y="228600"/>
            <a:ext cx="8882217" cy="5120640"/>
          </a:xfrm>
          <a:prstGeom prst="rect">
            <a:avLst/>
          </a:prstGeom>
        </p:spPr>
      </p:pic>
    </p:spTree>
    <p:extLst>
      <p:ext uri="{BB962C8B-B14F-4D97-AF65-F5344CB8AC3E}">
        <p14:creationId xmlns:p14="http://schemas.microsoft.com/office/powerpoint/2010/main" val="21953901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657350" y="228600"/>
            <a:ext cx="5829300" cy="857250"/>
          </a:xfrm>
        </p:spPr>
        <p:txBody>
          <a:bodyPr/>
          <a:lstStyle/>
          <a:p>
            <a:pPr algn="ctr" eaLnBrk="1" hangingPunct="1"/>
            <a:r>
              <a:rPr lang="en-US" altLang="en-US" sz="4000" dirty="0">
                <a:effectLst>
                  <a:outerShdw blurRad="38100" dist="38100" dir="2700000" algn="tl">
                    <a:srgbClr val="000000">
                      <a:alpha val="43137"/>
                    </a:srgbClr>
                  </a:outerShdw>
                </a:effectLst>
                <a:cs typeface="Calibri" panose="020F0502020204030204" pitchFamily="34" charset="0"/>
              </a:rPr>
              <a:t>1</a:t>
            </a:r>
            <a:r>
              <a:rPr lang="en-US" altLang="en-US" sz="4000" baseline="30000" dirty="0">
                <a:effectLst>
                  <a:outerShdw blurRad="38100" dist="38100" dir="2700000" algn="tl">
                    <a:srgbClr val="000000">
                      <a:alpha val="43137"/>
                    </a:srgbClr>
                  </a:outerShdw>
                </a:effectLst>
                <a:cs typeface="Calibri" panose="020F0502020204030204" pitchFamily="34" charset="0"/>
              </a:rPr>
              <a:t>st</a:t>
            </a:r>
            <a:r>
              <a:rPr lang="en-US" altLang="en-US" sz="4000" dirty="0">
                <a:effectLst>
                  <a:outerShdw blurRad="38100" dist="38100" dir="2700000" algn="tl">
                    <a:srgbClr val="000000">
                      <a:alpha val="43137"/>
                    </a:srgbClr>
                  </a:outerShdw>
                </a:effectLst>
                <a:cs typeface="Calibri" panose="020F0502020204030204" pitchFamily="34" charset="0"/>
              </a:rPr>
              <a:t> Six Seals (Revelation 6)</a:t>
            </a:r>
          </a:p>
        </p:txBody>
      </p:sp>
      <p:sp>
        <p:nvSpPr>
          <p:cNvPr id="77827" name="Content Placeholder 2"/>
          <p:cNvSpPr>
            <a:spLocks noGrp="1"/>
          </p:cNvSpPr>
          <p:nvPr>
            <p:ph idx="1"/>
          </p:nvPr>
        </p:nvSpPr>
        <p:spPr>
          <a:xfrm>
            <a:off x="636367" y="1588889"/>
            <a:ext cx="7077075" cy="3680222"/>
          </a:xfrm>
        </p:spPr>
        <p:txBody>
          <a:bodyPr/>
          <a:lstStyle/>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 – Advent of antichrist</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6:3-4 – War</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6:5-6 – Famine</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6:7-8 – Death</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6:9-11 – Martyrdoms</a:t>
            </a:r>
          </a:p>
          <a:p>
            <a:pPr marL="557213" indent="-557213" eaLnBrk="1" hangingPunct="1">
              <a:spcBef>
                <a:spcPts val="0"/>
              </a:spcBef>
              <a:spcAft>
                <a:spcPts val="18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6:12-17 – Cosmic disturbances</a:t>
            </a:r>
          </a:p>
        </p:txBody>
      </p:sp>
      <p:pic>
        <p:nvPicPr>
          <p:cNvPr id="4" name="Picture 5">
            <a:extLst>
              <a:ext uri="{FF2B5EF4-FFF2-40B4-BE49-F238E27FC236}">
                <a16:creationId xmlns:a16="http://schemas.microsoft.com/office/drawing/2014/main" id="{76E4E65B-0E43-4490-905E-FA3DDBDF283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2590800"/>
            <a:ext cx="2053944" cy="234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149" y="433699"/>
            <a:ext cx="9103702" cy="5990602"/>
          </a:xfrm>
          <a:prstGeom prst="rect">
            <a:avLst/>
          </a:prstGeom>
        </p:spPr>
      </p:pic>
    </p:spTree>
    <p:extLst>
      <p:ext uri="{BB962C8B-B14F-4D97-AF65-F5344CB8AC3E}">
        <p14:creationId xmlns:p14="http://schemas.microsoft.com/office/powerpoint/2010/main" val="365346335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85487"/>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11:15</a:t>
            </a:r>
          </a:p>
          <a:p>
            <a:pPr algn="just"/>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seventh angel sounded; and there were loud voices in heaven, saying,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the world has become the kingdom of our Lord and of His Christ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will reign (</a:t>
            </a:r>
            <a:r>
              <a:rPr lang="en-US" sz="32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basileuō</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forever and ever.’” (cf. Matt. 6:10)</a:t>
            </a:r>
          </a:p>
        </p:txBody>
      </p:sp>
      <p:pic>
        <p:nvPicPr>
          <p:cNvPr id="6" name="Picture 5">
            <a:extLst>
              <a:ext uri="{FF2B5EF4-FFF2-40B4-BE49-F238E27FC236}">
                <a16:creationId xmlns:a16="http://schemas.microsoft.com/office/drawing/2014/main" id="{ECDA44F2-033B-4A28-A10E-8D044393D4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95098" y="3125493"/>
            <a:ext cx="2461193" cy="1828800"/>
          </a:xfrm>
          <a:prstGeom prst="rect">
            <a:avLst/>
          </a:prstGeom>
        </p:spPr>
      </p:pic>
    </p:spTree>
    <p:extLst>
      <p:ext uri="{BB962C8B-B14F-4D97-AF65-F5344CB8AC3E}">
        <p14:creationId xmlns:p14="http://schemas.microsoft.com/office/powerpoint/2010/main" val="60035297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342900" y="228600"/>
            <a:ext cx="8458200" cy="1143000"/>
          </a:xfrm>
        </p:spPr>
        <p:txBody>
          <a:bodyPr/>
          <a:lstStyle/>
          <a:p>
            <a:pPr algn="ctr" eaLnBrk="1" hangingPunct="1"/>
            <a:r>
              <a:rPr lang="en-US" sz="4000" dirty="0">
                <a:effectLst>
                  <a:outerShdw blurRad="38100" dist="38100" dir="2700000" algn="tl">
                    <a:srgbClr val="000000">
                      <a:alpha val="43137"/>
                    </a:srgbClr>
                  </a:outerShdw>
                </a:effectLst>
              </a:rPr>
              <a:t>2 CYCLES OF SATANIC PERSECUTION</a:t>
            </a:r>
          </a:p>
        </p:txBody>
      </p:sp>
      <p:sp>
        <p:nvSpPr>
          <p:cNvPr id="29699" name="Rectangle 4"/>
          <p:cNvSpPr>
            <a:spLocks noGrp="1" noChangeArrowheads="1"/>
          </p:cNvSpPr>
          <p:nvPr>
            <p:ph type="body" sz="half" idx="4294967295"/>
          </p:nvPr>
        </p:nvSpPr>
        <p:spPr>
          <a:xfrm>
            <a:off x="3352800" y="1598613"/>
            <a:ext cx="5715000" cy="2973387"/>
          </a:xfrm>
        </p:spPr>
        <p:txBody>
          <a:bodyPr/>
          <a:lstStyle/>
          <a:p>
            <a:pPr marL="461963" indent="-461963" eaLnBrk="1" hangingPunct="1">
              <a:buSzPct val="100000"/>
              <a:buFont typeface="+mj-lt"/>
              <a:buAutoNum type="arabicPeriod"/>
            </a:pPr>
            <a:r>
              <a:rPr lang="en-US" dirty="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Pursues the woman” = </a:t>
            </a:r>
            <a:r>
              <a:rPr lang="en-US" dirty="0">
                <a:effectLst>
                  <a:outerShdw blurRad="38100" dist="38100" dir="2700000" algn="tl">
                    <a:srgbClr val="000000">
                      <a:alpha val="43137"/>
                    </a:srgbClr>
                  </a:outerShdw>
                </a:effectLst>
              </a:rPr>
              <a:t>persecution of Israel 12:13-14</a:t>
            </a:r>
          </a:p>
          <a:p>
            <a:pPr marL="461963" indent="-461963" eaLnBrk="1" hangingPunct="1">
              <a:buSzPct val="100000"/>
              <a:buFont typeface="+mj-lt"/>
              <a:buAutoNum type="arabicPeriod"/>
            </a:pPr>
            <a:endParaRPr lang="en-US" sz="2800" dirty="0">
              <a:effectLst>
                <a:outerShdw blurRad="38100" dist="38100" dir="2700000" algn="tl">
                  <a:srgbClr val="000000">
                    <a:alpha val="43137"/>
                  </a:srgbClr>
                </a:outerShdw>
              </a:effectLst>
            </a:endParaRPr>
          </a:p>
          <a:p>
            <a:pPr marL="461963" indent="-461963" eaLnBrk="1" hangingPunct="1">
              <a:buSzPct val="100000"/>
              <a:buFont typeface="+mj-lt"/>
              <a:buAutoNum type="arabicPeriod"/>
            </a:pPr>
            <a:r>
              <a:rPr lang="en-US" dirty="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Flood from his mouth” = </a:t>
            </a:r>
            <a:r>
              <a:rPr lang="en-US" dirty="0">
                <a:effectLst>
                  <a:outerShdw blurRad="38100" dist="38100" dir="2700000" algn="tl">
                    <a:srgbClr val="000000">
                      <a:alpha val="43137"/>
                    </a:srgbClr>
                  </a:outerShdw>
                </a:effectLst>
              </a:rPr>
              <a:t>tries to destroy Israel 12:15-16</a:t>
            </a:r>
            <a:endParaRPr lang="en-US" i="1" dirty="0">
              <a:effectLst>
                <a:outerShdw blurRad="38100" dist="38100" dir="2700000" algn="tl">
                  <a:srgbClr val="000000">
                    <a:alpha val="43137"/>
                  </a:srgbClr>
                </a:outerShdw>
              </a:effectLst>
            </a:endParaRPr>
          </a:p>
        </p:txBody>
      </p:sp>
      <p:pic>
        <p:nvPicPr>
          <p:cNvPr id="29700" name="Picture 5" descr="C:\Documents and Settings\Owner\Application Data\Microsoft\Media Catalog\clip0010.BMP"/>
          <p:cNvPicPr>
            <a:picLocks noGrp="1" noChangeAspect="1" noChangeArrowheads="1"/>
          </p:cNvPicPr>
          <p:nvPr>
            <p:ph type="clipArt" sz="half" idx="4294967295"/>
          </p:nvPr>
        </p:nvPicPr>
        <p:blipFill>
          <a:blip r:embed="rId2" cstate="email">
            <a:extLst>
              <a:ext uri="{28A0092B-C50C-407E-A947-70E740481C1C}">
                <a14:useLocalDpi xmlns:a14="http://schemas.microsoft.com/office/drawing/2010/main"/>
              </a:ext>
            </a:extLst>
          </a:blip>
          <a:srcRect/>
          <a:stretch>
            <a:fillRect/>
          </a:stretch>
        </p:blipFill>
        <p:spPr>
          <a:xfrm>
            <a:off x="152400" y="1522412"/>
            <a:ext cx="3028489" cy="3657600"/>
          </a:xfrm>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342900" y="228600"/>
            <a:ext cx="8458200" cy="1143000"/>
          </a:xfrm>
        </p:spPr>
        <p:txBody>
          <a:bodyPr/>
          <a:lstStyle/>
          <a:p>
            <a:pPr algn="ctr" eaLnBrk="1" hangingPunct="1"/>
            <a:r>
              <a:rPr lang="en-US" sz="4000" dirty="0">
                <a:effectLst>
                  <a:outerShdw blurRad="38100" dist="38100" dir="2700000" algn="tl">
                    <a:srgbClr val="000000">
                      <a:alpha val="43137"/>
                    </a:srgbClr>
                  </a:outerShdw>
                </a:effectLst>
              </a:rPr>
              <a:t>2 CYCLES OF SATANIC PERSECUTION</a:t>
            </a:r>
          </a:p>
        </p:txBody>
      </p:sp>
      <p:sp>
        <p:nvSpPr>
          <p:cNvPr id="29699" name="Rectangle 4"/>
          <p:cNvSpPr>
            <a:spLocks noGrp="1" noChangeArrowheads="1"/>
          </p:cNvSpPr>
          <p:nvPr>
            <p:ph type="body" sz="half" idx="4294967295"/>
          </p:nvPr>
        </p:nvSpPr>
        <p:spPr>
          <a:xfrm>
            <a:off x="3352800" y="1598613"/>
            <a:ext cx="5715000" cy="2973387"/>
          </a:xfrm>
        </p:spPr>
        <p:txBody>
          <a:bodyPr/>
          <a:lstStyle/>
          <a:p>
            <a:pPr marL="461963" indent="-461963" eaLnBrk="1" hangingPunct="1">
              <a:buSzPct val="100000"/>
              <a:buFont typeface="+mj-lt"/>
              <a:buAutoNum type="arabicPeriod"/>
            </a:pPr>
            <a:r>
              <a:rPr lang="en-US" b="1" dirty="0">
                <a:solidFill>
                  <a:srgbClr val="FFFFCC"/>
                </a:solidFill>
                <a:effectLst>
                  <a:outerShdw blurRad="38100" dist="38100" dir="2700000" algn="tl">
                    <a:srgbClr val="000000">
                      <a:alpha val="43137"/>
                    </a:srgbClr>
                  </a:outerShdw>
                </a:effectLst>
              </a:rPr>
              <a:t>“</a:t>
            </a:r>
            <a:r>
              <a:rPr lang="en-US" b="1" i="1" u="sng" dirty="0">
                <a:solidFill>
                  <a:srgbClr val="FFFFCC"/>
                </a:solidFill>
                <a:effectLst>
                  <a:outerShdw blurRad="38100" dist="38100" dir="2700000" algn="tl">
                    <a:srgbClr val="000000">
                      <a:alpha val="43137"/>
                    </a:srgbClr>
                  </a:outerShdw>
                </a:effectLst>
              </a:rPr>
              <a:t>Pursues the woman” = persecution of Israel 12:13-14</a:t>
            </a:r>
          </a:p>
          <a:p>
            <a:pPr marL="461963" indent="-461963" eaLnBrk="1" hangingPunct="1">
              <a:buSzPct val="100000"/>
              <a:buFont typeface="+mj-lt"/>
              <a:buAutoNum type="arabicPeriod"/>
            </a:pPr>
            <a:endParaRPr lang="en-US" sz="2800" dirty="0">
              <a:effectLst>
                <a:outerShdw blurRad="38100" dist="38100" dir="2700000" algn="tl">
                  <a:srgbClr val="000000">
                    <a:alpha val="43137"/>
                  </a:srgbClr>
                </a:outerShdw>
              </a:effectLst>
            </a:endParaRPr>
          </a:p>
          <a:p>
            <a:pPr marL="461963" indent="-461963" eaLnBrk="1" hangingPunct="1">
              <a:buSzPct val="100000"/>
              <a:buFont typeface="+mj-lt"/>
              <a:buAutoNum type="arabicPeriod"/>
            </a:pPr>
            <a:r>
              <a:rPr lang="en-US" dirty="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Flood from his mouth” = </a:t>
            </a:r>
            <a:r>
              <a:rPr lang="en-US" dirty="0">
                <a:effectLst>
                  <a:outerShdw blurRad="38100" dist="38100" dir="2700000" algn="tl">
                    <a:srgbClr val="000000">
                      <a:alpha val="43137"/>
                    </a:srgbClr>
                  </a:outerShdw>
                </a:effectLst>
              </a:rPr>
              <a:t>tries to destroy Israel 12:15-16</a:t>
            </a:r>
            <a:endParaRPr lang="en-US" i="1" dirty="0">
              <a:effectLst>
                <a:outerShdw blurRad="38100" dist="38100" dir="2700000" algn="tl">
                  <a:srgbClr val="000000">
                    <a:alpha val="43137"/>
                  </a:srgbClr>
                </a:outerShdw>
              </a:effectLst>
            </a:endParaRPr>
          </a:p>
        </p:txBody>
      </p:sp>
      <p:pic>
        <p:nvPicPr>
          <p:cNvPr id="29700" name="Picture 5" descr="C:\Documents and Settings\Owner\Application Data\Microsoft\Media Catalog\clip0010.BMP"/>
          <p:cNvPicPr>
            <a:picLocks noGrp="1" noChangeAspect="1" noChangeArrowheads="1"/>
          </p:cNvPicPr>
          <p:nvPr>
            <p:ph type="clipArt" sz="half" idx="4294967295"/>
          </p:nvPr>
        </p:nvPicPr>
        <p:blipFill>
          <a:blip r:embed="rId2" cstate="email">
            <a:extLst>
              <a:ext uri="{28A0092B-C50C-407E-A947-70E740481C1C}">
                <a14:useLocalDpi xmlns:a14="http://schemas.microsoft.com/office/drawing/2010/main"/>
              </a:ext>
            </a:extLst>
          </a:blip>
          <a:srcRect/>
          <a:stretch>
            <a:fillRect/>
          </a:stretch>
        </p:blipFill>
        <p:spPr>
          <a:xfrm>
            <a:off x="152400" y="1522412"/>
            <a:ext cx="3028489" cy="3657600"/>
          </a:xfrm>
        </p:spPr>
      </p:pic>
    </p:spTree>
    <p:extLst>
      <p:ext uri="{BB962C8B-B14F-4D97-AF65-F5344CB8AC3E}">
        <p14:creationId xmlns:p14="http://schemas.microsoft.com/office/powerpoint/2010/main" val="422773532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26" descr="D:\Powerpoint JPEG Images\2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92372" y="1905000"/>
            <a:ext cx="3694428" cy="4572000"/>
          </a:xfrm>
          <a:prstGeom prst="rect">
            <a:avLst/>
          </a:prstGeom>
          <a:noFill/>
          <a:ln w="9525">
            <a:noFill/>
            <a:miter lim="800000"/>
            <a:headEnd/>
            <a:tailEnd/>
          </a:ln>
        </p:spPr>
      </p:pic>
      <p:sp>
        <p:nvSpPr>
          <p:cNvPr id="16387" name="Rectangle 1027"/>
          <p:cNvSpPr>
            <a:spLocks noGrp="1" noChangeArrowheads="1"/>
          </p:cNvSpPr>
          <p:nvPr>
            <p:ph type="title"/>
          </p:nvPr>
        </p:nvSpPr>
        <p:spPr>
          <a:xfrm>
            <a:off x="1714500" y="228600"/>
            <a:ext cx="5715000" cy="1371600"/>
          </a:xfrm>
          <a:effectLst/>
        </p:spPr>
        <p:txBody>
          <a:bodyPr/>
          <a:lstStyle/>
          <a:p>
            <a:pPr algn="ctr" eaLnBrk="1" hangingPunct="1">
              <a:defRPr/>
            </a:pPr>
            <a:r>
              <a:rPr lang="en-US" sz="4000" dirty="0">
                <a:effectLst>
                  <a:outerShdw blurRad="38100" dist="38100" dir="2700000" algn="tl">
                    <a:srgbClr val="000000">
                      <a:alpha val="43137"/>
                    </a:srgbClr>
                  </a:outerShdw>
                </a:effectLst>
              </a:rPr>
              <a:t>CAST OF 3 CHARACTERS</a:t>
            </a:r>
            <a:br>
              <a:rPr lang="en-US" dirty="0">
                <a:solidFill>
                  <a:srgbClr val="FFFFCC"/>
                </a:solidFill>
                <a:effectLst>
                  <a:outerShdw blurRad="38100" dist="38100" dir="2700000" algn="tl">
                    <a:srgbClr val="000000">
                      <a:alpha val="43137"/>
                    </a:srgbClr>
                  </a:outerShdw>
                </a:effectLst>
                <a:latin typeface="Arial Narrow" pitchFamily="34" charset="0"/>
              </a:rPr>
            </a:br>
            <a:r>
              <a:rPr lang="en-US" sz="3200" kern="1200" dirty="0">
                <a:solidFill>
                  <a:srgbClr val="FFFFFF"/>
                </a:solidFill>
                <a:effectLst>
                  <a:outerShdw blurRad="38100" dist="38100" dir="2700000" algn="tl">
                    <a:srgbClr val="000000">
                      <a:alpha val="43137"/>
                    </a:srgbClr>
                  </a:outerShdw>
                </a:effectLst>
                <a:ea typeface="+mn-ea"/>
                <a:cs typeface="+mn-cs"/>
              </a:rPr>
              <a:t>Revelation 12:1-5</a:t>
            </a:r>
          </a:p>
        </p:txBody>
      </p:sp>
      <p:sp>
        <p:nvSpPr>
          <p:cNvPr id="2" name="Rectangle 1"/>
          <p:cNvSpPr/>
          <p:nvPr/>
        </p:nvSpPr>
        <p:spPr>
          <a:xfrm>
            <a:off x="457200" y="1905000"/>
            <a:ext cx="4495800" cy="4355038"/>
          </a:xfrm>
          <a:prstGeom prst="rect">
            <a:avLst/>
          </a:prstGeom>
        </p:spPr>
        <p:txBody>
          <a:bodyPr wrap="square">
            <a:spAutoFit/>
          </a:bodyPr>
          <a:lstStyle/>
          <a:p>
            <a:pPr marL="457200" indent="-457200">
              <a:spcBef>
                <a:spcPts val="0"/>
              </a:spcBef>
              <a:spcAft>
                <a:spcPts val="18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SON =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MESSIAH</a:t>
            </a:r>
          </a:p>
          <a:p>
            <a:pPr marL="914400" lvl="1" indent="-457200">
              <a:spcBef>
                <a:spcPts val="0"/>
              </a:spcBef>
              <a:spcAft>
                <a:spcPts val="2400"/>
              </a:spcAft>
              <a:buClr>
                <a:schemeClr val="folHlink"/>
              </a:buClr>
              <a:buSzPct val="100000"/>
              <a:buFont typeface="Calibri" panose="020F0502020204030204" pitchFamily="34" charset="0"/>
              <a:buChar char="‒"/>
            </a:pPr>
            <a:r>
              <a:rPr lang="en-US" sz="3200" i="1" dirty="0">
                <a:effectLst>
                  <a:outerShdw blurRad="38100" dist="38100" dir="2700000" algn="tl">
                    <a:srgbClr val="000000">
                      <a:alpha val="43137"/>
                    </a:srgbClr>
                  </a:outerShdw>
                </a:effectLst>
                <a:latin typeface="Calibri" panose="020F0502020204030204" pitchFamily="34" charset="0"/>
              </a:rPr>
              <a:t>Ps. 2:9; Acts 1:9</a:t>
            </a:r>
          </a:p>
          <a:p>
            <a:pPr marL="457200" indent="-457200">
              <a:spcBef>
                <a:spcPts val="0"/>
              </a:spcBef>
              <a:spcAft>
                <a:spcPts val="18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DRAGON =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SATAN</a:t>
            </a:r>
          </a:p>
          <a:p>
            <a:pPr marL="914400" lvl="1" indent="-457200">
              <a:spcBef>
                <a:spcPts val="0"/>
              </a:spcBef>
              <a:spcAft>
                <a:spcPts val="2400"/>
              </a:spcAft>
              <a:buClr>
                <a:schemeClr val="folHlink"/>
              </a:buClr>
              <a:buSzPct val="100000"/>
              <a:buFont typeface="Calibri" panose="020F0502020204030204" pitchFamily="34" charset="0"/>
              <a:buChar char="‒"/>
            </a:pPr>
            <a:r>
              <a:rPr lang="en-US" sz="3200" i="1" dirty="0">
                <a:effectLst>
                  <a:outerShdw blurRad="38100" dist="38100" dir="2700000" algn="tl">
                    <a:srgbClr val="000000">
                      <a:alpha val="43137"/>
                    </a:srgbClr>
                  </a:outerShdw>
                </a:effectLst>
                <a:latin typeface="Calibri" panose="020F0502020204030204" pitchFamily="34" charset="0"/>
              </a:rPr>
              <a:t>Rev. 12:9; 20:2</a:t>
            </a:r>
          </a:p>
          <a:p>
            <a:pPr marL="457200" indent="-457200">
              <a:spcBef>
                <a:spcPts val="0"/>
              </a:spcBef>
              <a:spcAft>
                <a:spcPts val="1800"/>
              </a:spcAft>
              <a:buClr>
                <a:schemeClr val="tx2"/>
              </a:buClr>
              <a:buFontTx/>
              <a:buAutoNum type="arabicPeriod"/>
            </a:pP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mn-cs"/>
              </a:rPr>
              <a:t>WOMAN = </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mn-cs"/>
              </a:rPr>
              <a:t>ISRAEL</a:t>
            </a:r>
          </a:p>
          <a:p>
            <a:pPr marL="914400" lvl="1" indent="-457200">
              <a:spcBef>
                <a:spcPts val="0"/>
              </a:spcBef>
              <a:spcAft>
                <a:spcPts val="2400"/>
              </a:spcAft>
              <a:buClr>
                <a:schemeClr val="folHlink"/>
              </a:buClr>
              <a:buSzPct val="100000"/>
              <a:buFont typeface="Calibri" panose="020F0502020204030204" pitchFamily="34" charset="0"/>
              <a:buChar char="‒"/>
            </a:pPr>
            <a:r>
              <a:rPr lang="en-US" sz="3200" i="1" dirty="0">
                <a:effectLst>
                  <a:outerShdw blurRad="38100" dist="38100" dir="2700000" algn="tl">
                    <a:srgbClr val="000000">
                      <a:alpha val="43137"/>
                    </a:srgbClr>
                  </a:outerShdw>
                </a:effectLst>
                <a:latin typeface="Calibri" panose="020F0502020204030204" pitchFamily="34" charset="0"/>
              </a:rPr>
              <a:t>Gen. 37:9-10</a:t>
            </a:r>
          </a:p>
        </p:txBody>
      </p:sp>
    </p:spTree>
    <p:extLst>
      <p:ext uri="{BB962C8B-B14F-4D97-AF65-F5344CB8AC3E}">
        <p14:creationId xmlns:p14="http://schemas.microsoft.com/office/powerpoint/2010/main" val="10297309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228600"/>
            <a:ext cx="7772400" cy="914400"/>
          </a:xfrm>
        </p:spPr>
        <p:txBody>
          <a:bodyPr/>
          <a:lstStyle/>
          <a:p>
            <a:pPr algn="ctr" eaLnBrk="1" hangingPunct="1"/>
            <a:r>
              <a:rPr lang="en-US" sz="4000" dirty="0">
                <a:effectLst>
                  <a:outerShdw blurRad="38100" dist="38100" dir="2700000" algn="tl">
                    <a:srgbClr val="000000">
                      <a:alpha val="43137"/>
                    </a:srgbClr>
                  </a:outerShdw>
                </a:effectLst>
              </a:rPr>
              <a:t>Two Rules of Interpretation</a:t>
            </a:r>
          </a:p>
        </p:txBody>
      </p:sp>
      <p:sp>
        <p:nvSpPr>
          <p:cNvPr id="15363" name="Rectangle 3"/>
          <p:cNvSpPr>
            <a:spLocks noGrp="1" noChangeArrowheads="1"/>
          </p:cNvSpPr>
          <p:nvPr>
            <p:ph type="body" idx="1"/>
          </p:nvPr>
        </p:nvSpPr>
        <p:spPr>
          <a:xfrm>
            <a:off x="3276600" y="1600200"/>
            <a:ext cx="5715000" cy="4460875"/>
          </a:xfrm>
        </p:spPr>
        <p:txBody>
          <a:bodyPr/>
          <a:lstStyle/>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Search the </a:t>
            </a:r>
            <a:r>
              <a:rPr lang="en-US" b="1" u="sng" dirty="0">
                <a:solidFill>
                  <a:srgbClr val="FFFFCC"/>
                </a:solidFill>
                <a:effectLst>
                  <a:outerShdw blurRad="38100" dist="38100" dir="2700000" algn="tl">
                    <a:srgbClr val="000000">
                      <a:alpha val="43137"/>
                    </a:srgbClr>
                  </a:outerShdw>
                </a:effectLst>
              </a:rPr>
              <a:t>immediate</a:t>
            </a:r>
            <a:r>
              <a:rPr lang="en-US" dirty="0">
                <a:effectLst>
                  <a:outerShdw blurRad="38100" dist="38100" dir="2700000" algn="tl">
                    <a:srgbClr val="000000">
                      <a:alpha val="43137"/>
                    </a:srgbClr>
                  </a:outerShdw>
                </a:effectLst>
              </a:rPr>
              <a:t> context</a:t>
            </a:r>
          </a:p>
          <a:p>
            <a:pPr marL="914400" lvl="1" indent="-457200" eaLnBrk="1" hangingPunct="1">
              <a:spcBef>
                <a:spcPts val="0"/>
              </a:spcBef>
              <a:spcAft>
                <a:spcPts val="2400"/>
              </a:spcAft>
            </a:pPr>
            <a:r>
              <a:rPr lang="en-US" sz="3200" dirty="0" err="1">
                <a:effectLst>
                  <a:outerShdw blurRad="38100" dist="38100" dir="2700000" algn="tl">
                    <a:srgbClr val="000000">
                      <a:alpha val="43137"/>
                    </a:srgbClr>
                  </a:outerShdw>
                </a:effectLst>
              </a:rPr>
              <a:t>Walvoord</a:t>
            </a:r>
            <a:r>
              <a:rPr lang="en-US" sz="3200" dirty="0">
                <a:effectLst>
                  <a:outerShdw blurRad="38100" dist="38100" dir="2700000" algn="tl">
                    <a:srgbClr val="000000">
                      <a:alpha val="43137"/>
                    </a:srgbClr>
                  </a:outerShdw>
                </a:effectLst>
              </a:rPr>
              <a:t>: 26X</a:t>
            </a:r>
          </a:p>
          <a:p>
            <a:pPr marL="457200" indent="-457200" eaLnBrk="1" hangingPunct="1">
              <a:spcBef>
                <a:spcPts val="0"/>
              </a:spcBef>
              <a:spcAft>
                <a:spcPts val="2400"/>
              </a:spcAft>
            </a:pPr>
            <a:r>
              <a:rPr lang="en-US" dirty="0">
                <a:effectLst>
                  <a:outerShdw blurRad="38100" dist="38100" dir="2700000" algn="tl">
                    <a:srgbClr val="000000">
                      <a:alpha val="43137"/>
                    </a:srgbClr>
                  </a:outerShdw>
                </a:effectLst>
              </a:rPr>
              <a:t>Search the </a:t>
            </a:r>
            <a:r>
              <a:rPr lang="en-US" b="1" u="sng" dirty="0">
                <a:solidFill>
                  <a:srgbClr val="FFFFCC"/>
                </a:solidFill>
                <a:effectLst>
                  <a:outerShdw blurRad="38100" dist="38100" dir="2700000" algn="tl">
                    <a:srgbClr val="000000">
                      <a:alpha val="43137"/>
                    </a:srgbClr>
                  </a:outerShdw>
                </a:effectLst>
              </a:rPr>
              <a:t>remote</a:t>
            </a:r>
            <a:r>
              <a:rPr lang="en-US" dirty="0">
                <a:effectLst>
                  <a:outerShdw blurRad="38100" dist="38100" dir="2700000" algn="tl">
                    <a:srgbClr val="000000">
                      <a:alpha val="43137"/>
                    </a:srgbClr>
                  </a:outerShdw>
                </a:effectLst>
              </a:rPr>
              <a:t> context</a:t>
            </a:r>
          </a:p>
          <a:p>
            <a:pPr marL="914400" lvl="1" indent="-457200" eaLnBrk="1" hangingPunct="1">
              <a:spcBef>
                <a:spcPts val="0"/>
              </a:spcBef>
              <a:spcAft>
                <a:spcPts val="2400"/>
              </a:spcAft>
            </a:pPr>
            <a:r>
              <a:rPr lang="en-US" dirty="0">
                <a:effectLst>
                  <a:outerShdw blurRad="38100" dist="38100" dir="2700000" algn="tl">
                    <a:srgbClr val="000000">
                      <a:alpha val="43137"/>
                    </a:srgbClr>
                  </a:outerShdw>
                </a:effectLst>
              </a:rPr>
              <a:t>Old Testament</a:t>
            </a:r>
          </a:p>
          <a:p>
            <a:pPr marL="914400" lvl="1" indent="-457200" eaLnBrk="1" hangingPunct="1">
              <a:spcBef>
                <a:spcPts val="0"/>
              </a:spcBef>
              <a:spcAft>
                <a:spcPts val="2400"/>
              </a:spcAft>
            </a:pPr>
            <a:r>
              <a:rPr lang="en-US" dirty="0">
                <a:effectLst>
                  <a:outerShdw blurRad="38100" dist="38100" dir="2700000" algn="tl">
                    <a:srgbClr val="000000">
                      <a:alpha val="43137"/>
                    </a:srgbClr>
                  </a:outerShdw>
                </a:effectLst>
              </a:rPr>
              <a:t>Thomas: 278 / 404 verses</a:t>
            </a:r>
          </a:p>
        </p:txBody>
      </p:sp>
      <p:pic>
        <p:nvPicPr>
          <p:cNvPr id="2" name="Picture 1"/>
          <p:cNvPicPr>
            <a:picLocks noChangeAspect="1"/>
          </p:cNvPicPr>
          <p:nvPr/>
        </p:nvPicPr>
        <p:blipFill>
          <a:blip r:embed="rId2"/>
          <a:stretch>
            <a:fillRect/>
          </a:stretch>
        </p:blipFill>
        <p:spPr>
          <a:xfrm>
            <a:off x="269875" y="1752600"/>
            <a:ext cx="2854325" cy="2854325"/>
          </a:xfrm>
          <a:prstGeom prst="rect">
            <a:avLst/>
          </a:prstGeom>
          <a:ln w="38100">
            <a:solidFill>
              <a:schemeClr val="tx1"/>
            </a:solidFill>
          </a:ln>
        </p:spPr>
      </p:pic>
    </p:spTree>
    <p:extLst>
      <p:ext uri="{BB962C8B-B14F-4D97-AF65-F5344CB8AC3E}">
        <p14:creationId xmlns:p14="http://schemas.microsoft.com/office/powerpoint/2010/main" val="240921858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1143000"/>
          </a:xfrm>
        </p:spPr>
        <p:txBody>
          <a:bodyPr/>
          <a:lstStyle/>
          <a:p>
            <a:pPr algn="ctr" eaLnBrk="1" hangingPunct="1"/>
            <a:r>
              <a:rPr lang="en-US" sz="3600" dirty="0">
                <a:effectLst>
                  <a:outerShdw blurRad="38100" dist="38100" dir="2700000" algn="tl">
                    <a:srgbClr val="000000">
                      <a:alpha val="43137"/>
                    </a:srgbClr>
                  </a:outerShdw>
                </a:effectLst>
              </a:rPr>
              <a:t>Place of Hebrew Refuge: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Petra in Mt. Seir in S. Jordan</a:t>
            </a:r>
          </a:p>
        </p:txBody>
      </p:sp>
      <p:sp>
        <p:nvSpPr>
          <p:cNvPr id="32771" name="Rectangle 3"/>
          <p:cNvSpPr>
            <a:spLocks noGrp="1" noChangeArrowheads="1"/>
          </p:cNvSpPr>
          <p:nvPr>
            <p:ph type="body" idx="1"/>
          </p:nvPr>
        </p:nvSpPr>
        <p:spPr>
          <a:xfrm>
            <a:off x="76200" y="1752600"/>
            <a:ext cx="9067800" cy="3733800"/>
          </a:xfrm>
        </p:spPr>
        <p:txBody>
          <a:bodyPr/>
          <a:lstStyle/>
          <a:p>
            <a:pPr marL="514350" indent="-514350" eaLnBrk="1" hangingPunct="1">
              <a:lnSpc>
                <a:spcPct val="90000"/>
              </a:lnSpc>
              <a:spcBef>
                <a:spcPts val="0"/>
              </a:spcBef>
              <a:spcAft>
                <a:spcPts val="1800"/>
              </a:spcAft>
              <a:buSzPct val="100000"/>
              <a:buFont typeface="+mj-lt"/>
              <a:buAutoNum type="arabicPeriod"/>
            </a:pPr>
            <a:r>
              <a:rPr lang="en-US" sz="2800" dirty="0">
                <a:effectLst>
                  <a:outerShdw blurRad="38100" dist="38100" dir="2700000" algn="tl">
                    <a:srgbClr val="000000">
                      <a:alpha val="43137"/>
                    </a:srgbClr>
                  </a:outerShdw>
                </a:effectLst>
              </a:rPr>
              <a:t>Prepared by God (Rev. 12:6)</a:t>
            </a:r>
          </a:p>
          <a:p>
            <a:pPr marL="514350" indent="-514350" eaLnBrk="1" hangingPunct="1">
              <a:lnSpc>
                <a:spcPct val="90000"/>
              </a:lnSpc>
              <a:spcBef>
                <a:spcPts val="0"/>
              </a:spcBef>
              <a:spcAft>
                <a:spcPts val="1800"/>
              </a:spcAft>
              <a:buSzPct val="100000"/>
              <a:buFont typeface="+mj-lt"/>
              <a:buAutoNum type="arabicPeriod"/>
            </a:pPr>
            <a:r>
              <a:rPr lang="en-US" sz="2800" dirty="0">
                <a:effectLst>
                  <a:outerShdw blurRad="38100" dist="38100" dir="2700000" algn="tl">
                    <a:srgbClr val="000000">
                      <a:alpha val="43137"/>
                    </a:srgbClr>
                  </a:outerShdw>
                </a:effectLst>
              </a:rPr>
              <a:t>Divine provision of food &amp; water (Isa. 33:16; Rev. 12:6)</a:t>
            </a:r>
          </a:p>
          <a:p>
            <a:pPr marL="514350" indent="-514350" eaLnBrk="1" hangingPunct="1">
              <a:lnSpc>
                <a:spcPct val="90000"/>
              </a:lnSpc>
              <a:spcBef>
                <a:spcPts val="0"/>
              </a:spcBef>
              <a:spcAft>
                <a:spcPts val="1800"/>
              </a:spcAft>
              <a:buSzPct val="100000"/>
              <a:buFont typeface="+mj-lt"/>
              <a:buAutoNum type="arabicPeriod"/>
            </a:pPr>
            <a:r>
              <a:rPr lang="en-US" sz="2800" dirty="0">
                <a:effectLst>
                  <a:outerShdw blurRad="38100" dist="38100" dir="2700000" algn="tl">
                    <a:srgbClr val="000000">
                      <a:alpha val="43137"/>
                    </a:srgbClr>
                  </a:outerShdw>
                </a:effectLst>
              </a:rPr>
              <a:t>Wilderness (Rev. 12:6, 14)</a:t>
            </a:r>
          </a:p>
          <a:p>
            <a:pPr marL="514350" indent="-514350" eaLnBrk="1" hangingPunct="1">
              <a:lnSpc>
                <a:spcPct val="90000"/>
              </a:lnSpc>
              <a:spcBef>
                <a:spcPts val="0"/>
              </a:spcBef>
              <a:spcAft>
                <a:spcPts val="1800"/>
              </a:spcAft>
              <a:buSzPct val="100000"/>
              <a:buFont typeface="+mj-lt"/>
              <a:buAutoNum type="arabicPeriod"/>
            </a:pPr>
            <a:r>
              <a:rPr lang="en-US" sz="2800" dirty="0">
                <a:effectLst>
                  <a:outerShdw blurRad="38100" dist="38100" dir="2700000" algn="tl">
                    <a:srgbClr val="000000">
                      <a:alpha val="43137"/>
                    </a:srgbClr>
                  </a:outerShdw>
                </a:effectLst>
              </a:rPr>
              <a:t>Mountains (Isa. 33:16; Matt. 24:16)</a:t>
            </a:r>
          </a:p>
          <a:p>
            <a:pPr marL="514350" indent="-514350" eaLnBrk="1" hangingPunct="1">
              <a:lnSpc>
                <a:spcPct val="90000"/>
              </a:lnSpc>
              <a:spcBef>
                <a:spcPts val="0"/>
              </a:spcBef>
              <a:spcAft>
                <a:spcPts val="1800"/>
              </a:spcAft>
              <a:buSzPct val="100000"/>
              <a:buFont typeface="+mj-lt"/>
              <a:buAutoNum type="arabicPeriod"/>
            </a:pPr>
            <a:r>
              <a:rPr lang="en-US" sz="2800" dirty="0">
                <a:effectLst>
                  <a:outerShdw blurRad="38100" dist="38100" dir="2700000" algn="tl">
                    <a:srgbClr val="000000">
                      <a:alpha val="43137"/>
                    </a:srgbClr>
                  </a:outerShdw>
                </a:effectLst>
              </a:rPr>
              <a:t>Defensible (Isa.  33:16)</a:t>
            </a:r>
          </a:p>
          <a:p>
            <a:pPr marL="514350" indent="-514350" eaLnBrk="1" hangingPunct="1">
              <a:lnSpc>
                <a:spcPct val="90000"/>
              </a:lnSpc>
              <a:spcBef>
                <a:spcPts val="0"/>
              </a:spcBef>
              <a:spcAft>
                <a:spcPts val="1800"/>
              </a:spcAft>
              <a:buSzPct val="100000"/>
              <a:buFont typeface="+mj-lt"/>
              <a:buAutoNum type="arabicPeriod"/>
            </a:pPr>
            <a:r>
              <a:rPr lang="en-US" sz="2800" dirty="0">
                <a:effectLst>
                  <a:outerShdw blurRad="38100" dist="38100" dir="2700000" algn="tl">
                    <a:srgbClr val="000000">
                      <a:alpha val="43137"/>
                    </a:srgbClr>
                  </a:outerShdw>
                </a:effectLst>
              </a:rPr>
              <a:t>Jordan (Dan. 11:41)</a:t>
            </a:r>
          </a:p>
          <a:p>
            <a:pPr marL="514350" indent="-514350" eaLnBrk="1" hangingPunct="1">
              <a:lnSpc>
                <a:spcPct val="90000"/>
              </a:lnSpc>
              <a:spcBef>
                <a:spcPts val="0"/>
              </a:spcBef>
              <a:spcAft>
                <a:spcPts val="1800"/>
              </a:spcAft>
              <a:buSzPct val="100000"/>
              <a:buFont typeface="+mj-lt"/>
              <a:buAutoNum type="arabicPeriod"/>
            </a:pPr>
            <a:r>
              <a:rPr lang="en-US" sz="2800" dirty="0">
                <a:effectLst>
                  <a:outerShdw blurRad="38100" dist="38100" dir="2700000" algn="tl">
                    <a:srgbClr val="000000">
                      <a:alpha val="43137"/>
                    </a:srgbClr>
                  </a:outerShdw>
                </a:effectLst>
              </a:rPr>
              <a:t>Bozrah (Micah 2:12)</a:t>
            </a:r>
          </a:p>
        </p:txBody>
      </p:sp>
      <p:pic>
        <p:nvPicPr>
          <p:cNvPr id="32772"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6591666" y="3962400"/>
            <a:ext cx="2216432" cy="2277590"/>
          </a:xfrm>
          <a:prstGeom prst="rect">
            <a:avLst/>
          </a:prstGeom>
          <a:noFill/>
          <a:ln w="9525">
            <a:noFill/>
            <a:miter lim="800000"/>
            <a:headEnd/>
            <a:tailEnd/>
          </a:ln>
        </p:spPr>
      </p:pic>
      <p:sp>
        <p:nvSpPr>
          <p:cNvPr id="2" name="TextBox 1">
            <a:extLst>
              <a:ext uri="{FF2B5EF4-FFF2-40B4-BE49-F238E27FC236}">
                <a16:creationId xmlns:a16="http://schemas.microsoft.com/office/drawing/2014/main" id="{CCE1AE74-9B27-4E0C-8D89-AD863A199C1F}"/>
              </a:ext>
            </a:extLst>
          </p:cNvPr>
          <p:cNvSpPr txBox="1"/>
          <p:nvPr/>
        </p:nvSpPr>
        <p:spPr>
          <a:xfrm>
            <a:off x="1371600" y="6324600"/>
            <a:ext cx="6400800" cy="369332"/>
          </a:xfrm>
          <a:prstGeom prst="rect">
            <a:avLst/>
          </a:prstGeom>
          <a:noFill/>
        </p:spPr>
        <p:txBody>
          <a:bodyPr wrap="square" rtlCol="0">
            <a:spAutoFit/>
          </a:bodyPr>
          <a:lstStyle/>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Fruchtenbaum,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Footsteps of the Messiah</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294-97</a:t>
            </a:r>
          </a:p>
        </p:txBody>
      </p:sp>
    </p:spTree>
    <p:extLst>
      <p:ext uri="{BB962C8B-B14F-4D97-AF65-F5344CB8AC3E}">
        <p14:creationId xmlns:p14="http://schemas.microsoft.com/office/powerpoint/2010/main" val="123847280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149" y="433699"/>
            <a:ext cx="9103702" cy="5990602"/>
          </a:xfrm>
          <a:prstGeom prst="rect">
            <a:avLst/>
          </a:prstGeom>
        </p:spPr>
      </p:pic>
    </p:spTree>
    <p:extLst>
      <p:ext uri="{BB962C8B-B14F-4D97-AF65-F5344CB8AC3E}">
        <p14:creationId xmlns:p14="http://schemas.microsoft.com/office/powerpoint/2010/main" val="369061281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342900" y="228600"/>
            <a:ext cx="8458200" cy="1143000"/>
          </a:xfrm>
        </p:spPr>
        <p:txBody>
          <a:bodyPr/>
          <a:lstStyle/>
          <a:p>
            <a:pPr algn="ctr" eaLnBrk="1" hangingPunct="1"/>
            <a:r>
              <a:rPr lang="en-US" sz="4000" dirty="0">
                <a:effectLst>
                  <a:outerShdw blurRad="38100" dist="38100" dir="2700000" algn="tl">
                    <a:srgbClr val="000000">
                      <a:alpha val="43137"/>
                    </a:srgbClr>
                  </a:outerShdw>
                </a:effectLst>
              </a:rPr>
              <a:t>2 CYCLES OF SATANIC PERSECUTION</a:t>
            </a:r>
          </a:p>
        </p:txBody>
      </p:sp>
      <p:sp>
        <p:nvSpPr>
          <p:cNvPr id="29699" name="Rectangle 4"/>
          <p:cNvSpPr>
            <a:spLocks noGrp="1" noChangeArrowheads="1"/>
          </p:cNvSpPr>
          <p:nvPr>
            <p:ph type="body" sz="half" idx="4294967295"/>
          </p:nvPr>
        </p:nvSpPr>
        <p:spPr>
          <a:xfrm>
            <a:off x="3352800" y="1598613"/>
            <a:ext cx="5791200" cy="2973387"/>
          </a:xfrm>
        </p:spPr>
        <p:txBody>
          <a:bodyPr/>
          <a:lstStyle/>
          <a:p>
            <a:pPr marL="461963" indent="-461963" eaLnBrk="1" hangingPunct="1">
              <a:buSzPct val="100000"/>
              <a:buFont typeface="+mj-lt"/>
              <a:buAutoNum type="arabicPeriod"/>
            </a:pPr>
            <a:r>
              <a:rPr lang="en-US" dirty="0">
                <a:effectLst>
                  <a:outerShdw blurRad="38100" dist="38100" dir="2700000" algn="tl">
                    <a:srgbClr val="000000">
                      <a:alpha val="43137"/>
                    </a:srgbClr>
                  </a:outerShdw>
                </a:effectLst>
              </a:rPr>
              <a:t>“</a:t>
            </a:r>
            <a:r>
              <a:rPr lang="en-US" i="1" dirty="0">
                <a:effectLst>
                  <a:outerShdw blurRad="38100" dist="38100" dir="2700000" algn="tl">
                    <a:srgbClr val="000000">
                      <a:alpha val="43137"/>
                    </a:srgbClr>
                  </a:outerShdw>
                </a:effectLst>
              </a:rPr>
              <a:t>Pursues the woman” = persecution of Israel 12:13-14</a:t>
            </a:r>
          </a:p>
          <a:p>
            <a:pPr marL="461963" indent="-461963" eaLnBrk="1" hangingPunct="1">
              <a:buSzPct val="100000"/>
              <a:buFont typeface="+mj-lt"/>
              <a:buAutoNum type="arabicPeriod"/>
            </a:pPr>
            <a:endParaRPr lang="en-US" sz="2800" dirty="0">
              <a:effectLst>
                <a:outerShdw blurRad="38100" dist="38100" dir="2700000" algn="tl">
                  <a:srgbClr val="000000">
                    <a:alpha val="43137"/>
                  </a:srgbClr>
                </a:outerShdw>
              </a:effectLst>
            </a:endParaRPr>
          </a:p>
          <a:p>
            <a:pPr marL="461963" indent="-461963" eaLnBrk="1" hangingPunct="1">
              <a:buSzPct val="100000"/>
              <a:buFont typeface="+mj-lt"/>
              <a:buAutoNum type="arabicPeriod"/>
            </a:pPr>
            <a:r>
              <a:rPr lang="en-US" b="1" dirty="0">
                <a:solidFill>
                  <a:srgbClr val="FFFFCC"/>
                </a:solidFill>
                <a:effectLst>
                  <a:outerShdw blurRad="38100" dist="38100" dir="2700000" algn="tl">
                    <a:srgbClr val="000000">
                      <a:alpha val="43137"/>
                    </a:srgbClr>
                  </a:outerShdw>
                </a:effectLst>
              </a:rPr>
              <a:t>“</a:t>
            </a:r>
            <a:r>
              <a:rPr lang="en-US" b="1" i="1" u="sng" dirty="0">
                <a:solidFill>
                  <a:srgbClr val="FFFFCC"/>
                </a:solidFill>
                <a:effectLst>
                  <a:outerShdw blurRad="38100" dist="38100" dir="2700000" algn="tl">
                    <a:srgbClr val="000000">
                      <a:alpha val="43137"/>
                    </a:srgbClr>
                  </a:outerShdw>
                </a:effectLst>
              </a:rPr>
              <a:t>Flood from his mouth” = tries to destroy Israel 12:15-16</a:t>
            </a:r>
          </a:p>
        </p:txBody>
      </p:sp>
      <p:pic>
        <p:nvPicPr>
          <p:cNvPr id="29700" name="Picture 5" descr="C:\Documents and Settings\Owner\Application Data\Microsoft\Media Catalog\clip0010.BMP"/>
          <p:cNvPicPr>
            <a:picLocks noGrp="1" noChangeAspect="1" noChangeArrowheads="1"/>
          </p:cNvPicPr>
          <p:nvPr>
            <p:ph type="clipArt" sz="half" idx="4294967295"/>
          </p:nvPr>
        </p:nvPicPr>
        <p:blipFill>
          <a:blip r:embed="rId2" cstate="email">
            <a:extLst>
              <a:ext uri="{28A0092B-C50C-407E-A947-70E740481C1C}">
                <a14:useLocalDpi xmlns:a14="http://schemas.microsoft.com/office/drawing/2010/main"/>
              </a:ext>
            </a:extLst>
          </a:blip>
          <a:srcRect/>
          <a:stretch>
            <a:fillRect/>
          </a:stretch>
        </p:blipFill>
        <p:spPr>
          <a:xfrm>
            <a:off x="152400" y="1522412"/>
            <a:ext cx="3028489" cy="3657600"/>
          </a:xfrm>
        </p:spPr>
      </p:pic>
    </p:spTree>
    <p:extLst>
      <p:ext uri="{BB962C8B-B14F-4D97-AF65-F5344CB8AC3E}">
        <p14:creationId xmlns:p14="http://schemas.microsoft.com/office/powerpoint/2010/main" val="361261626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2650C4A-A76E-490D-9948-BC0D420E42CD}"/>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9:26</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after the sixty-two weeks the Messiah will be cut off and have nothing,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people of the prince who is to come will destroy the city and the sanctuary. And its end will come with a flood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even to the end there will be war; desolations are determined.</a:t>
            </a:r>
          </a:p>
        </p:txBody>
      </p:sp>
    </p:spTree>
    <p:extLst>
      <p:ext uri="{BB962C8B-B14F-4D97-AF65-F5344CB8AC3E}">
        <p14:creationId xmlns:p14="http://schemas.microsoft.com/office/powerpoint/2010/main" val="2260677599"/>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914400"/>
          </a:xfrm>
        </p:spPr>
        <p:txBody>
          <a:bodyPr/>
          <a:lstStyle/>
          <a:p>
            <a:pPr algn="ctr" eaLnBrk="1" hangingPunct="1"/>
            <a:r>
              <a:rPr lang="en-US" sz="4000" dirty="0">
                <a:effectLst>
                  <a:outerShdw blurRad="38100" dist="38100" dir="2700000" algn="tl">
                    <a:srgbClr val="000000">
                      <a:alpha val="43137"/>
                    </a:srgbClr>
                  </a:outerShdw>
                </a:effectLst>
              </a:rPr>
              <a:t>Descriptions of Satanic Hatred</a:t>
            </a:r>
          </a:p>
        </p:txBody>
      </p:sp>
      <p:sp>
        <p:nvSpPr>
          <p:cNvPr id="32771" name="Rectangle 3"/>
          <p:cNvSpPr>
            <a:spLocks noGrp="1" noChangeArrowheads="1"/>
          </p:cNvSpPr>
          <p:nvPr>
            <p:ph type="body" idx="1"/>
          </p:nvPr>
        </p:nvSpPr>
        <p:spPr>
          <a:xfrm>
            <a:off x="685800" y="1676400"/>
            <a:ext cx="4684713" cy="3733800"/>
          </a:xfrm>
        </p:spPr>
        <p:txBody>
          <a:bodyPr/>
          <a:lstStyle/>
          <a:p>
            <a:pPr marL="457200" indent="-457200" eaLnBrk="1" hangingPunct="1">
              <a:lnSpc>
                <a:spcPct val="90000"/>
              </a:lnSpc>
              <a:spcBef>
                <a:spcPts val="0"/>
              </a:spcBef>
              <a:spcAft>
                <a:spcPts val="2400"/>
              </a:spcAft>
            </a:pPr>
            <a:r>
              <a:rPr lang="en-US" sz="3600" dirty="0">
                <a:effectLst>
                  <a:outerShdw blurRad="38100" dist="38100" dir="2700000" algn="tl">
                    <a:srgbClr val="000000">
                      <a:alpha val="43137"/>
                    </a:srgbClr>
                  </a:outerShdw>
                </a:effectLst>
              </a:rPr>
              <a:t>Wrath 12:12</a:t>
            </a:r>
          </a:p>
          <a:p>
            <a:pPr marL="457200" indent="-457200" eaLnBrk="1" hangingPunct="1">
              <a:lnSpc>
                <a:spcPct val="90000"/>
              </a:lnSpc>
              <a:spcBef>
                <a:spcPts val="0"/>
              </a:spcBef>
              <a:spcAft>
                <a:spcPts val="2400"/>
              </a:spcAft>
            </a:pPr>
            <a:r>
              <a:rPr lang="en-US" sz="3600" dirty="0">
                <a:effectLst>
                  <a:outerShdw blurRad="38100" dist="38100" dir="2700000" algn="tl">
                    <a:srgbClr val="000000">
                      <a:alpha val="43137"/>
                    </a:srgbClr>
                  </a:outerShdw>
                </a:effectLst>
              </a:rPr>
              <a:t>Persecution 12:13</a:t>
            </a:r>
          </a:p>
          <a:p>
            <a:pPr marL="457200" indent="-457200" eaLnBrk="1" hangingPunct="1">
              <a:lnSpc>
                <a:spcPct val="90000"/>
              </a:lnSpc>
              <a:spcBef>
                <a:spcPts val="0"/>
              </a:spcBef>
              <a:spcAft>
                <a:spcPts val="2400"/>
              </a:spcAft>
            </a:pPr>
            <a:r>
              <a:rPr lang="en-US" sz="3600" dirty="0">
                <a:effectLst>
                  <a:outerShdw blurRad="38100" dist="38100" dir="2700000" algn="tl">
                    <a:srgbClr val="000000">
                      <a:alpha val="43137"/>
                    </a:srgbClr>
                  </a:outerShdw>
                </a:effectLst>
              </a:rPr>
              <a:t>Sweep away 12:15</a:t>
            </a:r>
          </a:p>
          <a:p>
            <a:pPr marL="457200" indent="-457200" eaLnBrk="1" hangingPunct="1">
              <a:lnSpc>
                <a:spcPct val="90000"/>
              </a:lnSpc>
              <a:spcBef>
                <a:spcPts val="0"/>
              </a:spcBef>
              <a:spcAft>
                <a:spcPts val="2400"/>
              </a:spcAft>
            </a:pPr>
            <a:r>
              <a:rPr lang="en-US" sz="3600" dirty="0">
                <a:effectLst>
                  <a:outerShdw blurRad="38100" dist="38100" dir="2700000" algn="tl">
                    <a:srgbClr val="000000">
                      <a:alpha val="43137"/>
                    </a:srgbClr>
                  </a:outerShdw>
                </a:effectLst>
              </a:rPr>
              <a:t>Enraged 12:17</a:t>
            </a:r>
          </a:p>
          <a:p>
            <a:pPr marL="457200" indent="-457200" eaLnBrk="1" hangingPunct="1">
              <a:lnSpc>
                <a:spcPct val="90000"/>
              </a:lnSpc>
              <a:spcBef>
                <a:spcPts val="0"/>
              </a:spcBef>
              <a:spcAft>
                <a:spcPts val="2400"/>
              </a:spcAft>
            </a:pPr>
            <a:r>
              <a:rPr lang="en-US" sz="3600" dirty="0">
                <a:effectLst>
                  <a:outerShdw blurRad="38100" dist="38100" dir="2700000" algn="tl">
                    <a:srgbClr val="000000">
                      <a:alpha val="43137"/>
                    </a:srgbClr>
                  </a:outerShdw>
                </a:effectLst>
              </a:rPr>
              <a:t>War 12:17</a:t>
            </a:r>
          </a:p>
        </p:txBody>
      </p:sp>
      <p:pic>
        <p:nvPicPr>
          <p:cNvPr id="32772"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446713" y="1828800"/>
            <a:ext cx="3336925" cy="3429000"/>
          </a:xfrm>
          <a:prstGeom prst="rect">
            <a:avLst/>
          </a:prstGeom>
          <a:noFill/>
          <a:ln w="9525">
            <a:noFill/>
            <a:miter lim="800000"/>
            <a:headEnd/>
            <a:tailEnd/>
          </a:ln>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0" y="228600"/>
            <a:ext cx="7924800" cy="1371600"/>
          </a:xfrm>
        </p:spPr>
        <p:txBody>
          <a:bodyPr/>
          <a:lstStyle/>
          <a:p>
            <a:pPr algn="ctr" eaLnBrk="1" hangingPunct="1"/>
            <a:r>
              <a:rPr lang="en-US" sz="4000" dirty="0">
                <a:effectLst>
                  <a:outerShdw blurRad="38100" dist="38100" dir="2700000" algn="tl">
                    <a:srgbClr val="000000">
                      <a:alpha val="43137"/>
                    </a:srgbClr>
                  </a:outerShdw>
                </a:effectLst>
              </a:rPr>
              <a:t>How Israel Has Blessed the World</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(Gen 12:3; Rom 9:4-5) </a:t>
            </a:r>
          </a:p>
        </p:txBody>
      </p:sp>
      <p:sp>
        <p:nvSpPr>
          <p:cNvPr id="33795" name="Rectangle 3"/>
          <p:cNvSpPr>
            <a:spLocks noGrp="1" noChangeArrowheads="1"/>
          </p:cNvSpPr>
          <p:nvPr>
            <p:ph type="body" idx="1"/>
          </p:nvPr>
        </p:nvSpPr>
        <p:spPr>
          <a:xfrm>
            <a:off x="685800" y="1600200"/>
            <a:ext cx="5181600" cy="5029200"/>
          </a:xfrm>
        </p:spPr>
        <p:txBody>
          <a:bodyPr/>
          <a:lstStyle/>
          <a:p>
            <a:pPr marL="461963" indent="-461963" eaLnBrk="1" hangingPunct="1">
              <a:spcBef>
                <a:spcPts val="0"/>
              </a:spcBef>
              <a:spcAft>
                <a:spcPts val="600"/>
              </a:spcAft>
            </a:pPr>
            <a:r>
              <a:rPr lang="en-US" sz="2800" dirty="0">
                <a:effectLst>
                  <a:outerShdw blurRad="38100" dist="38100" dir="2700000" algn="tl">
                    <a:srgbClr val="000000">
                      <a:alpha val="43137"/>
                    </a:srgbClr>
                  </a:outerShdw>
                </a:effectLst>
              </a:rPr>
              <a:t>Patriarchs</a:t>
            </a:r>
          </a:p>
          <a:p>
            <a:pPr marL="461963" indent="-461963" eaLnBrk="1" hangingPunct="1">
              <a:spcBef>
                <a:spcPts val="0"/>
              </a:spcBef>
              <a:spcAft>
                <a:spcPts val="600"/>
              </a:spcAft>
            </a:pPr>
            <a:r>
              <a:rPr lang="en-US" sz="2800" dirty="0">
                <a:effectLst>
                  <a:outerShdw blurRad="38100" dist="38100" dir="2700000" algn="tl">
                    <a:srgbClr val="000000">
                      <a:alpha val="43137"/>
                    </a:srgbClr>
                  </a:outerShdw>
                </a:effectLst>
              </a:rPr>
              <a:t>Law</a:t>
            </a:r>
          </a:p>
          <a:p>
            <a:pPr marL="461963" indent="-461963" eaLnBrk="1" hangingPunct="1">
              <a:spcBef>
                <a:spcPts val="0"/>
              </a:spcBef>
              <a:spcAft>
                <a:spcPts val="600"/>
              </a:spcAft>
            </a:pPr>
            <a:r>
              <a:rPr lang="en-US" sz="2800" dirty="0">
                <a:effectLst>
                  <a:outerShdw blurRad="38100" dist="38100" dir="2700000" algn="tl">
                    <a:srgbClr val="000000">
                      <a:alpha val="43137"/>
                    </a:srgbClr>
                  </a:outerShdw>
                </a:effectLst>
              </a:rPr>
              <a:t>Prophets</a:t>
            </a:r>
          </a:p>
          <a:p>
            <a:pPr marL="461963" indent="-461963" eaLnBrk="1" hangingPunct="1">
              <a:spcBef>
                <a:spcPts val="0"/>
              </a:spcBef>
              <a:spcAft>
                <a:spcPts val="600"/>
              </a:spcAft>
            </a:pPr>
            <a:r>
              <a:rPr lang="en-US" sz="2800" dirty="0">
                <a:effectLst>
                  <a:outerShdw blurRad="38100" dist="38100" dir="2700000" algn="tl">
                    <a:srgbClr val="000000">
                      <a:alpha val="43137"/>
                    </a:srgbClr>
                  </a:outerShdw>
                </a:effectLst>
              </a:rPr>
              <a:t>Messiah (John 4:22; Rom 9:5)</a:t>
            </a:r>
          </a:p>
          <a:p>
            <a:pPr marL="461963" indent="-461963" eaLnBrk="1" hangingPunct="1">
              <a:spcBef>
                <a:spcPts val="0"/>
              </a:spcBef>
              <a:spcAft>
                <a:spcPts val="600"/>
              </a:spcAft>
            </a:pPr>
            <a:r>
              <a:rPr lang="en-US" sz="2800" dirty="0">
                <a:effectLst>
                  <a:outerShdw blurRad="38100" dist="38100" dir="2700000" algn="tl">
                    <a:srgbClr val="000000">
                      <a:alpha val="43137"/>
                    </a:srgbClr>
                  </a:outerShdw>
                </a:effectLst>
              </a:rPr>
              <a:t>Apostles</a:t>
            </a:r>
          </a:p>
          <a:p>
            <a:pPr marL="461963" indent="-461963" eaLnBrk="1" hangingPunct="1">
              <a:spcBef>
                <a:spcPts val="0"/>
              </a:spcBef>
              <a:spcAft>
                <a:spcPts val="600"/>
              </a:spcAft>
            </a:pPr>
            <a:r>
              <a:rPr lang="en-US" sz="2800" dirty="0">
                <a:effectLst>
                  <a:outerShdw blurRad="38100" dist="38100" dir="2700000" algn="tl">
                    <a:srgbClr val="000000">
                      <a:alpha val="43137"/>
                    </a:srgbClr>
                  </a:outerShdw>
                </a:effectLst>
              </a:rPr>
              <a:t>Biblical writers</a:t>
            </a:r>
          </a:p>
          <a:p>
            <a:pPr marL="461963" indent="-461963" eaLnBrk="1" hangingPunct="1">
              <a:spcBef>
                <a:spcPts val="0"/>
              </a:spcBef>
              <a:spcAft>
                <a:spcPts val="600"/>
              </a:spcAft>
            </a:pPr>
            <a:r>
              <a:rPr lang="en-US" sz="2800" dirty="0">
                <a:effectLst>
                  <a:outerShdw blurRad="38100" dist="38100" dir="2700000" algn="tl">
                    <a:srgbClr val="000000">
                      <a:alpha val="43137"/>
                    </a:srgbClr>
                  </a:outerShdw>
                </a:effectLst>
              </a:rPr>
              <a:t>Early church</a:t>
            </a:r>
          </a:p>
          <a:p>
            <a:pPr marL="461963" indent="-461963" eaLnBrk="1" hangingPunct="1">
              <a:spcBef>
                <a:spcPts val="0"/>
              </a:spcBef>
              <a:spcAft>
                <a:spcPts val="600"/>
              </a:spcAft>
            </a:pPr>
            <a:r>
              <a:rPr lang="en-US" sz="2800" dirty="0">
                <a:effectLst>
                  <a:outerShdw blurRad="38100" dist="38100" dir="2700000" algn="tl">
                    <a:srgbClr val="000000">
                      <a:alpha val="43137"/>
                    </a:srgbClr>
                  </a:outerShdw>
                </a:effectLst>
              </a:rPr>
              <a:t>Early Christian martyrs</a:t>
            </a:r>
          </a:p>
          <a:p>
            <a:pPr marL="461963" indent="-461963" eaLnBrk="1" hangingPunct="1">
              <a:spcBef>
                <a:spcPts val="0"/>
              </a:spcBef>
              <a:spcAft>
                <a:spcPts val="600"/>
              </a:spcAft>
            </a:pPr>
            <a:r>
              <a:rPr lang="en-US" sz="2800" dirty="0">
                <a:effectLst>
                  <a:outerShdw blurRad="38100" dist="38100" dir="2700000" algn="tl">
                    <a:srgbClr val="000000">
                      <a:alpha val="43137"/>
                    </a:srgbClr>
                  </a:outerShdw>
                </a:effectLst>
              </a:rPr>
              <a:t>Paul</a:t>
            </a:r>
          </a:p>
          <a:p>
            <a:pPr marL="461963" indent="-461963" eaLnBrk="1" hangingPunct="1">
              <a:spcBef>
                <a:spcPts val="0"/>
              </a:spcBef>
              <a:spcAft>
                <a:spcPts val="600"/>
              </a:spcAft>
            </a:pPr>
            <a:r>
              <a:rPr lang="en-US" sz="2800" dirty="0">
                <a:effectLst>
                  <a:outerShdw blurRad="38100" dist="38100" dir="2700000" algn="tl">
                    <a:srgbClr val="000000">
                      <a:alpha val="43137"/>
                    </a:srgbClr>
                  </a:outerShdw>
                </a:effectLst>
              </a:rPr>
              <a:t>Future kingdom</a:t>
            </a:r>
          </a:p>
        </p:txBody>
      </p:sp>
      <p:pic>
        <p:nvPicPr>
          <p:cNvPr id="33796"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943600" y="2126456"/>
            <a:ext cx="2535238" cy="2605088"/>
          </a:xfrm>
          <a:prstGeom prst="rect">
            <a:avLst/>
          </a:prstGeom>
          <a:noFill/>
          <a:ln w="9525">
            <a:noFill/>
            <a:miter lim="800000"/>
            <a:headEnd/>
            <a:tailEnd/>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Content Placeholder 2"/>
          <p:cNvSpPr>
            <a:spLocks noGrp="1"/>
          </p:cNvSpPr>
          <p:nvPr>
            <p:ph idx="1"/>
          </p:nvPr>
        </p:nvSpPr>
        <p:spPr>
          <a:xfrm>
            <a:off x="1870728" y="1981200"/>
            <a:ext cx="5402544" cy="2895600"/>
          </a:xfrm>
        </p:spPr>
        <p:txBody>
          <a:bodyPr/>
          <a:lstStyle/>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The Transference (11:14-15)</a:t>
            </a:r>
          </a:p>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The praise (11:16-18)</a:t>
            </a:r>
          </a:p>
          <a:p>
            <a:pPr marL="457200" indent="-4572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The Anticipation (11:19)</a:t>
            </a:r>
          </a:p>
        </p:txBody>
      </p:sp>
      <p:sp>
        <p:nvSpPr>
          <p:cNvPr id="5" name="Rectangle 4">
            <a:extLst>
              <a:ext uri="{FF2B5EF4-FFF2-40B4-BE49-F238E27FC236}">
                <a16:creationId xmlns:a16="http://schemas.microsoft.com/office/drawing/2014/main" id="{11DA3F4E-5E20-4363-945B-0DD1994CA9C7}"/>
              </a:ext>
            </a:extLst>
          </p:cNvPr>
          <p:cNvSpPr/>
          <p:nvPr/>
        </p:nvSpPr>
        <p:spPr>
          <a:xfrm>
            <a:off x="2286000" y="228600"/>
            <a:ext cx="4572000" cy="1154162"/>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The Seventh Trumpet </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11:14-19)</a:t>
            </a:r>
          </a:p>
        </p:txBody>
      </p:sp>
      <p:pic>
        <p:nvPicPr>
          <p:cNvPr id="6" name="Picture 6" descr="Image result for the seven trumpets">
            <a:extLst>
              <a:ext uri="{FF2B5EF4-FFF2-40B4-BE49-F238E27FC236}">
                <a16:creationId xmlns:a16="http://schemas.microsoft.com/office/drawing/2014/main" id="{43D4687E-5009-4433-88FF-B8C6BB1A089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6738" y="167142"/>
            <a:ext cx="1382235" cy="914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the seven trumpets">
            <a:extLst>
              <a:ext uri="{FF2B5EF4-FFF2-40B4-BE49-F238E27FC236}">
                <a16:creationId xmlns:a16="http://schemas.microsoft.com/office/drawing/2014/main" id="{7D523AF3-1B58-4FC4-BAC0-99919579F56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53355" y="152400"/>
            <a:ext cx="153824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664237"/>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279B71C-78DD-4625-A1B2-50850F766C01}"/>
              </a:ext>
            </a:extLst>
          </p:cNvPr>
          <p:cNvPicPr>
            <a:picLocks noChangeAspect="1"/>
          </p:cNvPicPr>
          <p:nvPr/>
        </p:nvPicPr>
        <p:blipFill>
          <a:blip r:embed="rId2" cstate="print"/>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3999" cy="4924425"/>
          </a:xfrm>
          <a:prstGeom prst="rect">
            <a:avLst/>
          </a:prstGeom>
          <a:noFill/>
          <a:ln w="28575">
            <a:noFill/>
            <a:miter lim="800000"/>
            <a:headEnd/>
            <a:tailEnd/>
          </a:ln>
        </p:spPr>
        <p:txBody>
          <a:bodyPr wrap="square">
            <a:spAutoFit/>
          </a:bodyPr>
          <a:lstStyle/>
          <a:p>
            <a:pPr algn="ctr">
              <a:spcAft>
                <a:spcPts val="1200"/>
              </a:spcAft>
            </a:pPr>
            <a:r>
              <a:rPr lang="en-US" sz="2600" baseline="30000" dirty="0">
                <a:effectLst>
                  <a:outerShdw blurRad="38100" dist="38100" dir="2700000" algn="tl">
                    <a:srgbClr val="000000">
                      <a:alpha val="43137"/>
                    </a:srgbClr>
                  </a:outerShdw>
                </a:effectLst>
                <a:latin typeface="Calibri" panose="020F0502020204030204" pitchFamily="34" charset="0"/>
              </a:rPr>
              <a:t> </a:t>
            </a:r>
            <a:r>
              <a:rPr lang="en-US" sz="4000"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Matthew 23:37-39</a:t>
            </a:r>
          </a:p>
          <a:p>
            <a:pPr algn="just"/>
            <a:r>
              <a:rPr lang="en-US" sz="3200" baseline="30000" dirty="0">
                <a:effectLst>
                  <a:outerShdw blurRad="38100" dist="38100" dir="2700000" algn="tl">
                    <a:srgbClr val="000000">
                      <a:alpha val="43137"/>
                    </a:srgbClr>
                  </a:outerShdw>
                </a:effectLst>
                <a:latin typeface="Calibri" panose="020F0502020204030204" pitchFamily="34" charset="0"/>
              </a:rPr>
              <a:t>37 </a:t>
            </a:r>
            <a:r>
              <a:rPr lang="en-US" sz="3200" dirty="0">
                <a:effectLst>
                  <a:outerShdw blurRad="38100" dist="38100" dir="2700000" algn="tl">
                    <a:srgbClr val="000000">
                      <a:alpha val="43137"/>
                    </a:srgbClr>
                  </a:outerShdw>
                </a:effectLst>
                <a:latin typeface="Calibri" panose="020F0502020204030204" pitchFamily="34" charset="0"/>
              </a:rPr>
              <a:t>“</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Jerusalem, Jerusalem</a:t>
            </a:r>
            <a:r>
              <a:rPr lang="en-US" sz="3200" b="1" u="sng"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 who kills the prophets and stones those who are sent to her! How often I wanted to gather your children together, the way a hen gathers her chicks under her wings, and you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unwilling</a:t>
            </a:r>
            <a:r>
              <a:rPr lang="en-US" sz="3200" dirty="0">
                <a:effectLst>
                  <a:outerShdw blurRad="38100" dist="38100" dir="2700000" algn="tl">
                    <a:srgbClr val="000000">
                      <a:alpha val="43137"/>
                    </a:srgbClr>
                  </a:outerShdw>
                </a:effectLst>
                <a:latin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rPr>
              <a:t>Behold,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your house</a:t>
            </a:r>
            <a:r>
              <a:rPr lang="en-US" sz="3200" dirty="0">
                <a:effectLst>
                  <a:outerShdw blurRad="38100" dist="38100" dir="2700000" algn="tl">
                    <a:srgbClr val="000000">
                      <a:alpha val="43137"/>
                    </a:srgbClr>
                  </a:outerShdw>
                </a:effectLst>
                <a:latin typeface="Calibri" panose="020F0502020204030204" pitchFamily="34" charset="0"/>
              </a:rPr>
              <a:t>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rPr>
              <a:t>For I say to you, from now on </a:t>
            </a:r>
            <a:r>
              <a:rPr lang="en-US" sz="3200" b="1" u="sng"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you</a:t>
            </a:r>
            <a:r>
              <a:rPr lang="en-US" sz="3200" b="1"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 will not see Me </a:t>
            </a:r>
            <a:r>
              <a:rPr lang="en-US" sz="3200" b="1" u="sng"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until you</a:t>
            </a:r>
            <a:r>
              <a:rPr lang="en-US" sz="3200" b="1"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 say</a:t>
            </a:r>
            <a:r>
              <a:rPr lang="en-US" sz="3200" dirty="0">
                <a:effectLst>
                  <a:outerShdw blurRad="38100" dist="38100" dir="2700000" algn="tl">
                    <a:srgbClr val="000000">
                      <a:alpha val="43137"/>
                    </a:srgbClr>
                  </a:outerShdw>
                </a:effectLst>
                <a:latin typeface="Calibri" panose="020F0502020204030204" pitchFamily="34" charset="0"/>
              </a:rPr>
              <a:t>, ‘</a:t>
            </a:r>
            <a:r>
              <a:rPr lang="en-US" sz="3200" cap="small" dirty="0">
                <a:effectLst>
                  <a:outerShdw blurRad="38100" dist="38100" dir="2700000" algn="tl">
                    <a:srgbClr val="000000">
                      <a:alpha val="43137"/>
                    </a:srgbClr>
                  </a:outerShdw>
                </a:effectLst>
                <a:latin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86650144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228600"/>
            <a:ext cx="7772400" cy="1143000"/>
          </a:xfrm>
        </p:spPr>
        <p:txBody>
          <a:bodyPr/>
          <a:lstStyle/>
          <a:p>
            <a:pPr lvl="0" algn="ctr" eaLnBrk="1" hangingPunct="1">
              <a:spcBef>
                <a:spcPct val="20000"/>
              </a:spcBef>
              <a:buClr>
                <a:srgbClr val="00FFFF"/>
              </a:buClr>
              <a:buSzPct val="75000"/>
            </a:pPr>
            <a:r>
              <a:rPr lang="en-US" sz="4000" dirty="0">
                <a:solidFill>
                  <a:srgbClr val="00FFFF"/>
                </a:solidFill>
                <a:effectLst>
                  <a:outerShdw blurRad="38100" dist="38100" dir="2700000" algn="tl">
                    <a:srgbClr val="000000">
                      <a:alpha val="43137"/>
                    </a:srgbClr>
                  </a:outerShdw>
                </a:effectLst>
              </a:rPr>
              <a:t>MODERN TRENDS IN ANTISEMITISM</a:t>
            </a:r>
            <a:br>
              <a:rPr lang="en-US" sz="3600" dirty="0">
                <a:effectLst>
                  <a:outerShdw blurRad="38100" dist="38100" dir="2700000" algn="tl">
                    <a:srgbClr val="000000">
                      <a:alpha val="43137"/>
                    </a:srgbClr>
                  </a:outerShdw>
                </a:effectLst>
              </a:rPr>
            </a:br>
            <a:r>
              <a:rPr lang="en-US" sz="3200" dirty="0">
                <a:solidFill>
                  <a:schemeClr val="tx1"/>
                </a:solidFill>
                <a:effectLst>
                  <a:outerShdw blurRad="38100" dist="38100" dir="2700000" algn="tl">
                    <a:srgbClr val="000000">
                      <a:alpha val="43137"/>
                    </a:srgbClr>
                  </a:outerShdw>
                </a:effectLst>
                <a:ea typeface="+mn-ea"/>
                <a:cs typeface="+mn-cs"/>
              </a:rPr>
              <a:t>Revelation</a:t>
            </a:r>
            <a:r>
              <a:rPr lang="en-US" sz="2800" dirty="0">
                <a:solidFill>
                  <a:schemeClr val="tx1"/>
                </a:solidFill>
                <a:effectLst>
                  <a:outerShdw blurRad="38100" dist="38100" dir="2700000" algn="tl">
                    <a:srgbClr val="000000">
                      <a:alpha val="43137"/>
                    </a:srgbClr>
                  </a:outerShdw>
                </a:effectLst>
                <a:ea typeface="+mn-ea"/>
                <a:cs typeface="+mn-cs"/>
              </a:rPr>
              <a:t> </a:t>
            </a:r>
            <a:r>
              <a:rPr lang="en-US" sz="3200" dirty="0">
                <a:solidFill>
                  <a:schemeClr val="tx1"/>
                </a:solidFill>
                <a:effectLst>
                  <a:outerShdw blurRad="38100" dist="38100" dir="2700000" algn="tl">
                    <a:srgbClr val="000000">
                      <a:alpha val="43137"/>
                    </a:srgbClr>
                  </a:outerShdw>
                </a:effectLst>
                <a:ea typeface="+mn-ea"/>
                <a:cs typeface="+mn-cs"/>
              </a:rPr>
              <a:t>12</a:t>
            </a:r>
            <a:endParaRPr lang="en-US" sz="3600" dirty="0">
              <a:solidFill>
                <a:schemeClr val="tx1"/>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67076" y="3886200"/>
            <a:ext cx="2150166" cy="2514600"/>
          </a:xfrm>
          <a:prstGeom prst="rect">
            <a:avLst/>
          </a:prstGeom>
        </p:spPr>
      </p:pic>
      <p:pic>
        <p:nvPicPr>
          <p:cNvPr id="1026" name="Picture 2" descr="C:\Users\Jim\AppData\Local\Temp\SNAGHTMLafd9027.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59211" y="2057400"/>
            <a:ext cx="3551439"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im\AppData\Local\Temp\SNAGHTMLafed37d.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00" y="2743199"/>
            <a:ext cx="2047875" cy="32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1924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772400" cy="1143000"/>
          </a:xfrm>
        </p:spPr>
        <p:txBody>
          <a:bodyPr/>
          <a:lstStyle/>
          <a:p>
            <a:pPr algn="ctr" eaLnBrk="1" hangingPunct="1"/>
            <a:r>
              <a:rPr lang="en-US" sz="4000" dirty="0">
                <a:effectLst>
                  <a:outerShdw blurRad="38100" dist="38100" dir="2700000" algn="tl">
                    <a:srgbClr val="000000">
                      <a:alpha val="43137"/>
                    </a:srgbClr>
                  </a:outerShdw>
                </a:effectLst>
              </a:rPr>
              <a:t>Christian Anti-Semitism</a:t>
            </a:r>
          </a:p>
        </p:txBody>
      </p:sp>
      <p:sp>
        <p:nvSpPr>
          <p:cNvPr id="4099" name="Rectangle 3"/>
          <p:cNvSpPr>
            <a:spLocks noGrp="1" noChangeArrowheads="1"/>
          </p:cNvSpPr>
          <p:nvPr>
            <p:ph type="body" idx="1"/>
          </p:nvPr>
        </p:nvSpPr>
        <p:spPr>
          <a:xfrm>
            <a:off x="0" y="1600200"/>
            <a:ext cx="9144000" cy="2971800"/>
          </a:xfrm>
        </p:spPr>
        <p:txBody>
          <a:bodyPr/>
          <a:lstStyle/>
          <a:p>
            <a:pPr marL="0" lvl="1" indent="0" algn="just" eaLnBrk="1" hangingPunct="1">
              <a:buFontTx/>
              <a:buNone/>
            </a:pPr>
            <a:r>
              <a:rPr lang="en-US" sz="3600" dirty="0">
                <a:effectLst>
                  <a:outerShdw blurRad="38100" dist="38100" dir="2700000" algn="tl">
                    <a:srgbClr val="000000">
                      <a:alpha val="43137"/>
                    </a:srgbClr>
                  </a:outerShdw>
                </a:effectLst>
              </a:rPr>
              <a:t>“First, their synagogues should be set on fire…Secondly, their homes should likewise be broken down and destroyed…Thirdly, they should be deprived of their prayer books and </a:t>
            </a:r>
            <a:r>
              <a:rPr lang="en-US" sz="3600" dirty="0" err="1">
                <a:effectLst>
                  <a:outerShdw blurRad="38100" dist="38100" dir="2700000" algn="tl">
                    <a:srgbClr val="000000">
                      <a:alpha val="43137"/>
                    </a:srgbClr>
                  </a:outerShdw>
                </a:effectLst>
              </a:rPr>
              <a:t>Talmuds</a:t>
            </a:r>
            <a:r>
              <a:rPr lang="en-US" sz="3600" dirty="0">
                <a:effectLst>
                  <a:outerShdw blurRad="38100" dist="38100" dir="2700000" algn="tl">
                    <a:srgbClr val="000000">
                      <a:alpha val="43137"/>
                    </a:srgbClr>
                  </a:outerShdw>
                </a:effectLst>
              </a:rPr>
              <a:t>…”</a:t>
            </a:r>
          </a:p>
        </p:txBody>
      </p:sp>
      <p:pic>
        <p:nvPicPr>
          <p:cNvPr id="4" name="Picture 3"/>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2400" y="152400"/>
            <a:ext cx="1172816" cy="1371600"/>
          </a:xfrm>
          <a:prstGeom prst="rect">
            <a:avLst/>
          </a:prstGeom>
        </p:spPr>
      </p:pic>
      <p:sp>
        <p:nvSpPr>
          <p:cNvPr id="2" name="Rectangle 1">
            <a:extLst>
              <a:ext uri="{FF2B5EF4-FFF2-40B4-BE49-F238E27FC236}">
                <a16:creationId xmlns:a16="http://schemas.microsoft.com/office/drawing/2014/main" id="{74F624FC-CC33-4DBC-8E09-0C759D407D22}"/>
              </a:ext>
            </a:extLst>
          </p:cNvPr>
          <p:cNvSpPr/>
          <p:nvPr/>
        </p:nvSpPr>
        <p:spPr>
          <a:xfrm>
            <a:off x="1028700" y="6119634"/>
            <a:ext cx="7086600" cy="707886"/>
          </a:xfrm>
          <a:prstGeom prst="rect">
            <a:avLst/>
          </a:prstGeom>
        </p:spPr>
        <p:txBody>
          <a:bodyPr wrap="square">
            <a:spAutoFit/>
          </a:bodyPr>
          <a:lstStyle/>
          <a:p>
            <a:pPr algn="ctr">
              <a:spcBef>
                <a:spcPct val="50000"/>
              </a:spcBef>
            </a:pPr>
            <a:r>
              <a:rPr lang="en-US" sz="2000" dirty="0">
                <a:effectLst>
                  <a:outerShdw blurRad="38100" dist="38100" dir="2700000" algn="tl">
                    <a:srgbClr val="000000">
                      <a:alpha val="43137"/>
                    </a:srgbClr>
                  </a:outerShdw>
                </a:effectLst>
                <a:latin typeface="Calibri" panose="020F0502020204030204" pitchFamily="34" charset="0"/>
              </a:rPr>
              <a:t>Martin Luther, </a:t>
            </a:r>
            <a:r>
              <a:rPr lang="en-US" sz="2000" i="1" dirty="0">
                <a:effectLst>
                  <a:outerShdw blurRad="38100" dist="38100" dir="2700000" algn="tl">
                    <a:srgbClr val="000000">
                      <a:alpha val="43137"/>
                    </a:srgbClr>
                  </a:outerShdw>
                </a:effectLst>
                <a:latin typeface="Calibri" panose="020F0502020204030204" pitchFamily="34" charset="0"/>
              </a:rPr>
              <a:t>Concerning the Jews and Their Lies</a:t>
            </a:r>
            <a:r>
              <a:rPr lang="en-US" sz="2000" dirty="0">
                <a:effectLst>
                  <a:outerShdw blurRad="38100" dist="38100" dir="2700000" algn="tl">
                    <a:srgbClr val="000000">
                      <a:alpha val="43137"/>
                    </a:srgbClr>
                  </a:outerShdw>
                </a:effectLst>
                <a:latin typeface="Calibri" panose="020F0502020204030204" pitchFamily="34" charset="0"/>
              </a:rPr>
              <a:t>, cited in Michael Brown’s </a:t>
            </a:r>
            <a:r>
              <a:rPr lang="en-US" sz="2000" i="1" dirty="0">
                <a:effectLst>
                  <a:outerShdw blurRad="38100" dist="38100" dir="2700000" algn="tl">
                    <a:srgbClr val="000000">
                      <a:alpha val="43137"/>
                    </a:srgbClr>
                  </a:outerShdw>
                </a:effectLst>
                <a:latin typeface="Calibri" panose="020F0502020204030204" pitchFamily="34" charset="0"/>
              </a:rPr>
              <a:t>Our Hands Are Stained with Blood</a:t>
            </a:r>
            <a:r>
              <a:rPr lang="en-US" sz="2000" dirty="0">
                <a:effectLst>
                  <a:outerShdw blurRad="38100" dist="38100" dir="2700000" algn="tl">
                    <a:srgbClr val="000000">
                      <a:alpha val="43137"/>
                    </a:srgbClr>
                  </a:outerShdw>
                </a:effectLst>
                <a:latin typeface="Calibri" panose="020F0502020204030204" pitchFamily="34" charset="0"/>
              </a:rPr>
              <a:t>, pp. 14-15.</a:t>
            </a:r>
          </a:p>
        </p:txBody>
      </p:sp>
    </p:spTree>
    <p:extLst>
      <p:ext uri="{BB962C8B-B14F-4D97-AF65-F5344CB8AC3E}">
        <p14:creationId xmlns:p14="http://schemas.microsoft.com/office/powerpoint/2010/main" val="2613866230"/>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228600"/>
            <a:ext cx="7772400" cy="1143000"/>
          </a:xfrm>
        </p:spPr>
        <p:txBody>
          <a:bodyPr/>
          <a:lstStyle/>
          <a:p>
            <a:pPr algn="ctr" eaLnBrk="1" hangingPunct="1"/>
            <a:r>
              <a:rPr lang="en-US" sz="4000" dirty="0">
                <a:effectLst>
                  <a:outerShdw blurRad="38100" dist="38100" dir="2700000" algn="tl">
                    <a:srgbClr val="000000">
                      <a:alpha val="43137"/>
                    </a:srgbClr>
                  </a:outerShdw>
                </a:effectLst>
              </a:rPr>
              <a:t>Christian Anti-Semitism</a:t>
            </a:r>
          </a:p>
        </p:txBody>
      </p:sp>
      <p:sp>
        <p:nvSpPr>
          <p:cNvPr id="5123" name="Rectangle 3"/>
          <p:cNvSpPr>
            <a:spLocks noGrp="1" noChangeArrowheads="1"/>
          </p:cNvSpPr>
          <p:nvPr>
            <p:ph type="body" idx="1"/>
          </p:nvPr>
        </p:nvSpPr>
        <p:spPr>
          <a:xfrm>
            <a:off x="0" y="1600200"/>
            <a:ext cx="9144000" cy="3657600"/>
          </a:xfrm>
        </p:spPr>
        <p:txBody>
          <a:bodyPr/>
          <a:lstStyle/>
          <a:p>
            <a:pPr marL="0" lvl="1" indent="0" algn="just" eaLnBrk="1" hangingPunct="1">
              <a:buFontTx/>
              <a:buNone/>
            </a:pPr>
            <a:r>
              <a:rPr lang="en-US" sz="3600" dirty="0">
                <a:effectLst>
                  <a:outerShdw blurRad="38100" dist="38100" dir="2700000" algn="tl">
                    <a:srgbClr val="000000">
                      <a:alpha val="43137"/>
                    </a:srgbClr>
                  </a:outerShdw>
                </a:effectLst>
              </a:rPr>
              <a:t>“…Fourthly, their rabbis must be forbidden under threat of death to teach any more…Fifthly, passport and traveling privileges should be absolutely forbidden to the Jews…Sixthly, they ought to be stopped from usury (charging interest on loans…”</a:t>
            </a:r>
          </a:p>
        </p:txBody>
      </p:sp>
      <p:pic>
        <p:nvPicPr>
          <p:cNvPr id="4" name="Picture 3"/>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2400" y="152400"/>
            <a:ext cx="1172816" cy="1371600"/>
          </a:xfrm>
          <a:prstGeom prst="rect">
            <a:avLst/>
          </a:prstGeom>
        </p:spPr>
      </p:pic>
      <p:sp>
        <p:nvSpPr>
          <p:cNvPr id="2" name="Rectangle 1">
            <a:extLst>
              <a:ext uri="{FF2B5EF4-FFF2-40B4-BE49-F238E27FC236}">
                <a16:creationId xmlns:a16="http://schemas.microsoft.com/office/drawing/2014/main" id="{247CBF66-D323-47DC-A5F8-DB578B0E2AA6}"/>
              </a:ext>
            </a:extLst>
          </p:cNvPr>
          <p:cNvSpPr/>
          <p:nvPr/>
        </p:nvSpPr>
        <p:spPr>
          <a:xfrm>
            <a:off x="1028700" y="6096000"/>
            <a:ext cx="7086600" cy="707886"/>
          </a:xfrm>
          <a:prstGeom prst="rect">
            <a:avLst/>
          </a:prstGeom>
        </p:spPr>
        <p:txBody>
          <a:bodyPr wrap="square">
            <a:spAutoFit/>
          </a:bodyPr>
          <a:lstStyle/>
          <a:p>
            <a:pPr algn="ctr">
              <a:spcBef>
                <a:spcPct val="50000"/>
              </a:spcBef>
            </a:pPr>
            <a:r>
              <a:rPr lang="en-US" sz="2000" dirty="0">
                <a:effectLst>
                  <a:outerShdw blurRad="38100" dist="38100" dir="2700000" algn="tl">
                    <a:srgbClr val="000000">
                      <a:alpha val="43137"/>
                    </a:srgbClr>
                  </a:outerShdw>
                </a:effectLst>
                <a:latin typeface="Calibri" panose="020F0502020204030204" pitchFamily="34" charset="0"/>
              </a:rPr>
              <a:t>Martin Luther, </a:t>
            </a:r>
            <a:r>
              <a:rPr lang="en-US" sz="2000" i="1" dirty="0">
                <a:effectLst>
                  <a:outerShdw blurRad="38100" dist="38100" dir="2700000" algn="tl">
                    <a:srgbClr val="000000">
                      <a:alpha val="43137"/>
                    </a:srgbClr>
                  </a:outerShdw>
                </a:effectLst>
                <a:latin typeface="Calibri" panose="020F0502020204030204" pitchFamily="34" charset="0"/>
              </a:rPr>
              <a:t>Concerning the Jews and Their Lies</a:t>
            </a:r>
            <a:r>
              <a:rPr lang="en-US" sz="2000" dirty="0">
                <a:effectLst>
                  <a:outerShdw blurRad="38100" dist="38100" dir="2700000" algn="tl">
                    <a:srgbClr val="000000">
                      <a:alpha val="43137"/>
                    </a:srgbClr>
                  </a:outerShdw>
                </a:effectLst>
                <a:latin typeface="Calibri" panose="020F0502020204030204" pitchFamily="34" charset="0"/>
              </a:rPr>
              <a:t>, cited in Michael Brown’s </a:t>
            </a:r>
            <a:r>
              <a:rPr lang="en-US" sz="2000" i="1" dirty="0">
                <a:effectLst>
                  <a:outerShdw blurRad="38100" dist="38100" dir="2700000" algn="tl">
                    <a:srgbClr val="000000">
                      <a:alpha val="43137"/>
                    </a:srgbClr>
                  </a:outerShdw>
                </a:effectLst>
                <a:latin typeface="Calibri" panose="020F0502020204030204" pitchFamily="34" charset="0"/>
              </a:rPr>
              <a:t>Our Hands Are Stained with Blood</a:t>
            </a:r>
            <a:r>
              <a:rPr lang="en-US" sz="2000" dirty="0">
                <a:effectLst>
                  <a:outerShdw blurRad="38100" dist="38100" dir="2700000" algn="tl">
                    <a:srgbClr val="000000">
                      <a:alpha val="43137"/>
                    </a:srgbClr>
                  </a:outerShdw>
                </a:effectLst>
                <a:latin typeface="Calibri" panose="020F0502020204030204" pitchFamily="34" charset="0"/>
              </a:rPr>
              <a:t>, pp. 14-15.</a:t>
            </a:r>
          </a:p>
        </p:txBody>
      </p:sp>
    </p:spTree>
    <p:extLst>
      <p:ext uri="{BB962C8B-B14F-4D97-AF65-F5344CB8AC3E}">
        <p14:creationId xmlns:p14="http://schemas.microsoft.com/office/powerpoint/2010/main" val="3969476679"/>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28600"/>
            <a:ext cx="7772400" cy="1143000"/>
          </a:xfrm>
        </p:spPr>
        <p:txBody>
          <a:bodyPr/>
          <a:lstStyle/>
          <a:p>
            <a:pPr algn="ctr" eaLnBrk="1" hangingPunct="1"/>
            <a:r>
              <a:rPr lang="en-US" sz="4000" dirty="0">
                <a:effectLst>
                  <a:outerShdw blurRad="38100" dist="38100" dir="2700000" algn="tl">
                    <a:srgbClr val="000000">
                      <a:alpha val="43137"/>
                    </a:srgbClr>
                  </a:outerShdw>
                </a:effectLst>
              </a:rPr>
              <a:t>Christian Anti-Semitism</a:t>
            </a:r>
          </a:p>
        </p:txBody>
      </p:sp>
      <p:sp>
        <p:nvSpPr>
          <p:cNvPr id="6147" name="Rectangle 3"/>
          <p:cNvSpPr>
            <a:spLocks noGrp="1" noChangeArrowheads="1"/>
          </p:cNvSpPr>
          <p:nvPr>
            <p:ph type="body" idx="1"/>
          </p:nvPr>
        </p:nvSpPr>
        <p:spPr>
          <a:xfrm>
            <a:off x="0" y="1600200"/>
            <a:ext cx="9144000" cy="3962400"/>
          </a:xfrm>
        </p:spPr>
        <p:txBody>
          <a:bodyPr/>
          <a:lstStyle/>
          <a:p>
            <a:pPr marL="0" indent="0" algn="just" eaLnBrk="1" hangingPunct="1">
              <a:buFontTx/>
              <a:buNone/>
            </a:pPr>
            <a:r>
              <a:rPr lang="en-US" sz="3600" dirty="0">
                <a:effectLst>
                  <a:outerShdw blurRad="38100" dist="38100" dir="2700000" algn="tl">
                    <a:srgbClr val="000000">
                      <a:alpha val="43137"/>
                    </a:srgbClr>
                  </a:outerShdw>
                </a:effectLst>
              </a:rPr>
              <a:t>“Seventhly, let the young and strong Jews and Jewesses be given the flail, the ax, the hoe, the spade, the distaff, and spindle, and let the earn their bread by the sweat of their noses…We ought to drive the rascally lazy bones out of our system..</a:t>
            </a:r>
            <a:r>
              <a:rPr lang="en-US" sz="3600" dirty="0">
                <a:effectLst>
                  <a:outerShdw blurRad="38100" dist="38100" dir="2700000" algn="tl">
                    <a:srgbClr val="000000">
                      <a:alpha val="43137"/>
                    </a:srgbClr>
                  </a:outerShdw>
                </a:effectLst>
                <a:cs typeface="Arial" charset="0"/>
              </a:rPr>
              <a:t>.”</a:t>
            </a:r>
            <a:endParaRPr lang="en-US" sz="3600" dirty="0">
              <a:effectLst>
                <a:outerShdw blurRad="38100" dist="38100" dir="2700000" algn="tl">
                  <a:srgbClr val="000000">
                    <a:alpha val="43137"/>
                  </a:srgbClr>
                </a:outerShdw>
              </a:effectLst>
            </a:endParaRPr>
          </a:p>
        </p:txBody>
      </p:sp>
      <p:sp>
        <p:nvSpPr>
          <p:cNvPr id="6148" name="Text Box 4"/>
          <p:cNvSpPr txBox="1">
            <a:spLocks noChangeArrowheads="1"/>
          </p:cNvSpPr>
          <p:nvPr/>
        </p:nvSpPr>
        <p:spPr bwMode="auto">
          <a:xfrm>
            <a:off x="1028700" y="6080125"/>
            <a:ext cx="7086600" cy="701675"/>
          </a:xfrm>
          <a:prstGeom prst="rect">
            <a:avLst/>
          </a:prstGeom>
          <a:noFill/>
          <a:ln w="9525">
            <a:noFill/>
            <a:miter lim="800000"/>
            <a:headEnd/>
            <a:tailEnd/>
          </a:ln>
        </p:spPr>
        <p:txBody>
          <a:bodyPr wrap="square">
            <a:spAutoFit/>
          </a:bodyPr>
          <a:lstStyle/>
          <a:p>
            <a:pPr algn="ctr">
              <a:spcBef>
                <a:spcPct val="50000"/>
              </a:spcBef>
            </a:pPr>
            <a:r>
              <a:rPr lang="en-US" sz="2000" dirty="0">
                <a:effectLst>
                  <a:outerShdw blurRad="38100" dist="38100" dir="2700000" algn="tl">
                    <a:srgbClr val="000000">
                      <a:alpha val="43137"/>
                    </a:srgbClr>
                  </a:outerShdw>
                </a:effectLst>
                <a:latin typeface="Calibri" panose="020F0502020204030204" pitchFamily="34" charset="0"/>
              </a:rPr>
              <a:t>Martin Luther, </a:t>
            </a:r>
            <a:r>
              <a:rPr lang="en-US" sz="2000" i="1" dirty="0">
                <a:effectLst>
                  <a:outerShdw blurRad="38100" dist="38100" dir="2700000" algn="tl">
                    <a:srgbClr val="000000">
                      <a:alpha val="43137"/>
                    </a:srgbClr>
                  </a:outerShdw>
                </a:effectLst>
                <a:latin typeface="Calibri" panose="020F0502020204030204" pitchFamily="34" charset="0"/>
              </a:rPr>
              <a:t>Concerning the Jews and Their Lies</a:t>
            </a:r>
            <a:r>
              <a:rPr lang="en-US" sz="2000" dirty="0">
                <a:effectLst>
                  <a:outerShdw blurRad="38100" dist="38100" dir="2700000" algn="tl">
                    <a:srgbClr val="000000">
                      <a:alpha val="43137"/>
                    </a:srgbClr>
                  </a:outerShdw>
                </a:effectLst>
                <a:latin typeface="Calibri" panose="020F0502020204030204" pitchFamily="34" charset="0"/>
              </a:rPr>
              <a:t>, cited in Michael Brown’s </a:t>
            </a:r>
            <a:r>
              <a:rPr lang="en-US" sz="2000" i="1" dirty="0">
                <a:effectLst>
                  <a:outerShdw blurRad="38100" dist="38100" dir="2700000" algn="tl">
                    <a:srgbClr val="000000">
                      <a:alpha val="43137"/>
                    </a:srgbClr>
                  </a:outerShdw>
                </a:effectLst>
                <a:latin typeface="Calibri" panose="020F0502020204030204" pitchFamily="34" charset="0"/>
              </a:rPr>
              <a:t>Our Hands Are Stained with Blood</a:t>
            </a:r>
            <a:r>
              <a:rPr lang="en-US" sz="2000" dirty="0">
                <a:effectLst>
                  <a:outerShdw blurRad="38100" dist="38100" dir="2700000" algn="tl">
                    <a:srgbClr val="000000">
                      <a:alpha val="43137"/>
                    </a:srgbClr>
                  </a:outerShdw>
                </a:effectLst>
                <a:latin typeface="Calibri" panose="020F0502020204030204" pitchFamily="34" charset="0"/>
              </a:rPr>
              <a:t>, pp. 14-15.</a:t>
            </a:r>
          </a:p>
        </p:txBody>
      </p:sp>
      <p:pic>
        <p:nvPicPr>
          <p:cNvPr id="5" name="Picture 4"/>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2400" y="152400"/>
            <a:ext cx="1172816" cy="1371600"/>
          </a:xfrm>
          <a:prstGeom prst="rect">
            <a:avLst/>
          </a:prstGeom>
        </p:spPr>
      </p:pic>
    </p:spTree>
    <p:extLst>
      <p:ext uri="{BB962C8B-B14F-4D97-AF65-F5344CB8AC3E}">
        <p14:creationId xmlns:p14="http://schemas.microsoft.com/office/powerpoint/2010/main" val="1473526894"/>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228600"/>
            <a:ext cx="7772400" cy="1143000"/>
          </a:xfrm>
        </p:spPr>
        <p:txBody>
          <a:bodyPr/>
          <a:lstStyle/>
          <a:p>
            <a:pPr algn="ctr" eaLnBrk="1" hangingPunct="1"/>
            <a:r>
              <a:rPr lang="en-US" sz="4000" dirty="0">
                <a:effectLst>
                  <a:outerShdw blurRad="38100" dist="38100" dir="2700000" algn="tl">
                    <a:srgbClr val="000000">
                      <a:alpha val="43137"/>
                    </a:srgbClr>
                  </a:outerShdw>
                </a:effectLst>
              </a:rPr>
              <a:t>Christian Anti-Semitism</a:t>
            </a:r>
          </a:p>
        </p:txBody>
      </p:sp>
      <p:sp>
        <p:nvSpPr>
          <p:cNvPr id="7171" name="Rectangle 3"/>
          <p:cNvSpPr>
            <a:spLocks noGrp="1" noChangeArrowheads="1"/>
          </p:cNvSpPr>
          <p:nvPr>
            <p:ph type="body" idx="1"/>
          </p:nvPr>
        </p:nvSpPr>
        <p:spPr>
          <a:xfrm>
            <a:off x="0" y="1600200"/>
            <a:ext cx="9144000" cy="4038600"/>
          </a:xfrm>
        </p:spPr>
        <p:txBody>
          <a:bodyPr/>
          <a:lstStyle/>
          <a:p>
            <a:pPr marL="0" indent="0" algn="just" eaLnBrk="1" hangingPunct="1">
              <a:buFontTx/>
              <a:buNone/>
            </a:pPr>
            <a:r>
              <a:rPr lang="en-US" sz="3600" dirty="0">
                <a:effectLst>
                  <a:outerShdw blurRad="38100" dist="38100" dir="2700000" algn="tl">
                    <a:srgbClr val="000000">
                      <a:alpha val="43137"/>
                    </a:srgbClr>
                  </a:outerShdw>
                </a:effectLst>
              </a:rPr>
              <a:t>“…Therefore away with them… To sum up, dear princes and nobles who have Jews in your domains, if this advice of mine does not suit you, then find a better one so that you and we may all be free of this insufferable devilish burden</a:t>
            </a:r>
            <a:r>
              <a:rPr lang="en-US" sz="3600" dirty="0">
                <a:effectLst>
                  <a:outerShdw blurRad="38100" dist="38100" dir="2700000" algn="tl">
                    <a:srgbClr val="000000">
                      <a:alpha val="43137"/>
                    </a:srgbClr>
                  </a:outerShdw>
                </a:effectLst>
                <a:cs typeface="Arial" charset="0"/>
              </a:rPr>
              <a:t>–the Jews.”</a:t>
            </a:r>
            <a:endParaRPr lang="en-US" sz="3600"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2400" y="152400"/>
            <a:ext cx="1172816" cy="1371600"/>
          </a:xfrm>
          <a:prstGeom prst="rect">
            <a:avLst/>
          </a:prstGeom>
        </p:spPr>
      </p:pic>
      <p:sp>
        <p:nvSpPr>
          <p:cNvPr id="6" name="Text Box 4">
            <a:extLst>
              <a:ext uri="{FF2B5EF4-FFF2-40B4-BE49-F238E27FC236}">
                <a16:creationId xmlns:a16="http://schemas.microsoft.com/office/drawing/2014/main" id="{D8495ED7-C55B-4DFB-B408-4B55E63C156A}"/>
              </a:ext>
            </a:extLst>
          </p:cNvPr>
          <p:cNvSpPr txBox="1">
            <a:spLocks noChangeArrowheads="1"/>
          </p:cNvSpPr>
          <p:nvPr/>
        </p:nvSpPr>
        <p:spPr bwMode="auto">
          <a:xfrm>
            <a:off x="1028700" y="6080125"/>
            <a:ext cx="7086600" cy="701675"/>
          </a:xfrm>
          <a:prstGeom prst="rect">
            <a:avLst/>
          </a:prstGeom>
          <a:noFill/>
          <a:ln w="9525">
            <a:noFill/>
            <a:miter lim="800000"/>
            <a:headEnd/>
            <a:tailEnd/>
          </a:ln>
        </p:spPr>
        <p:txBody>
          <a:bodyPr wrap="square">
            <a:spAutoFit/>
          </a:bodyPr>
          <a:lstStyle/>
          <a:p>
            <a:pPr algn="ctr">
              <a:spcBef>
                <a:spcPct val="50000"/>
              </a:spcBef>
            </a:pPr>
            <a:r>
              <a:rPr lang="en-US" sz="2000" dirty="0">
                <a:effectLst>
                  <a:outerShdw blurRad="38100" dist="38100" dir="2700000" algn="tl">
                    <a:srgbClr val="000000">
                      <a:alpha val="43137"/>
                    </a:srgbClr>
                  </a:outerShdw>
                </a:effectLst>
                <a:latin typeface="Calibri" panose="020F0502020204030204" pitchFamily="34" charset="0"/>
              </a:rPr>
              <a:t>Martin Luther, </a:t>
            </a:r>
            <a:r>
              <a:rPr lang="en-US" sz="2000" i="1" dirty="0">
                <a:effectLst>
                  <a:outerShdw blurRad="38100" dist="38100" dir="2700000" algn="tl">
                    <a:srgbClr val="000000">
                      <a:alpha val="43137"/>
                    </a:srgbClr>
                  </a:outerShdw>
                </a:effectLst>
                <a:latin typeface="Calibri" panose="020F0502020204030204" pitchFamily="34" charset="0"/>
              </a:rPr>
              <a:t>Concerning the Jews and Their Lies</a:t>
            </a:r>
            <a:r>
              <a:rPr lang="en-US" sz="2000" dirty="0">
                <a:effectLst>
                  <a:outerShdw blurRad="38100" dist="38100" dir="2700000" algn="tl">
                    <a:srgbClr val="000000">
                      <a:alpha val="43137"/>
                    </a:srgbClr>
                  </a:outerShdw>
                </a:effectLst>
                <a:latin typeface="Calibri" panose="020F0502020204030204" pitchFamily="34" charset="0"/>
              </a:rPr>
              <a:t>, cited in Michael Brown’s </a:t>
            </a:r>
            <a:r>
              <a:rPr lang="en-US" sz="2000" i="1" dirty="0">
                <a:effectLst>
                  <a:outerShdw blurRad="38100" dist="38100" dir="2700000" algn="tl">
                    <a:srgbClr val="000000">
                      <a:alpha val="43137"/>
                    </a:srgbClr>
                  </a:outerShdw>
                </a:effectLst>
                <a:latin typeface="Calibri" panose="020F0502020204030204" pitchFamily="34" charset="0"/>
              </a:rPr>
              <a:t>Our Hands Are Stained with Blood</a:t>
            </a:r>
            <a:r>
              <a:rPr lang="en-US" sz="2000" dirty="0">
                <a:effectLst>
                  <a:outerShdw blurRad="38100" dist="38100" dir="2700000" algn="tl">
                    <a:srgbClr val="000000">
                      <a:alpha val="43137"/>
                    </a:srgbClr>
                  </a:outerShdw>
                </a:effectLst>
                <a:latin typeface="Calibri" panose="020F0502020204030204" pitchFamily="34" charset="0"/>
              </a:rPr>
              <a:t>, pp. 14-15.</a:t>
            </a:r>
          </a:p>
        </p:txBody>
      </p:sp>
    </p:spTree>
    <p:extLst>
      <p:ext uri="{BB962C8B-B14F-4D97-AF65-F5344CB8AC3E}">
        <p14:creationId xmlns:p14="http://schemas.microsoft.com/office/powerpoint/2010/main" val="394197170"/>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0C55D601-F1B7-4E14-88BA-F8383CB30F6B}"/>
              </a:ext>
            </a:extLst>
          </p:cNvPr>
          <p:cNvSpPr txBox="1">
            <a:spLocks noChangeArrowheads="1"/>
          </p:cNvSpPr>
          <p:nvPr/>
        </p:nvSpPr>
        <p:spPr bwMode="auto">
          <a:xfrm>
            <a:off x="114300" y="1600200"/>
            <a:ext cx="8915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marL="0" lvl="1" algn="just" eaLnBrk="1" hangingPunct="1">
              <a:lnSpc>
                <a:spcPct val="100000"/>
              </a:lnSpc>
              <a:spcBef>
                <a:spcPct val="20000"/>
              </a:spcBef>
              <a:buClr>
                <a:schemeClr val="tx1"/>
              </a:buClr>
            </a:pPr>
            <a:r>
              <a:rPr lang="en-US" sz="3200" b="0" i="1" kern="0" dirty="0">
                <a:solidFill>
                  <a:schemeClr val="tx1"/>
                </a:solidFill>
                <a:effectLst>
                  <a:outerShdw blurRad="38100" dist="38100" dir="2700000" algn="tl">
                    <a:srgbClr val="000000">
                      <a:alpha val="43137"/>
                    </a:srgbClr>
                  </a:outerShdw>
                </a:effectLst>
                <a:latin typeface="Calibri" panose="020F0502020204030204" pitchFamily="34" charset="0"/>
              </a:rPr>
              <a:t>“But here he [the rabbi] not only betrays his ignorance, but his utter stupidity, since God so blinded the whole people that they were like restive dogs. I have had much conversation with many Jews: I have never seen either a drop of piety or a grain of truth or ingenuousness—nay, I have never found common sense in any Jew. But this fellow, who seems so sharp and ingenious, displays his own impudence to his great disgrace.”</a:t>
            </a:r>
            <a:endParaRPr lang="en-US" altLang="en-US" sz="3200" b="0" i="1" kern="0" dirty="0">
              <a:solidFill>
                <a:schemeClr val="tx1"/>
              </a:solidFill>
              <a:effectLst>
                <a:outerShdw blurRad="38100" dist="38100" dir="2700000" algn="tl">
                  <a:srgbClr val="000000">
                    <a:alpha val="43137"/>
                  </a:srgbClr>
                </a:outerShdw>
              </a:effectLst>
              <a:latin typeface="Calibri" panose="020F0502020204030204" pitchFamily="34" charset="0"/>
            </a:endParaRPr>
          </a:p>
        </p:txBody>
      </p:sp>
      <p:sp>
        <p:nvSpPr>
          <p:cNvPr id="11" name="Rectangle 3">
            <a:extLst>
              <a:ext uri="{FF2B5EF4-FFF2-40B4-BE49-F238E27FC236}">
                <a16:creationId xmlns:a16="http://schemas.microsoft.com/office/drawing/2014/main" id="{526D8101-05F6-49D0-B8A4-2D7D5187BD01}"/>
              </a:ext>
            </a:extLst>
          </p:cNvPr>
          <p:cNvSpPr txBox="1">
            <a:spLocks noChangeArrowheads="1"/>
          </p:cNvSpPr>
          <p:nvPr/>
        </p:nvSpPr>
        <p:spPr bwMode="auto">
          <a:xfrm>
            <a:off x="1676400" y="228600"/>
            <a:ext cx="579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eaLnBrk="1" hangingPunct="1">
              <a:spcBef>
                <a:spcPts val="0"/>
              </a:spcBef>
              <a:buNone/>
              <a:defRPr/>
            </a:pPr>
            <a:r>
              <a:rPr lang="en-US" sz="4000" kern="0" dirty="0">
                <a:solidFill>
                  <a:srgbClr val="00FFFF"/>
                </a:solidFill>
                <a:effectLst>
                  <a:outerShdw blurRad="38100" dist="38100" dir="2700000" algn="tl">
                    <a:srgbClr val="000000">
                      <a:alpha val="43137"/>
                    </a:srgbClr>
                  </a:outerShdw>
                </a:effectLst>
                <a:ea typeface="+mj-ea"/>
                <a:cs typeface="+mj-cs"/>
              </a:rPr>
              <a:t>John Calvin </a:t>
            </a:r>
          </a:p>
          <a:p>
            <a:pPr marL="0" indent="0" algn="ctr" eaLnBrk="1" hangingPunct="1">
              <a:buNone/>
              <a:defRPr/>
            </a:pPr>
            <a:r>
              <a:rPr lang="en-US" sz="1600" i="1" kern="0" dirty="0">
                <a:effectLst>
                  <a:outerShdw blurRad="38100" dist="38100" dir="2700000" algn="tl">
                    <a:srgbClr val="000000">
                      <a:alpha val="43137"/>
                    </a:srgbClr>
                  </a:outerShdw>
                </a:effectLst>
              </a:rPr>
              <a:t>Commentary on the Prophet Daniel </a:t>
            </a:r>
            <a:r>
              <a:rPr lang="en-US" sz="1600" kern="0" dirty="0">
                <a:effectLst>
                  <a:outerShdw blurRad="38100" dist="38100" dir="2700000" algn="tl">
                    <a:srgbClr val="000000">
                      <a:alpha val="43137"/>
                    </a:srgbClr>
                  </a:outerShdw>
                </a:effectLst>
              </a:rPr>
              <a:t>(Vol 1, p. 185). Bellingham, WA: Logos Bible Software. Commentary on Daniel 2:44-45. (2010).</a:t>
            </a:r>
          </a:p>
        </p:txBody>
      </p:sp>
      <p:pic>
        <p:nvPicPr>
          <p:cNvPr id="12" name="Picture 11">
            <a:extLst>
              <a:ext uri="{FF2B5EF4-FFF2-40B4-BE49-F238E27FC236}">
                <a16:creationId xmlns:a16="http://schemas.microsoft.com/office/drawing/2014/main" id="{73A22865-157C-4766-AE62-210570B58C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766735" cy="1097280"/>
          </a:xfrm>
          <a:prstGeom prst="rect">
            <a:avLst/>
          </a:prstGeom>
        </p:spPr>
      </p:pic>
    </p:spTree>
    <p:extLst>
      <p:ext uri="{BB962C8B-B14F-4D97-AF65-F5344CB8AC3E}">
        <p14:creationId xmlns:p14="http://schemas.microsoft.com/office/powerpoint/2010/main" val="2795761333"/>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4306" y="1113235"/>
            <a:ext cx="8815388" cy="463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photos-b.xx.fbcdn.net/hphotos-snc6/250083_347900841964630_333731758_n.jpg"/>
          <p:cNvPicPr>
            <a:picLocks noChangeAspect="1" noChangeArrowheads="1"/>
          </p:cNvPicPr>
          <p:nvPr/>
        </p:nvPicPr>
        <p:blipFill>
          <a:blip r:embed="rId2" cstate="print"/>
          <a:srcRect/>
          <a:stretch>
            <a:fillRect/>
          </a:stretch>
        </p:blipFill>
        <p:spPr bwMode="auto">
          <a:xfrm>
            <a:off x="457200" y="381000"/>
            <a:ext cx="8382000" cy="6146800"/>
          </a:xfrm>
          <a:prstGeom prst="rect">
            <a:avLst/>
          </a:prstGeom>
          <a:noFill/>
          <a:ln w="9525">
            <a:noFill/>
            <a:miter lim="800000"/>
            <a:headEnd/>
            <a:tailEnd/>
          </a:ln>
        </p:spPr>
      </p:pic>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2E633F-C1C8-4454-B56B-617011648F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228124"/>
            <a:ext cx="8864352" cy="5486876"/>
          </a:xfrm>
          <a:prstGeom prst="rect">
            <a:avLst/>
          </a:prstGeom>
        </p:spPr>
      </p:pic>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228600"/>
            <a:ext cx="7772400" cy="914400"/>
          </a:xfrm>
        </p:spPr>
        <p:txBody>
          <a:bodyPr/>
          <a:lstStyle/>
          <a:p>
            <a:pPr algn="ctr" eaLnBrk="1" hangingPunct="1"/>
            <a:r>
              <a:rPr lang="en-US" dirty="0">
                <a:effectLst>
                  <a:outerShdw blurRad="38100" dist="38100" dir="2700000" algn="tl">
                    <a:srgbClr val="000000">
                      <a:alpha val="43137"/>
                    </a:srgbClr>
                  </a:outerShdw>
                </a:effectLst>
              </a:rPr>
              <a:t>Application</a:t>
            </a:r>
          </a:p>
        </p:txBody>
      </p:sp>
      <p:sp>
        <p:nvSpPr>
          <p:cNvPr id="12291" name="Rectangle 3"/>
          <p:cNvSpPr>
            <a:spLocks noGrp="1" noChangeArrowheads="1"/>
          </p:cNvSpPr>
          <p:nvPr>
            <p:ph type="body" idx="1"/>
          </p:nvPr>
        </p:nvSpPr>
        <p:spPr>
          <a:xfrm>
            <a:off x="457200" y="1600200"/>
            <a:ext cx="7239000" cy="4460875"/>
          </a:xfrm>
        </p:spPr>
        <p:txBody>
          <a:bodyPr/>
          <a:lstStyle/>
          <a:p>
            <a:pPr marL="457200" indent="-457200" eaLnBrk="1" hangingPunct="1">
              <a:lnSpc>
                <a:spcPct val="90000"/>
              </a:lnSpc>
              <a:spcBef>
                <a:spcPts val="0"/>
              </a:spcBef>
              <a:spcAft>
                <a:spcPts val="2400"/>
              </a:spcAft>
            </a:pPr>
            <a:r>
              <a:rPr lang="en-US" dirty="0">
                <a:effectLst>
                  <a:outerShdw blurRad="38100" dist="38100" dir="2700000" algn="tl">
                    <a:srgbClr val="000000">
                      <a:alpha val="43137"/>
                    </a:srgbClr>
                  </a:outerShdw>
                </a:effectLst>
              </a:rPr>
              <a:t>Recognize Anti-Semitism and its source</a:t>
            </a:r>
          </a:p>
          <a:p>
            <a:pPr marL="457200" indent="-457200" eaLnBrk="1" hangingPunct="1">
              <a:lnSpc>
                <a:spcPct val="90000"/>
              </a:lnSpc>
              <a:spcBef>
                <a:spcPts val="0"/>
              </a:spcBef>
              <a:spcAft>
                <a:spcPts val="2400"/>
              </a:spcAft>
            </a:pPr>
            <a:r>
              <a:rPr lang="en-US" dirty="0">
                <a:effectLst>
                  <a:outerShdw blurRad="38100" dist="38100" dir="2700000" algn="tl">
                    <a:srgbClr val="000000">
                      <a:alpha val="43137"/>
                    </a:srgbClr>
                  </a:outerShdw>
                </a:effectLst>
              </a:rPr>
              <a:t>Do not take part</a:t>
            </a:r>
          </a:p>
          <a:p>
            <a:pPr marL="457200" indent="-457200" eaLnBrk="1" hangingPunct="1">
              <a:lnSpc>
                <a:spcPct val="90000"/>
              </a:lnSpc>
              <a:spcBef>
                <a:spcPts val="0"/>
              </a:spcBef>
              <a:spcAft>
                <a:spcPts val="2400"/>
              </a:spcAft>
            </a:pPr>
            <a:r>
              <a:rPr lang="en-US" dirty="0">
                <a:effectLst>
                  <a:outerShdw blurRad="38100" dist="38100" dir="2700000" algn="tl">
                    <a:srgbClr val="000000">
                      <a:alpha val="43137"/>
                    </a:srgbClr>
                  </a:outerShdw>
                </a:effectLst>
              </a:rPr>
              <a:t>Expose it (Eph. 5:11)</a:t>
            </a:r>
          </a:p>
          <a:p>
            <a:pPr marL="457200" indent="-457200" eaLnBrk="1" hangingPunct="1">
              <a:lnSpc>
                <a:spcPct val="90000"/>
              </a:lnSpc>
              <a:spcBef>
                <a:spcPts val="0"/>
              </a:spcBef>
              <a:spcAft>
                <a:spcPts val="2400"/>
              </a:spcAft>
            </a:pPr>
            <a:r>
              <a:rPr lang="en-US" dirty="0">
                <a:effectLst>
                  <a:outerShdw blurRad="38100" dist="38100" dir="2700000" algn="tl">
                    <a:srgbClr val="000000">
                      <a:alpha val="43137"/>
                    </a:srgbClr>
                  </a:outerShdw>
                </a:effectLst>
              </a:rPr>
              <a:t>Do not be surprised by it </a:t>
            </a:r>
          </a:p>
        </p:txBody>
      </p:sp>
      <p:pic>
        <p:nvPicPr>
          <p:cNvPr id="5" name="Picture 4" descr="C:\Documents and Settings\Owner\Application Data\Microsoft\Media Catalog\Downloaded Clips\cl0\SY01462_.wmf"/>
          <p:cNvPicPr>
            <a:picLocks noChangeAspect="1" noChangeArrowheads="1"/>
          </p:cNvPicPr>
          <p:nvPr/>
        </p:nvPicPr>
        <p:blipFill>
          <a:blip r:embed="rId2" cstate="print"/>
          <a:srcRect/>
          <a:stretch>
            <a:fillRect/>
          </a:stretch>
        </p:blipFill>
        <p:spPr bwMode="auto">
          <a:xfrm>
            <a:off x="5943600" y="2126456"/>
            <a:ext cx="2535238" cy="2605088"/>
          </a:xfrm>
          <a:prstGeom prst="rect">
            <a:avLst/>
          </a:prstGeom>
          <a:noFill/>
          <a:ln w="9525">
            <a:noFill/>
            <a:miter lim="800000"/>
            <a:headEnd/>
            <a:tailEnd/>
          </a:ln>
        </p:spPr>
      </p:pic>
    </p:spTree>
    <p:extLst>
      <p:ext uri="{BB962C8B-B14F-4D97-AF65-F5344CB8AC3E}">
        <p14:creationId xmlns:p14="http://schemas.microsoft.com/office/powerpoint/2010/main" val="956839312"/>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1143000"/>
          </a:xfrm>
        </p:spPr>
        <p:txBody>
          <a:bodyPr/>
          <a:lstStyle/>
          <a:p>
            <a:pPr algn="ctr"/>
            <a:r>
              <a:rPr lang="en-US" altLang="en-US" sz="3600" dirty="0">
                <a:effectLst>
                  <a:outerShdw blurRad="38100" dist="38100" dir="2700000" algn="tl">
                    <a:srgbClr val="000000">
                      <a:alpha val="43137"/>
                    </a:srgbClr>
                  </a:outerShdw>
                </a:effectLst>
              </a:rPr>
              <a:t>5 Non-Chronological Parenthetical Insertions</a:t>
            </a: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228600" y="1371600"/>
            <a:ext cx="8713788" cy="5181600"/>
          </a:xfrm>
        </p:spPr>
        <p:txBody>
          <a:bodyPr/>
          <a:lstStyle/>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7 – 144,000 Jews</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10:1-</a:t>
            </a:r>
            <a:r>
              <a:rPr lang="en-US" dirty="0">
                <a:effectLst>
                  <a:outerShdw blurRad="38100" dist="38100" dir="2700000" algn="tl">
                    <a:srgbClr val="000000">
                      <a:alpha val="43137"/>
                    </a:srgbClr>
                  </a:outerShdw>
                </a:effectLst>
                <a:cs typeface="Calibri" panose="020F0502020204030204" pitchFamily="34" charset="0"/>
              </a:rPr>
              <a:t>11:13</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Announcement of no more delay and the two witnesses</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12-</a:t>
            </a:r>
            <a:r>
              <a:rPr lang="en-US" dirty="0">
                <a:effectLst>
                  <a:outerShdw blurRad="38100" dist="38100" dir="2700000" algn="tl">
                    <a:srgbClr val="000000">
                      <a:alpha val="43137"/>
                    </a:srgbClr>
                  </a:outerShdw>
                </a:effectLst>
                <a:cs typeface="Calibri" panose="020F0502020204030204" pitchFamily="34" charset="0"/>
              </a:rPr>
              <a:t>14</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Israel’s flight, two beasts, six scenes of hope</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16</a:t>
            </a:r>
            <a:r>
              <a:rPr lang="en-US" dirty="0">
                <a:effectLst>
                  <a:outerShdw blurRad="38100" dist="38100" dir="2700000" algn="tl">
                    <a:srgbClr val="000000">
                      <a:alpha val="43137"/>
                    </a:srgbClr>
                  </a:outerShdw>
                </a:effectLst>
                <a:cs typeface="Calibri" panose="020F0502020204030204" pitchFamily="34" charset="0"/>
              </a:rPr>
              <a:t>:13-16</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Gathering of the nations to Armageddon</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17:1-</a:t>
            </a:r>
            <a:r>
              <a:rPr lang="en-US" dirty="0">
                <a:effectLst>
                  <a:outerShdw blurRad="38100" dist="38100" dir="2700000" algn="tl">
                    <a:srgbClr val="000000">
                      <a:alpha val="43137"/>
                    </a:srgbClr>
                  </a:outerShdw>
                </a:effectLst>
                <a:cs typeface="Calibri" panose="020F0502020204030204" pitchFamily="34" charset="0"/>
              </a:rPr>
              <a:t>19:6</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Babylon’s fall</a:t>
            </a:r>
            <a:endParaRPr lang="en-US" sz="3600" dirty="0">
              <a:effectLst>
                <a:outerShdw blurRad="38100" dist="38100" dir="2700000" algn="tl">
                  <a:srgbClr val="000000">
                    <a:alpha val="43137"/>
                  </a:srgbClr>
                </a:outerShdw>
              </a:effectLst>
              <a:cs typeface="Calibri" panose="020F0502020204030204"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600"/>
            <a:ext cx="9144000" cy="1143000"/>
          </a:xfrm>
        </p:spPr>
        <p:txBody>
          <a:bodyPr/>
          <a:lstStyle/>
          <a:p>
            <a:pPr algn="ctr"/>
            <a:r>
              <a:rPr lang="en-US" altLang="en-US" sz="3600" dirty="0">
                <a:effectLst>
                  <a:outerShdw blurRad="38100" dist="38100" dir="2700000" algn="tl">
                    <a:srgbClr val="000000">
                      <a:alpha val="43137"/>
                    </a:srgbClr>
                  </a:outerShdw>
                </a:effectLst>
              </a:rPr>
              <a:t>5 Non-Chronological Parenthetical Insertions</a:t>
            </a: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228600" y="1371600"/>
            <a:ext cx="8713788" cy="5181600"/>
          </a:xfrm>
        </p:spPr>
        <p:txBody>
          <a:bodyPr/>
          <a:lstStyle/>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7 – 144,000 Jews</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10:1-11:13 – Announcement of no more delay and the two witnesses</a:t>
            </a:r>
          </a:p>
          <a:p>
            <a:pPr marL="514350" indent="-51435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Rev 12-14 – Israel’s flight, two beasts, six scenes of hope</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16</a:t>
            </a:r>
            <a:r>
              <a:rPr lang="en-US" dirty="0">
                <a:effectLst>
                  <a:outerShdw blurRad="38100" dist="38100" dir="2700000" algn="tl">
                    <a:srgbClr val="000000">
                      <a:alpha val="43137"/>
                    </a:srgbClr>
                  </a:outerShdw>
                </a:effectLst>
                <a:cs typeface="Calibri" panose="020F0502020204030204" pitchFamily="34" charset="0"/>
              </a:rPr>
              <a:t>:13-16</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Gathering of the nations to Armageddon</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17:1-</a:t>
            </a:r>
            <a:r>
              <a:rPr lang="en-US" dirty="0">
                <a:effectLst>
                  <a:outerShdw blurRad="38100" dist="38100" dir="2700000" algn="tl">
                    <a:srgbClr val="000000">
                      <a:alpha val="43137"/>
                    </a:srgbClr>
                  </a:outerShdw>
                </a:effectLst>
                <a:cs typeface="Calibri" panose="020F0502020204030204" pitchFamily="34" charset="0"/>
              </a:rPr>
              <a:t>19:6</a:t>
            </a:r>
            <a:r>
              <a:rPr lang="en-US" dirty="0">
                <a:effectLst>
                  <a:outerShdw blurRad="38100" dist="38100" dir="2700000" algn="tl">
                    <a:srgbClr val="000000">
                      <a:alpha val="43137"/>
                    </a:srgbClr>
                  </a:outerShdw>
                </a:effectLst>
              </a:rPr>
              <a:t> – </a:t>
            </a:r>
            <a:r>
              <a:rPr lang="en-US" dirty="0">
                <a:effectLst>
                  <a:outerShdw blurRad="38100" dist="38100" dir="2700000" algn="tl">
                    <a:srgbClr val="000000">
                      <a:alpha val="43137"/>
                    </a:srgbClr>
                  </a:outerShdw>
                </a:effectLst>
                <a:cs typeface="Calibri" panose="020F0502020204030204" pitchFamily="34" charset="0"/>
              </a:rPr>
              <a:t>Babylon’s fall</a:t>
            </a:r>
            <a:endParaRPr lang="en-US" sz="3600" dirty="0">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1619894084"/>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21596</TotalTime>
  <Words>2237</Words>
  <Application>Microsoft Office PowerPoint</Application>
  <PresentationFormat>On-screen Show (4:3)</PresentationFormat>
  <Paragraphs>257</Paragraphs>
  <Slides>71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Arial Narrow</vt:lpstr>
      <vt:lpstr>Calibri</vt:lpstr>
      <vt:lpstr>Times New Roman</vt:lpstr>
      <vt:lpstr>Wingdings</vt:lpstr>
      <vt:lpstr>Azure</vt:lpstr>
      <vt:lpstr>PowerPoint Presentation</vt:lpstr>
      <vt:lpstr>PowerPoint Presentation</vt:lpstr>
      <vt:lpstr>Seven Trumpets  (Revelation 8‒11)</vt:lpstr>
      <vt:lpstr>Seven Trumpets  (Revelation 8‒11)</vt:lpstr>
      <vt:lpstr>PowerPoint Presentation</vt:lpstr>
      <vt:lpstr>PowerPoint Presentation</vt:lpstr>
      <vt:lpstr>PowerPoint Presentation</vt:lpstr>
      <vt:lpstr>5 Non-Chronological Parenthetical Insertions</vt:lpstr>
      <vt:lpstr>5 Non-Chronological Parenthetical Insertions</vt:lpstr>
      <vt:lpstr>Revelation 12‒14</vt:lpstr>
      <vt:lpstr>Revelation 12‒14</vt:lpstr>
      <vt:lpstr>Biblical Reality of the Angelic World</vt:lpstr>
      <vt:lpstr>PowerPoint Presentation</vt:lpstr>
      <vt:lpstr>PowerPoint Presentation</vt:lpstr>
      <vt:lpstr>Satan’s Two Strategies</vt:lpstr>
      <vt:lpstr>Satan’s Two Strategies</vt:lpstr>
      <vt:lpstr>CAST OF 3 CHARACTERS Revelation 12:1-5</vt:lpstr>
      <vt:lpstr>PowerPoint Presentation</vt:lpstr>
      <vt:lpstr>Different Perspectives – Same Event</vt:lpstr>
      <vt:lpstr>PowerPoint Presentation</vt:lpstr>
      <vt:lpstr>Satanic Attempts to Stop Messiah</vt:lpstr>
      <vt:lpstr>PowerPoint Presentation</vt:lpstr>
      <vt:lpstr>Satan’s Two Strategies</vt:lpstr>
      <vt:lpstr>Satan as Ruler of this World</vt:lpstr>
      <vt:lpstr>Names &amp; Titles Demonstrating Satan’s Post-Fall, Earthly Authority  (Job 1:7; 2:2; Luke 4:5-8; Rom. 8:19-22)</vt:lpstr>
      <vt:lpstr>PowerPoint Presentation</vt:lpstr>
      <vt:lpstr>PowerPoint Presentation</vt:lpstr>
      <vt:lpstr>Israel’s Three Blessings to the World (Gen 12:3b)</vt:lpstr>
      <vt:lpstr>Satan’s Progressive Defeat</vt:lpstr>
      <vt:lpstr>WHAT MOTIVATES ANTI-SEMITISM?</vt:lpstr>
      <vt:lpstr>PowerPoint Presentation</vt:lpstr>
      <vt:lpstr>PowerPoint Presentation</vt:lpstr>
      <vt:lpstr>CAST OF 3 CHARACTERS Revelation 12:1-5</vt:lpstr>
      <vt:lpstr>Place of Hebrew Refuge:  Petra in Mt. Seir in S. Jordan</vt:lpstr>
      <vt:lpstr>PowerPoint Presentation</vt:lpstr>
      <vt:lpstr>PowerPoint Presentation</vt:lpstr>
      <vt:lpstr>Arnold Fruchtenbaum Footseps of the Messiah, Page 296-97</vt:lpstr>
      <vt:lpstr>Arnold Fruchtenbaum Footseps of the Messiah, Page 296-97</vt:lpstr>
      <vt:lpstr>Different Perspectives – Same Event</vt:lpstr>
      <vt:lpstr>Different Perspectives – Same Event</vt:lpstr>
      <vt:lpstr>Satan Now Retains Heavenly Access</vt:lpstr>
      <vt:lpstr>PowerPoint Presentation</vt:lpstr>
      <vt:lpstr>Satan’s Progressive Defeat</vt:lpstr>
      <vt:lpstr>CAST OF 3 CHARACTERS Revelation 12:1-5</vt:lpstr>
      <vt:lpstr>PowerPoint Presentation</vt:lpstr>
      <vt:lpstr>PowerPoint Presentation</vt:lpstr>
      <vt:lpstr>PowerPoint Presentation</vt:lpstr>
      <vt:lpstr>1st Six Seals (Revelation 6)</vt:lpstr>
      <vt:lpstr>PowerPoint Presentation</vt:lpstr>
      <vt:lpstr>2 CYCLES OF SATANIC PERSECUTION</vt:lpstr>
      <vt:lpstr>2 CYCLES OF SATANIC PERSECUTION</vt:lpstr>
      <vt:lpstr>CAST OF 3 CHARACTERS Revelation 12:1-5</vt:lpstr>
      <vt:lpstr>Two Rules of Interpretation</vt:lpstr>
      <vt:lpstr>Place of Hebrew Refuge:  Petra in Mt. Seir in S. Jordan</vt:lpstr>
      <vt:lpstr>PowerPoint Presentation</vt:lpstr>
      <vt:lpstr>2 CYCLES OF SATANIC PERSECUTION</vt:lpstr>
      <vt:lpstr>PowerPoint Presentation</vt:lpstr>
      <vt:lpstr>Descriptions of Satanic Hatred</vt:lpstr>
      <vt:lpstr>How Israel Has Blessed the World (Gen 12:3; Rom 9:4-5) </vt:lpstr>
      <vt:lpstr>PowerPoint Presentation</vt:lpstr>
      <vt:lpstr>MODERN TRENDS IN ANTISEMITISM Revelation 12</vt:lpstr>
      <vt:lpstr>Christian Anti-Semitism</vt:lpstr>
      <vt:lpstr>Christian Anti-Semitism</vt:lpstr>
      <vt:lpstr>Christian Anti-Semitism</vt:lpstr>
      <vt:lpstr>Christian Anti-Semitism</vt:lpstr>
      <vt:lpstr>PowerPoint Presentation</vt:lpstr>
      <vt:lpstr>PowerPoint Presentation</vt:lpstr>
      <vt:lpstr>PowerPoint Presentation</vt:lpstr>
      <vt:lpstr>Conclusion</vt:lpstr>
      <vt:lpstr>Application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16-Revelation-6v9-17</dc:title>
  <dc:subject>Revelation</dc:subject>
  <dc:creator>A. Woods</dc:creator>
  <dc:description>Modified by Jim McGowan</dc:description>
  <cp:lastModifiedBy>Jim McGowan</cp:lastModifiedBy>
  <cp:revision>2325</cp:revision>
  <cp:lastPrinted>2019-01-24T17:00:53Z</cp:lastPrinted>
  <dcterms:created xsi:type="dcterms:W3CDTF">2009-03-17T12:21:13Z</dcterms:created>
  <dcterms:modified xsi:type="dcterms:W3CDTF">2019-04-14T11:29:36Z</dcterms:modified>
</cp:coreProperties>
</file>