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3.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2781" r:id="rId2"/>
    <p:sldId id="4792" r:id="rId3"/>
    <p:sldId id="4207" r:id="rId4"/>
    <p:sldId id="4492" r:id="rId5"/>
    <p:sldId id="5039" r:id="rId6"/>
    <p:sldId id="4499" r:id="rId7"/>
    <p:sldId id="5036" r:id="rId8"/>
    <p:sldId id="5037" r:id="rId9"/>
    <p:sldId id="5045" r:id="rId10"/>
    <p:sldId id="2415" r:id="rId11"/>
    <p:sldId id="5046" r:id="rId12"/>
    <p:sldId id="5065" r:id="rId13"/>
    <p:sldId id="5047" r:id="rId14"/>
    <p:sldId id="4270" r:id="rId15"/>
    <p:sldId id="2645" r:id="rId16"/>
    <p:sldId id="2755" r:id="rId17"/>
    <p:sldId id="2751" r:id="rId18"/>
    <p:sldId id="2812" r:id="rId19"/>
    <p:sldId id="5048" r:id="rId20"/>
    <p:sldId id="5038" r:id="rId21"/>
    <p:sldId id="4215" r:id="rId22"/>
    <p:sldId id="5049" r:id="rId23"/>
    <p:sldId id="4850" r:id="rId24"/>
    <p:sldId id="5052" r:id="rId25"/>
    <p:sldId id="4374" r:id="rId26"/>
    <p:sldId id="5053" r:id="rId27"/>
    <p:sldId id="5050" r:id="rId28"/>
    <p:sldId id="5051" r:id="rId29"/>
    <p:sldId id="5055" r:id="rId30"/>
    <p:sldId id="5062" r:id="rId31"/>
    <p:sldId id="5044" r:id="rId32"/>
    <p:sldId id="5066" r:id="rId33"/>
    <p:sldId id="5057" r:id="rId34"/>
    <p:sldId id="5064" r:id="rId35"/>
    <p:sldId id="5058" r:id="rId36"/>
    <p:sldId id="5059" r:id="rId37"/>
    <p:sldId id="5060" r:id="rId38"/>
    <p:sldId id="5054" r:id="rId39"/>
    <p:sldId id="5063" r:id="rId40"/>
    <p:sldId id="4869" r:id="rId41"/>
    <p:sldId id="5061" r:id="rId4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99"/>
    <a:srgbClr val="008000"/>
    <a:srgbClr val="FFFF66"/>
    <a:srgbClr val="0000FF"/>
    <a:srgbClr val="000066"/>
    <a:srgbClr val="A50021"/>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3083" autoAdjust="0"/>
  </p:normalViewPr>
  <p:slideViewPr>
    <p:cSldViewPr>
      <p:cViewPr varScale="1">
        <p:scale>
          <a:sx n="102" d="100"/>
          <a:sy n="102" d="100"/>
        </p:scale>
        <p:origin x="177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4/10/2019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4/10/2019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4/10/2019</a:t>
            </a:r>
            <a:endParaRPr lang="en-US" dirty="0"/>
          </a:p>
        </p:txBody>
      </p:sp>
    </p:spTree>
    <p:extLst>
      <p:ext uri="{BB962C8B-B14F-4D97-AF65-F5344CB8AC3E}">
        <p14:creationId xmlns:p14="http://schemas.microsoft.com/office/powerpoint/2010/main" val="26544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Times New Roman" panose="02020603050405020304" pitchFamily="18" charset="0"/>
                <a:cs typeface="Arial" panose="020B0604020202020204" pitchFamily="34" charset="0"/>
              </a:defRPr>
            </a:lvl1pPr>
            <a:lvl2pPr marL="770662" indent="-296408" eaLnBrk="0" hangingPunct="0">
              <a:defRPr sz="2500">
                <a:solidFill>
                  <a:schemeClr val="tx1"/>
                </a:solidFill>
                <a:latin typeface="Times New Roman" panose="02020603050405020304" pitchFamily="18" charset="0"/>
                <a:cs typeface="Arial" panose="020B0604020202020204" pitchFamily="34" charset="0"/>
              </a:defRPr>
            </a:lvl2pPr>
            <a:lvl3pPr marL="1185634" indent="-237127" eaLnBrk="0" hangingPunct="0">
              <a:defRPr sz="2500">
                <a:solidFill>
                  <a:schemeClr val="tx1"/>
                </a:solidFill>
                <a:latin typeface="Times New Roman" panose="02020603050405020304" pitchFamily="18" charset="0"/>
                <a:cs typeface="Arial" panose="020B0604020202020204" pitchFamily="34" charset="0"/>
              </a:defRPr>
            </a:lvl3pPr>
            <a:lvl4pPr marL="1659887" indent="-237127" eaLnBrk="0" hangingPunct="0">
              <a:defRPr sz="2500">
                <a:solidFill>
                  <a:schemeClr val="tx1"/>
                </a:solidFill>
                <a:latin typeface="Times New Roman" panose="02020603050405020304" pitchFamily="18" charset="0"/>
                <a:cs typeface="Arial" panose="020B0604020202020204" pitchFamily="34" charset="0"/>
              </a:defRPr>
            </a:lvl4pPr>
            <a:lvl5pPr marL="2134141" indent="-237127" eaLnBrk="0" hangingPunct="0">
              <a:defRPr sz="2500">
                <a:solidFill>
                  <a:schemeClr val="tx1"/>
                </a:solidFill>
                <a:latin typeface="Times New Roman" panose="02020603050405020304" pitchFamily="18" charset="0"/>
                <a:cs typeface="Arial" panose="020B0604020202020204" pitchFamily="34" charset="0"/>
              </a:defRPr>
            </a:lvl5pPr>
            <a:lvl6pPr marL="260839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pPr/>
              <a:t>10</a:t>
            </a:fld>
            <a:endParaRPr lang="en-US" altLang="en-US" sz="1200"/>
          </a:p>
        </p:txBody>
      </p:sp>
    </p:spTree>
    <p:extLst>
      <p:ext uri="{BB962C8B-B14F-4D97-AF65-F5344CB8AC3E}">
        <p14:creationId xmlns:p14="http://schemas.microsoft.com/office/powerpoint/2010/main" val="169315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4/10/2019</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25</a:t>
            </a:fld>
            <a:endParaRPr lang="en-US" altLang="en-US" dirty="0"/>
          </a:p>
        </p:txBody>
      </p:sp>
    </p:spTree>
    <p:extLst>
      <p:ext uri="{BB962C8B-B14F-4D97-AF65-F5344CB8AC3E}">
        <p14:creationId xmlns:p14="http://schemas.microsoft.com/office/powerpoint/2010/main" val="295738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90065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8" r:id="rId11"/>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customXml" Target="../ink/ink10.xml"/><Relationship Id="rId1" Type="http://schemas.openxmlformats.org/officeDocument/2006/relationships/slideLayout" Target="../slideLayouts/slideLayout10.xml"/><Relationship Id="rId6" Type="http://schemas.openxmlformats.org/officeDocument/2006/relationships/customXml" Target="../ink/ink12.xml"/><Relationship Id="rId5" Type="http://schemas.openxmlformats.org/officeDocument/2006/relationships/image" Target="../media/image7.emf"/><Relationship Id="rId4" Type="http://schemas.openxmlformats.org/officeDocument/2006/relationships/customXml" Target="../ink/ink1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customXml" Target="../ink/ink13.xml"/><Relationship Id="rId1" Type="http://schemas.openxmlformats.org/officeDocument/2006/relationships/slideLayout" Target="../slideLayouts/slideLayout10.xml"/><Relationship Id="rId6" Type="http://schemas.openxmlformats.org/officeDocument/2006/relationships/customXml" Target="../ink/ink15.xml"/><Relationship Id="rId5" Type="http://schemas.openxmlformats.org/officeDocument/2006/relationships/image" Target="../media/image7.emf"/><Relationship Id="rId4" Type="http://schemas.openxmlformats.org/officeDocument/2006/relationships/customXml" Target="../ink/ink14.xml"/><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customXml" Target="../ink/ink16.xml"/><Relationship Id="rId1" Type="http://schemas.openxmlformats.org/officeDocument/2006/relationships/slideLayout" Target="../slideLayouts/slideLayout10.xml"/><Relationship Id="rId6" Type="http://schemas.openxmlformats.org/officeDocument/2006/relationships/customXml" Target="../ink/ink18.xml"/><Relationship Id="rId5" Type="http://schemas.openxmlformats.org/officeDocument/2006/relationships/image" Target="../media/image7.emf"/><Relationship Id="rId4" Type="http://schemas.openxmlformats.org/officeDocument/2006/relationships/customXml" Target="../ink/ink17.xml"/><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7.emf"/><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customXml" Target="../ink/ink4.xml"/><Relationship Id="rId1" Type="http://schemas.openxmlformats.org/officeDocument/2006/relationships/slideLayout" Target="../slideLayouts/slideLayout10.xml"/><Relationship Id="rId6" Type="http://schemas.openxmlformats.org/officeDocument/2006/relationships/customXml" Target="../ink/ink6.xml"/><Relationship Id="rId5" Type="http://schemas.openxmlformats.org/officeDocument/2006/relationships/image" Target="../media/image7.emf"/><Relationship Id="rId4" Type="http://schemas.openxmlformats.org/officeDocument/2006/relationships/customXml" Target="../ink/ink5.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customXml" Target="../ink/ink7.xml"/><Relationship Id="rId1" Type="http://schemas.openxmlformats.org/officeDocument/2006/relationships/slideLayout" Target="../slideLayouts/slideLayout10.xml"/><Relationship Id="rId6" Type="http://schemas.openxmlformats.org/officeDocument/2006/relationships/customXml" Target="../ink/ink9.xml"/><Relationship Id="rId5" Type="http://schemas.openxmlformats.org/officeDocument/2006/relationships/image" Target="../media/image7.emf"/><Relationship Id="rId4" Type="http://schemas.openxmlformats.org/officeDocument/2006/relationships/customXml" Target="../ink/ink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2667000" y="1295400"/>
            <a:ext cx="6400800" cy="5029200"/>
          </a:xfrm>
        </p:spPr>
        <p:txBody>
          <a:bodyPr/>
          <a:lstStyle/>
          <a:p>
            <a:pPr marL="461963" indent="-461963" algn="just" eaLnBrk="1" hangingPunct="1">
              <a:spcBef>
                <a:spcPts val="0"/>
              </a:spcBef>
              <a:spcAft>
                <a:spcPts val="1800"/>
              </a:spcAft>
              <a:defRPr/>
            </a:pPr>
            <a:r>
              <a:rPr lang="en-US" sz="2800" dirty="0">
                <a:effectLst>
                  <a:outerShdw blurRad="38100" dist="38100" dir="2700000" algn="tl">
                    <a:srgbClr val="000000">
                      <a:alpha val="43137"/>
                    </a:srgbClr>
                  </a:outerShdw>
                </a:effectLst>
              </a:rPr>
              <a:t>Kingdom Characteristics </a:t>
            </a:r>
          </a:p>
          <a:p>
            <a:pPr marL="461963" indent="-461963" algn="just" eaLnBrk="1" hangingPunct="1">
              <a:spcBef>
                <a:spcPts val="0"/>
              </a:spcBef>
              <a:spcAft>
                <a:spcPts val="1800"/>
              </a:spcAft>
              <a:defRPr/>
            </a:pPr>
            <a:r>
              <a:rPr lang="en-US" sz="2800" dirty="0">
                <a:effectLst>
                  <a:outerShdw blurRad="38100" dist="38100" dir="2700000" algn="tl">
                    <a:srgbClr val="000000">
                      <a:alpha val="43137"/>
                    </a:srgbClr>
                  </a:outerShdw>
                </a:effectLst>
              </a:rPr>
              <a:t>Is. 2:1-4; 11:6-9; 65:17-25</a:t>
            </a:r>
          </a:p>
          <a:p>
            <a:pPr marL="914400" lvl="1" indent="-457200" algn="just" eaLnBrk="1" hangingPunct="1">
              <a:spcBef>
                <a:spcPts val="0"/>
              </a:spcBef>
              <a:spcAft>
                <a:spcPts val="1800"/>
              </a:spcAft>
              <a:defRPr/>
            </a:pPr>
            <a:r>
              <a:rPr lang="en-US" sz="2800" dirty="0">
                <a:effectLst>
                  <a:outerShdw blurRad="38100" dist="38100" dir="2700000" algn="tl">
                    <a:srgbClr val="000000">
                      <a:alpha val="43137"/>
                    </a:srgbClr>
                  </a:outerShdw>
                </a:effectLst>
              </a:rPr>
              <a:t>Jerusalem = center of world spiritual and political authority</a:t>
            </a:r>
          </a:p>
          <a:p>
            <a:pPr marL="914400" lvl="1" indent="-457200" algn="just" eaLnBrk="1" hangingPunct="1">
              <a:spcBef>
                <a:spcPts val="0"/>
              </a:spcBef>
              <a:spcAft>
                <a:spcPts val="1800"/>
              </a:spcAft>
              <a:defRPr/>
            </a:pPr>
            <a:r>
              <a:rPr lang="en-US" sz="2800" dirty="0">
                <a:effectLst>
                  <a:outerShdw blurRad="38100" dist="38100" dir="2700000" algn="tl">
                    <a:srgbClr val="000000">
                      <a:alpha val="43137"/>
                    </a:srgbClr>
                  </a:outerShdw>
                </a:effectLst>
              </a:rPr>
              <a:t>Perfect justice</a:t>
            </a:r>
          </a:p>
          <a:p>
            <a:pPr marL="914400" lvl="1" indent="-457200" algn="just" eaLnBrk="1" hangingPunct="1">
              <a:spcBef>
                <a:spcPts val="0"/>
              </a:spcBef>
              <a:spcAft>
                <a:spcPts val="1800"/>
              </a:spcAft>
              <a:defRPr/>
            </a:pPr>
            <a:r>
              <a:rPr lang="en-US" sz="2800" dirty="0">
                <a:effectLst>
                  <a:outerShdw blurRad="38100" dist="38100" dir="2700000" algn="tl">
                    <a:srgbClr val="000000">
                      <a:alpha val="43137"/>
                    </a:srgbClr>
                  </a:outerShdw>
                </a:effectLst>
              </a:rPr>
              <a:t>World peace</a:t>
            </a:r>
          </a:p>
          <a:p>
            <a:pPr marL="914400" lvl="1" indent="-457200" algn="just" eaLnBrk="1" hangingPunct="1">
              <a:spcBef>
                <a:spcPts val="0"/>
              </a:spcBef>
              <a:spcAft>
                <a:spcPts val="1800"/>
              </a:spcAft>
              <a:defRPr/>
            </a:pPr>
            <a:r>
              <a:rPr lang="en-US" sz="2800" dirty="0">
                <a:effectLst>
                  <a:outerShdw blurRad="38100" dist="38100" dir="2700000" algn="tl">
                    <a:srgbClr val="000000">
                      <a:alpha val="43137"/>
                    </a:srgbClr>
                  </a:outerShdw>
                </a:effectLst>
              </a:rPr>
              <a:t>Peace in the animal kingdom</a:t>
            </a:r>
          </a:p>
          <a:p>
            <a:pPr marL="914400" lvl="1" indent="-457200" algn="just" eaLnBrk="1" hangingPunct="1">
              <a:spcBef>
                <a:spcPts val="0"/>
              </a:spcBef>
              <a:spcAft>
                <a:spcPts val="1800"/>
              </a:spcAft>
              <a:defRPr/>
            </a:pPr>
            <a:r>
              <a:rPr lang="en-US" sz="2800" dirty="0">
                <a:effectLst>
                  <a:outerShdw blurRad="38100" dist="38100" dir="2700000" algn="tl">
                    <a:srgbClr val="000000">
                      <a:alpha val="43137"/>
                    </a:srgbClr>
                  </a:outerShdw>
                </a:effectLst>
              </a:rPr>
              <a:t>Universal spiritual knowledge. </a:t>
            </a:r>
          </a:p>
          <a:p>
            <a:pPr lvl="1" eaLnBrk="1" hangingPunct="1">
              <a:lnSpc>
                <a:spcPct val="90000"/>
              </a:lnSpc>
              <a:defRPr/>
            </a:pPr>
            <a:endParaRPr lang="en-US" sz="2800" dirty="0">
              <a:effectLst>
                <a:outerShdw blurRad="38100" dist="38100" dir="2700000" algn="tl">
                  <a:srgbClr val="000000">
                    <a:alpha val="43137"/>
                  </a:srgbClr>
                </a:outerShdw>
              </a:effectLst>
            </a:endParaRPr>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52400" y="1447800"/>
            <a:ext cx="2363116" cy="3200400"/>
          </a:xfrm>
        </p:spPr>
      </p:pic>
    </p:spTree>
    <p:extLst>
      <p:ext uri="{BB962C8B-B14F-4D97-AF65-F5344CB8AC3E}">
        <p14:creationId xmlns:p14="http://schemas.microsoft.com/office/powerpoint/2010/main" val="268249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Generic References to the Kingdom in Acts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1:3, 6; 8:12; 14:22; 19:8; 20:25; 28:23, 31)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Lack of a definition of the kingdom</a:t>
            </a:r>
          </a:p>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Teaching about the unrealized does not necessarily make it realized in the present</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Kingdom mentioned 45x in Luke’s prequel</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785" y="4648200"/>
            <a:ext cx="2736430" cy="1828800"/>
          </a:xfrm>
          <a:prstGeom prst="rect">
            <a:avLst/>
          </a:prstGeom>
        </p:spPr>
      </p:pic>
    </p:spTree>
    <p:extLst>
      <p:ext uri="{BB962C8B-B14F-4D97-AF65-F5344CB8AC3E}">
        <p14:creationId xmlns:p14="http://schemas.microsoft.com/office/powerpoint/2010/main" val="346821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45720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“The argument advanced by some, that since the apostles throughout the Acts period preached ‘the things concerning the kingdom of God’ (19:8), therefore the Kingdom must have already been established, is not very good logic. Most of us preach and teach many things in the Christian faith which are not yet realized in experience. No sensible person would argue that because the apostles continually preached the resurrection of the dead, therefore, it must have already taken place.”</a:t>
            </a:r>
          </a:p>
        </p:txBody>
      </p:sp>
      <mc:AlternateContent xmlns:mc="http://schemas.openxmlformats.org/markup-compatibility/2006">
        <mc:Choice xmlns:p14="http://schemas.microsoft.com/office/powerpoint/2010/main" Requires="p14">
          <p:contentPart p14:bwMode="auto" r:id="rId2">
            <p14:nvContentPartPr>
              <p14:cNvPr id="9" name="Ink 8"/>
              <p14:cNvContentPartPr/>
              <p14:nvPr/>
            </p14:nvContentPartPr>
            <p14:xfrm>
              <a:off x="3575609" y="3821322"/>
              <a:ext cx="6840" cy="20520"/>
            </p14:xfrm>
          </p:contentPart>
        </mc:Choice>
        <mc:Fallback>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3780449" y="3862362"/>
              <a:ext cx="20880" cy="7200"/>
            </p14:xfrm>
          </p:contentPart>
        </mc:Choice>
        <mc:Fallback>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p14:cNvContentPartPr/>
              <p14:nvPr/>
            </p14:nvContentPartPr>
            <p14:xfrm>
              <a:off x="3787289" y="3876042"/>
              <a:ext cx="14040" cy="360"/>
            </p14:xfrm>
          </p:contentPart>
        </mc:Choice>
        <mc:Fallback>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424-26.</a:t>
            </a:r>
          </a:p>
        </p:txBody>
      </p:sp>
    </p:spTree>
    <p:extLst>
      <p:ext uri="{BB962C8B-B14F-4D97-AF65-F5344CB8AC3E}">
        <p14:creationId xmlns:p14="http://schemas.microsoft.com/office/powerpoint/2010/main" val="141289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Generic References to the Kingdom in Acts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1:3, 6; 8:12; 14:22; 19:8; 20:25; 28:23, 31)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Lack of a definition of the kingdom</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Teaching about the unrealized does not necessarily make it realized in the present</a:t>
            </a:r>
          </a:p>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Kingdom mentioned 45x in Luke’s prequel</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785" y="4648200"/>
            <a:ext cx="2736430" cy="1828800"/>
          </a:xfrm>
          <a:prstGeom prst="rect">
            <a:avLst/>
          </a:prstGeom>
        </p:spPr>
      </p:pic>
    </p:spTree>
    <p:extLst>
      <p:ext uri="{BB962C8B-B14F-4D97-AF65-F5344CB8AC3E}">
        <p14:creationId xmlns:p14="http://schemas.microsoft.com/office/powerpoint/2010/main" val="101360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3999" cy="3276599"/>
          </a:xfrm>
        </p:spPr>
        <p:txBody>
          <a:bodyPr/>
          <a:lstStyle/>
          <a:p>
            <a:pPr marL="0" indent="0" algn="just" eaLnBrk="1" hangingPunct="1">
              <a:spcBef>
                <a:spcPts val="0"/>
              </a:spcBef>
              <a:buNone/>
              <a:defRPr/>
            </a:pPr>
            <a:r>
              <a:rPr lang="en-US" sz="2800" dirty="0">
                <a:effectLst>
                  <a:outerShdw blurRad="38100" dist="38100" dir="2700000" algn="tl">
                    <a:srgbClr val="000000">
                      <a:alpha val="43137"/>
                    </a:srgbClr>
                  </a:outerShdw>
                </a:effectLst>
              </a:rPr>
              <a:t>“It is difficult to explain why Luke does not use the term if the kingdom is being inaugurated. He employs it forty-five times in the gospel. . . . [O]ne would expect Luke to use the word if such a startling thing as the inauguration of the kingdom had taken place. </a:t>
            </a:r>
            <a:r>
              <a:rPr lang="en-US" sz="2800" b="1" u="sng" dirty="0">
                <a:solidFill>
                  <a:srgbClr val="FFFFCC"/>
                </a:solidFill>
                <a:effectLst>
                  <a:outerShdw blurRad="38100" dist="38100" dir="2700000" algn="tl">
                    <a:srgbClr val="000000">
                      <a:alpha val="43137"/>
                    </a:srgbClr>
                  </a:outerShdw>
                </a:effectLst>
              </a:rPr>
              <a:t>The fact that Luke uses kingdom only eight times in Acts after such heavy usage in his gospel implies that the kingdom had not begun but was in fact, postponed</a:t>
            </a:r>
            <a:r>
              <a:rPr lang="en-US" sz="2800"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7307" y="4983480"/>
            <a:ext cx="2869387" cy="1645920"/>
          </a:xfrm>
          <a:prstGeom prst="rect">
            <a:avLst/>
          </a:prstGeom>
        </p:spPr>
      </p:pic>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21571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8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242.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5043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9144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rPr>
              <a:t>, 18-20</a:t>
            </a:r>
          </a:p>
        </p:txBody>
      </p:sp>
    </p:spTree>
    <p:extLst>
      <p:ext uri="{BB962C8B-B14F-4D97-AF65-F5344CB8AC3E}">
        <p14:creationId xmlns:p14="http://schemas.microsoft.com/office/powerpoint/2010/main" val="268808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CAF5-8A5D-45C7-9601-61D4004FB6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12:24</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when the Pharisees heard </a:t>
            </a:r>
            <a:r>
              <a:rPr lang="en-US" sz="3600" i="1" dirty="0">
                <a:effectLst>
                  <a:outerShdw blurRad="38100" dist="38100" dir="2700000" algn="tl">
                    <a:srgbClr val="000000">
                      <a:alpha val="43137"/>
                    </a:srgbClr>
                  </a:outerShdw>
                </a:effectLst>
                <a:latin typeface="Calibri" panose="020F0502020204030204" pitchFamily="34" charset="0"/>
              </a:rPr>
              <a:t>this</a:t>
            </a:r>
            <a:r>
              <a:rPr lang="en-US" sz="36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600" dirty="0" err="1">
                <a:effectLst>
                  <a:outerShdw blurRad="38100" dist="38100" dir="2700000" algn="tl">
                    <a:srgbClr val="000000">
                      <a:alpha val="43137"/>
                    </a:srgbClr>
                  </a:outerShdw>
                </a:effectLst>
                <a:latin typeface="Calibri" panose="020F0502020204030204" pitchFamily="34" charset="0"/>
              </a:rPr>
              <a:t>Beelzebul</a:t>
            </a:r>
            <a:r>
              <a:rPr lang="en-US" sz="36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Preparation of the king (3</a:t>
            </a:r>
            <a:r>
              <a:rPr lang="en-US" dirty="0">
                <a:effectLst>
                  <a:outerShdw blurRad="38100" dist="38100" dir="2700000" algn="tl">
                    <a:srgbClr val="000000">
                      <a:alpha val="43137"/>
                    </a:srgbClr>
                  </a:outerShdw>
                </a:effectLst>
                <a:cs typeface="Calibri" panose="020F0502020204030204" pitchFamily="34" charset="0"/>
              </a:rPr>
              <a:t>–4)</a:t>
            </a:r>
            <a:endParaRPr lang="en-US"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Passion of the king (26</a:t>
            </a:r>
            <a:r>
              <a:rPr lang="en-US" dirty="0">
                <a:effectLst>
                  <a:outerShdw blurRad="38100" dist="38100" dir="2700000" algn="tl">
                    <a:srgbClr val="000000">
                      <a:alpha val="43137"/>
                    </a:srgbClr>
                  </a:outerShdw>
                </a:effectLst>
                <a:cs typeface="Calibri" panose="020F0502020204030204" pitchFamily="34" charset="0"/>
              </a:rPr>
              <a:t>–27)</a:t>
            </a:r>
            <a:endParaRPr lang="en-US"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701040"/>
          <a:ext cx="8839200" cy="5638702"/>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Transition from Public to Private Ministry</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pPr algn="ctr"/>
                      <a:endParaRPr lang="en-US" sz="2800" b="1" dirty="0">
                        <a:latin typeface="Calibri" panose="020F0502020204030204" pitchFamily="34" charset="0"/>
                      </a:endParaRPr>
                    </a:p>
                  </a:txBody>
                  <a:tcPr/>
                </a:tc>
                <a:tc>
                  <a:txBody>
                    <a:bodyPr/>
                    <a:lstStyle/>
                    <a:p>
                      <a:pPr algn="ctr"/>
                      <a:r>
                        <a:rPr kumimoji="0" lang="en-US" sz="2800" b="1" u="none" strike="noStrike" cap="none" normalizeH="0" baseline="0" dirty="0">
                          <a:ln>
                            <a:noFill/>
                          </a:ln>
                          <a:solidFill>
                            <a:srgbClr val="C00000"/>
                          </a:solidFill>
                          <a:effectLst/>
                          <a:latin typeface="Calibri" panose="020F0502020204030204" pitchFamily="34" charset="0"/>
                        </a:rPr>
                        <a:t>Public</a:t>
                      </a:r>
                      <a:endParaRPr lang="en-US" sz="2800" b="1" dirty="0">
                        <a:solidFill>
                          <a:srgbClr val="C00000"/>
                        </a:solidFill>
                        <a:latin typeface="Calibri" panose="020F0502020204030204" pitchFamily="34" charset="0"/>
                      </a:endParaRPr>
                    </a:p>
                  </a:txBody>
                  <a:tcPr/>
                </a:tc>
                <a:tc>
                  <a:txBody>
                    <a:bodyPr/>
                    <a:lstStyle/>
                    <a:p>
                      <a:pPr algn="ctr"/>
                      <a:r>
                        <a:rPr lang="en-US" sz="2800" b="1" dirty="0">
                          <a:solidFill>
                            <a:srgbClr val="0000FF"/>
                          </a:solidFill>
                          <a:latin typeface="Calibri" panose="020F0502020204030204" pitchFamily="34" charset="0"/>
                        </a:rPr>
                        <a:t>Private</a:t>
                      </a:r>
                    </a:p>
                  </a:txBody>
                  <a:tcPr/>
                </a:tc>
                <a:extLst>
                  <a:ext uri="{0D108BD9-81ED-4DB2-BD59-A6C34878D82A}">
                    <a16:rowId xmlns:a16="http://schemas.microsoft.com/office/drawing/2014/main" val="322325277"/>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Scripture</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Matt. 1–12</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Matt. 13–28</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3" marB="45713" anchor="ctr" horzOverflow="overflow"/>
                </a:tc>
                <a:extLst>
                  <a:ext uri="{0D108BD9-81ED-4DB2-BD59-A6C34878D82A}">
                    <a16:rowId xmlns:a16="http://schemas.microsoft.com/office/drawing/2014/main" val="21921017"/>
                  </a:ext>
                </a:extLst>
              </a:tr>
              <a:tr h="42133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Focus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Nation</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Remnant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436724035"/>
                  </a:ext>
                </a:extLst>
              </a:tr>
              <a:tr h="682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Miracles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Proof to nation</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Training for remnant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301253290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Kingdom Offer</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Prominent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Disappears</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169201924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Teaching</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Discourse</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Parabolic</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128972286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Interim program</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Not mentioned</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Prominent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4270603190"/>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Crucifixion; Resurrection</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a:ln>
                            <a:noFill/>
                          </a:ln>
                          <a:solidFill>
                            <a:schemeClr val="bg2"/>
                          </a:solidFill>
                          <a:effectLst/>
                          <a:latin typeface="Calibri" panose="020F0502020204030204" pitchFamily="34" charset="0"/>
                        </a:rPr>
                        <a:t>Not mentioned (4:17)</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bg2"/>
                          </a:solidFill>
                          <a:effectLst/>
                          <a:latin typeface="Calibri" panose="020F0502020204030204" pitchFamily="34" charset="0"/>
                        </a:rPr>
                        <a:t>Prominent (16:21)</a:t>
                      </a:r>
                    </a:p>
                  </a:txBody>
                  <a:tcPr marT="45713" marB="45713" anchor="ctr" horzOverflow="overflow"/>
                </a:tc>
                <a:extLst>
                  <a:ext uri="{0D108BD9-81ED-4DB2-BD59-A6C34878D82A}">
                    <a16:rowId xmlns:a16="http://schemas.microsoft.com/office/drawing/2014/main" val="1280132494"/>
                  </a:ext>
                </a:extLst>
              </a:tr>
            </a:tbl>
          </a:graphicData>
        </a:graphic>
      </p:graphicFrame>
    </p:spTree>
    <p:extLst>
      <p:ext uri="{BB962C8B-B14F-4D97-AF65-F5344CB8AC3E}">
        <p14:creationId xmlns:p14="http://schemas.microsoft.com/office/powerpoint/2010/main" val="3743440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Generic References to the Kingdom in Acts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1:3, 6; 8:12; 14:22; 19:8; 20:25; 28:23, 31)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Lack of a definition of the kingdom</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Teaching about the unrealized does not necessarily make it realized in the present</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Kingdom mentioned 45x in Luke’s prequel</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785" y="4648200"/>
            <a:ext cx="2736430" cy="1828800"/>
          </a:xfrm>
          <a:prstGeom prst="rect">
            <a:avLst/>
          </a:prstGeom>
        </p:spPr>
      </p:pic>
    </p:spTree>
    <p:extLst>
      <p:ext uri="{BB962C8B-B14F-4D97-AF65-F5344CB8AC3E}">
        <p14:creationId xmlns:p14="http://schemas.microsoft.com/office/powerpoint/2010/main" val="1051656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a:solidFill>
                  <a:srgbClr val="00FFFF"/>
                </a:solidFill>
                <a:effectLst>
                  <a:outerShdw blurRad="38100" dist="38100" dir="2700000" algn="tl">
                    <a:srgbClr val="000000">
                      <a:alpha val="43137"/>
                    </a:srgbClr>
                  </a:outerShdw>
                </a:effectLst>
                <a:cs typeface="Calibri" panose="020F0502020204030204" pitchFamily="34" charset="0"/>
              </a:rPr>
              <a:t>Chapter 19</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4125876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2272858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2:12</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you would walk in a manner worthy of the God who calls you into His own kingdom and glory.”</a:t>
            </a:r>
          </a:p>
        </p:txBody>
      </p:sp>
      <p:pic>
        <p:nvPicPr>
          <p:cNvPr id="4" name="Picture 2" descr="http://3.bp.blogspot.com/-QEkPt30fRNQ/US-EfJsZfRI/AAAAAAAASK4/JnP_SUUHRas/s1600/a.jpg">
            <a:extLst>
              <a:ext uri="{FF2B5EF4-FFF2-40B4-BE49-F238E27FC236}">
                <a16:creationId xmlns:a16="http://schemas.microsoft.com/office/drawing/2014/main" id="{BA7C4DF1-470A-48BB-BE0A-930D15369B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2755644"/>
            <a:ext cx="2981325" cy="1996794"/>
          </a:xfrm>
          <a:prstGeom prst="rect">
            <a:avLst/>
          </a:prstGeom>
          <a:noFill/>
          <a:ln w="9525">
            <a:noFill/>
            <a:miter lim="800000"/>
            <a:headEnd/>
            <a:tailEnd/>
          </a:ln>
        </p:spPr>
      </p:pic>
    </p:spTree>
    <p:extLst>
      <p:ext uri="{BB962C8B-B14F-4D97-AF65-F5344CB8AC3E}">
        <p14:creationId xmlns:p14="http://schemas.microsoft.com/office/powerpoint/2010/main" val="4206248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2:12</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you would walk in a manner worthy of the God who calls you into His own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2" descr="http://3.bp.blogspot.com/-QEkPt30fRNQ/US-EfJsZfRI/AAAAAAAASK4/JnP_SUUHRas/s1600/a.jpg">
            <a:extLst>
              <a:ext uri="{FF2B5EF4-FFF2-40B4-BE49-F238E27FC236}">
                <a16:creationId xmlns:a16="http://schemas.microsoft.com/office/drawing/2014/main" id="{093422E7-909A-42A4-95FF-4A5E09C88B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2755644"/>
            <a:ext cx="2981325" cy="1996794"/>
          </a:xfrm>
          <a:prstGeom prst="rect">
            <a:avLst/>
          </a:prstGeom>
          <a:noFill/>
          <a:ln w="9525">
            <a:noFill/>
            <a:miter lim="800000"/>
            <a:headEnd/>
            <a:tailEnd/>
          </a:ln>
        </p:spPr>
      </p:pic>
    </p:spTree>
    <p:extLst>
      <p:ext uri="{BB962C8B-B14F-4D97-AF65-F5344CB8AC3E}">
        <p14:creationId xmlns:p14="http://schemas.microsoft.com/office/powerpoint/2010/main" val="2652750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2514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preposition in the Greek is </a:t>
            </a:r>
            <a:r>
              <a:rPr lang="el-GR"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εἰς</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since believers on earth are not yet in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whole expression is manifestly proleptical, and the E. V. gives the translation,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
        <p:nvSpPr>
          <p:cNvPr id="2" name="Rectangle 1">
            <a:extLst>
              <a:ext uri="{FF2B5EF4-FFF2-40B4-BE49-F238E27FC236}">
                <a16:creationId xmlns:a16="http://schemas.microsoft.com/office/drawing/2014/main" id="{B3A5C808-23C9-4437-AA74-C95A636B1A8B}"/>
              </a:ext>
            </a:extLst>
          </p:cNvPr>
          <p:cNvSpPr/>
          <p:nvPr/>
        </p:nvSpPr>
        <p:spPr>
          <a:xfrm>
            <a:off x="1295400" y="5950803"/>
            <a:ext cx="6553201" cy="830997"/>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proleptical –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representation of something in the future as if it already existed or had occurred.</a:t>
            </a:r>
          </a:p>
        </p:txBody>
      </p:sp>
    </p:spTree>
    <p:extLst>
      <p:ext uri="{BB962C8B-B14F-4D97-AF65-F5344CB8AC3E}">
        <p14:creationId xmlns:p14="http://schemas.microsoft.com/office/powerpoint/2010/main" val="2964347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3:10-11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day of the Lord will come like a thief, in which the heavens will pass away with a roar and the elements will be destroyed with intense heat, and the earth and its works will be burned up.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all these things are to be destroyed in this way,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sort of people ought you to be in holy conduct and godliness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75607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161345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4:20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kingdom of God does not consist in words but in power.”</a:t>
            </a:r>
          </a:p>
        </p:txBody>
      </p:sp>
      <p:pic>
        <p:nvPicPr>
          <p:cNvPr id="4" name="Picture 2" descr="http://3.bp.blogspot.com/-QEkPt30fRNQ/US-EfJsZfRI/AAAAAAAASK4/JnP_SUUHRas/s1600/a.jpg">
            <a:extLst>
              <a:ext uri="{FF2B5EF4-FFF2-40B4-BE49-F238E27FC236}">
                <a16:creationId xmlns:a16="http://schemas.microsoft.com/office/drawing/2014/main" id="{7356B28E-68C7-4CDA-85DF-C5D3211EE8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1338" y="2803806"/>
            <a:ext cx="2981325" cy="1996794"/>
          </a:xfrm>
          <a:prstGeom prst="rect">
            <a:avLst/>
          </a:prstGeom>
          <a:noFill/>
          <a:ln w="9525">
            <a:noFill/>
            <a:miter lim="800000"/>
            <a:headEnd/>
            <a:tailEnd/>
          </a:ln>
        </p:spPr>
      </p:pic>
    </p:spTree>
    <p:extLst>
      <p:ext uri="{BB962C8B-B14F-4D97-AF65-F5344CB8AC3E}">
        <p14:creationId xmlns:p14="http://schemas.microsoft.com/office/powerpoint/2010/main" val="515033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95520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4:5, 8, 20</a:t>
            </a:r>
          </a:p>
          <a:p>
            <a:pPr algn="just"/>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do not go on passing judgment before the time, but wait until the Lord comes who will both bring to light the things hidden in the darkness and disclose the motives of men’s hearts; and then each man’s praise will come to him from God…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already filled, you have already become rich, you have become kings without us; and indeed, I wish that you had become kings so that we also might reign with you…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kingdom of God does not consist in words but in power.”</a:t>
            </a:r>
          </a:p>
        </p:txBody>
      </p:sp>
    </p:spTree>
    <p:extLst>
      <p:ext uri="{BB962C8B-B14F-4D97-AF65-F5344CB8AC3E}">
        <p14:creationId xmlns:p14="http://schemas.microsoft.com/office/powerpoint/2010/main" val="3212460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a:t>
            </a:r>
            <a:r>
              <a:rPr lang="en-US" altLang="en-US">
                <a:effectLst>
                  <a:outerShdw blurRad="38100" dist="38100" dir="2700000" algn="tl">
                    <a:srgbClr val="000000">
                      <a:alpha val="43137"/>
                    </a:srgbClr>
                  </a:outerShdw>
                </a:effectLst>
              </a:rPr>
              <a:t>Bible Say </a:t>
            </a:r>
            <a:r>
              <a:rPr lang="en-US" altLang="en-US" dirty="0">
                <a:effectLst>
                  <a:outerShdw blurRad="38100" dist="38100" dir="2700000" algn="tl">
                    <a:srgbClr val="000000">
                      <a:alpha val="43137"/>
                    </a:srgbClr>
                  </a:outerShdw>
                </a:effectLst>
              </a:rPr>
              <a:t>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3999" cy="1828801"/>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“There is no verb in the Greek text, so it must be supplied. That Paul is anticipating the future is seen in verse five and eight of the same chapter.”</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0845" y="3581400"/>
            <a:ext cx="4782311" cy="2743200"/>
          </a:xfrm>
          <a:prstGeom prst="rect">
            <a:avLst/>
          </a:prstGeom>
        </p:spPr>
      </p:pic>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6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246.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6396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45720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To interpret 1 Corinthians 4:20 as a present kingdom of the saints would make Paul contradict what he had already written in verses five and eight</a:t>
            </a:r>
            <a:r>
              <a:rPr lang="en-US" sz="2800" dirty="0">
                <a:effectLst>
                  <a:outerShdw blurRad="38100" dist="38100" dir="2700000" algn="tl">
                    <a:srgbClr val="000000">
                      <a:alpha val="43137"/>
                    </a:srgbClr>
                  </a:outerShdw>
                </a:effectLst>
              </a:rPr>
              <a:t>.”</a:t>
            </a:r>
          </a:p>
        </p:txBody>
      </p:sp>
      <mc:AlternateContent xmlns:mc="http://schemas.openxmlformats.org/markup-compatibility/2006">
        <mc:Choice xmlns:p14="http://schemas.microsoft.com/office/powerpoint/2010/main" Requires="p14">
          <p:contentPart p14:bwMode="auto" r:id="rId2">
            <p14:nvContentPartPr>
              <p14:cNvPr id="9" name="Ink 8"/>
              <p14:cNvContentPartPr/>
              <p14:nvPr/>
            </p14:nvContentPartPr>
            <p14:xfrm>
              <a:off x="3575609" y="3821322"/>
              <a:ext cx="6840" cy="20520"/>
            </p14:xfrm>
          </p:contentPart>
        </mc:Choice>
        <mc:Fallback>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3780449" y="3862362"/>
              <a:ext cx="20880" cy="7200"/>
            </p14:xfrm>
          </p:contentPart>
        </mc:Choice>
        <mc:Fallback>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p14:cNvContentPartPr/>
              <p14:nvPr/>
            </p14:nvContentPartPr>
            <p14:xfrm>
              <a:off x="3787289" y="3876042"/>
              <a:ext cx="14040" cy="360"/>
            </p14:xfrm>
          </p:contentPart>
        </mc:Choice>
        <mc:Fallback>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435.</a:t>
            </a:r>
          </a:p>
        </p:txBody>
      </p:sp>
      <p:pic>
        <p:nvPicPr>
          <p:cNvPr id="8" name="Picture 7">
            <a:extLst>
              <a:ext uri="{FF2B5EF4-FFF2-40B4-BE49-F238E27FC236}">
                <a16:creationId xmlns:a16="http://schemas.microsoft.com/office/drawing/2014/main" id="{0E2895F5-D600-43F5-85BF-163BB864163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99490" y="3611880"/>
            <a:ext cx="3945020" cy="2636520"/>
          </a:xfrm>
          <a:prstGeom prst="rect">
            <a:avLst/>
          </a:prstGeom>
        </p:spPr>
      </p:pic>
    </p:spTree>
    <p:extLst>
      <p:ext uri="{BB962C8B-B14F-4D97-AF65-F5344CB8AC3E}">
        <p14:creationId xmlns:p14="http://schemas.microsoft.com/office/powerpoint/2010/main" val="252294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3132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4:20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kingdom of God does not consist in words but in power </a:t>
            </a:r>
            <a:r>
              <a:rPr lang="en-U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power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dynamis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2" descr="http://3.bp.blogspot.com/-QEkPt30fRNQ/US-EfJsZfRI/AAAAAAAASK4/JnP_SUUHRas/s1600/a.jpg">
            <a:extLst>
              <a:ext uri="{FF2B5EF4-FFF2-40B4-BE49-F238E27FC236}">
                <a16:creationId xmlns:a16="http://schemas.microsoft.com/office/drawing/2014/main" id="{7356B28E-68C7-4CDA-85DF-C5D3211EE8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1338" y="2803806"/>
            <a:ext cx="2981325" cy="1996794"/>
          </a:xfrm>
          <a:prstGeom prst="rect">
            <a:avLst/>
          </a:prstGeom>
          <a:noFill/>
          <a:ln w="9525">
            <a:noFill/>
            <a:miter lim="800000"/>
            <a:headEnd/>
            <a:tailEnd/>
          </a:ln>
        </p:spPr>
      </p:pic>
    </p:spTree>
    <p:extLst>
      <p:ext uri="{BB962C8B-B14F-4D97-AF65-F5344CB8AC3E}">
        <p14:creationId xmlns:p14="http://schemas.microsoft.com/office/powerpoint/2010/main" val="2160203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6:5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have tasted the good word of God and the powers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dynamis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age to come.”</a:t>
            </a:r>
          </a:p>
        </p:txBody>
      </p:sp>
      <p:pic>
        <p:nvPicPr>
          <p:cNvPr id="5" name="Picture 2" descr="http://3.bp.blogspot.com/-QEkPt30fRNQ/US-EfJsZfRI/AAAAAAAASK4/JnP_SUUHRas/s1600/a.jpg">
            <a:extLst>
              <a:ext uri="{FF2B5EF4-FFF2-40B4-BE49-F238E27FC236}">
                <a16:creationId xmlns:a16="http://schemas.microsoft.com/office/drawing/2014/main" id="{C7C17AFF-D999-4563-A413-433D9B8927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1338" y="2803806"/>
            <a:ext cx="2981325" cy="1996794"/>
          </a:xfrm>
          <a:prstGeom prst="rect">
            <a:avLst/>
          </a:prstGeom>
          <a:noFill/>
          <a:ln w="9525">
            <a:noFill/>
            <a:miter lim="800000"/>
            <a:headEnd/>
            <a:tailEnd/>
          </a:ln>
        </p:spPr>
      </p:pic>
    </p:spTree>
    <p:extLst>
      <p:ext uri="{BB962C8B-B14F-4D97-AF65-F5344CB8AC3E}">
        <p14:creationId xmlns:p14="http://schemas.microsoft.com/office/powerpoint/2010/main" val="4083044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1798915"/>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same Greek term is used to describe the great public miracles which, according to Hebrews 6:5, belong to ‘the age to come, i.e.,’ the Kingdom age.”</a:t>
            </a:r>
          </a:p>
        </p:txBody>
      </p:sp>
      <mc:AlternateContent xmlns:mc="http://schemas.openxmlformats.org/markup-compatibility/2006">
        <mc:Choice xmlns:p14="http://schemas.microsoft.com/office/powerpoint/2010/main" Requires="p14">
          <p:contentPart p14:bwMode="auto" r:id="rId2">
            <p14:nvContentPartPr>
              <p14:cNvPr id="9" name="Ink 8"/>
              <p14:cNvContentPartPr/>
              <p14:nvPr/>
            </p14:nvContentPartPr>
            <p14:xfrm>
              <a:off x="3575609" y="3821322"/>
              <a:ext cx="6840" cy="20520"/>
            </p14:xfrm>
          </p:contentPart>
        </mc:Choice>
        <mc:Fallback>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3780449" y="3862362"/>
              <a:ext cx="20880" cy="7200"/>
            </p14:xfrm>
          </p:contentPart>
        </mc:Choice>
        <mc:Fallback>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p14:cNvContentPartPr/>
              <p14:nvPr/>
            </p14:nvContentPartPr>
            <p14:xfrm>
              <a:off x="3787289" y="3876042"/>
              <a:ext cx="14040" cy="360"/>
            </p14:xfrm>
          </p:contentPart>
        </mc:Choice>
        <mc:Fallback>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435.</a:t>
            </a:r>
          </a:p>
        </p:txBody>
      </p:sp>
      <p:pic>
        <p:nvPicPr>
          <p:cNvPr id="12" name="Picture 11">
            <a:extLst>
              <a:ext uri="{FF2B5EF4-FFF2-40B4-BE49-F238E27FC236}">
                <a16:creationId xmlns:a16="http://schemas.microsoft.com/office/drawing/2014/main" id="{4F3E7367-40FC-4566-8A52-7E247403672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99490" y="3611880"/>
            <a:ext cx="3945020" cy="2636520"/>
          </a:xfrm>
          <a:prstGeom prst="rect">
            <a:avLst/>
          </a:prstGeom>
        </p:spPr>
      </p:pic>
    </p:spTree>
    <p:extLst>
      <p:ext uri="{BB962C8B-B14F-4D97-AF65-F5344CB8AC3E}">
        <p14:creationId xmlns:p14="http://schemas.microsoft.com/office/powerpoint/2010/main" val="2310349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6:9-10</a:t>
            </a:r>
          </a:p>
          <a:p>
            <a:pPr algn="just"/>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do you not know that the unrighteous will not inherit the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Do not be deceived; neither fornicators, nor idolaters, nor adulterers, nor effeminate, nor homosexuals, </a:t>
            </a:r>
            <a:r>
              <a:rPr lang="en-US" sz="33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thieves, nor the covetous, nor drunkards, nor revilers, nor swindlers, will inherit the </a:t>
            </a:r>
            <a:r>
              <a:rPr lang="en-US" sz="3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a:t>
            </a:r>
          </a:p>
        </p:txBody>
      </p:sp>
    </p:spTree>
    <p:extLst>
      <p:ext uri="{BB962C8B-B14F-4D97-AF65-F5344CB8AC3E}">
        <p14:creationId xmlns:p14="http://schemas.microsoft.com/office/powerpoint/2010/main" val="539540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comes the end, when He hands over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God and Father, when He has abolished all rule and all authority and power.”</a:t>
            </a:r>
          </a:p>
        </p:txBody>
      </p:sp>
      <p:pic>
        <p:nvPicPr>
          <p:cNvPr id="4" name="Picture 2" descr="http://3.bp.blogspot.com/-QEkPt30fRNQ/US-EfJsZfRI/AAAAAAAASK4/JnP_SUUHRas/s1600/a.jpg">
            <a:extLst>
              <a:ext uri="{FF2B5EF4-FFF2-40B4-BE49-F238E27FC236}">
                <a16:creationId xmlns:a16="http://schemas.microsoft.com/office/drawing/2014/main" id="{AF3B9813-F7A4-4857-A5E0-A9B31D5130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124200"/>
            <a:ext cx="2524125" cy="1690576"/>
          </a:xfrm>
          <a:prstGeom prst="rect">
            <a:avLst/>
          </a:prstGeom>
          <a:noFill/>
          <a:ln w="9525">
            <a:noFill/>
            <a:miter lim="800000"/>
            <a:headEnd/>
            <a:tailEnd/>
          </a:ln>
        </p:spPr>
      </p:pic>
    </p:spTree>
    <p:extLst>
      <p:ext uri="{BB962C8B-B14F-4D97-AF65-F5344CB8AC3E}">
        <p14:creationId xmlns:p14="http://schemas.microsoft.com/office/powerpoint/2010/main" val="550983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nor does the perishable inherit the imperishable.”</a:t>
            </a:r>
          </a:p>
        </p:txBody>
      </p:sp>
      <p:pic>
        <p:nvPicPr>
          <p:cNvPr id="5" name="Picture 2" descr="http://3.bp.blogspot.com/-QEkPt30fRNQ/US-EfJsZfRI/AAAAAAAASK4/JnP_SUUHRas/s1600/a.jpg">
            <a:extLst>
              <a:ext uri="{FF2B5EF4-FFF2-40B4-BE49-F238E27FC236}">
                <a16:creationId xmlns:a16="http://schemas.microsoft.com/office/drawing/2014/main" id="{34A1E2EE-405D-4171-9632-11A55D026F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9938" y="3124200"/>
            <a:ext cx="2524125" cy="1690576"/>
          </a:xfrm>
          <a:prstGeom prst="rect">
            <a:avLst/>
          </a:prstGeom>
          <a:noFill/>
          <a:ln w="9525">
            <a:noFill/>
            <a:miter lim="800000"/>
            <a:headEnd/>
            <a:tailEnd/>
          </a:ln>
        </p:spPr>
      </p:pic>
    </p:spTree>
    <p:extLst>
      <p:ext uri="{BB962C8B-B14F-4D97-AF65-F5344CB8AC3E}">
        <p14:creationId xmlns:p14="http://schemas.microsoft.com/office/powerpoint/2010/main" val="773286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3:10-11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day of the Lord will come like a thief, in which the heavens will pass away with a roar and the elements will be destroyed with intense heat, and the earth and its works will be burned up.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all these things are to be destroyed in this way,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sort of people ought you to be in holy conduct and godliness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72927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1066800" y="1828799"/>
            <a:ext cx="7010401" cy="1143001"/>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“Paul’s ministry could demonstrate the authority of that future kingdom.”</a:t>
            </a:r>
          </a:p>
        </p:txBody>
      </p:sp>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6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246.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E51C2D4-B116-4075-96CF-257CDC671A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0845" y="3581400"/>
            <a:ext cx="4782311" cy="2743200"/>
          </a:xfrm>
          <a:prstGeom prst="rect">
            <a:avLst/>
          </a:prstGeom>
        </p:spPr>
      </p:pic>
    </p:spTree>
    <p:extLst>
      <p:ext uri="{BB962C8B-B14F-4D97-AF65-F5344CB8AC3E}">
        <p14:creationId xmlns:p14="http://schemas.microsoft.com/office/powerpoint/2010/main" val="224537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171653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82140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340699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Generic References to the Kingdom in Acts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1:3, 6; 8:12; 14:22; 19:8; 20:25; 28:23, 31)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Lack of a definition of the kingdom</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Teaching about the unrealized does not necessarily make it realized in the present</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Kingdom mentioned 45x in Luke’s prequel</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785" y="4648200"/>
            <a:ext cx="2736430" cy="1828800"/>
          </a:xfrm>
          <a:prstGeom prst="rect">
            <a:avLst/>
          </a:prstGeom>
        </p:spPr>
      </p:pic>
    </p:spTree>
    <p:extLst>
      <p:ext uri="{BB962C8B-B14F-4D97-AF65-F5344CB8AC3E}">
        <p14:creationId xmlns:p14="http://schemas.microsoft.com/office/powerpoint/2010/main" val="346972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45720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“The term ‘kingdom’ (</a:t>
            </a:r>
            <a:r>
              <a:rPr lang="en-US" sz="2800" dirty="0" err="1">
                <a:effectLst>
                  <a:outerShdw blurRad="38100" dist="38100" dir="2700000" algn="tl">
                    <a:srgbClr val="000000">
                      <a:alpha val="43137"/>
                    </a:srgbClr>
                  </a:outerShdw>
                </a:effectLst>
              </a:rPr>
              <a:t>Grk</a:t>
            </a:r>
            <a:r>
              <a:rPr lang="en-US" sz="2800"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basileia</a:t>
            </a:r>
            <a:r>
              <a:rPr lang="en-US" sz="2800" dirty="0">
                <a:effectLst>
                  <a:outerShdw blurRad="38100" dist="38100" dir="2700000" algn="tl">
                    <a:srgbClr val="000000">
                      <a:alpha val="43137"/>
                    </a:srgbClr>
                  </a:outerShdw>
                </a:effectLst>
              </a:rPr>
              <a:t>) occurs eight times in Acts as referring to the divine rule. . . . In the Book of Acts this ‘kingdom of God’ appears as something future, the term being used, as James Orr has observed, ‘in an almost exclusively eschatological sense.’ The Old Testament prophecies of the Messianic Kingdom, occasionally quoted by the apostles (cf. Acts 2:25–36; 3:22–36; 13:22–39) are used to show the regal rights of Jesus the Messiah. But nowhere do they ever assert that the Kingdom has been established. In passages about which there can be no dispute, this is a matter which belongs to the future when the King returns from heaven (cf. 1:6–11; 3:19–21; 15:13–16).”</a:t>
            </a:r>
          </a:p>
        </p:txBody>
      </p:sp>
      <mc:AlternateContent xmlns:mc="http://schemas.openxmlformats.org/markup-compatibility/2006">
        <mc:Choice xmlns:p14="http://schemas.microsoft.com/office/powerpoint/2010/main" Requires="p14">
          <p:contentPart p14:bwMode="auto" r:id="rId2">
            <p14:nvContentPartPr>
              <p14:cNvPr id="9" name="Ink 8"/>
              <p14:cNvContentPartPr/>
              <p14:nvPr/>
            </p14:nvContentPartPr>
            <p14:xfrm>
              <a:off x="3575609" y="3821322"/>
              <a:ext cx="6840" cy="20520"/>
            </p14:xfrm>
          </p:contentPart>
        </mc:Choice>
        <mc:Fallback>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3780449" y="3862362"/>
              <a:ext cx="20880" cy="7200"/>
            </p14:xfrm>
          </p:contentPart>
        </mc:Choice>
        <mc:Fallback>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p14:cNvContentPartPr/>
              <p14:nvPr/>
            </p14:nvContentPartPr>
            <p14:xfrm>
              <a:off x="3787289" y="3876042"/>
              <a:ext cx="14040" cy="360"/>
            </p14:xfrm>
          </p:contentPart>
        </mc:Choice>
        <mc:Fallback>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424-26.</a:t>
            </a:r>
          </a:p>
        </p:txBody>
      </p:sp>
    </p:spTree>
    <p:extLst>
      <p:ext uri="{BB962C8B-B14F-4D97-AF65-F5344CB8AC3E}">
        <p14:creationId xmlns:p14="http://schemas.microsoft.com/office/powerpoint/2010/main" val="2338330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45720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“The passage in 14:22, ‘we must through much tribulation enter into the kingdom of God,’ is sometimes used to prove a present Messianic Kingdom established on earth in the church. But such a use would prove too much. . . . But in the Old Testament prophetic picture of the coming Messianic Kingdom, as every intelligent Jew understood, a period of terrible tribulation always precedes its establishment on earth. . . . Therefore the passage in 14:22 is in complete harmony with the historical situation and the progress of revelation. . . .” </a:t>
            </a:r>
          </a:p>
        </p:txBody>
      </p:sp>
      <mc:AlternateContent xmlns:mc="http://schemas.openxmlformats.org/markup-compatibility/2006">
        <mc:Choice xmlns:p14="http://schemas.microsoft.com/office/powerpoint/2010/main" Requires="p14">
          <p:contentPart p14:bwMode="auto" r:id="rId2">
            <p14:nvContentPartPr>
              <p14:cNvPr id="9" name="Ink 8"/>
              <p14:cNvContentPartPr/>
              <p14:nvPr/>
            </p14:nvContentPartPr>
            <p14:xfrm>
              <a:off x="3575609" y="3821322"/>
              <a:ext cx="6840" cy="20520"/>
            </p14:xfrm>
          </p:contentPart>
        </mc:Choice>
        <mc:Fallback>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3780449" y="3862362"/>
              <a:ext cx="20880" cy="7200"/>
            </p14:xfrm>
          </p:contentPart>
        </mc:Choice>
        <mc:Fallback>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p14:cNvContentPartPr/>
              <p14:nvPr/>
            </p14:nvContentPartPr>
            <p14:xfrm>
              <a:off x="3787289" y="3876042"/>
              <a:ext cx="14040" cy="360"/>
            </p14:xfrm>
          </p:contentPart>
        </mc:Choice>
        <mc:Fallback>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424-26.</a:t>
            </a:r>
          </a:p>
        </p:txBody>
      </p:sp>
    </p:spTree>
    <p:extLst>
      <p:ext uri="{BB962C8B-B14F-4D97-AF65-F5344CB8AC3E}">
        <p14:creationId xmlns:p14="http://schemas.microsoft.com/office/powerpoint/2010/main" val="1562692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45720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“The argument advanced by some, that since the apostles throughout the Acts period preached ‘the things concerning the kingdom of God’ (19:8), therefore the Kingdom must have already been established, is not very good logic. Most of us preach and teach many things in the Christian faith which are not yet realized in experience. No sensible person would argue that because the apostles continually preached the resurrection of the dead, therefore, it must have already taken place.”</a:t>
            </a:r>
          </a:p>
        </p:txBody>
      </p:sp>
      <mc:AlternateContent xmlns:mc="http://schemas.openxmlformats.org/markup-compatibility/2006">
        <mc:Choice xmlns:p14="http://schemas.microsoft.com/office/powerpoint/2010/main" Requires="p14">
          <p:contentPart p14:bwMode="auto" r:id="rId2">
            <p14:nvContentPartPr>
              <p14:cNvPr id="9" name="Ink 8"/>
              <p14:cNvContentPartPr/>
              <p14:nvPr/>
            </p14:nvContentPartPr>
            <p14:xfrm>
              <a:off x="3575609" y="3821322"/>
              <a:ext cx="6840" cy="20520"/>
            </p14:xfrm>
          </p:contentPart>
        </mc:Choice>
        <mc:Fallback>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3780449" y="3862362"/>
              <a:ext cx="20880" cy="7200"/>
            </p14:xfrm>
          </p:contentPart>
        </mc:Choice>
        <mc:Fallback>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p14:cNvContentPartPr/>
              <p14:nvPr/>
            </p14:nvContentPartPr>
            <p14:xfrm>
              <a:off x="3787289" y="3876042"/>
              <a:ext cx="14040" cy="360"/>
            </p14:xfrm>
          </p:contentPart>
        </mc:Choice>
        <mc:Fallback>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424-26.</a:t>
            </a:r>
          </a:p>
        </p:txBody>
      </p:sp>
    </p:spTree>
    <p:extLst>
      <p:ext uri="{BB962C8B-B14F-4D97-AF65-F5344CB8AC3E}">
        <p14:creationId xmlns:p14="http://schemas.microsoft.com/office/powerpoint/2010/main" val="311327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Generic References to the Kingdom in Acts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1:3, 6; 8:12; 14:22; 19:8; 20:25; 28:23, 31)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Lack of a definition of the kingdom</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Teaching about the unrealized does not necessarily make it realized in the present</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Kingdom mentioned 45x in Luke’s prequel</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785" y="4648200"/>
            <a:ext cx="2736430" cy="1828800"/>
          </a:xfrm>
          <a:prstGeom prst="rect">
            <a:avLst/>
          </a:prstGeom>
        </p:spPr>
      </p:pic>
    </p:spTree>
    <p:extLst>
      <p:ext uri="{BB962C8B-B14F-4D97-AF65-F5344CB8AC3E}">
        <p14:creationId xmlns:p14="http://schemas.microsoft.com/office/powerpoint/2010/main" val="3239304158"/>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24143</TotalTime>
  <Words>1948</Words>
  <Application>Microsoft Office PowerPoint</Application>
  <PresentationFormat>On-screen Show (4:3)</PresentationFormat>
  <Paragraphs>190</Paragraphs>
  <Slides>41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Azure</vt:lpstr>
      <vt:lpstr>PowerPoint Presentation</vt:lpstr>
      <vt:lpstr>The Coming Kingdom Chapter 19</vt:lpstr>
      <vt:lpstr>Kingdom Study Outline</vt:lpstr>
      <vt:lpstr>Response to Kingdom Now Problem Passages</vt:lpstr>
      <vt:lpstr>Generic References to the Kingdom in Acts (Acts 1:3, 6; 8:12; 14:22; 19:8; 20:25; 28:23, 31)</vt:lpstr>
      <vt:lpstr>PowerPoint Presentation</vt:lpstr>
      <vt:lpstr>PowerPoint Presentation</vt:lpstr>
      <vt:lpstr>PowerPoint Presentation</vt:lpstr>
      <vt:lpstr>Generic References to the Kingdom in Acts (Acts 1:3, 6; 8:12; 14:22; 19:8; 20:25; 28:23, 31)</vt:lpstr>
      <vt:lpstr>OT PROPHETS DESCRIBE THE KINGDOM</vt:lpstr>
      <vt:lpstr>Generic References to the Kingdom in Acts (Acts 1:3, 6; 8:12; 14:22; 19:8; 20:25; 28:23, 31)</vt:lpstr>
      <vt:lpstr>PowerPoint Presentation</vt:lpstr>
      <vt:lpstr>Generic References to the Kingdom in Acts (Acts 1:3, 6; 8:12; 14:22; 19:8; 20:25; 28:23, 31)</vt:lpstr>
      <vt:lpstr>PowerPoint Presentation</vt:lpstr>
      <vt:lpstr>Messengers of the Kingdom In Matthew</vt:lpstr>
      <vt:lpstr>PowerPoint Presentation</vt:lpstr>
      <vt:lpstr>Matthew Outline</vt:lpstr>
      <vt:lpstr>PowerPoint Presentation</vt:lpstr>
      <vt:lpstr>Generic References to the Kingdom in Acts (Acts 1:3, 6; 8:12; 14:22; 19:8; 20:25; 28:23, 31)</vt:lpstr>
      <vt:lpstr>Response to Kingdom Now Problem Passages</vt:lpstr>
      <vt:lpstr>3. Passages from Paul’s Writings</vt:lpstr>
      <vt:lpstr>3. Passages from Paul’s Writings</vt:lpstr>
      <vt:lpstr>PowerPoint Presentation</vt:lpstr>
      <vt:lpstr>PowerPoint Presentation</vt:lpstr>
      <vt:lpstr>E.R. Craven “Excursus on the Basileia,” in Revelation of John, J. P. Lange (New York: Scribner, 1874), 97.</vt:lpstr>
      <vt:lpstr>PowerPoint Presentation</vt:lpstr>
      <vt:lpstr>3. Passages from Paul’s Writings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Passages from Paul’s Writings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2858</cp:revision>
  <cp:lastPrinted>2019-04-10T12:07:05Z</cp:lastPrinted>
  <dcterms:created xsi:type="dcterms:W3CDTF">2009-03-17T12:21:13Z</dcterms:created>
  <dcterms:modified xsi:type="dcterms:W3CDTF">2019-04-10T12:07:38Z</dcterms:modified>
</cp:coreProperties>
</file>