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9"/>
  </p:notesMasterIdLst>
  <p:handoutMasterIdLst>
    <p:handoutMasterId r:id="rId70"/>
  </p:handoutMasterIdLst>
  <p:sldIdLst>
    <p:sldId id="2067" r:id="rId2"/>
    <p:sldId id="322" r:id="rId3"/>
    <p:sldId id="5164" r:id="rId4"/>
    <p:sldId id="5185" r:id="rId5"/>
    <p:sldId id="3738" r:id="rId6"/>
    <p:sldId id="5017" r:id="rId7"/>
    <p:sldId id="682" r:id="rId8"/>
    <p:sldId id="664" r:id="rId9"/>
    <p:sldId id="4990" r:id="rId10"/>
    <p:sldId id="4981" r:id="rId11"/>
    <p:sldId id="5180" r:id="rId12"/>
    <p:sldId id="5186" r:id="rId13"/>
    <p:sldId id="5181" r:id="rId14"/>
    <p:sldId id="5196" r:id="rId15"/>
    <p:sldId id="5197" r:id="rId16"/>
    <p:sldId id="2043" r:id="rId17"/>
    <p:sldId id="2075" r:id="rId18"/>
    <p:sldId id="2073" r:id="rId19"/>
    <p:sldId id="2074" r:id="rId20"/>
    <p:sldId id="5188" r:id="rId21"/>
    <p:sldId id="778" r:id="rId22"/>
    <p:sldId id="2070" r:id="rId23"/>
    <p:sldId id="2048" r:id="rId24"/>
    <p:sldId id="2076" r:id="rId25"/>
    <p:sldId id="2050" r:id="rId26"/>
    <p:sldId id="2051" r:id="rId27"/>
    <p:sldId id="2052" r:id="rId28"/>
    <p:sldId id="2921" r:id="rId29"/>
    <p:sldId id="3848" r:id="rId30"/>
    <p:sldId id="5193" r:id="rId31"/>
    <p:sldId id="5194" r:id="rId32"/>
    <p:sldId id="2054" r:id="rId33"/>
    <p:sldId id="5198" r:id="rId34"/>
    <p:sldId id="2055" r:id="rId35"/>
    <p:sldId id="5195" r:id="rId36"/>
    <p:sldId id="2077" r:id="rId37"/>
    <p:sldId id="5199" r:id="rId38"/>
    <p:sldId id="5189" r:id="rId39"/>
    <p:sldId id="5182" r:id="rId40"/>
    <p:sldId id="2058" r:id="rId41"/>
    <p:sldId id="2307" r:id="rId42"/>
    <p:sldId id="1363" r:id="rId43"/>
    <p:sldId id="2036" r:id="rId44"/>
    <p:sldId id="2037" r:id="rId45"/>
    <p:sldId id="2038" r:id="rId46"/>
    <p:sldId id="2039" r:id="rId47"/>
    <p:sldId id="2040" r:id="rId48"/>
    <p:sldId id="1073" r:id="rId49"/>
    <p:sldId id="2016" r:id="rId50"/>
    <p:sldId id="2017" r:id="rId51"/>
    <p:sldId id="2057" r:id="rId52"/>
    <p:sldId id="2071" r:id="rId53"/>
    <p:sldId id="5190" r:id="rId54"/>
    <p:sldId id="2060" r:id="rId55"/>
    <p:sldId id="2078" r:id="rId56"/>
    <p:sldId id="2062" r:id="rId57"/>
    <p:sldId id="5191" r:id="rId58"/>
    <p:sldId id="2079" r:id="rId59"/>
    <p:sldId id="5192" r:id="rId60"/>
    <p:sldId id="2065" r:id="rId61"/>
    <p:sldId id="2066" r:id="rId62"/>
    <p:sldId id="3783" r:id="rId63"/>
    <p:sldId id="2248" r:id="rId64"/>
    <p:sldId id="5179" r:id="rId65"/>
    <p:sldId id="2068" r:id="rId66"/>
    <p:sldId id="2069" r:id="rId67"/>
    <p:sldId id="3488" r:id="rId68"/>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99"/>
    <a:srgbClr val="000066"/>
    <a:srgbClr val="0000CC"/>
    <a:srgbClr val="006600"/>
    <a:srgbClr val="003300"/>
    <a:srgbClr val="008000"/>
    <a:srgbClr val="FFFF99"/>
    <a:srgbClr val="A50021"/>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50" autoAdjust="0"/>
    <p:restoredTop sz="93383" autoAdjust="0"/>
  </p:normalViewPr>
  <p:slideViewPr>
    <p:cSldViewPr>
      <p:cViewPr varScale="1">
        <p:scale>
          <a:sx n="63" d="100"/>
          <a:sy n="63" d="100"/>
        </p:scale>
        <p:origin x="582" y="72"/>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slide" Target="slides/slide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Dr. Andy Woods</a:t>
            </a:r>
          </a:p>
        </p:txBody>
      </p:sp>
      <p:sp>
        <p:nvSpPr>
          <p:cNvPr id="36867" name="Rectangle 3"/>
          <p:cNvSpPr>
            <a:spLocks noGrp="1" noChangeArrowheads="1"/>
          </p:cNvSpPr>
          <p:nvPr>
            <p:ph type="dt" sz="quarter" idx="1"/>
          </p:nvPr>
        </p:nvSpPr>
        <p:spPr bwMode="auto">
          <a:xfrm>
            <a:off x="4144963" y="0"/>
            <a:ext cx="3170237" cy="479425"/>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Times New Roman" pitchFamily="18" charset="0"/>
                <a:cs typeface="Arial" charset="0"/>
              </a:defRPr>
            </a:lvl1pPr>
          </a:lstStyle>
          <a:p>
            <a:pPr>
              <a:defRPr/>
            </a:pPr>
            <a:r>
              <a:rPr lang="en-US">
                <a:latin typeface="Calibri" panose="020F0502020204030204" pitchFamily="34" charset="0"/>
                <a:cs typeface="Calibri" panose="020F0502020204030204" pitchFamily="34" charset="0"/>
              </a:rPr>
              <a:t>1/27/2019</a:t>
            </a:r>
            <a:endParaRPr lang="en-US" dirty="0">
              <a:latin typeface="Calibri" panose="020F0502020204030204" pitchFamily="34" charset="0"/>
              <a:cs typeface="Calibri" panose="020F0502020204030204" pitchFamily="34" charset="0"/>
            </a:endParaRPr>
          </a:p>
        </p:txBody>
      </p:sp>
      <p:sp>
        <p:nvSpPr>
          <p:cNvPr id="36868"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163" eaLnBrk="1" hangingPunct="1">
              <a:defRPr sz="1400" smtClean="0"/>
            </a:lvl1pPr>
          </a:lstStyle>
          <a:p>
            <a:pPr>
              <a:defRPr/>
            </a:pPr>
            <a:fld id="{F12A5B29-4538-4C3D-A81C-6C008BE36C0F}" type="slidenum">
              <a:rPr lang="en-US" altLang="en-US">
                <a:latin typeface="Calibri" panose="020F0502020204030204" pitchFamily="34" charset="0"/>
                <a:cs typeface="Calibri" panose="020F0502020204030204" pitchFamily="34" charset="0"/>
              </a:rPr>
              <a:pPr>
                <a:defRPr/>
              </a:pPr>
              <a:t>‹#›</a:t>
            </a:fld>
            <a:endParaRPr lang="en-US" altLang="en-US" dirty="0">
              <a:latin typeface="Calibri" panose="020F0502020204030204" pitchFamily="34" charset="0"/>
              <a:cs typeface="Calibri" panose="020F0502020204030204" pitchFamily="34" charset="0"/>
            </a:endParaRPr>
          </a:p>
        </p:txBody>
      </p:sp>
    </p:spTree>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170238" cy="479425"/>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r>
              <a:rPr lang="en-US" dirty="0"/>
              <a:t>Dr. Andy Woods</a:t>
            </a:r>
          </a:p>
        </p:txBody>
      </p:sp>
      <p:sp>
        <p:nvSpPr>
          <p:cNvPr id="3" name="Date Placeholder 2"/>
          <p:cNvSpPr>
            <a:spLocks noGrp="1"/>
          </p:cNvSpPr>
          <p:nvPr>
            <p:ph type="dt" idx="1"/>
          </p:nvPr>
        </p:nvSpPr>
        <p:spPr bwMode="auto">
          <a:xfrm>
            <a:off x="4143375" y="0"/>
            <a:ext cx="3170238" cy="479425"/>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Calibri" panose="020F0502020204030204" pitchFamily="34" charset="0"/>
              </a:defRPr>
            </a:lvl1pPr>
          </a:lstStyle>
          <a:p>
            <a:pPr>
              <a:defRPr/>
            </a:pPr>
            <a:r>
              <a:rPr lang="en-US"/>
              <a:t>1/27/2019</a:t>
            </a:r>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1838" y="4560888"/>
            <a:ext cx="5851525" cy="4319587"/>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0" y="9120188"/>
            <a:ext cx="3170238" cy="479425"/>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r>
              <a:rPr lang="en-US" dirty="0"/>
              <a:t>Sugar Land Bible Church</a:t>
            </a:r>
          </a:p>
        </p:txBody>
      </p:sp>
      <p:sp>
        <p:nvSpPr>
          <p:cNvPr id="7" name="Slide Number Placeholder 6"/>
          <p:cNvSpPr>
            <a:spLocks noGrp="1"/>
          </p:cNvSpPr>
          <p:nvPr>
            <p:ph type="sldNum" sz="quarter" idx="5"/>
          </p:nvPr>
        </p:nvSpPr>
        <p:spPr bwMode="auto">
          <a:xfrm>
            <a:off x="4143375" y="9120188"/>
            <a:ext cx="3170238" cy="479425"/>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163" eaLnBrk="1" hangingPunct="1">
              <a:defRPr sz="1400" smtClean="0">
                <a:latin typeface="Calibri" panose="020F0502020204030204" pitchFamily="34" charset="0"/>
                <a:cs typeface="Calibri" panose="020F0502020204030204" pitchFamily="34" charset="0"/>
              </a:defRPr>
            </a:lvl1pPr>
          </a:lstStyle>
          <a:p>
            <a:pPr>
              <a:defRPr/>
            </a:pPr>
            <a:fld id="{F3584848-F49B-4589-80F1-8AC4D2C6A1D1}"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605827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0364542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122421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cs typeface="Calibri" panose="020F0502020204030204" pitchFamily="34"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grpSp>
      </p:grpSp>
      <p:sp>
        <p:nvSpPr>
          <p:cNvPr id="15394"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solidFill>
                  <a:srgbClr val="FFFFFF"/>
                </a:solidFill>
              </a:defRPr>
            </a:lvl1pPr>
          </a:lstStyle>
          <a:p>
            <a:pPr>
              <a:defRPr/>
            </a:pPr>
            <a:fld id="{6F6F37EF-C3DC-4734-9315-DC3690F55A64}" type="slidenum">
              <a:rPr lang="en-US" altLang="en-US"/>
              <a:pPr>
                <a:defRPr/>
              </a:pPr>
              <a:t>‹#›</a:t>
            </a:fld>
            <a:endParaRPr lang="en-US" altLang="en-US"/>
          </a:p>
        </p:txBody>
      </p:sp>
    </p:spTree>
    <p:extLst>
      <p:ext uri="{BB962C8B-B14F-4D97-AF65-F5344CB8AC3E}">
        <p14:creationId xmlns:p14="http://schemas.microsoft.com/office/powerpoint/2010/main" val="200914725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32388" y="1946275"/>
            <a:ext cx="3810000" cy="4114800"/>
          </a:xfrm>
        </p:spPr>
        <p:txBody>
          <a:bodyPr/>
          <a:lstStyle/>
          <a:p>
            <a:pPr lvl="0"/>
            <a:endParaRPr lang="en-US" noProof="0"/>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B483973-DD75-4A32-B455-BFD82030814F}" type="slidenum">
              <a:rPr lang="en-US"/>
              <a:pPr>
                <a:defRPr/>
              </a:pPr>
              <a:t>‹#›</a:t>
            </a:fld>
            <a:endParaRPr lang="en-US"/>
          </a:p>
        </p:txBody>
      </p:sp>
    </p:spTree>
    <p:extLst>
      <p:ext uri="{BB962C8B-B14F-4D97-AF65-F5344CB8AC3E}">
        <p14:creationId xmlns:p14="http://schemas.microsoft.com/office/powerpoint/2010/main" val="2928001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9BA061-3710-4029-BD8B-F3E128C64D11}" type="slidenum">
              <a:rPr lang="en-US"/>
              <a:pPr>
                <a:defRPr/>
              </a:pPr>
              <a:t>‹#›</a:t>
            </a:fld>
            <a:endParaRPr lang="en-US"/>
          </a:p>
        </p:txBody>
      </p:sp>
    </p:spTree>
    <p:extLst>
      <p:ext uri="{BB962C8B-B14F-4D97-AF65-F5344CB8AC3E}">
        <p14:creationId xmlns:p14="http://schemas.microsoft.com/office/powerpoint/2010/main" val="2951213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090857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43557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133249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56570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785978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898383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075347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011970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8" r:id="rId13"/>
    <p:sldLayoutId id="2147483919"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s://s3.amazonaws.com/slbc-wordpress/wp-content/uploads/2018/05/21010127/TheBookofRevelation-SLBC-WebsiteImage.jpg">
            <a:extLst>
              <a:ext uri="{FF2B5EF4-FFF2-40B4-BE49-F238E27FC236}">
                <a16:creationId xmlns:a16="http://schemas.microsoft.com/office/drawing/2014/main" id="{6BBCB659-9ABA-4634-8520-21702CE6D23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4800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BE5DCF4-598D-41E1-94AB-D150A65AB6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1" y="5181600"/>
            <a:ext cx="1002323" cy="1371600"/>
          </a:xfrm>
          <a:prstGeom prst="rect">
            <a:avLst/>
          </a:prstGeom>
          <a:ln>
            <a:noFill/>
          </a:ln>
        </p:spPr>
      </p:pic>
      <p:sp>
        <p:nvSpPr>
          <p:cNvPr id="8" name="Subtitle 2">
            <a:extLst>
              <a:ext uri="{FF2B5EF4-FFF2-40B4-BE49-F238E27FC236}">
                <a16:creationId xmlns:a16="http://schemas.microsoft.com/office/drawing/2014/main" id="{B9CDD187-4665-4441-9CE9-61C16AFDD123}"/>
              </a:ext>
            </a:extLst>
          </p:cNvPr>
          <p:cNvSpPr txBox="1">
            <a:spLocks/>
          </p:cNvSpPr>
          <p:nvPr/>
        </p:nvSpPr>
        <p:spPr bwMode="auto">
          <a:xfrm>
            <a:off x="838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r>
              <a:rPr lang="en-US" altLang="en-US" kern="0" dirty="0">
                <a:solidFill>
                  <a:schemeClr val="tx1"/>
                </a:solidFill>
                <a:effectLst>
                  <a:outerShdw blurRad="38100" dist="38100" dir="2700000" algn="tl">
                    <a:srgbClr val="000000">
                      <a:alpha val="43137"/>
                    </a:srgbClr>
                  </a:outerShdw>
                </a:effectLst>
              </a:rPr>
              <a:t>Dr. Andy Woods</a:t>
            </a:r>
          </a:p>
          <a:p>
            <a:pPr eaLnBrk="1" hangingPunct="1"/>
            <a:r>
              <a:rPr lang="en-US" altLang="en-US" sz="2000" kern="0" dirty="0">
                <a:solidFill>
                  <a:schemeClr val="tx1"/>
                </a:solidFill>
                <a:effectLst>
                  <a:outerShdw blurRad="38100" dist="38100" dir="2700000" algn="tl">
                    <a:srgbClr val="000000">
                      <a:alpha val="43137"/>
                    </a:srgbClr>
                  </a:outerShdw>
                </a:effectLst>
              </a:rPr>
              <a:t>Senior Pastor – Sugar Land Bible Church</a:t>
            </a:r>
          </a:p>
          <a:p>
            <a:pPr eaLnBrk="1" hangingPunct="1"/>
            <a:r>
              <a:rPr lang="en-US" altLang="en-US" sz="2000" kern="0" dirty="0">
                <a:solidFill>
                  <a:schemeClr val="tx1"/>
                </a:solidFill>
                <a:effectLst>
                  <a:outerShdw blurRad="38100" dist="38100" dir="2700000" algn="tl">
                    <a:srgbClr val="000000">
                      <a:alpha val="43137"/>
                    </a:srgbClr>
                  </a:outerShdw>
                </a:effectLst>
              </a:rPr>
              <a:t>President – Chafer Theological Seminary</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BE7A3DF-91BB-4AC2-B7ED-5A965ACD77AF}"/>
              </a:ext>
            </a:extLst>
          </p:cNvPr>
          <p:cNvSpPr>
            <a:spLocks noGrp="1" noChangeArrowheads="1"/>
          </p:cNvSpPr>
          <p:nvPr>
            <p:ph type="title"/>
          </p:nvPr>
        </p:nvSpPr>
        <p:spPr>
          <a:xfrm>
            <a:off x="0" y="228600"/>
            <a:ext cx="9144000" cy="914400"/>
          </a:xfrm>
        </p:spPr>
        <p:txBody>
          <a:bodyPr/>
          <a:lstStyle/>
          <a:p>
            <a:pPr algn="ctr"/>
            <a:r>
              <a:rPr lang="en-US" altLang="en-US" sz="3600" dirty="0">
                <a:effectLst>
                  <a:outerShdw blurRad="38100" dist="38100" dir="2700000" algn="tl">
                    <a:srgbClr val="000000">
                      <a:alpha val="43137"/>
                    </a:srgbClr>
                  </a:outerShdw>
                </a:effectLst>
              </a:rPr>
              <a:t>Revelation 12</a:t>
            </a:r>
            <a:r>
              <a:rPr lang="en-US" altLang="en-US" sz="3600" dirty="0">
                <a:effectLst>
                  <a:outerShdw blurRad="38100" dist="38100" dir="2700000" algn="tl">
                    <a:srgbClr val="000000">
                      <a:alpha val="43137"/>
                    </a:srgbClr>
                  </a:outerShdw>
                </a:effectLst>
                <a:cs typeface="Calibri" panose="020F0502020204030204" pitchFamily="34" charset="0"/>
              </a:rPr>
              <a:t>‒14</a:t>
            </a:r>
            <a:endParaRPr lang="en-US" altLang="en-US" sz="3600" dirty="0">
              <a:effectLst>
                <a:outerShdw blurRad="38100" dist="38100" dir="2700000" algn="tl">
                  <a:srgbClr val="000000">
                    <a:alpha val="43137"/>
                  </a:srgbClr>
                </a:outerShdw>
              </a:effectLst>
            </a:endParaRPr>
          </a:p>
        </p:txBody>
      </p:sp>
      <p:sp>
        <p:nvSpPr>
          <p:cNvPr id="58371" name="Rectangle 3">
            <a:extLst>
              <a:ext uri="{FF2B5EF4-FFF2-40B4-BE49-F238E27FC236}">
                <a16:creationId xmlns:a16="http://schemas.microsoft.com/office/drawing/2014/main" id="{540F1CC5-045C-4C43-B65B-8CBDEAE84D50}"/>
              </a:ext>
            </a:extLst>
          </p:cNvPr>
          <p:cNvSpPr>
            <a:spLocks noGrp="1" noChangeArrowheads="1"/>
          </p:cNvSpPr>
          <p:nvPr>
            <p:ph type="body" idx="1"/>
          </p:nvPr>
        </p:nvSpPr>
        <p:spPr>
          <a:xfrm>
            <a:off x="1828799" y="1600200"/>
            <a:ext cx="5486401" cy="2895600"/>
          </a:xfrm>
        </p:spPr>
        <p:txBody>
          <a:bodyPr/>
          <a:lstStyle/>
          <a:p>
            <a:pPr marL="514350" indent="-514350">
              <a:spcBef>
                <a:spcPts val="0"/>
              </a:spcBef>
              <a:spcAft>
                <a:spcPts val="3600"/>
              </a:spcAft>
              <a:buSzPct val="100000"/>
              <a:buFont typeface="+mj-lt"/>
              <a:buAutoNum type="alphaUcPeriod"/>
              <a:defRPr/>
            </a:pPr>
            <a:r>
              <a:rPr lang="en-US" dirty="0">
                <a:effectLst>
                  <a:outerShdw blurRad="38100" dist="38100" dir="2700000" algn="tl">
                    <a:srgbClr val="000000">
                      <a:alpha val="43137"/>
                    </a:srgbClr>
                  </a:outerShdw>
                </a:effectLst>
              </a:rPr>
              <a:t>Rev 12 – Israel’s flight</a:t>
            </a:r>
            <a:endParaRPr lang="en-US" dirty="0">
              <a:effectLst>
                <a:outerShdw blurRad="38100" dist="38100" dir="2700000" algn="tl">
                  <a:srgbClr val="000000">
                    <a:alpha val="43137"/>
                  </a:srgbClr>
                </a:outerShdw>
              </a:effectLst>
              <a:cs typeface="Calibri" panose="020F0502020204030204" pitchFamily="34" charset="0"/>
            </a:endParaRPr>
          </a:p>
          <a:p>
            <a:pPr marL="514350" indent="-514350">
              <a:spcBef>
                <a:spcPts val="0"/>
              </a:spcBef>
              <a:spcAft>
                <a:spcPts val="3600"/>
              </a:spcAft>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Rev 13</a:t>
            </a:r>
            <a:r>
              <a:rPr lang="en-US" dirty="0">
                <a:effectLst>
                  <a:outerShdw blurRad="38100" dist="38100" dir="2700000" algn="tl">
                    <a:srgbClr val="000000">
                      <a:alpha val="43137"/>
                    </a:srgbClr>
                  </a:outerShdw>
                </a:effectLst>
              </a:rPr>
              <a:t> – </a:t>
            </a:r>
            <a:r>
              <a:rPr lang="en-US" dirty="0">
                <a:effectLst>
                  <a:outerShdw blurRad="38100" dist="38100" dir="2700000" algn="tl">
                    <a:srgbClr val="000000">
                      <a:alpha val="43137"/>
                    </a:srgbClr>
                  </a:outerShdw>
                </a:effectLst>
                <a:cs typeface="Calibri" panose="020F0502020204030204" pitchFamily="34" charset="0"/>
              </a:rPr>
              <a:t>Two beasts</a:t>
            </a:r>
          </a:p>
          <a:p>
            <a:pPr marL="514350" indent="-514350">
              <a:spcBef>
                <a:spcPts val="0"/>
              </a:spcBef>
              <a:spcAft>
                <a:spcPts val="3600"/>
              </a:spcAft>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Rev 14</a:t>
            </a:r>
            <a:r>
              <a:rPr lang="en-US" dirty="0">
                <a:effectLst>
                  <a:outerShdw blurRad="38100" dist="38100" dir="2700000" algn="tl">
                    <a:srgbClr val="000000">
                      <a:alpha val="43137"/>
                    </a:srgbClr>
                  </a:outerShdw>
                </a:effectLst>
              </a:rPr>
              <a:t> – </a:t>
            </a:r>
            <a:r>
              <a:rPr lang="en-US" dirty="0">
                <a:effectLst>
                  <a:outerShdw blurRad="38100" dist="38100" dir="2700000" algn="tl">
                    <a:srgbClr val="000000">
                      <a:alpha val="43137"/>
                    </a:srgbClr>
                  </a:outerShdw>
                </a:effectLst>
                <a:cs typeface="Calibri" panose="020F0502020204030204" pitchFamily="34" charset="0"/>
              </a:rPr>
              <a:t>Six scenes of hope</a:t>
            </a:r>
          </a:p>
        </p:txBody>
      </p:sp>
      <p:pic>
        <p:nvPicPr>
          <p:cNvPr id="4" name="Picture 6" descr="Image result for the seven trumpets">
            <a:extLst>
              <a:ext uri="{FF2B5EF4-FFF2-40B4-BE49-F238E27FC236}">
                <a16:creationId xmlns:a16="http://schemas.microsoft.com/office/drawing/2014/main" id="{6C0E058C-EA02-4384-93FB-2636D77F82E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6738" y="167142"/>
            <a:ext cx="1382235" cy="914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the seven trumpets">
            <a:extLst>
              <a:ext uri="{FF2B5EF4-FFF2-40B4-BE49-F238E27FC236}">
                <a16:creationId xmlns:a16="http://schemas.microsoft.com/office/drawing/2014/main" id="{147BF45E-16F0-41C4-803E-D442981D73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53355" y="152400"/>
            <a:ext cx="153824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17990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BE7A3DF-91BB-4AC2-B7ED-5A965ACD77AF}"/>
              </a:ext>
            </a:extLst>
          </p:cNvPr>
          <p:cNvSpPr>
            <a:spLocks noGrp="1" noChangeArrowheads="1"/>
          </p:cNvSpPr>
          <p:nvPr>
            <p:ph type="title"/>
          </p:nvPr>
        </p:nvSpPr>
        <p:spPr>
          <a:xfrm>
            <a:off x="0" y="228600"/>
            <a:ext cx="9144000" cy="914400"/>
          </a:xfrm>
        </p:spPr>
        <p:txBody>
          <a:bodyPr/>
          <a:lstStyle/>
          <a:p>
            <a:pPr algn="ctr"/>
            <a:r>
              <a:rPr lang="en-US" altLang="en-US" sz="3600" dirty="0">
                <a:effectLst>
                  <a:outerShdw blurRad="38100" dist="38100" dir="2700000" algn="tl">
                    <a:srgbClr val="000000">
                      <a:alpha val="43137"/>
                    </a:srgbClr>
                  </a:outerShdw>
                </a:effectLst>
              </a:rPr>
              <a:t>Revelation 12</a:t>
            </a:r>
            <a:r>
              <a:rPr lang="en-US" altLang="en-US" sz="3600" dirty="0">
                <a:effectLst>
                  <a:outerShdw blurRad="38100" dist="38100" dir="2700000" algn="tl">
                    <a:srgbClr val="000000">
                      <a:alpha val="43137"/>
                    </a:srgbClr>
                  </a:outerShdw>
                </a:effectLst>
                <a:cs typeface="Calibri" panose="020F0502020204030204" pitchFamily="34" charset="0"/>
              </a:rPr>
              <a:t>‒14</a:t>
            </a:r>
            <a:endParaRPr lang="en-US" altLang="en-US" sz="3600" dirty="0">
              <a:effectLst>
                <a:outerShdw blurRad="38100" dist="38100" dir="2700000" algn="tl">
                  <a:srgbClr val="000000">
                    <a:alpha val="43137"/>
                  </a:srgbClr>
                </a:outerShdw>
              </a:effectLst>
            </a:endParaRPr>
          </a:p>
        </p:txBody>
      </p:sp>
      <p:sp>
        <p:nvSpPr>
          <p:cNvPr id="58371" name="Rectangle 3">
            <a:extLst>
              <a:ext uri="{FF2B5EF4-FFF2-40B4-BE49-F238E27FC236}">
                <a16:creationId xmlns:a16="http://schemas.microsoft.com/office/drawing/2014/main" id="{540F1CC5-045C-4C43-B65B-8CBDEAE84D50}"/>
              </a:ext>
            </a:extLst>
          </p:cNvPr>
          <p:cNvSpPr>
            <a:spLocks noGrp="1" noChangeArrowheads="1"/>
          </p:cNvSpPr>
          <p:nvPr>
            <p:ph type="body" idx="1"/>
          </p:nvPr>
        </p:nvSpPr>
        <p:spPr>
          <a:xfrm>
            <a:off x="1828800" y="1600200"/>
            <a:ext cx="5486400" cy="2895600"/>
          </a:xfrm>
        </p:spPr>
        <p:txBody>
          <a:bodyPr/>
          <a:lstStyle/>
          <a:p>
            <a:pPr marL="514350" indent="-514350">
              <a:spcBef>
                <a:spcPts val="0"/>
              </a:spcBef>
              <a:spcAft>
                <a:spcPts val="3600"/>
              </a:spcAft>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Rev 12 – Israel’s flight</a:t>
            </a:r>
            <a:endParaRPr lang="en-US" b="1" u="sng" dirty="0">
              <a:solidFill>
                <a:srgbClr val="FFFFCC"/>
              </a:solidFill>
              <a:effectLst>
                <a:outerShdw blurRad="38100" dist="38100" dir="2700000" algn="tl">
                  <a:srgbClr val="000000">
                    <a:alpha val="43137"/>
                  </a:srgbClr>
                </a:outerShdw>
              </a:effectLst>
              <a:cs typeface="Calibri" panose="020F0502020204030204" pitchFamily="34" charset="0"/>
            </a:endParaRPr>
          </a:p>
          <a:p>
            <a:pPr marL="514350" indent="-514350">
              <a:spcBef>
                <a:spcPts val="0"/>
              </a:spcBef>
              <a:spcAft>
                <a:spcPts val="3600"/>
              </a:spcAft>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Rev 13</a:t>
            </a:r>
            <a:r>
              <a:rPr lang="en-US" dirty="0">
                <a:effectLst>
                  <a:outerShdw blurRad="38100" dist="38100" dir="2700000" algn="tl">
                    <a:srgbClr val="000000">
                      <a:alpha val="43137"/>
                    </a:srgbClr>
                  </a:outerShdw>
                </a:effectLst>
              </a:rPr>
              <a:t> – </a:t>
            </a:r>
            <a:r>
              <a:rPr lang="en-US" dirty="0">
                <a:effectLst>
                  <a:outerShdw blurRad="38100" dist="38100" dir="2700000" algn="tl">
                    <a:srgbClr val="000000">
                      <a:alpha val="43137"/>
                    </a:srgbClr>
                  </a:outerShdw>
                </a:effectLst>
                <a:cs typeface="Calibri" panose="020F0502020204030204" pitchFamily="34" charset="0"/>
              </a:rPr>
              <a:t>Two beasts</a:t>
            </a:r>
          </a:p>
          <a:p>
            <a:pPr marL="514350" indent="-514350">
              <a:spcBef>
                <a:spcPts val="0"/>
              </a:spcBef>
              <a:spcAft>
                <a:spcPts val="3600"/>
              </a:spcAft>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Rev 14</a:t>
            </a:r>
            <a:r>
              <a:rPr lang="en-US" dirty="0">
                <a:effectLst>
                  <a:outerShdw blurRad="38100" dist="38100" dir="2700000" algn="tl">
                    <a:srgbClr val="000000">
                      <a:alpha val="43137"/>
                    </a:srgbClr>
                  </a:outerShdw>
                </a:effectLst>
              </a:rPr>
              <a:t> – </a:t>
            </a:r>
            <a:r>
              <a:rPr lang="en-US" dirty="0">
                <a:effectLst>
                  <a:outerShdw blurRad="38100" dist="38100" dir="2700000" algn="tl">
                    <a:srgbClr val="000000">
                      <a:alpha val="43137"/>
                    </a:srgbClr>
                  </a:outerShdw>
                </a:effectLst>
                <a:cs typeface="Calibri" panose="020F0502020204030204" pitchFamily="34" charset="0"/>
              </a:rPr>
              <a:t>Six scenes of hope</a:t>
            </a:r>
          </a:p>
        </p:txBody>
      </p:sp>
      <p:pic>
        <p:nvPicPr>
          <p:cNvPr id="4" name="Picture 6" descr="Image result for the seven trumpets">
            <a:extLst>
              <a:ext uri="{FF2B5EF4-FFF2-40B4-BE49-F238E27FC236}">
                <a16:creationId xmlns:a16="http://schemas.microsoft.com/office/drawing/2014/main" id="{6C0E058C-EA02-4384-93FB-2636D77F82E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6738" y="167142"/>
            <a:ext cx="1382235" cy="914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the seven trumpets">
            <a:extLst>
              <a:ext uri="{FF2B5EF4-FFF2-40B4-BE49-F238E27FC236}">
                <a16:creationId xmlns:a16="http://schemas.microsoft.com/office/drawing/2014/main" id="{147BF45E-16F0-41C4-803E-D442981D73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53355" y="152400"/>
            <a:ext cx="153824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98515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8" descr="D:\Powerpoint JPEG Images\22.JPG"/>
          <p:cNvPicPr>
            <a:picLocks noGrp="1" noChangeAspect="1" noChangeArrowheads="1"/>
          </p:cNvPicPr>
          <p:nvPr>
            <p:ph type="clipArt" sz="half" idx="4294967295"/>
          </p:nvPr>
        </p:nvPicPr>
        <p:blipFill>
          <a:blip r:embed="rId2" cstate="email">
            <a:extLst>
              <a:ext uri="{28A0092B-C50C-407E-A947-70E740481C1C}">
                <a14:useLocalDpi xmlns:a14="http://schemas.microsoft.com/office/drawing/2010/main"/>
              </a:ext>
            </a:extLst>
          </a:blip>
          <a:srcRect/>
          <a:stretch>
            <a:fillRect/>
          </a:stretch>
        </p:blipFill>
        <p:spPr>
          <a:xfrm>
            <a:off x="1181100" y="1340498"/>
            <a:ext cx="6781800" cy="5121275"/>
          </a:xfrm>
          <a:noFill/>
        </p:spPr>
      </p:pic>
      <p:sp>
        <p:nvSpPr>
          <p:cNvPr id="8195" name="Rectangle 2"/>
          <p:cNvSpPr>
            <a:spLocks noGrp="1" noChangeArrowheads="1"/>
          </p:cNvSpPr>
          <p:nvPr>
            <p:ph type="title" idx="4294967295"/>
          </p:nvPr>
        </p:nvSpPr>
        <p:spPr>
          <a:xfrm>
            <a:off x="685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WHAT MOTIVATES ANTI-SEMITISM?</a:t>
            </a:r>
          </a:p>
        </p:txBody>
      </p:sp>
      <p:sp>
        <p:nvSpPr>
          <p:cNvPr id="8196" name="Rectangle 4"/>
          <p:cNvSpPr>
            <a:spLocks noGrp="1" noChangeArrowheads="1"/>
          </p:cNvSpPr>
          <p:nvPr>
            <p:ph type="body" sz="half" idx="4294967295"/>
          </p:nvPr>
        </p:nvSpPr>
        <p:spPr>
          <a:xfrm>
            <a:off x="1181100" y="1371600"/>
            <a:ext cx="6781800" cy="762000"/>
          </a:xfrm>
        </p:spPr>
        <p:txBody>
          <a:bodyPr/>
          <a:lstStyle/>
          <a:p>
            <a:pPr algn="ctr" eaLnBrk="1" hangingPunct="1">
              <a:buFontTx/>
              <a:buNone/>
            </a:pPr>
            <a:r>
              <a:rPr lang="en-US" sz="4000" b="1" dirty="0">
                <a:ln w="6600">
                  <a:solidFill>
                    <a:schemeClr val="accent2"/>
                  </a:solidFill>
                  <a:prstDash val="solid"/>
                </a:ln>
                <a:solidFill>
                  <a:srgbClr val="FF0000"/>
                </a:solidFill>
                <a:effectLst>
                  <a:outerShdw blurRad="38100" dist="38100" dir="2700000" algn="tl">
                    <a:srgbClr val="000000">
                      <a:alpha val="43137"/>
                    </a:srgbClr>
                  </a:outerShdw>
                </a:effectLst>
              </a:rPr>
              <a:t>Fallen angelic world</a:t>
            </a:r>
          </a:p>
        </p:txBody>
      </p:sp>
    </p:spTree>
    <p:extLst>
      <p:ext uri="{BB962C8B-B14F-4D97-AF65-F5344CB8AC3E}">
        <p14:creationId xmlns:p14="http://schemas.microsoft.com/office/powerpoint/2010/main" val="323532355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162050" y="228600"/>
            <a:ext cx="6819900" cy="914400"/>
          </a:xfrm>
        </p:spPr>
        <p:txBody>
          <a:bodyPr/>
          <a:lstStyle/>
          <a:p>
            <a:pPr algn="ctr"/>
            <a:r>
              <a:rPr lang="en-US" sz="3600" dirty="0">
                <a:effectLst>
                  <a:outerShdw blurRad="38100" dist="38100" dir="2700000" algn="tl">
                    <a:srgbClr val="000000">
                      <a:alpha val="43137"/>
                    </a:srgbClr>
                  </a:outerShdw>
                </a:effectLst>
              </a:rPr>
              <a:t>Biblical Reality of the Angelic World</a:t>
            </a:r>
          </a:p>
        </p:txBody>
      </p:sp>
      <p:sp>
        <p:nvSpPr>
          <p:cNvPr id="9219" name="Rectangle 3"/>
          <p:cNvSpPr>
            <a:spLocks noGrp="1" noChangeArrowheads="1"/>
          </p:cNvSpPr>
          <p:nvPr>
            <p:ph type="body" idx="1"/>
          </p:nvPr>
        </p:nvSpPr>
        <p:spPr>
          <a:xfrm>
            <a:off x="196243" y="1143000"/>
            <a:ext cx="3886200" cy="4724399"/>
          </a:xfrm>
        </p:spPr>
        <p:txBody>
          <a:bodyPr/>
          <a:lstStyle/>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Job 1:12</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2 Kings 6:15-17</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1 </a:t>
            </a:r>
            <a:r>
              <a:rPr lang="en-US" dirty="0" err="1">
                <a:effectLst>
                  <a:outerShdw blurRad="38100" dist="38100" dir="2700000" algn="tl">
                    <a:srgbClr val="000000">
                      <a:alpha val="43137"/>
                    </a:srgbClr>
                  </a:outerShdw>
                </a:effectLst>
              </a:rPr>
              <a:t>Chron</a:t>
            </a:r>
            <a:r>
              <a:rPr lang="en-US" dirty="0">
                <a:effectLst>
                  <a:outerShdw blurRad="38100" dist="38100" dir="2700000" algn="tl">
                    <a:srgbClr val="000000">
                      <a:alpha val="43137"/>
                    </a:srgbClr>
                  </a:outerShdw>
                </a:effectLst>
              </a:rPr>
              <a:t> 21:1</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Dan 10:12-13, 20</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Matt 16:21-23</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Luke 22:31-32</a:t>
            </a:r>
          </a:p>
          <a:p>
            <a:pPr marL="457200" indent="-457200" eaLnBrk="1" hangingPunct="1">
              <a:spcBef>
                <a:spcPts val="0"/>
              </a:spcBef>
              <a:spcAft>
                <a:spcPts val="2400"/>
              </a:spcAft>
            </a:pPr>
            <a:r>
              <a:rPr lang="en-US" dirty="0" err="1">
                <a:effectLst>
                  <a:outerShdw blurRad="38100" dist="38100" dir="2700000" algn="tl">
                    <a:srgbClr val="000000">
                      <a:alpha val="43137"/>
                    </a:srgbClr>
                  </a:outerShdw>
                </a:effectLst>
              </a:rPr>
              <a:t>Eph</a:t>
            </a:r>
            <a:r>
              <a:rPr lang="en-US" dirty="0">
                <a:effectLst>
                  <a:outerShdw blurRad="38100" dist="38100" dir="2700000" algn="tl">
                    <a:srgbClr val="000000">
                      <a:alpha val="43137"/>
                    </a:srgbClr>
                  </a:outerShdw>
                </a:effectLst>
              </a:rPr>
              <a:t> 6:12</a:t>
            </a:r>
          </a:p>
        </p:txBody>
      </p:sp>
      <p:pic>
        <p:nvPicPr>
          <p:cNvPr id="9220" name="Picture 8" descr="D:\Powerpoint JPEG Images\2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62400" y="1752600"/>
            <a:ext cx="4844145" cy="3657600"/>
          </a:xfrm>
          <a:prstGeom prst="rect">
            <a:avLst/>
          </a:prstGeom>
          <a:noFill/>
          <a:ln w="9525">
            <a:noFill/>
            <a:miter lim="800000"/>
            <a:headEnd/>
            <a:tailEnd/>
          </a:ln>
        </p:spPr>
      </p:pic>
    </p:spTree>
    <p:extLst>
      <p:ext uri="{BB962C8B-B14F-4D97-AF65-F5344CB8AC3E}">
        <p14:creationId xmlns:p14="http://schemas.microsoft.com/office/powerpoint/2010/main" val="415204217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1708160"/>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Corinthians 2:11</a:t>
            </a:r>
          </a:p>
          <a:p>
            <a:pPr algn="just"/>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 that no advantage would be taken of us by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Satan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we are not ignorant of his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schemes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6" name="Picture 5">
            <a:extLst>
              <a:ext uri="{FF2B5EF4-FFF2-40B4-BE49-F238E27FC236}">
                <a16:creationId xmlns:a16="http://schemas.microsoft.com/office/drawing/2014/main" id="{ECDA44F2-033B-4A28-A10E-8D044393D4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41404" y="2971800"/>
            <a:ext cx="2461193" cy="1828800"/>
          </a:xfrm>
          <a:prstGeom prst="rect">
            <a:avLst/>
          </a:prstGeom>
        </p:spPr>
      </p:pic>
    </p:spTree>
    <p:extLst>
      <p:ext uri="{BB962C8B-B14F-4D97-AF65-F5344CB8AC3E}">
        <p14:creationId xmlns:p14="http://schemas.microsoft.com/office/powerpoint/2010/main" val="261983081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2200602"/>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Ezekiel 28:17</a:t>
            </a:r>
          </a:p>
          <a:p>
            <a:pPr algn="just"/>
            <a:r>
              <a:rPr lang="en-US" altLang="en-US" sz="3200" dirty="0"/>
              <a:t>“</a:t>
            </a:r>
            <a:r>
              <a:rPr lang="en-US" sz="3200" dirty="0"/>
              <a:t>Your heart was lifted up because of your beauty; You </a:t>
            </a:r>
            <a:r>
              <a:rPr lang="en-US" sz="3200" b="1" u="sng" dirty="0">
                <a:solidFill>
                  <a:srgbClr val="FFFFCC"/>
                </a:solidFill>
              </a:rPr>
              <a:t>corrupted your wisdom</a:t>
            </a:r>
            <a:r>
              <a:rPr lang="en-US" sz="3200" dirty="0"/>
              <a:t> by reason of your splendor</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6" name="Picture 5">
            <a:extLst>
              <a:ext uri="{FF2B5EF4-FFF2-40B4-BE49-F238E27FC236}">
                <a16:creationId xmlns:a16="http://schemas.microsoft.com/office/drawing/2014/main" id="{ECDA44F2-033B-4A28-A10E-8D044393D4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41404" y="2971800"/>
            <a:ext cx="2461193" cy="1828800"/>
          </a:xfrm>
          <a:prstGeom prst="rect">
            <a:avLst/>
          </a:prstGeom>
        </p:spPr>
      </p:pic>
    </p:spTree>
    <p:extLst>
      <p:ext uri="{BB962C8B-B14F-4D97-AF65-F5344CB8AC3E}">
        <p14:creationId xmlns:p14="http://schemas.microsoft.com/office/powerpoint/2010/main" val="347351701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228600"/>
            <a:ext cx="7772400" cy="838200"/>
          </a:xfrm>
        </p:spPr>
        <p:txBody>
          <a:bodyPr/>
          <a:lstStyle/>
          <a:p>
            <a:pPr algn="ctr" eaLnBrk="1" hangingPunct="1"/>
            <a:r>
              <a:rPr lang="en-US" sz="4000" dirty="0">
                <a:effectLst>
                  <a:outerShdw blurRad="38100" dist="38100" dir="2700000" algn="tl">
                    <a:srgbClr val="000000">
                      <a:alpha val="43137"/>
                    </a:srgbClr>
                  </a:outerShdw>
                </a:effectLst>
              </a:rPr>
              <a:t>Satan’s Two Strategies</a:t>
            </a:r>
          </a:p>
        </p:txBody>
      </p:sp>
      <p:sp>
        <p:nvSpPr>
          <p:cNvPr id="10243" name="Rectangle 3"/>
          <p:cNvSpPr>
            <a:spLocks noGrp="1" noChangeArrowheads="1"/>
          </p:cNvSpPr>
          <p:nvPr>
            <p:ph type="body" idx="1"/>
          </p:nvPr>
        </p:nvSpPr>
        <p:spPr>
          <a:xfrm>
            <a:off x="876300" y="1143000"/>
            <a:ext cx="7391400" cy="1828800"/>
          </a:xfrm>
        </p:spPr>
        <p:txBody>
          <a:bodyPr/>
          <a:lstStyle/>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Rev 12:1-5 – Past failed strategy</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Rev 12:6-17 – Present &amp; future strategy</a:t>
            </a:r>
          </a:p>
        </p:txBody>
      </p:sp>
      <p:pic>
        <p:nvPicPr>
          <p:cNvPr id="10244" name="Picture 8" descr="D:\Powerpoint JPEG Images\2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50109" y="2971800"/>
            <a:ext cx="4843782" cy="3657600"/>
          </a:xfrm>
          <a:prstGeom prst="rect">
            <a:avLst/>
          </a:prstGeom>
          <a:noFill/>
          <a:ln w="9525">
            <a:noFill/>
            <a:miter lim="800000"/>
            <a:headEnd/>
            <a:tailEnd/>
          </a:ln>
        </p:spPr>
      </p:pic>
    </p:spTree>
    <p:extLst>
      <p:ext uri="{BB962C8B-B14F-4D97-AF65-F5344CB8AC3E}">
        <p14:creationId xmlns:p14="http://schemas.microsoft.com/office/powerpoint/2010/main" val="242214669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228600"/>
            <a:ext cx="7772400" cy="838200"/>
          </a:xfrm>
        </p:spPr>
        <p:txBody>
          <a:bodyPr/>
          <a:lstStyle/>
          <a:p>
            <a:pPr algn="ctr" eaLnBrk="1" hangingPunct="1"/>
            <a:r>
              <a:rPr lang="en-US" sz="4000" dirty="0">
                <a:effectLst>
                  <a:outerShdw blurRad="38100" dist="38100" dir="2700000" algn="tl">
                    <a:srgbClr val="000000">
                      <a:alpha val="43137"/>
                    </a:srgbClr>
                  </a:outerShdw>
                </a:effectLst>
              </a:rPr>
              <a:t>Satan’s Two Strategies</a:t>
            </a:r>
          </a:p>
        </p:txBody>
      </p:sp>
      <p:sp>
        <p:nvSpPr>
          <p:cNvPr id="10243" name="Rectangle 3"/>
          <p:cNvSpPr>
            <a:spLocks noGrp="1" noChangeArrowheads="1"/>
          </p:cNvSpPr>
          <p:nvPr>
            <p:ph type="body" idx="1"/>
          </p:nvPr>
        </p:nvSpPr>
        <p:spPr>
          <a:xfrm>
            <a:off x="876300" y="1143000"/>
            <a:ext cx="7391400" cy="1828800"/>
          </a:xfrm>
        </p:spPr>
        <p:txBody>
          <a:bodyPr/>
          <a:lstStyle/>
          <a:p>
            <a:pPr marL="457200" indent="-457200" eaLnBrk="1" hangingPunct="1">
              <a:spcBef>
                <a:spcPts val="0"/>
              </a:spcBef>
              <a:spcAft>
                <a:spcPts val="2400"/>
              </a:spcAft>
            </a:pPr>
            <a:r>
              <a:rPr lang="en-US" b="1" u="sng" dirty="0">
                <a:solidFill>
                  <a:srgbClr val="FFFFCC"/>
                </a:solidFill>
                <a:effectLst>
                  <a:outerShdw blurRad="38100" dist="38100" dir="2700000" algn="tl">
                    <a:srgbClr val="000000">
                      <a:alpha val="43137"/>
                    </a:srgbClr>
                  </a:outerShdw>
                </a:effectLst>
              </a:rPr>
              <a:t>Rev 12:1-5 – Past failed strategy</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Rev 12:6-17 – Present &amp; future strategy</a:t>
            </a:r>
          </a:p>
        </p:txBody>
      </p:sp>
      <p:pic>
        <p:nvPicPr>
          <p:cNvPr id="10244" name="Picture 8" descr="D:\Powerpoint JPEG Images\2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50109" y="2971800"/>
            <a:ext cx="4843782" cy="3657600"/>
          </a:xfrm>
          <a:prstGeom prst="rect">
            <a:avLst/>
          </a:prstGeom>
          <a:noFill/>
          <a:ln w="9525">
            <a:noFill/>
            <a:miter lim="800000"/>
            <a:headEnd/>
            <a:tailEnd/>
          </a:ln>
        </p:spPr>
      </p:pic>
    </p:spTree>
    <p:extLst>
      <p:ext uri="{BB962C8B-B14F-4D97-AF65-F5344CB8AC3E}">
        <p14:creationId xmlns:p14="http://schemas.microsoft.com/office/powerpoint/2010/main" val="426572398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71D0BC-FFDB-4F1A-937C-21C0E14A786E}"/>
              </a:ext>
            </a:extLst>
          </p:cNvPr>
          <p:cNvPicPr>
            <a:picLocks noChangeAspect="1"/>
          </p:cNvPicPr>
          <p:nvPr/>
        </p:nvPicPr>
        <p:blipFill>
          <a:blip r:embed="rId2"/>
          <a:stretch>
            <a:fillRect/>
          </a:stretch>
        </p:blipFill>
        <p:spPr>
          <a:xfrm>
            <a:off x="0" y="1"/>
            <a:ext cx="9144000" cy="6857999"/>
          </a:xfrm>
          <a:prstGeom prst="rect">
            <a:avLst/>
          </a:prstGeom>
        </p:spPr>
      </p:pic>
      <p:sp>
        <p:nvSpPr>
          <p:cNvPr id="3" name="Rectangle 2"/>
          <p:cNvSpPr/>
          <p:nvPr/>
        </p:nvSpPr>
        <p:spPr>
          <a:xfrm>
            <a:off x="0" y="0"/>
            <a:ext cx="9144000" cy="504753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1200"/>
              </a:spcAft>
              <a:buClrTx/>
              <a:buSzTx/>
              <a:buFontTx/>
              <a:buNone/>
              <a:tabLst/>
              <a:defRPr/>
            </a:pPr>
            <a:r>
              <a:rPr lang="en-US" sz="4000"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Revelation 12:1-5</a:t>
            </a:r>
            <a:r>
              <a:rPr lang="en-US" sz="40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a:t>
            </a:r>
          </a:p>
          <a:p>
            <a:pPr marL="0" marR="0" lvl="0" indent="0" algn="just" defTabSz="914400" eaLnBrk="1" fontAlgn="auto" latinLnBrk="0" hangingPunct="1">
              <a:lnSpc>
                <a:spcPct val="100000"/>
              </a:lnSpc>
              <a:spcBef>
                <a:spcPts val="0"/>
              </a:spcBef>
              <a:spcAft>
                <a:spcPts val="0"/>
              </a:spcAft>
              <a:buClrTx/>
              <a:buSzTx/>
              <a:buFontTx/>
              <a:buNone/>
              <a:tabLst/>
              <a:defRPr/>
            </a:pPr>
            <a:r>
              <a:rPr lang="en-US" sz="34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a great sign appeared in heaven: a woman clothed in the sun, and the moon under her feet, and upon her head a crown of twelve stars; </a:t>
            </a:r>
            <a:r>
              <a:rPr lang="en-US" sz="34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2</a:t>
            </a:r>
            <a:r>
              <a:rPr lang="en-US" sz="34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she was with child; and she cried out, being in labor pain to give birth. </a:t>
            </a:r>
            <a:r>
              <a:rPr lang="en-US" sz="34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3</a:t>
            </a:r>
            <a:r>
              <a:rPr lang="en-US" sz="34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another sign was seen in heaven: and behold, a great red dragon, having seven heads and ten horns, and upon his heads seven diadems </a:t>
            </a:r>
            <a:r>
              <a:rPr lang="en-US" sz="3400" kern="0" baseline="30000" dirty="0">
                <a:solidFill>
                  <a:srgbClr val="FFFFFF"/>
                </a:solidFill>
                <a:effectLst>
                  <a:outerShdw blurRad="38100" dist="38100" dir="2700000" algn="tl">
                    <a:srgbClr val="000000">
                      <a:alpha val="43137"/>
                    </a:srgbClr>
                  </a:outerShdw>
                </a:effectLst>
                <a:latin typeface="Calibri" panose="020F0502020204030204" pitchFamily="34" charset="0"/>
              </a:rPr>
              <a:t>4</a:t>
            </a:r>
            <a:r>
              <a:rPr lang="en-US" sz="3400" kern="0" dirty="0">
                <a:solidFill>
                  <a:srgbClr val="FFFFFF"/>
                </a:solidFill>
                <a:effectLst>
                  <a:outerShdw blurRad="38100" dist="38100" dir="2700000" algn="tl">
                    <a:srgbClr val="000000">
                      <a:alpha val="43137"/>
                    </a:srgbClr>
                  </a:outerShdw>
                </a:effectLst>
                <a:latin typeface="Calibri" panose="020F0502020204030204" pitchFamily="34" charset="0"/>
              </a:rPr>
              <a:t>And his tail swept a third…</a:t>
            </a:r>
            <a:endParaRPr kumimoji="0" lang="en-US" sz="3400" b="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endParaRPr>
          </a:p>
        </p:txBody>
      </p:sp>
    </p:spTree>
    <p:extLst>
      <p:ext uri="{BB962C8B-B14F-4D97-AF65-F5344CB8AC3E}">
        <p14:creationId xmlns:p14="http://schemas.microsoft.com/office/powerpoint/2010/main" val="141037150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946363-468B-413B-AB57-1A1FF4A031F7}"/>
              </a:ext>
            </a:extLst>
          </p:cNvPr>
          <p:cNvPicPr>
            <a:picLocks noChangeAspect="1"/>
          </p:cNvPicPr>
          <p:nvPr/>
        </p:nvPicPr>
        <p:blipFill>
          <a:blip r:embed="rId2"/>
          <a:stretch>
            <a:fillRect/>
          </a:stretch>
        </p:blipFill>
        <p:spPr>
          <a:xfrm>
            <a:off x="0" y="0"/>
            <a:ext cx="9144000" cy="6857999"/>
          </a:xfrm>
          <a:prstGeom prst="rect">
            <a:avLst/>
          </a:prstGeom>
        </p:spPr>
      </p:pic>
      <p:sp>
        <p:nvSpPr>
          <p:cNvPr id="3" name="Rectangle 2"/>
          <p:cNvSpPr/>
          <p:nvPr/>
        </p:nvSpPr>
        <p:spPr>
          <a:xfrm>
            <a:off x="0" y="0"/>
            <a:ext cx="9144000" cy="4262705"/>
          </a:xfrm>
          <a:prstGeom prst="rect">
            <a:avLst/>
          </a:prstGeom>
        </p:spPr>
        <p:txBody>
          <a:bodyPr wrap="square">
            <a:spAutoFit/>
          </a:bodyPr>
          <a:lstStyle/>
          <a:p>
            <a:pPr algn="ctr" eaLnBrk="1" fontAlgn="auto" hangingPunct="1">
              <a:spcBef>
                <a:spcPts val="0"/>
              </a:spcBef>
              <a:spcAft>
                <a:spcPts val="1200"/>
              </a:spcAft>
              <a:defRPr/>
            </a:pPr>
            <a:r>
              <a:rPr lang="en-US" sz="4000"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Revelation 12:1-5 (cont’d) </a:t>
            </a:r>
          </a:p>
          <a:p>
            <a:pPr lvl="0" algn="just">
              <a:lnSpc>
                <a:spcPct val="90000"/>
              </a:lnSpc>
              <a:spcBef>
                <a:spcPct val="20000"/>
              </a:spcBef>
              <a:buClr>
                <a:srgbClr val="00FFFF"/>
              </a:buClr>
              <a:buSzPct val="75000"/>
            </a:pPr>
            <a:r>
              <a:rPr lang="en-US" sz="34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 third part of the stars of heaven, and did cast them to the earth: and the dragon stood before the woman that is about to give birth, so that when she gave birth  he may devour her child. </a:t>
            </a:r>
            <a:r>
              <a:rPr lang="en-US" sz="34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5</a:t>
            </a:r>
            <a:r>
              <a:rPr lang="en-US" sz="34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she gave birth to a son, a man child, who is to rule all the nations with a rod of iron: and her child was caught up unto God, and to his throne.</a:t>
            </a:r>
            <a:endParaRPr kumimoji="0" lang="en-US" sz="3400" b="0" i="0" u="none"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ndParaRPr>
          </a:p>
        </p:txBody>
      </p:sp>
    </p:spTree>
    <p:extLst>
      <p:ext uri="{BB962C8B-B14F-4D97-AF65-F5344CB8AC3E}">
        <p14:creationId xmlns:p14="http://schemas.microsoft.com/office/powerpoint/2010/main" val="414284493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1DCB00-EAFE-40A8-88DB-7EAAA0A27361}"/>
              </a:ext>
            </a:extLst>
          </p:cNvPr>
          <p:cNvPicPr>
            <a:picLocks noChangeAspect="1"/>
          </p:cNvPicPr>
          <p:nvPr/>
        </p:nvPicPr>
        <p:blipFill>
          <a:blip r:embed="rId2"/>
          <a:stretch>
            <a:fillRect/>
          </a:stretch>
        </p:blipFill>
        <p:spPr>
          <a:xfrm>
            <a:off x="305333" y="605190"/>
            <a:ext cx="8533333" cy="5647619"/>
          </a:xfrm>
          <a:prstGeom prst="rect">
            <a:avLst/>
          </a:prstGeom>
        </p:spPr>
      </p:pic>
    </p:spTree>
    <p:extLst>
      <p:ext uri="{BB962C8B-B14F-4D97-AF65-F5344CB8AC3E}">
        <p14:creationId xmlns:p14="http://schemas.microsoft.com/office/powerpoint/2010/main" val="217782100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249076-663B-4ED7-BE7A-2C1ED091ADB1}"/>
              </a:ext>
            </a:extLst>
          </p:cNvPr>
          <p:cNvPicPr>
            <a:picLocks noChangeAspect="1"/>
          </p:cNvPicPr>
          <p:nvPr/>
        </p:nvPicPr>
        <p:blipFill>
          <a:blip r:embed="rId2"/>
          <a:stretch>
            <a:fillRect/>
          </a:stretch>
        </p:blipFill>
        <p:spPr>
          <a:xfrm>
            <a:off x="0" y="1"/>
            <a:ext cx="9144000" cy="6857999"/>
          </a:xfrm>
          <a:prstGeom prst="rect">
            <a:avLst/>
          </a:prstGeom>
        </p:spPr>
      </p:pic>
      <p:sp>
        <p:nvSpPr>
          <p:cNvPr id="3" name="Rectangle 2"/>
          <p:cNvSpPr/>
          <p:nvPr/>
        </p:nvSpPr>
        <p:spPr>
          <a:xfrm>
            <a:off x="0" y="0"/>
            <a:ext cx="9144000" cy="504753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1200"/>
              </a:spcAft>
              <a:buClrTx/>
              <a:buSzTx/>
              <a:buFontTx/>
              <a:buNone/>
              <a:tabLst/>
              <a:defRPr/>
            </a:pPr>
            <a:r>
              <a:rPr lang="en-US" sz="4000"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Revelation 12:1-5 </a:t>
            </a:r>
          </a:p>
          <a:p>
            <a:pPr marL="0" marR="0" lvl="0" indent="0" algn="just" defTabSz="914400" eaLnBrk="1" fontAlgn="auto" latinLnBrk="0" hangingPunct="1">
              <a:lnSpc>
                <a:spcPct val="100000"/>
              </a:lnSpc>
              <a:spcBef>
                <a:spcPts val="0"/>
              </a:spcBef>
              <a:spcAft>
                <a:spcPts val="0"/>
              </a:spcAft>
              <a:buClrTx/>
              <a:buSzTx/>
              <a:buFontTx/>
              <a:buNone/>
              <a:tabLst/>
              <a:defRPr/>
            </a:pPr>
            <a:r>
              <a:rPr lang="en-US" sz="34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a great </a:t>
            </a:r>
            <a:r>
              <a:rPr lang="en-US" sz="34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sign (</a:t>
            </a:r>
            <a:r>
              <a:rPr lang="en-US" sz="3400" b="1" i="1" u="sng" kern="0" dirty="0" err="1">
                <a:solidFill>
                  <a:srgbClr val="FFFFCC"/>
                </a:solidFill>
                <a:effectLst>
                  <a:outerShdw blurRad="38100" dist="38100" dir="2700000" algn="tl">
                    <a:srgbClr val="000000">
                      <a:alpha val="43137"/>
                    </a:srgbClr>
                  </a:outerShdw>
                </a:effectLst>
                <a:latin typeface="Calibri" panose="020F0502020204030204" pitchFamily="34" charset="0"/>
                <a:cs typeface="+mn-cs"/>
              </a:rPr>
              <a:t>sēmeion</a:t>
            </a:r>
            <a:r>
              <a:rPr lang="en-US" sz="34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a:t>
            </a:r>
            <a:r>
              <a:rPr lang="en-US" sz="34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appeared in heaven: a woman clothed in the sun, and the moon under her feet, and upon her head a crown of twelve stars; </a:t>
            </a:r>
            <a:r>
              <a:rPr lang="en-US" sz="34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2</a:t>
            </a:r>
            <a:r>
              <a:rPr lang="en-US" sz="34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she was with child; and she cried out, being in labor pain to give birth. </a:t>
            </a:r>
            <a:r>
              <a:rPr lang="en-US" sz="34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3</a:t>
            </a:r>
            <a:r>
              <a:rPr lang="en-US" sz="34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another </a:t>
            </a:r>
            <a:r>
              <a:rPr lang="en-US" sz="34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sign </a:t>
            </a:r>
            <a:r>
              <a:rPr lang="en-US" sz="3400" b="1" u="sng" kern="0"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400" b="1" i="1" u="sng" kern="0" dirty="0" err="1">
                <a:solidFill>
                  <a:srgbClr val="FFFFCC"/>
                </a:solidFill>
                <a:effectLst>
                  <a:outerShdw blurRad="38100" dist="38100" dir="2700000" algn="tl">
                    <a:srgbClr val="000000">
                      <a:alpha val="43137"/>
                    </a:srgbClr>
                  </a:outerShdw>
                </a:effectLst>
                <a:latin typeface="Calibri" panose="020F0502020204030204" pitchFamily="34" charset="0"/>
              </a:rPr>
              <a:t>sēmeion</a:t>
            </a:r>
            <a:r>
              <a:rPr lang="en-US" sz="3400" b="1" u="sng" kern="0"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400" kern="0" dirty="0">
                <a:solidFill>
                  <a:srgbClr val="FFFFFF"/>
                </a:solidFill>
                <a:effectLst>
                  <a:outerShdw blurRad="38100" dist="38100" dir="2700000" algn="tl">
                    <a:srgbClr val="000000">
                      <a:alpha val="43137"/>
                    </a:srgbClr>
                  </a:outerShdw>
                </a:effectLst>
                <a:latin typeface="Calibri" panose="020F0502020204030204" pitchFamily="34" charset="0"/>
              </a:rPr>
              <a:t> </a:t>
            </a:r>
            <a:r>
              <a:rPr lang="en-US" sz="34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was seen in heaven: and behold, a great red dragon, having seven heads and ten horns, and upon his heads seven diadems…</a:t>
            </a:r>
            <a:r>
              <a:rPr kumimoji="0" lang="en-US" sz="3400" b="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rPr>
              <a:t> </a:t>
            </a:r>
          </a:p>
        </p:txBody>
      </p:sp>
    </p:spTree>
    <p:extLst>
      <p:ext uri="{BB962C8B-B14F-4D97-AF65-F5344CB8AC3E}">
        <p14:creationId xmlns:p14="http://schemas.microsoft.com/office/powerpoint/2010/main" val="269774173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9409" y="816637"/>
            <a:ext cx="8285182" cy="5224725"/>
          </a:xfrm>
          <a:prstGeom prst="rect">
            <a:avLst/>
          </a:prstGeom>
        </p:spPr>
      </p:pic>
    </p:spTree>
    <p:extLst>
      <p:ext uri="{BB962C8B-B14F-4D97-AF65-F5344CB8AC3E}">
        <p14:creationId xmlns:p14="http://schemas.microsoft.com/office/powerpoint/2010/main" val="379655217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26" descr="D:\Powerpoint JPEG Images\2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92372" y="1905000"/>
            <a:ext cx="3694428" cy="4572000"/>
          </a:xfrm>
          <a:prstGeom prst="rect">
            <a:avLst/>
          </a:prstGeom>
          <a:noFill/>
          <a:ln w="9525">
            <a:noFill/>
            <a:miter lim="800000"/>
            <a:headEnd/>
            <a:tailEnd/>
          </a:ln>
        </p:spPr>
      </p:pic>
      <p:sp>
        <p:nvSpPr>
          <p:cNvPr id="16387" name="Rectangle 1027"/>
          <p:cNvSpPr>
            <a:spLocks noGrp="1" noChangeArrowheads="1"/>
          </p:cNvSpPr>
          <p:nvPr>
            <p:ph type="title"/>
          </p:nvPr>
        </p:nvSpPr>
        <p:spPr>
          <a:xfrm>
            <a:off x="762000" y="228600"/>
            <a:ext cx="7772400" cy="1371600"/>
          </a:xfrm>
          <a:effectLst/>
        </p:spPr>
        <p:txBody>
          <a:bodyPr/>
          <a:lstStyle/>
          <a:p>
            <a:pPr algn="ctr" eaLnBrk="1" hangingPunct="1">
              <a:defRPr/>
            </a:pPr>
            <a:r>
              <a:rPr lang="en-US" sz="4000" dirty="0">
                <a:effectLst>
                  <a:outerShdw blurRad="38100" dist="38100" dir="2700000" algn="tl">
                    <a:srgbClr val="000000">
                      <a:alpha val="43137"/>
                    </a:srgbClr>
                  </a:outerShdw>
                </a:effectLst>
              </a:rPr>
              <a:t>CAST OF 3 CHARACTERS</a:t>
            </a:r>
            <a:br>
              <a:rPr lang="en-US" dirty="0">
                <a:solidFill>
                  <a:srgbClr val="FFFFCC"/>
                </a:solidFill>
                <a:effectLst>
                  <a:outerShdw blurRad="38100" dist="38100" dir="2700000" algn="tl">
                    <a:srgbClr val="000000">
                      <a:alpha val="43137"/>
                    </a:srgbClr>
                  </a:outerShdw>
                </a:effectLst>
                <a:latin typeface="Arial Narrow" pitchFamily="34" charset="0"/>
              </a:rPr>
            </a:br>
            <a:r>
              <a:rPr lang="en-US" sz="3200" kern="1200" dirty="0">
                <a:solidFill>
                  <a:srgbClr val="FFFFFF"/>
                </a:solidFill>
                <a:effectLst>
                  <a:outerShdw blurRad="38100" dist="38100" dir="2700000" algn="tl">
                    <a:srgbClr val="000000">
                      <a:alpha val="43137"/>
                    </a:srgbClr>
                  </a:outerShdw>
                </a:effectLst>
                <a:ea typeface="+mn-ea"/>
                <a:cs typeface="+mn-cs"/>
              </a:rPr>
              <a:t>Revelation 12:1-5</a:t>
            </a:r>
          </a:p>
        </p:txBody>
      </p:sp>
      <p:sp>
        <p:nvSpPr>
          <p:cNvPr id="2" name="Rectangle 1"/>
          <p:cNvSpPr/>
          <p:nvPr/>
        </p:nvSpPr>
        <p:spPr>
          <a:xfrm>
            <a:off x="457200" y="1905000"/>
            <a:ext cx="3875712" cy="2185214"/>
          </a:xfrm>
          <a:prstGeom prst="rect">
            <a:avLst/>
          </a:prstGeom>
        </p:spPr>
        <p:txBody>
          <a:bodyPr wrap="square">
            <a:spAutoFit/>
          </a:bodyPr>
          <a:lstStyle/>
          <a:p>
            <a:pPr marL="457200" lvl="0" indent="-457200">
              <a:spcBef>
                <a:spcPts val="0"/>
              </a:spcBef>
              <a:spcAft>
                <a:spcPts val="24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SON (v.5)</a:t>
            </a:r>
          </a:p>
          <a:p>
            <a:pPr marL="457200" lvl="0" indent="-457200">
              <a:spcBef>
                <a:spcPts val="0"/>
              </a:spcBef>
              <a:spcAft>
                <a:spcPts val="2400"/>
              </a:spcAft>
              <a:buClr>
                <a:schemeClr val="tx2"/>
              </a:buClr>
              <a:buFontTx/>
              <a:buAutoNum type="arabicPeriod"/>
            </a:pPr>
            <a:r>
              <a:rPr lang="en-US" sz="3200" dirty="0">
                <a:effectLst>
                  <a:outerShdw blurRad="38100" dist="38100" dir="2700000" algn="tl">
                    <a:srgbClr val="000000">
                      <a:alpha val="43137"/>
                    </a:srgbClr>
                  </a:outerShdw>
                </a:effectLst>
                <a:latin typeface="Calibri" panose="020F0502020204030204" pitchFamily="34" charset="0"/>
              </a:rPr>
              <a:t>DRAGON (v. 3)</a:t>
            </a:r>
          </a:p>
          <a:p>
            <a:pPr marL="457200" lvl="0" indent="-457200">
              <a:spcBef>
                <a:spcPts val="0"/>
              </a:spcBef>
              <a:spcAft>
                <a:spcPts val="2400"/>
              </a:spcAft>
              <a:buClr>
                <a:schemeClr val="tx2"/>
              </a:buClr>
              <a:buFontTx/>
              <a:buAutoNum type="arabicPeriod"/>
            </a:pPr>
            <a:r>
              <a:rPr lang="en-US" sz="3200" dirty="0">
                <a:effectLst>
                  <a:outerShdw blurRad="38100" dist="38100" dir="2700000" algn="tl">
                    <a:srgbClr val="000000">
                      <a:alpha val="43137"/>
                    </a:srgbClr>
                  </a:outerShdw>
                </a:effectLst>
                <a:latin typeface="Calibri" panose="020F0502020204030204" pitchFamily="34" charset="0"/>
              </a:rPr>
              <a:t>WOMAN (v.1)</a:t>
            </a:r>
            <a:endParaRPr lang="en-US" sz="3200" i="1" dirty="0">
              <a:solidFill>
                <a:srgbClr val="FFFFFF"/>
              </a:solidFill>
              <a:effectLst>
                <a:outerShdw blurRad="38100" dist="38100" dir="2700000" algn="tl">
                  <a:srgbClr val="000000">
                    <a:alpha val="43137"/>
                  </a:srgbClr>
                </a:outerShdw>
              </a:effectLst>
              <a:latin typeface="Calibri" panose="020F0502020204030204" pitchFamily="34" charset="0"/>
              <a:cs typeface="+mn-cs"/>
            </a:endParaRPr>
          </a:p>
        </p:txBody>
      </p:sp>
    </p:spTree>
    <p:extLst>
      <p:ext uri="{BB962C8B-B14F-4D97-AF65-F5344CB8AC3E}">
        <p14:creationId xmlns:p14="http://schemas.microsoft.com/office/powerpoint/2010/main" val="328722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228600"/>
            <a:ext cx="7772400" cy="914400"/>
          </a:xfrm>
        </p:spPr>
        <p:txBody>
          <a:bodyPr/>
          <a:lstStyle/>
          <a:p>
            <a:pPr algn="ctr" eaLnBrk="1" hangingPunct="1"/>
            <a:r>
              <a:rPr lang="en-US" sz="4000" dirty="0">
                <a:effectLst>
                  <a:outerShdw blurRad="38100" dist="38100" dir="2700000" algn="tl">
                    <a:srgbClr val="000000">
                      <a:alpha val="43137"/>
                    </a:srgbClr>
                  </a:outerShdw>
                </a:effectLst>
              </a:rPr>
              <a:t>Two Rules of Interpretation</a:t>
            </a:r>
          </a:p>
        </p:txBody>
      </p:sp>
      <p:sp>
        <p:nvSpPr>
          <p:cNvPr id="15363" name="Rectangle 3"/>
          <p:cNvSpPr>
            <a:spLocks noGrp="1" noChangeArrowheads="1"/>
          </p:cNvSpPr>
          <p:nvPr>
            <p:ph type="body" idx="1"/>
          </p:nvPr>
        </p:nvSpPr>
        <p:spPr>
          <a:xfrm>
            <a:off x="3276600" y="1600200"/>
            <a:ext cx="5715000" cy="4460875"/>
          </a:xfrm>
        </p:spPr>
        <p:txBody>
          <a:bodyPr/>
          <a:lstStyle/>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Search the immediate context</a:t>
            </a:r>
          </a:p>
          <a:p>
            <a:pPr marL="914400" lvl="1" indent="-457200" eaLnBrk="1" hangingPunct="1">
              <a:spcBef>
                <a:spcPts val="0"/>
              </a:spcBef>
              <a:spcAft>
                <a:spcPts val="2400"/>
              </a:spcAft>
            </a:pPr>
            <a:r>
              <a:rPr lang="en-US" sz="3200" dirty="0" err="1">
                <a:effectLst>
                  <a:outerShdw blurRad="38100" dist="38100" dir="2700000" algn="tl">
                    <a:srgbClr val="000000">
                      <a:alpha val="43137"/>
                    </a:srgbClr>
                  </a:outerShdw>
                </a:effectLst>
              </a:rPr>
              <a:t>Walvoord</a:t>
            </a:r>
            <a:r>
              <a:rPr lang="en-US" sz="3200" dirty="0">
                <a:effectLst>
                  <a:outerShdw blurRad="38100" dist="38100" dir="2700000" algn="tl">
                    <a:srgbClr val="000000">
                      <a:alpha val="43137"/>
                    </a:srgbClr>
                  </a:outerShdw>
                </a:effectLst>
              </a:rPr>
              <a:t>: 26X</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Search the remote context</a:t>
            </a:r>
          </a:p>
          <a:p>
            <a:pPr marL="914400" lvl="1" indent="-457200" eaLnBrk="1" hangingPunct="1">
              <a:spcBef>
                <a:spcPts val="0"/>
              </a:spcBef>
              <a:spcAft>
                <a:spcPts val="2400"/>
              </a:spcAft>
            </a:pPr>
            <a:r>
              <a:rPr lang="en-US" dirty="0">
                <a:effectLst>
                  <a:outerShdw blurRad="38100" dist="38100" dir="2700000" algn="tl">
                    <a:srgbClr val="000000">
                      <a:alpha val="43137"/>
                    </a:srgbClr>
                  </a:outerShdw>
                </a:effectLst>
              </a:rPr>
              <a:t>Old Testament</a:t>
            </a:r>
          </a:p>
          <a:p>
            <a:pPr marL="914400" lvl="1" indent="-457200" eaLnBrk="1" hangingPunct="1">
              <a:spcBef>
                <a:spcPts val="0"/>
              </a:spcBef>
              <a:spcAft>
                <a:spcPts val="2400"/>
              </a:spcAft>
            </a:pPr>
            <a:r>
              <a:rPr lang="en-US" dirty="0">
                <a:effectLst>
                  <a:outerShdw blurRad="38100" dist="38100" dir="2700000" algn="tl">
                    <a:srgbClr val="000000">
                      <a:alpha val="43137"/>
                    </a:srgbClr>
                  </a:outerShdw>
                </a:effectLst>
              </a:rPr>
              <a:t>Thomas: 278 / 404 verses</a:t>
            </a:r>
          </a:p>
        </p:txBody>
      </p:sp>
      <p:pic>
        <p:nvPicPr>
          <p:cNvPr id="2" name="Picture 1"/>
          <p:cNvPicPr>
            <a:picLocks noChangeAspect="1"/>
          </p:cNvPicPr>
          <p:nvPr/>
        </p:nvPicPr>
        <p:blipFill>
          <a:blip r:embed="rId2"/>
          <a:stretch>
            <a:fillRect/>
          </a:stretch>
        </p:blipFill>
        <p:spPr>
          <a:xfrm>
            <a:off x="269875" y="1752600"/>
            <a:ext cx="2854325" cy="2854325"/>
          </a:xfrm>
          <a:prstGeom prst="rect">
            <a:avLst/>
          </a:prstGeom>
          <a:ln w="38100">
            <a:solidFill>
              <a:schemeClr val="tx1"/>
            </a:solidFill>
          </a:ln>
        </p:spPr>
      </p:pic>
    </p:spTree>
    <p:extLst>
      <p:ext uri="{BB962C8B-B14F-4D97-AF65-F5344CB8AC3E}">
        <p14:creationId xmlns:p14="http://schemas.microsoft.com/office/powerpoint/2010/main" val="240921858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26" descr="D:\Powerpoint JPEG Images\2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92372" y="1905000"/>
            <a:ext cx="3694428" cy="4572000"/>
          </a:xfrm>
          <a:prstGeom prst="rect">
            <a:avLst/>
          </a:prstGeom>
          <a:noFill/>
          <a:ln w="9525">
            <a:noFill/>
            <a:miter lim="800000"/>
            <a:headEnd/>
            <a:tailEnd/>
          </a:ln>
        </p:spPr>
      </p:pic>
      <p:sp>
        <p:nvSpPr>
          <p:cNvPr id="16387" name="Rectangle 1027"/>
          <p:cNvSpPr>
            <a:spLocks noGrp="1" noChangeArrowheads="1"/>
          </p:cNvSpPr>
          <p:nvPr>
            <p:ph type="title"/>
          </p:nvPr>
        </p:nvSpPr>
        <p:spPr>
          <a:xfrm>
            <a:off x="1714500" y="228600"/>
            <a:ext cx="5715000" cy="1371600"/>
          </a:xfrm>
          <a:effectLst/>
        </p:spPr>
        <p:txBody>
          <a:bodyPr/>
          <a:lstStyle/>
          <a:p>
            <a:pPr algn="ctr" eaLnBrk="1" hangingPunct="1">
              <a:defRPr/>
            </a:pPr>
            <a:r>
              <a:rPr lang="en-US" sz="4000" dirty="0">
                <a:effectLst>
                  <a:outerShdw blurRad="38100" dist="38100" dir="2700000" algn="tl">
                    <a:srgbClr val="000000">
                      <a:alpha val="43137"/>
                    </a:srgbClr>
                  </a:outerShdw>
                </a:effectLst>
              </a:rPr>
              <a:t>CAST OF 3 CHARACTERS</a:t>
            </a:r>
            <a:br>
              <a:rPr lang="en-US" dirty="0">
                <a:solidFill>
                  <a:srgbClr val="FFFFCC"/>
                </a:solidFill>
                <a:effectLst>
                  <a:outerShdw blurRad="38100" dist="38100" dir="2700000" algn="tl">
                    <a:srgbClr val="000000">
                      <a:alpha val="43137"/>
                    </a:srgbClr>
                  </a:outerShdw>
                </a:effectLst>
                <a:latin typeface="Arial Narrow" pitchFamily="34" charset="0"/>
              </a:rPr>
            </a:br>
            <a:r>
              <a:rPr lang="en-US" sz="3200" kern="1200" dirty="0">
                <a:solidFill>
                  <a:srgbClr val="FFFFFF"/>
                </a:solidFill>
                <a:effectLst>
                  <a:outerShdw blurRad="38100" dist="38100" dir="2700000" algn="tl">
                    <a:srgbClr val="000000">
                      <a:alpha val="43137"/>
                    </a:srgbClr>
                  </a:outerShdw>
                </a:effectLst>
                <a:ea typeface="+mn-ea"/>
                <a:cs typeface="+mn-cs"/>
              </a:rPr>
              <a:t>Revelation 12:1-5</a:t>
            </a:r>
          </a:p>
        </p:txBody>
      </p:sp>
      <p:sp>
        <p:nvSpPr>
          <p:cNvPr id="2" name="Rectangle 1"/>
          <p:cNvSpPr/>
          <p:nvPr/>
        </p:nvSpPr>
        <p:spPr>
          <a:xfrm>
            <a:off x="457200" y="1905000"/>
            <a:ext cx="4495800" cy="4355038"/>
          </a:xfrm>
          <a:prstGeom prst="rect">
            <a:avLst/>
          </a:prstGeom>
        </p:spPr>
        <p:txBody>
          <a:bodyPr wrap="square">
            <a:spAutoFit/>
          </a:bodyPr>
          <a:lstStyle/>
          <a:p>
            <a:pPr marL="457200" indent="-457200">
              <a:spcBef>
                <a:spcPts val="0"/>
              </a:spcBef>
              <a:spcAft>
                <a:spcPts val="18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SON = </a:t>
            </a:r>
            <a:r>
              <a:rPr lang="en-US" sz="3200" dirty="0">
                <a:solidFill>
                  <a:srgbClr val="FFFFCC"/>
                </a:solidFill>
                <a:effectLst>
                  <a:outerShdw blurRad="38100" dist="38100" dir="2700000" algn="tl">
                    <a:srgbClr val="000000">
                      <a:alpha val="43137"/>
                    </a:srgbClr>
                  </a:outerShdw>
                </a:effectLst>
                <a:latin typeface="Calibri" panose="020F0502020204030204" pitchFamily="34" charset="0"/>
                <a:cs typeface="+mn-cs"/>
              </a:rPr>
              <a:t>MESSIAH</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effectLst>
                  <a:outerShdw blurRad="38100" dist="38100" dir="2700000" algn="tl">
                    <a:srgbClr val="000000">
                      <a:alpha val="43137"/>
                    </a:srgbClr>
                  </a:outerShdw>
                </a:effectLst>
                <a:latin typeface="Calibri" panose="020F0502020204030204" pitchFamily="34" charset="0"/>
              </a:rPr>
              <a:t>Ps. 2:9; Acts 1:9</a:t>
            </a:r>
          </a:p>
          <a:p>
            <a:pPr marL="457200" indent="-457200">
              <a:spcBef>
                <a:spcPts val="0"/>
              </a:spcBef>
              <a:spcAft>
                <a:spcPts val="18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DRAGON = </a:t>
            </a:r>
            <a:r>
              <a:rPr lang="en-US" sz="3200" dirty="0">
                <a:solidFill>
                  <a:srgbClr val="FFFFCC"/>
                </a:solidFill>
                <a:effectLst>
                  <a:outerShdw blurRad="38100" dist="38100" dir="2700000" algn="tl">
                    <a:srgbClr val="000000">
                      <a:alpha val="43137"/>
                    </a:srgbClr>
                  </a:outerShdw>
                </a:effectLst>
                <a:latin typeface="Calibri" panose="020F0502020204030204" pitchFamily="34" charset="0"/>
                <a:cs typeface="+mn-cs"/>
              </a:rPr>
              <a:t>SATAN</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effectLst>
                  <a:outerShdw blurRad="38100" dist="38100" dir="2700000" algn="tl">
                    <a:srgbClr val="000000">
                      <a:alpha val="43137"/>
                    </a:srgbClr>
                  </a:outerShdw>
                </a:effectLst>
                <a:latin typeface="Calibri" panose="020F0502020204030204" pitchFamily="34" charset="0"/>
              </a:rPr>
              <a:t>Rev. 12:9; 20:2</a:t>
            </a:r>
          </a:p>
          <a:p>
            <a:pPr marL="457200" indent="-457200">
              <a:spcBef>
                <a:spcPts val="0"/>
              </a:spcBef>
              <a:spcAft>
                <a:spcPts val="18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WOMAN = </a:t>
            </a:r>
            <a:r>
              <a:rPr lang="en-US" sz="3200" dirty="0">
                <a:solidFill>
                  <a:srgbClr val="FFFFCC"/>
                </a:solidFill>
                <a:effectLst>
                  <a:outerShdw blurRad="38100" dist="38100" dir="2700000" algn="tl">
                    <a:srgbClr val="000000">
                      <a:alpha val="43137"/>
                    </a:srgbClr>
                  </a:outerShdw>
                </a:effectLst>
                <a:latin typeface="Calibri" panose="020F0502020204030204" pitchFamily="34" charset="0"/>
                <a:cs typeface="+mn-cs"/>
              </a:rPr>
              <a:t>ISRAEL</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effectLst>
                  <a:outerShdw blurRad="38100" dist="38100" dir="2700000" algn="tl">
                    <a:srgbClr val="000000">
                      <a:alpha val="43137"/>
                    </a:srgbClr>
                  </a:outerShdw>
                </a:effectLst>
                <a:latin typeface="Calibri" panose="020F0502020204030204" pitchFamily="34" charset="0"/>
              </a:rPr>
              <a:t>Gen. 37:9-10</a:t>
            </a:r>
          </a:p>
        </p:txBody>
      </p:sp>
    </p:spTree>
    <p:extLst>
      <p:ext uri="{BB962C8B-B14F-4D97-AF65-F5344CB8AC3E}">
        <p14:creationId xmlns:p14="http://schemas.microsoft.com/office/powerpoint/2010/main" val="22286335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8434FA-D0D1-49F6-82CF-7C8B124E7F66}"/>
              </a:ext>
            </a:extLst>
          </p:cNvPr>
          <p:cNvPicPr>
            <a:picLocks noChangeAspect="1"/>
          </p:cNvPicPr>
          <p:nvPr/>
        </p:nvPicPr>
        <p:blipFill>
          <a:blip r:embed="rId2"/>
          <a:stretch>
            <a:fillRect/>
          </a:stretch>
        </p:blipFill>
        <p:spPr>
          <a:xfrm>
            <a:off x="0" y="0"/>
            <a:ext cx="9144000" cy="6857999"/>
          </a:xfrm>
          <a:prstGeom prst="rect">
            <a:avLst/>
          </a:prstGeom>
        </p:spPr>
      </p:pic>
      <p:pic>
        <p:nvPicPr>
          <p:cNvPr id="17410" name="Picture 102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31418" y="3048000"/>
            <a:ext cx="1681164" cy="1828800"/>
          </a:xfrm>
          <a:prstGeom prst="rect">
            <a:avLst/>
          </a:prstGeom>
          <a:noFill/>
          <a:ln w="9525">
            <a:noFill/>
            <a:miter lim="800000"/>
            <a:headEnd/>
            <a:tailEnd/>
          </a:ln>
        </p:spPr>
      </p:pic>
      <p:sp>
        <p:nvSpPr>
          <p:cNvPr id="17411" name="Text Box 1027"/>
          <p:cNvSpPr txBox="1">
            <a:spLocks noChangeArrowheads="1"/>
          </p:cNvSpPr>
          <p:nvPr/>
        </p:nvSpPr>
        <p:spPr bwMode="auto">
          <a:xfrm>
            <a:off x="0" y="0"/>
            <a:ext cx="9144000" cy="2831544"/>
          </a:xfrm>
          <a:prstGeom prst="rect">
            <a:avLst/>
          </a:prstGeom>
          <a:noFill/>
          <a:ln w="9525">
            <a:noFill/>
            <a:miter lim="800000"/>
            <a:headEnd/>
            <a:tailEnd/>
          </a:ln>
        </p:spPr>
        <p:txBody>
          <a:bodyPr wrap="square">
            <a:spAutoFit/>
          </a:bodyPr>
          <a:lstStyle/>
          <a:p>
            <a:pPr algn="ctr" eaLnBrk="1" fontAlgn="auto" hangingPunct="1">
              <a:spcBef>
                <a:spcPts val="0"/>
              </a:spcBef>
              <a:spcAft>
                <a:spcPts val="1200"/>
              </a:spcAft>
              <a:defRPr/>
            </a:pPr>
            <a:r>
              <a:rPr lang="en-US" sz="4000"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Genesis 37:9</a:t>
            </a:r>
          </a:p>
          <a:p>
            <a:pPr algn="just">
              <a:spcBef>
                <a:spcPts val="0"/>
              </a:spcBef>
            </a:pPr>
            <a:r>
              <a:rPr lang="en-US" sz="32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Now he had still another dream, and related it to his brothers, and said, “Lo, I have had still another dream; and behold, the sun and the moon and eleven stars were bowing down to me.</a:t>
            </a:r>
          </a:p>
        </p:txBody>
      </p:sp>
    </p:spTree>
    <p:extLst>
      <p:ext uri="{BB962C8B-B14F-4D97-AF65-F5344CB8AC3E}">
        <p14:creationId xmlns:p14="http://schemas.microsoft.com/office/powerpoint/2010/main" val="323843729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5FE5FB-E9D2-4E63-8BCB-028ABE72A453}"/>
              </a:ext>
            </a:extLst>
          </p:cNvPr>
          <p:cNvPicPr>
            <a:picLocks noChangeAspect="1"/>
          </p:cNvPicPr>
          <p:nvPr/>
        </p:nvPicPr>
        <p:blipFill>
          <a:blip r:embed="rId2"/>
          <a:stretch>
            <a:fillRect/>
          </a:stretch>
        </p:blipFill>
        <p:spPr>
          <a:xfrm>
            <a:off x="0" y="0"/>
            <a:ext cx="9144000" cy="6857999"/>
          </a:xfrm>
          <a:prstGeom prst="rect">
            <a:avLst/>
          </a:prstGeom>
        </p:spPr>
      </p:pic>
      <p:sp>
        <p:nvSpPr>
          <p:cNvPr id="18435" name="Text Box 3"/>
          <p:cNvSpPr txBox="1">
            <a:spLocks noChangeArrowheads="1"/>
          </p:cNvSpPr>
          <p:nvPr/>
        </p:nvSpPr>
        <p:spPr bwMode="auto">
          <a:xfrm>
            <a:off x="0" y="0"/>
            <a:ext cx="9144000" cy="3170099"/>
          </a:xfrm>
          <a:prstGeom prst="rect">
            <a:avLst/>
          </a:prstGeom>
          <a:noFill/>
          <a:ln w="9525">
            <a:noFill/>
            <a:miter lim="800000"/>
            <a:headEnd/>
            <a:tailEnd/>
          </a:ln>
        </p:spPr>
        <p:txBody>
          <a:bodyPr wrap="square">
            <a:spAutoFit/>
          </a:bodyPr>
          <a:lstStyle/>
          <a:p>
            <a:pPr algn="ctr" eaLnBrk="1" fontAlgn="auto" hangingPunct="1">
              <a:spcBef>
                <a:spcPts val="0"/>
              </a:spcBef>
              <a:spcAft>
                <a:spcPts val="1200"/>
              </a:spcAft>
              <a:defRPr/>
            </a:pPr>
            <a:r>
              <a:rPr lang="en-US" sz="4000"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Genesis 37:10</a:t>
            </a:r>
          </a:p>
          <a:p>
            <a:pPr algn="just">
              <a:spcBef>
                <a:spcPts val="0"/>
              </a:spcBef>
            </a:pPr>
            <a:r>
              <a:rPr lang="en-US" sz="30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He related it to his father and to his brothers; and his father rebuked him and said to him, “What is this dream that you have had? Shall I and your mother and your brothers actually come to bow ourselves down before you to the ground?”</a:t>
            </a:r>
          </a:p>
        </p:txBody>
      </p:sp>
      <p:pic>
        <p:nvPicPr>
          <p:cNvPr id="8" name="Picture 1026">
            <a:extLst>
              <a:ext uri="{FF2B5EF4-FFF2-40B4-BE49-F238E27FC236}">
                <a16:creationId xmlns:a16="http://schemas.microsoft.com/office/drawing/2014/main" id="{B3F170A3-8376-436F-A2F0-08377729D29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31418" y="3048000"/>
            <a:ext cx="1681164" cy="1828800"/>
          </a:xfrm>
          <a:prstGeom prst="rect">
            <a:avLst/>
          </a:prstGeom>
          <a:noFill/>
          <a:ln w="9525">
            <a:noFill/>
            <a:miter lim="800000"/>
            <a:headEnd/>
            <a:tailEnd/>
          </a:ln>
        </p:spPr>
      </p:pic>
    </p:spTree>
    <p:extLst>
      <p:ext uri="{BB962C8B-B14F-4D97-AF65-F5344CB8AC3E}">
        <p14:creationId xmlns:p14="http://schemas.microsoft.com/office/powerpoint/2010/main" val="350987878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152400"/>
            <a:ext cx="8839200" cy="6584836"/>
          </a:xfrm>
          <a:prstGeom prst="rect">
            <a:avLst/>
          </a:prstGeom>
          <a:noFill/>
          <a:ln w="9525">
            <a:noFill/>
            <a:miter lim="800000"/>
            <a:headEnd/>
            <a:tailEnd/>
          </a:ln>
        </p:spPr>
      </p:pic>
      <p:sp>
        <p:nvSpPr>
          <p:cNvPr id="19459" name="Text Box 3"/>
          <p:cNvSpPr txBox="1">
            <a:spLocks noChangeArrowheads="1"/>
          </p:cNvSpPr>
          <p:nvPr/>
        </p:nvSpPr>
        <p:spPr bwMode="auto">
          <a:xfrm>
            <a:off x="1885950" y="457200"/>
            <a:ext cx="5372100" cy="4401205"/>
          </a:xfrm>
          <a:prstGeom prst="rect">
            <a:avLst/>
          </a:prstGeom>
          <a:noFill/>
          <a:ln w="9525">
            <a:noFill/>
            <a:miter lim="800000"/>
            <a:headEnd/>
            <a:tailEnd/>
          </a:ln>
        </p:spPr>
        <p:txBody>
          <a:bodyPr wrap="square">
            <a:spAutoFit/>
          </a:bodyPr>
          <a:lstStyle/>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Sun = Jacob</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Moon = Leah</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11 Stars = Joseph’s brothers</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12th Star = Joseph</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12 Stars = Israel’s twelve tribes</a:t>
            </a:r>
          </a:p>
        </p:txBody>
      </p:sp>
    </p:spTree>
    <p:extLst>
      <p:ext uri="{BB962C8B-B14F-4D97-AF65-F5344CB8AC3E}">
        <p14:creationId xmlns:p14="http://schemas.microsoft.com/office/powerpoint/2010/main" val="285809934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0" y="1432560"/>
            <a:ext cx="9144000" cy="5425440"/>
          </a:xfrm>
        </p:spPr>
        <p:txBody>
          <a:bodyPr/>
          <a:lstStyle/>
          <a:p>
            <a:pPr marL="0" indent="0" algn="just">
              <a:lnSpc>
                <a:spcPct val="90000"/>
              </a:lnSpc>
              <a:buNone/>
            </a:pPr>
            <a:r>
              <a:rPr lang="en-US" altLang="en-US" sz="2800" dirty="0">
                <a:effectLst>
                  <a:outerShdw blurRad="38100" dist="38100" dir="2700000" algn="tl">
                    <a:srgbClr val="000000">
                      <a:alpha val="43137"/>
                    </a:srgbClr>
                  </a:outerShdw>
                </a:effectLst>
                <a:cs typeface="Calibri" panose="020F0502020204030204" pitchFamily="34" charset="0"/>
              </a:rPr>
              <a:t>“</a:t>
            </a:r>
            <a:r>
              <a:rPr lang="en-US" sz="2800" dirty="0">
                <a:effectLst>
                  <a:outerShdw blurRad="38100" dist="38100" dir="2700000" algn="tl">
                    <a:srgbClr val="000000">
                      <a:alpha val="43137"/>
                    </a:srgbClr>
                  </a:outerShdw>
                </a:effectLst>
              </a:rPr>
              <a:t>At the very least, it would be confusing to John’s first century readers, as well as to later generations, for him to write so much about Babylon when he really meant Rome (Paul was not afraid to speak directly against Rome in his writings, so why should John be?) or ‘the false church’ (all the apostles , including John, wrote plainly and scathingly about false teachers and false doctrines in the church and would not hide their teachings by symbols)</a:t>
            </a:r>
            <a:r>
              <a:rPr lang="en-US" sz="2800" dirty="0">
                <a:effectLst>
                  <a:outerShdw blurRad="38100" dist="38100" dir="2700000" algn="tl">
                    <a:srgbClr val="000000">
                      <a:alpha val="43137"/>
                    </a:srgbClr>
                  </a:outerShdw>
                </a:effectLst>
                <a:cs typeface="Calibri" panose="020F0502020204030204" pitchFamily="34" charset="0"/>
              </a:rPr>
              <a:t>.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It must be stressed that Revelation means ‘unveiling,’ not ‘veiling.’</a:t>
            </a:r>
            <a:r>
              <a:rPr lang="en-US" altLang="en-US" sz="2800" b="1" u="sng" dirty="0">
                <a:solidFill>
                  <a:srgbClr val="FFFFCC"/>
                </a:solidFill>
                <a:effectLst>
                  <a:outerShdw blurRad="38100" dist="38100" dir="2700000" algn="tl">
                    <a:srgbClr val="000000">
                      <a:alpha val="43137"/>
                    </a:srgbClr>
                  </a:outerShdw>
                </a:effectLst>
                <a:cs typeface="Calibri" panose="020F0502020204030204" pitchFamily="34" charset="0"/>
              </a:rPr>
              <a:t> </a:t>
            </a:r>
            <a:r>
              <a:rPr lang="en-US" altLang="en-US" sz="2800" dirty="0">
                <a:effectLst>
                  <a:outerShdw blurRad="38100" dist="38100" dir="2700000" algn="tl">
                    <a:srgbClr val="000000">
                      <a:alpha val="43137"/>
                    </a:srgbClr>
                  </a:outerShdw>
                </a:effectLst>
                <a:cs typeface="Calibri" panose="020F0502020204030204" pitchFamily="34" charset="0"/>
              </a:rPr>
              <a:t>In the absence of any statement in the text to the contrary, therefore, we must assume that the term Babylon applies to the real city of Babylon…”</a:t>
            </a:r>
            <a:endParaRPr lang="en-US" altLang="en-US" sz="2800" dirty="0">
              <a:effectLst>
                <a:outerShdw blurRad="38100" dist="38100" dir="2700000" algn="tl">
                  <a:srgbClr val="000000">
                    <a:alpha val="43137"/>
                  </a:srgbClr>
                </a:outerShdw>
              </a:effectLst>
            </a:endParaRPr>
          </a:p>
        </p:txBody>
      </p:sp>
      <p:sp>
        <p:nvSpPr>
          <p:cNvPr id="68613" name="Text Box 5"/>
          <p:cNvSpPr txBox="1">
            <a:spLocks noChangeArrowheads="1"/>
          </p:cNvSpPr>
          <p:nvPr/>
        </p:nvSpPr>
        <p:spPr bwMode="auto">
          <a:xfrm>
            <a:off x="3162300" y="219670"/>
            <a:ext cx="28194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Morris</a:t>
            </a:r>
          </a:p>
          <a:p>
            <a:pPr algn="ctr"/>
            <a:r>
              <a:rPr lang="en-US" altLang="en-US" sz="1800" i="1" dirty="0">
                <a:effectLst>
                  <a:outerShdw blurRad="38100" dist="38100" dir="2700000" algn="tl">
                    <a:srgbClr val="000000">
                      <a:alpha val="43137"/>
                    </a:srgbClr>
                  </a:outerShdw>
                </a:effectLst>
                <a:latin typeface="Calibri" panose="020F0502020204030204" pitchFamily="34" charset="0"/>
                <a:cs typeface="+mn-cs"/>
              </a:rPr>
              <a:t>The Revelation Record, 323</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76200"/>
            <a:ext cx="861975" cy="1280160"/>
          </a:xfrm>
          <a:prstGeom prst="rect">
            <a:avLst/>
          </a:prstGeom>
        </p:spPr>
      </p:pic>
    </p:spTree>
    <p:extLst>
      <p:ext uri="{BB962C8B-B14F-4D97-AF65-F5344CB8AC3E}">
        <p14:creationId xmlns:p14="http://schemas.microsoft.com/office/powerpoint/2010/main" val="409228172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3554819"/>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1:1</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apokalypsis</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Jesus Christ, which God gave Him to show to His bond-servants, the things which must soon take place; and He sent and communicated it by His angel to His bond-servant John.”</a:t>
            </a:r>
          </a:p>
        </p:txBody>
      </p:sp>
      <p:pic>
        <p:nvPicPr>
          <p:cNvPr id="5" name="Picture 4">
            <a:extLst>
              <a:ext uri="{FF2B5EF4-FFF2-40B4-BE49-F238E27FC236}">
                <a16:creationId xmlns:a16="http://schemas.microsoft.com/office/drawing/2014/main" id="{73B7573A-0221-4FA4-9CE7-24EA8F01DD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49054" y="3429000"/>
            <a:ext cx="1845893" cy="1371600"/>
          </a:xfrm>
          <a:prstGeom prst="rect">
            <a:avLst/>
          </a:prstGeom>
        </p:spPr>
      </p:pic>
    </p:spTree>
    <p:extLst>
      <p:ext uri="{BB962C8B-B14F-4D97-AF65-F5344CB8AC3E}">
        <p14:creationId xmlns:p14="http://schemas.microsoft.com/office/powerpoint/2010/main" val="105884618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1514475" y="228600"/>
            <a:ext cx="6115050" cy="1095335"/>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Seven Trumpets </a:t>
            </a:r>
            <a:br>
              <a:rPr lang="en-US" altLang="en-US" sz="360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(Revelation 8‒11)</a:t>
            </a:r>
            <a:endParaRPr lang="en-US" altLang="en-US" sz="36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7827" name="Content Placeholder 2"/>
          <p:cNvSpPr>
            <a:spLocks noGrp="1"/>
          </p:cNvSpPr>
          <p:nvPr>
            <p:ph idx="1"/>
          </p:nvPr>
        </p:nvSpPr>
        <p:spPr>
          <a:xfrm>
            <a:off x="548710" y="1588889"/>
            <a:ext cx="8442889" cy="5069046"/>
          </a:xfrm>
        </p:spPr>
        <p:txBody>
          <a:bodyPr/>
          <a:lstStyle/>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1</a:t>
            </a:r>
            <a:r>
              <a:rPr lang="en-US" sz="2800" baseline="30000" dirty="0">
                <a:effectLst>
                  <a:outerShdw blurRad="38100" dist="38100" dir="2700000" algn="tl">
                    <a:srgbClr val="000000">
                      <a:alpha val="43137"/>
                    </a:srgbClr>
                  </a:outerShdw>
                </a:effectLst>
                <a:cs typeface="Calibri" panose="020F0502020204030204" pitchFamily="34" charset="0"/>
              </a:rPr>
              <a:t>st</a:t>
            </a:r>
            <a:r>
              <a:rPr lang="en-US" sz="2800" dirty="0">
                <a:effectLst>
                  <a:outerShdw blurRad="38100" dist="38100" dir="2700000" algn="tl">
                    <a:srgbClr val="000000">
                      <a:alpha val="43137"/>
                    </a:srgbClr>
                  </a:outerShdw>
                </a:effectLst>
                <a:cs typeface="Calibri" panose="020F0502020204030204" pitchFamily="34" charset="0"/>
              </a:rPr>
              <a:t> Trumpet (8:7) – 1/3 vegetation destroyed</a:t>
            </a:r>
          </a:p>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2</a:t>
            </a:r>
            <a:r>
              <a:rPr lang="en-US" sz="2800" baseline="30000" dirty="0">
                <a:effectLst>
                  <a:outerShdw blurRad="38100" dist="38100" dir="2700000" algn="tl">
                    <a:srgbClr val="000000">
                      <a:alpha val="43137"/>
                    </a:srgbClr>
                  </a:outerShdw>
                </a:effectLst>
                <a:cs typeface="Calibri" panose="020F0502020204030204" pitchFamily="34" charset="0"/>
              </a:rPr>
              <a:t>nd</a:t>
            </a:r>
            <a:r>
              <a:rPr lang="en-US" sz="2800" dirty="0">
                <a:effectLst>
                  <a:outerShdw blurRad="38100" dist="38100" dir="2700000" algn="tl">
                    <a:srgbClr val="000000">
                      <a:alpha val="43137"/>
                    </a:srgbClr>
                  </a:outerShdw>
                </a:effectLst>
                <a:cs typeface="Calibri" panose="020F0502020204030204" pitchFamily="34" charset="0"/>
              </a:rPr>
              <a:t> Trumpet (8:8-9) – 1/3 ocean destroyed</a:t>
            </a:r>
          </a:p>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3</a:t>
            </a:r>
            <a:r>
              <a:rPr lang="en-US" sz="2800" baseline="30000" dirty="0">
                <a:effectLst>
                  <a:outerShdw blurRad="38100" dist="38100" dir="2700000" algn="tl">
                    <a:srgbClr val="000000">
                      <a:alpha val="43137"/>
                    </a:srgbClr>
                  </a:outerShdw>
                </a:effectLst>
                <a:cs typeface="Calibri" panose="020F0502020204030204" pitchFamily="34" charset="0"/>
              </a:rPr>
              <a:t>rd</a:t>
            </a:r>
            <a:r>
              <a:rPr lang="en-US" sz="2800" dirty="0">
                <a:effectLst>
                  <a:outerShdw blurRad="38100" dist="38100" dir="2700000" algn="tl">
                    <a:srgbClr val="000000">
                      <a:alpha val="43137"/>
                    </a:srgbClr>
                  </a:outerShdw>
                </a:effectLst>
                <a:cs typeface="Calibri" panose="020F0502020204030204" pitchFamily="34" charset="0"/>
              </a:rPr>
              <a:t> Trumpet (8:10-11) – 1/3 water destroyed </a:t>
            </a:r>
          </a:p>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4th Trumpet (8:12-13) – 1/3 luminaries darkened</a:t>
            </a:r>
          </a:p>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5th Trumpet (9:1-12) – Demons released</a:t>
            </a:r>
          </a:p>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6th Trumpet (9:13-21) – 1/3 humanity destroyed</a:t>
            </a:r>
          </a:p>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7th Trumpet (11:14-19) – Legal transfer announced</a:t>
            </a:r>
          </a:p>
        </p:txBody>
      </p:sp>
      <p:pic>
        <p:nvPicPr>
          <p:cNvPr id="1028" name="Picture 4" descr="Image result for the seven trumpets">
            <a:extLst>
              <a:ext uri="{FF2B5EF4-FFF2-40B4-BE49-F238E27FC236}">
                <a16:creationId xmlns:a16="http://schemas.microsoft.com/office/drawing/2014/main" id="{7E126B6E-EC66-4E91-9EF6-3BB49FB8FDD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53355" y="152400"/>
            <a:ext cx="1538245"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the seven trumpets">
            <a:extLst>
              <a:ext uri="{FF2B5EF4-FFF2-40B4-BE49-F238E27FC236}">
                <a16:creationId xmlns:a16="http://schemas.microsoft.com/office/drawing/2014/main" id="{FDBF3474-E61C-4200-AA5E-89FB52E94E2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738" y="167142"/>
            <a:ext cx="138223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04346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946363-468B-413B-AB57-1A1FF4A031F7}"/>
              </a:ext>
            </a:extLst>
          </p:cNvPr>
          <p:cNvPicPr>
            <a:picLocks noChangeAspect="1"/>
          </p:cNvPicPr>
          <p:nvPr/>
        </p:nvPicPr>
        <p:blipFill>
          <a:blip r:embed="rId2"/>
          <a:stretch>
            <a:fillRect/>
          </a:stretch>
        </p:blipFill>
        <p:spPr>
          <a:xfrm>
            <a:off x="0" y="0"/>
            <a:ext cx="9144000" cy="6857999"/>
          </a:xfrm>
          <a:prstGeom prst="rect">
            <a:avLst/>
          </a:prstGeom>
        </p:spPr>
      </p:pic>
      <p:sp>
        <p:nvSpPr>
          <p:cNvPr id="3" name="Rectangle 2"/>
          <p:cNvSpPr/>
          <p:nvPr/>
        </p:nvSpPr>
        <p:spPr>
          <a:xfrm>
            <a:off x="0" y="0"/>
            <a:ext cx="9144000" cy="4262705"/>
          </a:xfrm>
          <a:prstGeom prst="rect">
            <a:avLst/>
          </a:prstGeom>
        </p:spPr>
        <p:txBody>
          <a:bodyPr wrap="square">
            <a:spAutoFit/>
          </a:bodyPr>
          <a:lstStyle/>
          <a:p>
            <a:pPr algn="ctr" eaLnBrk="1" fontAlgn="auto" hangingPunct="1">
              <a:spcBef>
                <a:spcPts val="0"/>
              </a:spcBef>
              <a:spcAft>
                <a:spcPts val="1200"/>
              </a:spcAft>
              <a:defRPr/>
            </a:pPr>
            <a:r>
              <a:rPr lang="en-US" sz="4000"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Revelation 12:1-5 (cont’d) </a:t>
            </a:r>
          </a:p>
          <a:p>
            <a:pPr lvl="0" algn="just">
              <a:lnSpc>
                <a:spcPct val="90000"/>
              </a:lnSpc>
              <a:spcBef>
                <a:spcPct val="20000"/>
              </a:spcBef>
              <a:buClr>
                <a:srgbClr val="00FFFF"/>
              </a:buClr>
              <a:buSzPct val="75000"/>
            </a:pPr>
            <a:r>
              <a:rPr lang="en-US" sz="34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 third part of the stars of heaven, and did cast them to the earth: </a:t>
            </a:r>
            <a:r>
              <a:rPr lang="en-US" sz="34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and the dragon stood before the woman that is about to give birth, so that when she gave birth  he may devour her child</a:t>
            </a:r>
            <a:r>
              <a:rPr lang="en-US" sz="34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a:t>
            </a:r>
            <a:r>
              <a:rPr lang="en-US" sz="34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5</a:t>
            </a:r>
            <a:r>
              <a:rPr lang="en-US" sz="34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she gave birth to a son, a man child, who is to rule all the nations with a rod of iron: and her child was caught up unto God, and to his throne.</a:t>
            </a:r>
            <a:endParaRPr kumimoji="0" lang="en-US" sz="3400" b="0" i="0" u="none"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ndParaRPr>
          </a:p>
        </p:txBody>
      </p:sp>
    </p:spTree>
    <p:extLst>
      <p:ext uri="{BB962C8B-B14F-4D97-AF65-F5344CB8AC3E}">
        <p14:creationId xmlns:p14="http://schemas.microsoft.com/office/powerpoint/2010/main" val="424728578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42900" y="228600"/>
            <a:ext cx="8458200" cy="914400"/>
          </a:xfrm>
        </p:spPr>
        <p:txBody>
          <a:bodyPr/>
          <a:lstStyle/>
          <a:p>
            <a:pPr algn="ctr" eaLnBrk="1" hangingPunct="1"/>
            <a:r>
              <a:rPr lang="en-US" sz="4000" dirty="0"/>
              <a:t>Different Perspectives – Same Event</a:t>
            </a:r>
          </a:p>
        </p:txBody>
      </p:sp>
      <p:sp>
        <p:nvSpPr>
          <p:cNvPr id="20483" name="Rectangle 3"/>
          <p:cNvSpPr>
            <a:spLocks noGrp="1" noChangeArrowheads="1"/>
          </p:cNvSpPr>
          <p:nvPr>
            <p:ph type="body" idx="1"/>
          </p:nvPr>
        </p:nvSpPr>
        <p:spPr>
          <a:xfrm>
            <a:off x="1924050" y="1600201"/>
            <a:ext cx="5295900" cy="1524000"/>
          </a:xfrm>
        </p:spPr>
        <p:txBody>
          <a:bodyPr/>
          <a:lstStyle/>
          <a:p>
            <a:pPr marL="457200" indent="-457200" eaLnBrk="1" hangingPunct="1">
              <a:spcBef>
                <a:spcPts val="0"/>
              </a:spcBef>
              <a:spcAft>
                <a:spcPts val="2400"/>
              </a:spcAft>
            </a:pPr>
            <a:r>
              <a:rPr lang="en-US" dirty="0">
                <a:effectLst/>
              </a:rPr>
              <a:t>Matt 2 – Physical World</a:t>
            </a:r>
          </a:p>
          <a:p>
            <a:pPr marL="457200" indent="-457200" eaLnBrk="1" hangingPunct="1">
              <a:spcBef>
                <a:spcPts val="0"/>
              </a:spcBef>
              <a:spcAft>
                <a:spcPts val="2400"/>
              </a:spcAft>
            </a:pPr>
            <a:r>
              <a:rPr lang="en-US" dirty="0">
                <a:effectLst/>
              </a:rPr>
              <a:t>Rev 12:1-5 – Spiritual World</a:t>
            </a:r>
          </a:p>
        </p:txBody>
      </p:sp>
      <p:pic>
        <p:nvPicPr>
          <p:cNvPr id="20484" name="Picture 8" descr="D:\Powerpoint JPEG Images\2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53069" y="3200400"/>
            <a:ext cx="4237863" cy="3200400"/>
          </a:xfrm>
          <a:prstGeom prst="rect">
            <a:avLst/>
          </a:prstGeom>
          <a:noFill/>
          <a:ln w="9525">
            <a:noFill/>
            <a:miter lim="800000"/>
            <a:headEnd/>
            <a:tailEnd/>
          </a:ln>
        </p:spPr>
      </p:pic>
    </p:spTree>
    <p:extLst>
      <p:ext uri="{BB962C8B-B14F-4D97-AF65-F5344CB8AC3E}">
        <p14:creationId xmlns:p14="http://schemas.microsoft.com/office/powerpoint/2010/main" val="213171169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ED86A-AD56-4B3C-A822-732EE8C6B06D}"/>
              </a:ext>
            </a:extLst>
          </p:cNvPr>
          <p:cNvPicPr>
            <a:picLocks noChangeAspect="1"/>
          </p:cNvPicPr>
          <p:nvPr/>
        </p:nvPicPr>
        <p:blipFill>
          <a:blip r:embed="rId2"/>
          <a:stretch>
            <a:fillRect/>
          </a:stretch>
        </p:blipFill>
        <p:spPr>
          <a:xfrm>
            <a:off x="0" y="0"/>
            <a:ext cx="9144000" cy="6857999"/>
          </a:xfrm>
          <a:prstGeom prst="rect">
            <a:avLst/>
          </a:prstGeom>
        </p:spPr>
      </p:pic>
      <p:sp>
        <p:nvSpPr>
          <p:cNvPr id="21507" name="Rectangle 3"/>
          <p:cNvSpPr>
            <a:spLocks noGrp="1" noChangeArrowheads="1"/>
          </p:cNvSpPr>
          <p:nvPr>
            <p:ph type="body" idx="1"/>
          </p:nvPr>
        </p:nvSpPr>
        <p:spPr>
          <a:xfrm>
            <a:off x="0" y="0"/>
            <a:ext cx="9144000" cy="3276600"/>
          </a:xfrm>
        </p:spPr>
        <p:txBody>
          <a:bodyPr/>
          <a:lstStyle/>
          <a:p>
            <a:pPr algn="ctr" eaLnBrk="1" fontAlgn="auto" hangingPunct="1">
              <a:spcBef>
                <a:spcPts val="0"/>
              </a:spcBef>
              <a:spcAft>
                <a:spcPts val="1200"/>
              </a:spcAft>
              <a:buFontTx/>
              <a:buNone/>
              <a:defRPr/>
            </a:pPr>
            <a:r>
              <a:rPr lang="en-US" sz="4000" dirty="0">
                <a:solidFill>
                  <a:srgbClr val="00FFFF"/>
                </a:solidFill>
                <a:effectLst>
                  <a:outerShdw blurRad="38100" dist="38100" dir="2700000" algn="tl">
                    <a:srgbClr val="000000">
                      <a:alpha val="43137"/>
                    </a:srgbClr>
                  </a:outerShdw>
                </a:effectLst>
                <a:ea typeface="+mj-ea"/>
                <a:cs typeface="+mj-cs"/>
              </a:rPr>
              <a:t>Genesis 3:15</a:t>
            </a:r>
          </a:p>
          <a:p>
            <a:pPr marL="0" indent="0" algn="just" eaLnBrk="1" hangingPunct="1">
              <a:buFontTx/>
              <a:buNone/>
            </a:pPr>
            <a:r>
              <a:rPr lang="en-US" sz="3600" dirty="0">
                <a:effectLst>
                  <a:outerShdw blurRad="38100" dist="38100" dir="2700000" algn="tl">
                    <a:srgbClr val="000000">
                      <a:alpha val="43137"/>
                    </a:srgbClr>
                  </a:outerShdw>
                </a:effectLst>
              </a:rPr>
              <a:t>“And I will put enmity between you and the woman, and between your seed and her seed; He shall bruise you on the head, and you shall bruise him on the heel.”</a:t>
            </a:r>
          </a:p>
        </p:txBody>
      </p:sp>
      <p:pic>
        <p:nvPicPr>
          <p:cNvPr id="21508"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24200" y="3733800"/>
            <a:ext cx="2895600" cy="1479550"/>
          </a:xfrm>
          <a:prstGeom prst="rect">
            <a:avLst/>
          </a:prstGeom>
          <a:noFill/>
          <a:ln w="9525">
            <a:noFill/>
            <a:miter lim="800000"/>
            <a:headEnd/>
            <a:tailEnd/>
          </a:ln>
        </p:spPr>
      </p:pic>
    </p:spTree>
    <p:extLst>
      <p:ext uri="{BB962C8B-B14F-4D97-AF65-F5344CB8AC3E}">
        <p14:creationId xmlns:p14="http://schemas.microsoft.com/office/powerpoint/2010/main" val="207429106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2200602"/>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Ezekiel 28:17</a:t>
            </a:r>
          </a:p>
          <a:p>
            <a:pPr algn="just"/>
            <a:r>
              <a:rPr lang="en-US" altLang="en-US" sz="3200" dirty="0"/>
              <a:t>“</a:t>
            </a:r>
            <a:r>
              <a:rPr lang="en-US" sz="3200" dirty="0"/>
              <a:t>Your heart was lifted up because of your beauty; You </a:t>
            </a:r>
            <a:r>
              <a:rPr lang="en-US" sz="3200" b="1" u="sng" dirty="0">
                <a:solidFill>
                  <a:srgbClr val="FFFFCC"/>
                </a:solidFill>
              </a:rPr>
              <a:t>corrupted your wisdom</a:t>
            </a:r>
            <a:r>
              <a:rPr lang="en-US" sz="3200" dirty="0"/>
              <a:t> by reason of your splendor</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6" name="Picture 5">
            <a:extLst>
              <a:ext uri="{FF2B5EF4-FFF2-40B4-BE49-F238E27FC236}">
                <a16:creationId xmlns:a16="http://schemas.microsoft.com/office/drawing/2014/main" id="{ECDA44F2-033B-4A28-A10E-8D044393D4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41404" y="2971800"/>
            <a:ext cx="2461193" cy="1828800"/>
          </a:xfrm>
          <a:prstGeom prst="rect">
            <a:avLst/>
          </a:prstGeom>
        </p:spPr>
      </p:pic>
    </p:spTree>
    <p:extLst>
      <p:ext uri="{BB962C8B-B14F-4D97-AF65-F5344CB8AC3E}">
        <p14:creationId xmlns:p14="http://schemas.microsoft.com/office/powerpoint/2010/main" val="270507840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09600" y="228600"/>
            <a:ext cx="7924800" cy="914400"/>
          </a:xfrm>
        </p:spPr>
        <p:txBody>
          <a:bodyPr/>
          <a:lstStyle/>
          <a:p>
            <a:pPr algn="ctr" eaLnBrk="1" hangingPunct="1"/>
            <a:r>
              <a:rPr lang="en-US" sz="4000" dirty="0">
                <a:effectLst>
                  <a:outerShdw blurRad="38100" dist="38100" dir="2700000" algn="tl">
                    <a:srgbClr val="000000">
                      <a:alpha val="43137"/>
                    </a:srgbClr>
                  </a:outerShdw>
                </a:effectLst>
              </a:rPr>
              <a:t>Satanic Attempts to Stop Messiah</a:t>
            </a:r>
          </a:p>
        </p:txBody>
      </p:sp>
      <p:sp>
        <p:nvSpPr>
          <p:cNvPr id="22531" name="Rectangle 3"/>
          <p:cNvSpPr>
            <a:spLocks noGrp="1" noChangeArrowheads="1"/>
          </p:cNvSpPr>
          <p:nvPr>
            <p:ph type="body" sz="half" idx="1"/>
          </p:nvPr>
        </p:nvSpPr>
        <p:spPr>
          <a:xfrm>
            <a:off x="228600" y="1295400"/>
            <a:ext cx="4800600" cy="4952999"/>
          </a:xfrm>
        </p:spPr>
        <p:txBody>
          <a:bodyPr/>
          <a:lstStyle/>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Cain; Gen. 4, 1 Jn. 3:12</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Sons of God; Gen. 6:1-4</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Pharaoh; Ex. 1</a:t>
            </a:r>
          </a:p>
          <a:p>
            <a:pPr marL="457200" indent="-457200" eaLnBrk="1" hangingPunct="1">
              <a:spcBef>
                <a:spcPts val="0"/>
              </a:spcBef>
              <a:spcAft>
                <a:spcPts val="2400"/>
              </a:spcAft>
            </a:pPr>
            <a:r>
              <a:rPr lang="en-US" dirty="0" err="1">
                <a:effectLst>
                  <a:outerShdw blurRad="38100" dist="38100" dir="2700000" algn="tl">
                    <a:srgbClr val="000000">
                      <a:alpha val="43137"/>
                    </a:srgbClr>
                  </a:outerShdw>
                </a:effectLst>
              </a:rPr>
              <a:t>Athaliah</a:t>
            </a:r>
            <a:r>
              <a:rPr lang="en-US" dirty="0">
                <a:effectLst>
                  <a:outerShdw blurRad="38100" dist="38100" dir="2700000" algn="tl">
                    <a:srgbClr val="000000">
                      <a:alpha val="43137"/>
                    </a:srgbClr>
                  </a:outerShdw>
                </a:effectLst>
              </a:rPr>
              <a:t>; 2 Chron. 22</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Haman; Esther</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Matt 4:5-7; John 8:59</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Herod; Mt.2</a:t>
            </a:r>
          </a:p>
        </p:txBody>
      </p:sp>
      <p:pic>
        <p:nvPicPr>
          <p:cNvPr id="22532" name="Picture 4"/>
          <p:cNvPicPr>
            <a:picLocks noGrp="1" noChangeAspect="1" noChangeArrowheads="1"/>
          </p:cNvPicPr>
          <p:nvPr>
            <p:ph type="clipArt" sz="half" idx="2"/>
          </p:nvPr>
        </p:nvPicPr>
        <p:blipFill>
          <a:blip r:embed="rId2" cstate="print">
            <a:lum bright="-20000" contrast="36000"/>
            <a:grayscl/>
          </a:blip>
          <a:srcRect/>
          <a:stretch>
            <a:fillRect/>
          </a:stretch>
        </p:blipFill>
        <p:spPr>
          <a:xfrm>
            <a:off x="5029200" y="1828799"/>
            <a:ext cx="3810328" cy="4114800"/>
          </a:xfrm>
          <a:noFill/>
        </p:spPr>
      </p:pic>
    </p:spTree>
    <p:extLst>
      <p:ext uri="{BB962C8B-B14F-4D97-AF65-F5344CB8AC3E}">
        <p14:creationId xmlns:p14="http://schemas.microsoft.com/office/powerpoint/2010/main" val="5744222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3185487"/>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11:15</a:t>
            </a:r>
          </a:p>
          <a:p>
            <a:pPr algn="just"/>
            <a:r>
              <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the seventh angel sounded; and there were loud voices in heaven, saying, ‘The kingdom of the world has become the kingdom of our Lord and of His Christ; and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will reign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basileuō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forever and ever.’” (cf. Matt. 6:10)</a:t>
            </a:r>
          </a:p>
        </p:txBody>
      </p:sp>
      <p:pic>
        <p:nvPicPr>
          <p:cNvPr id="6" name="Picture 5">
            <a:extLst>
              <a:ext uri="{FF2B5EF4-FFF2-40B4-BE49-F238E27FC236}">
                <a16:creationId xmlns:a16="http://schemas.microsoft.com/office/drawing/2014/main" id="{ECDA44F2-033B-4A28-A10E-8D044393D4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41404" y="2971800"/>
            <a:ext cx="2461193" cy="1828800"/>
          </a:xfrm>
          <a:prstGeom prst="rect">
            <a:avLst/>
          </a:prstGeom>
        </p:spPr>
      </p:pic>
    </p:spTree>
    <p:extLst>
      <p:ext uri="{BB962C8B-B14F-4D97-AF65-F5344CB8AC3E}">
        <p14:creationId xmlns:p14="http://schemas.microsoft.com/office/powerpoint/2010/main" val="236026989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228600"/>
            <a:ext cx="7772400" cy="838200"/>
          </a:xfrm>
        </p:spPr>
        <p:txBody>
          <a:bodyPr/>
          <a:lstStyle/>
          <a:p>
            <a:pPr algn="ctr" eaLnBrk="1" hangingPunct="1"/>
            <a:r>
              <a:rPr lang="en-US" sz="4000" dirty="0">
                <a:effectLst>
                  <a:outerShdw blurRad="38100" dist="38100" dir="2700000" algn="tl">
                    <a:srgbClr val="000000">
                      <a:alpha val="43137"/>
                    </a:srgbClr>
                  </a:outerShdw>
                </a:effectLst>
              </a:rPr>
              <a:t>Satan’s Two Strategies</a:t>
            </a:r>
          </a:p>
        </p:txBody>
      </p:sp>
      <p:sp>
        <p:nvSpPr>
          <p:cNvPr id="10243" name="Rectangle 3"/>
          <p:cNvSpPr>
            <a:spLocks noGrp="1" noChangeArrowheads="1"/>
          </p:cNvSpPr>
          <p:nvPr>
            <p:ph type="body" idx="1"/>
          </p:nvPr>
        </p:nvSpPr>
        <p:spPr>
          <a:xfrm>
            <a:off x="876300" y="1143000"/>
            <a:ext cx="7391400" cy="1828800"/>
          </a:xfrm>
        </p:spPr>
        <p:txBody>
          <a:bodyPr/>
          <a:lstStyle/>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Rev 12:1-5 – Past failed strategy</a:t>
            </a:r>
          </a:p>
          <a:p>
            <a:pPr marL="457200" indent="-457200" eaLnBrk="1" hangingPunct="1">
              <a:spcBef>
                <a:spcPts val="0"/>
              </a:spcBef>
              <a:spcAft>
                <a:spcPts val="2400"/>
              </a:spcAft>
            </a:pPr>
            <a:r>
              <a:rPr lang="en-US" b="1" u="sng" dirty="0">
                <a:solidFill>
                  <a:srgbClr val="FFFFCC"/>
                </a:solidFill>
                <a:effectLst>
                  <a:outerShdw blurRad="38100" dist="38100" dir="2700000" algn="tl">
                    <a:srgbClr val="000000">
                      <a:alpha val="43137"/>
                    </a:srgbClr>
                  </a:outerShdw>
                </a:effectLst>
              </a:rPr>
              <a:t>Rev 12:6-17 – Present &amp; future strategy</a:t>
            </a:r>
          </a:p>
        </p:txBody>
      </p:sp>
      <p:pic>
        <p:nvPicPr>
          <p:cNvPr id="10244" name="Picture 8" descr="D:\Powerpoint JPEG Images\2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50109" y="2971800"/>
            <a:ext cx="4843782" cy="3657600"/>
          </a:xfrm>
          <a:prstGeom prst="rect">
            <a:avLst/>
          </a:prstGeom>
          <a:noFill/>
          <a:ln w="9525">
            <a:noFill/>
            <a:miter lim="800000"/>
            <a:headEnd/>
            <a:tailEnd/>
          </a:ln>
        </p:spPr>
      </p:pic>
    </p:spTree>
    <p:extLst>
      <p:ext uri="{BB962C8B-B14F-4D97-AF65-F5344CB8AC3E}">
        <p14:creationId xmlns:p14="http://schemas.microsoft.com/office/powerpoint/2010/main" val="245740002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0100" y="3429000"/>
            <a:ext cx="7543800" cy="2308324"/>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bless you and keep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make his face shine on you and be gracious to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turn his face toward you and give you peace.” (NIV)</a:t>
            </a: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6789" y="533400"/>
            <a:ext cx="5070422" cy="2743200"/>
          </a:xfrm>
          <a:prstGeom prst="rect">
            <a:avLst/>
          </a:prstGeom>
        </p:spPr>
      </p:pic>
    </p:spTree>
    <p:extLst>
      <p:ext uri="{BB962C8B-B14F-4D97-AF65-F5344CB8AC3E}">
        <p14:creationId xmlns:p14="http://schemas.microsoft.com/office/powerpoint/2010/main" val="3430983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8" descr="D:\Powerpoint JPEG Images\22.JPG"/>
          <p:cNvPicPr>
            <a:picLocks noGrp="1" noChangeAspect="1" noChangeArrowheads="1"/>
          </p:cNvPicPr>
          <p:nvPr>
            <p:ph type="clipArt" sz="half" idx="4294967295"/>
          </p:nvPr>
        </p:nvPicPr>
        <p:blipFill>
          <a:blip r:embed="rId2" cstate="email">
            <a:extLst>
              <a:ext uri="{28A0092B-C50C-407E-A947-70E740481C1C}">
                <a14:useLocalDpi xmlns:a14="http://schemas.microsoft.com/office/drawing/2010/main"/>
              </a:ext>
            </a:extLst>
          </a:blip>
          <a:srcRect/>
          <a:stretch>
            <a:fillRect/>
          </a:stretch>
        </p:blipFill>
        <p:spPr>
          <a:xfrm>
            <a:off x="1181100" y="1340498"/>
            <a:ext cx="6781800" cy="5121275"/>
          </a:xfrm>
          <a:noFill/>
        </p:spPr>
      </p:pic>
      <p:sp>
        <p:nvSpPr>
          <p:cNvPr id="8195" name="Rectangle 2"/>
          <p:cNvSpPr>
            <a:spLocks noGrp="1" noChangeArrowheads="1"/>
          </p:cNvSpPr>
          <p:nvPr>
            <p:ph type="title" idx="4294967295"/>
          </p:nvPr>
        </p:nvSpPr>
        <p:spPr>
          <a:xfrm>
            <a:off x="685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WHAT MOTIVATES ANTI-SEMITISM?</a:t>
            </a:r>
          </a:p>
        </p:txBody>
      </p:sp>
      <p:sp>
        <p:nvSpPr>
          <p:cNvPr id="8196" name="Rectangle 4"/>
          <p:cNvSpPr>
            <a:spLocks noGrp="1" noChangeArrowheads="1"/>
          </p:cNvSpPr>
          <p:nvPr>
            <p:ph type="body" sz="half" idx="4294967295"/>
          </p:nvPr>
        </p:nvSpPr>
        <p:spPr>
          <a:xfrm>
            <a:off x="1181100" y="1371600"/>
            <a:ext cx="6781800" cy="762000"/>
          </a:xfrm>
        </p:spPr>
        <p:txBody>
          <a:bodyPr/>
          <a:lstStyle/>
          <a:p>
            <a:pPr algn="ctr" eaLnBrk="1" hangingPunct="1">
              <a:buFontTx/>
              <a:buNone/>
            </a:pPr>
            <a:r>
              <a:rPr lang="en-US" sz="4000" b="1" dirty="0">
                <a:ln w="6600">
                  <a:solidFill>
                    <a:schemeClr val="accent2"/>
                  </a:solidFill>
                  <a:prstDash val="solid"/>
                </a:ln>
                <a:solidFill>
                  <a:srgbClr val="FF0000"/>
                </a:solidFill>
                <a:effectLst>
                  <a:outerShdw blurRad="38100" dist="38100" dir="2700000" algn="tl">
                    <a:srgbClr val="000000">
                      <a:alpha val="43137"/>
                    </a:srgbClr>
                  </a:outerShdw>
                </a:effectLst>
              </a:rPr>
              <a:t>Fallen angelic world</a:t>
            </a:r>
          </a:p>
        </p:txBody>
      </p:sp>
    </p:spTree>
    <p:extLst>
      <p:ext uri="{BB962C8B-B14F-4D97-AF65-F5344CB8AC3E}">
        <p14:creationId xmlns:p14="http://schemas.microsoft.com/office/powerpoint/2010/main" val="427492506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19100" y="228600"/>
            <a:ext cx="8305800" cy="914400"/>
          </a:xfrm>
        </p:spPr>
        <p:txBody>
          <a:bodyPr/>
          <a:lstStyle/>
          <a:p>
            <a:pPr algn="ctr" eaLnBrk="1" hangingPunct="1"/>
            <a:r>
              <a:rPr lang="en-US" sz="4000" dirty="0">
                <a:effectLst>
                  <a:outerShdw blurRad="38100" dist="38100" dir="2700000" algn="tl">
                    <a:srgbClr val="000000">
                      <a:alpha val="43137"/>
                    </a:srgbClr>
                  </a:outerShdw>
                </a:effectLst>
              </a:rPr>
              <a:t>Biblical Reality of the Angelic World</a:t>
            </a:r>
          </a:p>
        </p:txBody>
      </p:sp>
      <p:sp>
        <p:nvSpPr>
          <p:cNvPr id="9219" name="Rectangle 3"/>
          <p:cNvSpPr>
            <a:spLocks noGrp="1" noChangeArrowheads="1"/>
          </p:cNvSpPr>
          <p:nvPr>
            <p:ph type="body" idx="1"/>
          </p:nvPr>
        </p:nvSpPr>
        <p:spPr>
          <a:xfrm>
            <a:off x="228600" y="1600200"/>
            <a:ext cx="3886200" cy="4724399"/>
          </a:xfrm>
        </p:spPr>
        <p:txBody>
          <a:bodyPr/>
          <a:lstStyle/>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Job 1:12</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2 Kings 6:15-17</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1 </a:t>
            </a:r>
            <a:r>
              <a:rPr lang="en-US" dirty="0" err="1">
                <a:effectLst>
                  <a:outerShdw blurRad="38100" dist="38100" dir="2700000" algn="tl">
                    <a:srgbClr val="000000">
                      <a:alpha val="43137"/>
                    </a:srgbClr>
                  </a:outerShdw>
                </a:effectLst>
              </a:rPr>
              <a:t>Chron</a:t>
            </a:r>
            <a:r>
              <a:rPr lang="en-US" dirty="0">
                <a:effectLst>
                  <a:outerShdw blurRad="38100" dist="38100" dir="2700000" algn="tl">
                    <a:srgbClr val="000000">
                      <a:alpha val="43137"/>
                    </a:srgbClr>
                  </a:outerShdw>
                </a:effectLst>
              </a:rPr>
              <a:t> 21:1</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Dan 10:12-13, 20</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Matt 16:21-23</a:t>
            </a:r>
          </a:p>
          <a:p>
            <a:pPr marL="457200" indent="-457200" eaLnBrk="1" hangingPunct="1">
              <a:spcBef>
                <a:spcPts val="0"/>
              </a:spcBef>
              <a:spcAft>
                <a:spcPts val="2400"/>
              </a:spcAft>
            </a:pPr>
            <a:r>
              <a:rPr lang="en-US" dirty="0" err="1">
                <a:effectLst>
                  <a:outerShdw blurRad="38100" dist="38100" dir="2700000" algn="tl">
                    <a:srgbClr val="000000">
                      <a:alpha val="43137"/>
                    </a:srgbClr>
                  </a:outerShdw>
                </a:effectLst>
              </a:rPr>
              <a:t>Eph</a:t>
            </a:r>
            <a:r>
              <a:rPr lang="en-US" dirty="0">
                <a:effectLst>
                  <a:outerShdw blurRad="38100" dist="38100" dir="2700000" algn="tl">
                    <a:srgbClr val="000000">
                      <a:alpha val="43137"/>
                    </a:srgbClr>
                  </a:outerShdw>
                </a:effectLst>
              </a:rPr>
              <a:t> 6:12</a:t>
            </a:r>
          </a:p>
        </p:txBody>
      </p:sp>
      <p:pic>
        <p:nvPicPr>
          <p:cNvPr id="9220" name="Picture 8" descr="D:\Powerpoint JPEG Images\2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62400" y="1752600"/>
            <a:ext cx="4844145" cy="3657600"/>
          </a:xfrm>
          <a:prstGeom prst="rect">
            <a:avLst/>
          </a:prstGeom>
          <a:noFill/>
          <a:ln w="9525">
            <a:noFill/>
            <a:miter lim="800000"/>
            <a:headEnd/>
            <a:tailEnd/>
          </a:ln>
        </p:spPr>
      </p:pic>
    </p:spTree>
    <p:extLst>
      <p:ext uri="{BB962C8B-B14F-4D97-AF65-F5344CB8AC3E}">
        <p14:creationId xmlns:p14="http://schemas.microsoft.com/office/powerpoint/2010/main" val="206793254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1514475" y="228600"/>
            <a:ext cx="6115050" cy="1095335"/>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Seven Trumpets </a:t>
            </a:r>
            <a:br>
              <a:rPr lang="en-US" altLang="en-US" sz="360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(Revelation 8‒11)</a:t>
            </a:r>
            <a:endParaRPr lang="en-US" altLang="en-US" sz="36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7827" name="Content Placeholder 2"/>
          <p:cNvSpPr>
            <a:spLocks noGrp="1"/>
          </p:cNvSpPr>
          <p:nvPr>
            <p:ph idx="1"/>
          </p:nvPr>
        </p:nvSpPr>
        <p:spPr>
          <a:xfrm>
            <a:off x="548710" y="1588889"/>
            <a:ext cx="8442889" cy="5069046"/>
          </a:xfrm>
        </p:spPr>
        <p:txBody>
          <a:bodyPr/>
          <a:lstStyle/>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1</a:t>
            </a:r>
            <a:r>
              <a:rPr lang="en-US" sz="2800" baseline="30000" dirty="0">
                <a:effectLst>
                  <a:outerShdw blurRad="38100" dist="38100" dir="2700000" algn="tl">
                    <a:srgbClr val="000000">
                      <a:alpha val="43137"/>
                    </a:srgbClr>
                  </a:outerShdw>
                </a:effectLst>
                <a:cs typeface="Calibri" panose="020F0502020204030204" pitchFamily="34" charset="0"/>
              </a:rPr>
              <a:t>st</a:t>
            </a:r>
            <a:r>
              <a:rPr lang="en-US" sz="2800" dirty="0">
                <a:effectLst>
                  <a:outerShdw blurRad="38100" dist="38100" dir="2700000" algn="tl">
                    <a:srgbClr val="000000">
                      <a:alpha val="43137"/>
                    </a:srgbClr>
                  </a:outerShdw>
                </a:effectLst>
                <a:cs typeface="Calibri" panose="020F0502020204030204" pitchFamily="34" charset="0"/>
              </a:rPr>
              <a:t> Trumpet (8:7) – 1/3 vegetation destroyed</a:t>
            </a:r>
          </a:p>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2</a:t>
            </a:r>
            <a:r>
              <a:rPr lang="en-US" sz="2800" baseline="30000" dirty="0">
                <a:effectLst>
                  <a:outerShdw blurRad="38100" dist="38100" dir="2700000" algn="tl">
                    <a:srgbClr val="000000">
                      <a:alpha val="43137"/>
                    </a:srgbClr>
                  </a:outerShdw>
                </a:effectLst>
                <a:cs typeface="Calibri" panose="020F0502020204030204" pitchFamily="34" charset="0"/>
              </a:rPr>
              <a:t>nd</a:t>
            </a:r>
            <a:r>
              <a:rPr lang="en-US" sz="2800" dirty="0">
                <a:effectLst>
                  <a:outerShdw blurRad="38100" dist="38100" dir="2700000" algn="tl">
                    <a:srgbClr val="000000">
                      <a:alpha val="43137"/>
                    </a:srgbClr>
                  </a:outerShdw>
                </a:effectLst>
                <a:cs typeface="Calibri" panose="020F0502020204030204" pitchFamily="34" charset="0"/>
              </a:rPr>
              <a:t> Trumpet (8:8-9) – 1/3 ocean destroyed</a:t>
            </a:r>
          </a:p>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3</a:t>
            </a:r>
            <a:r>
              <a:rPr lang="en-US" sz="2800" baseline="30000" dirty="0">
                <a:effectLst>
                  <a:outerShdw blurRad="38100" dist="38100" dir="2700000" algn="tl">
                    <a:srgbClr val="000000">
                      <a:alpha val="43137"/>
                    </a:srgbClr>
                  </a:outerShdw>
                </a:effectLst>
                <a:cs typeface="Calibri" panose="020F0502020204030204" pitchFamily="34" charset="0"/>
              </a:rPr>
              <a:t>rd</a:t>
            </a:r>
            <a:r>
              <a:rPr lang="en-US" sz="2800" dirty="0">
                <a:effectLst>
                  <a:outerShdw blurRad="38100" dist="38100" dir="2700000" algn="tl">
                    <a:srgbClr val="000000">
                      <a:alpha val="43137"/>
                    </a:srgbClr>
                  </a:outerShdw>
                </a:effectLst>
                <a:cs typeface="Calibri" panose="020F0502020204030204" pitchFamily="34" charset="0"/>
              </a:rPr>
              <a:t> Trumpet (8:10-11) – 1/3 water destroyed </a:t>
            </a:r>
          </a:p>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4th Trumpet (8:12-13) – 1/3 luminaries darkened</a:t>
            </a:r>
          </a:p>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5th Trumpet (9:1-12) – Demons released</a:t>
            </a:r>
          </a:p>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6th Trumpet (9:13-21) – 1/3 humanity destroyed</a:t>
            </a:r>
          </a:p>
          <a:p>
            <a:pPr marL="557213" indent="-557213" eaLnBrk="1" hangingPunct="1">
              <a:spcBef>
                <a:spcPts val="0"/>
              </a:spcBef>
              <a:spcAft>
                <a:spcPts val="24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7th Trumpet (11:14-19) – Legal transfer announced</a:t>
            </a:r>
          </a:p>
        </p:txBody>
      </p:sp>
      <p:pic>
        <p:nvPicPr>
          <p:cNvPr id="1028" name="Picture 4" descr="Image result for the seven trumpets">
            <a:extLst>
              <a:ext uri="{FF2B5EF4-FFF2-40B4-BE49-F238E27FC236}">
                <a16:creationId xmlns:a16="http://schemas.microsoft.com/office/drawing/2014/main" id="{7E126B6E-EC66-4E91-9EF6-3BB49FB8FDD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53355" y="152400"/>
            <a:ext cx="1538245"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the seven trumpets">
            <a:extLst>
              <a:ext uri="{FF2B5EF4-FFF2-40B4-BE49-F238E27FC236}">
                <a16:creationId xmlns:a16="http://schemas.microsoft.com/office/drawing/2014/main" id="{FDBF3474-E61C-4200-AA5E-89FB52E94E2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738" y="167142"/>
            <a:ext cx="138223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49074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228600"/>
            <a:ext cx="7772400" cy="914400"/>
          </a:xfrm>
        </p:spPr>
        <p:txBody>
          <a:bodyPr/>
          <a:lstStyle/>
          <a:p>
            <a:pPr algn="ctr" eaLnBrk="1" hangingPunct="1"/>
            <a:r>
              <a:rPr lang="en-US" sz="4000" dirty="0">
                <a:effectLst>
                  <a:outerShdw blurRad="38100" dist="38100" dir="2700000" algn="tl">
                    <a:srgbClr val="000000">
                      <a:alpha val="43137"/>
                    </a:srgbClr>
                  </a:outerShdw>
                </a:effectLst>
              </a:rPr>
              <a:t>Satan as Ruler of this World</a:t>
            </a:r>
          </a:p>
        </p:txBody>
      </p:sp>
      <p:sp>
        <p:nvSpPr>
          <p:cNvPr id="25603" name="Rectangle 3"/>
          <p:cNvSpPr>
            <a:spLocks noGrp="1" noChangeArrowheads="1"/>
          </p:cNvSpPr>
          <p:nvPr>
            <p:ph type="body" idx="1"/>
          </p:nvPr>
        </p:nvSpPr>
        <p:spPr>
          <a:xfrm>
            <a:off x="457200" y="1600200"/>
            <a:ext cx="4876800" cy="4800600"/>
          </a:xfrm>
        </p:spPr>
        <p:txBody>
          <a:bodyPr/>
          <a:lstStyle/>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Job 1:7; 2:2</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Luke 4:5-7</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John 12:31; 14:30; 16:11</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2 Corinthians 4:4</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Ephesians 2:2</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1 John 4:4; 5:19</a:t>
            </a:r>
          </a:p>
        </p:txBody>
      </p:sp>
      <p:pic>
        <p:nvPicPr>
          <p:cNvPr id="25604" name="Picture 8" descr="D:\Powerpoint JPEG Images\2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57800" y="2057400"/>
            <a:ext cx="3632832" cy="2743200"/>
          </a:xfrm>
          <a:prstGeom prst="rect">
            <a:avLst/>
          </a:prstGeom>
          <a:noFill/>
          <a:ln w="9525">
            <a:noFill/>
            <a:miter lim="800000"/>
            <a:headEnd/>
            <a:tailEnd/>
          </a:ln>
        </p:spPr>
      </p:pic>
    </p:spTree>
    <p:extLst>
      <p:ext uri="{BB962C8B-B14F-4D97-AF65-F5344CB8AC3E}">
        <p14:creationId xmlns:p14="http://schemas.microsoft.com/office/powerpoint/2010/main" val="64317548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562100" y="228600"/>
            <a:ext cx="6019800" cy="1447800"/>
          </a:xfrm>
        </p:spPr>
        <p:txBody>
          <a:bodyPr/>
          <a:lstStyle/>
          <a:p>
            <a:pPr algn="ctr" eaLnBrk="1" hangingPunct="1"/>
            <a:r>
              <a:rPr lang="en-US" sz="3200" dirty="0">
                <a:effectLst>
                  <a:outerShdw blurRad="38100" dist="38100" dir="2700000" algn="tl">
                    <a:srgbClr val="000000">
                      <a:alpha val="43137"/>
                    </a:srgbClr>
                  </a:outerShdw>
                </a:effectLst>
              </a:rPr>
              <a:t>Names &amp; Titles Demonstrating Satan’s Post-Fall, Earthly Authority </a:t>
            </a:r>
            <a:br>
              <a:rPr lang="en-US" sz="2800" dirty="0">
                <a:effectLst>
                  <a:outerShdw blurRad="38100" dist="38100" dir="2700000" algn="tl">
                    <a:srgbClr val="000000">
                      <a:alpha val="43137"/>
                    </a:srgbClr>
                  </a:outerShdw>
                </a:effectLst>
              </a:rPr>
            </a:br>
            <a:r>
              <a:rPr lang="en-US" sz="2400" dirty="0">
                <a:solidFill>
                  <a:schemeClr val="tx1"/>
                </a:solidFill>
                <a:effectLst>
                  <a:outerShdw blurRad="38100" dist="38100" dir="2700000" algn="tl">
                    <a:srgbClr val="000000">
                      <a:alpha val="43137"/>
                    </a:srgbClr>
                  </a:outerShdw>
                </a:effectLst>
              </a:rPr>
              <a:t>(Job 1:7; 2:2; Luke 4:5-8; Rom. 8:19-22)</a:t>
            </a:r>
            <a:endParaRPr lang="en-US" sz="2800" dirty="0">
              <a:solidFill>
                <a:schemeClr val="tx1"/>
              </a:solidFill>
              <a:effectLst>
                <a:outerShdw blurRad="38100" dist="38100" dir="2700000" algn="tl">
                  <a:srgbClr val="000000">
                    <a:alpha val="43137"/>
                  </a:srgbClr>
                </a:outerShdw>
              </a:effectLst>
            </a:endParaRPr>
          </a:p>
        </p:txBody>
      </p:sp>
      <p:sp>
        <p:nvSpPr>
          <p:cNvPr id="6147" name="Rectangle 3"/>
          <p:cNvSpPr>
            <a:spLocks noGrp="1" noChangeArrowheads="1"/>
          </p:cNvSpPr>
          <p:nvPr>
            <p:ph type="body" idx="1"/>
          </p:nvPr>
        </p:nvSpPr>
        <p:spPr>
          <a:xfrm>
            <a:off x="571500" y="2057399"/>
            <a:ext cx="8001000" cy="4572001"/>
          </a:xfrm>
        </p:spPr>
        <p:txBody>
          <a:bodyPr/>
          <a:lstStyle/>
          <a:p>
            <a:pPr marL="461963" indent="-461963">
              <a:spcBef>
                <a:spcPts val="0"/>
              </a:spcBef>
              <a:spcAft>
                <a:spcPts val="2400"/>
              </a:spcAft>
              <a:defRPr/>
            </a:pPr>
            <a:r>
              <a:rPr lang="en-US" sz="3000" dirty="0">
                <a:effectLst>
                  <a:outerShdw blurRad="38100" dist="38100" dir="2700000" algn="tl">
                    <a:srgbClr val="000000">
                      <a:alpha val="43137"/>
                    </a:srgbClr>
                  </a:outerShdw>
                </a:effectLst>
              </a:rPr>
              <a:t>Prince of this world (John 12:31; 14:30; 16:11)</a:t>
            </a:r>
          </a:p>
          <a:p>
            <a:pPr marL="461963" indent="-461963">
              <a:spcBef>
                <a:spcPts val="0"/>
              </a:spcBef>
              <a:spcAft>
                <a:spcPts val="2400"/>
              </a:spcAft>
              <a:defRPr/>
            </a:pPr>
            <a:r>
              <a:rPr lang="en-US" sz="3000" dirty="0">
                <a:effectLst>
                  <a:outerShdw blurRad="38100" dist="38100" dir="2700000" algn="tl">
                    <a:srgbClr val="000000">
                      <a:alpha val="43137"/>
                    </a:srgbClr>
                  </a:outerShdw>
                </a:effectLst>
              </a:rPr>
              <a:t>God of this age (2 Cor. 4:4)</a:t>
            </a:r>
          </a:p>
          <a:p>
            <a:pPr marL="461963" indent="-461963">
              <a:spcBef>
                <a:spcPts val="0"/>
              </a:spcBef>
              <a:spcAft>
                <a:spcPts val="2400"/>
              </a:spcAft>
              <a:defRPr/>
            </a:pPr>
            <a:r>
              <a:rPr lang="en-US" sz="3000" dirty="0">
                <a:effectLst>
                  <a:outerShdw blurRad="38100" dist="38100" dir="2700000" algn="tl">
                    <a:srgbClr val="000000">
                      <a:alpha val="43137"/>
                    </a:srgbClr>
                  </a:outerShdw>
                </a:effectLst>
              </a:rPr>
              <a:t>Prince and power of the air (Eph. 2:2)</a:t>
            </a:r>
          </a:p>
          <a:p>
            <a:pPr marL="461963" indent="-461963">
              <a:spcBef>
                <a:spcPts val="0"/>
              </a:spcBef>
              <a:spcAft>
                <a:spcPts val="2400"/>
              </a:spcAft>
              <a:defRPr/>
            </a:pPr>
            <a:r>
              <a:rPr lang="en-US" sz="3000" dirty="0">
                <a:effectLst>
                  <a:outerShdw blurRad="38100" dist="38100" dir="2700000" algn="tl">
                    <a:srgbClr val="000000">
                      <a:alpha val="43137"/>
                    </a:srgbClr>
                  </a:outerShdw>
                </a:effectLst>
              </a:rPr>
              <a:t>Who the believer wrestles with (Eph. 6:12)</a:t>
            </a:r>
          </a:p>
          <a:p>
            <a:pPr marL="461963" indent="-461963">
              <a:spcBef>
                <a:spcPts val="0"/>
              </a:spcBef>
              <a:spcAft>
                <a:spcPts val="2400"/>
              </a:spcAft>
              <a:defRPr/>
            </a:pPr>
            <a:r>
              <a:rPr lang="en-US" sz="3000" dirty="0">
                <a:effectLst>
                  <a:outerShdw blurRad="38100" dist="38100" dir="2700000" algn="tl">
                    <a:srgbClr val="000000">
                      <a:alpha val="43137"/>
                    </a:srgbClr>
                  </a:outerShdw>
                </a:effectLst>
              </a:rPr>
              <a:t>Roaring lion (1 Pet. 5:8)</a:t>
            </a:r>
          </a:p>
          <a:p>
            <a:pPr marL="461963" indent="-461963">
              <a:spcBef>
                <a:spcPts val="0"/>
              </a:spcBef>
              <a:spcAft>
                <a:spcPts val="2400"/>
              </a:spcAft>
              <a:defRPr/>
            </a:pPr>
            <a:r>
              <a:rPr lang="en-US" sz="3000" dirty="0">
                <a:effectLst>
                  <a:outerShdw blurRad="38100" dist="38100" dir="2700000" algn="tl">
                    <a:srgbClr val="000000">
                      <a:alpha val="43137"/>
                    </a:srgbClr>
                  </a:outerShdw>
                </a:effectLst>
              </a:rPr>
              <a:t>Whole world lies in his power (1 John 5:19)</a:t>
            </a:r>
          </a:p>
        </p:txBody>
      </p:sp>
      <p:pic>
        <p:nvPicPr>
          <p:cNvPr id="66564" name="Picture 2" descr="https://encrypted-tbn2.gstatic.com/images?q=tbn:ANd9GcSBMfbzscRtRxzhQdk5QNPtl4JEhIIZ2ki1w7Rw4zlT093wbKcls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 y="76200"/>
            <a:ext cx="1065008" cy="1371600"/>
          </a:xfrm>
          <a:prstGeom prst="rect">
            <a:avLst/>
          </a:prstGeom>
          <a:noFill/>
          <a:ln w="9525">
            <a:noFill/>
            <a:miter lim="800000"/>
            <a:headEnd/>
            <a:tailEnd/>
          </a:ln>
        </p:spPr>
      </p:pic>
    </p:spTree>
    <p:extLst>
      <p:ext uri="{BB962C8B-B14F-4D97-AF65-F5344CB8AC3E}">
        <p14:creationId xmlns:p14="http://schemas.microsoft.com/office/powerpoint/2010/main" val="196675308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1697038" y="228600"/>
            <a:ext cx="5749925" cy="762000"/>
          </a:xfrm>
        </p:spPr>
        <p:txBody>
          <a:bodyPr anchor="t"/>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rPr>
              <a:t>Satan’s Progressive Defeat</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114300" y="1371600"/>
            <a:ext cx="8915400" cy="4876800"/>
          </a:xfrm>
        </p:spPr>
        <p:txBody>
          <a:bodyPr/>
          <a:lstStyle/>
          <a:p>
            <a:pPr marL="461963" indent="-461963"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Initial eviction from heaven (Isa 14:12-15; Ezek 28:12-17)</a:t>
            </a:r>
          </a:p>
          <a:p>
            <a:pPr marL="461963" indent="-461963"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Eden (Gen 3:15)</a:t>
            </a:r>
          </a:p>
          <a:p>
            <a:pPr marL="461963" indent="-461963"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Pre-</a:t>
            </a:r>
            <a:r>
              <a:rPr lang="en-US" sz="2800" dirty="0" err="1">
                <a:effectLst>
                  <a:outerShdw blurRad="38100" dist="38100" dir="2700000" algn="tl">
                    <a:srgbClr val="000000">
                      <a:alpha val="43137"/>
                    </a:srgbClr>
                  </a:outerShdw>
                </a:effectLst>
                <a:latin typeface="Calibri" panose="020F0502020204030204" pitchFamily="34" charset="0"/>
              </a:rPr>
              <a:t>diluvian</a:t>
            </a:r>
            <a:r>
              <a:rPr lang="en-US" sz="2800" dirty="0">
                <a:effectLst>
                  <a:outerShdw blurRad="38100" dist="38100" dir="2700000" algn="tl">
                    <a:srgbClr val="000000">
                      <a:alpha val="43137"/>
                    </a:srgbClr>
                  </a:outerShdw>
                </a:effectLst>
                <a:latin typeface="Calibri" panose="020F0502020204030204" pitchFamily="34" charset="0"/>
              </a:rPr>
              <a:t> world (1 Pet 3:19-20)</a:t>
            </a:r>
          </a:p>
          <a:p>
            <a:pPr marL="461963" indent="-461963"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Cross (John 12:31; 16:11; Col 2:15; Heb 2:14; 1 John 3:8)</a:t>
            </a:r>
          </a:p>
          <a:p>
            <a:pPr marL="461963" indent="-461963"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Mid point of the Tribulation (Rev 12:9)</a:t>
            </a:r>
          </a:p>
          <a:p>
            <a:pPr marL="461963" indent="-461963" eaLnBrk="1" hangingPunct="1">
              <a:spcBef>
                <a:spcPts val="0"/>
              </a:spcBef>
              <a:spcAft>
                <a:spcPts val="18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Beginning of millennium (Rev 20:2-3)</a:t>
            </a:r>
          </a:p>
          <a:p>
            <a:pPr marL="461963" indent="-461963" eaLnBrk="1" hangingPunct="1">
              <a:spcBef>
                <a:spcPts val="0"/>
              </a:spcBef>
              <a:spcAft>
                <a:spcPts val="18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End of millennium (Rev 20:10)</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327A3CC1-AF2A-4108-BA29-6CA2769B72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76200"/>
            <a:ext cx="1083478" cy="1097280"/>
          </a:xfrm>
          <a:prstGeom prst="rect">
            <a:avLst/>
          </a:prstGeom>
          <a:ln w="12700">
            <a:solidFill>
              <a:schemeClr val="tx1"/>
            </a:solidFill>
          </a:ln>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228600"/>
            <a:ext cx="7772400" cy="1143000"/>
          </a:xfrm>
        </p:spPr>
        <p:txBody>
          <a:bodyPr/>
          <a:lstStyle/>
          <a:p>
            <a:pPr lvl="0" algn="ctr" eaLnBrk="1" hangingPunct="1">
              <a:spcBef>
                <a:spcPct val="20000"/>
              </a:spcBef>
              <a:buClr>
                <a:srgbClr val="00FFFF"/>
              </a:buClr>
              <a:buSzPct val="75000"/>
            </a:pPr>
            <a:r>
              <a:rPr lang="en-US" sz="4000" dirty="0">
                <a:solidFill>
                  <a:srgbClr val="00FFFF"/>
                </a:solidFill>
                <a:effectLst>
                  <a:outerShdw blurRad="38100" dist="38100" dir="2700000" algn="tl">
                    <a:srgbClr val="000000">
                      <a:alpha val="43137"/>
                    </a:srgbClr>
                  </a:outerShdw>
                </a:effectLst>
              </a:rPr>
              <a:t>MODERN TRENDS IN ANTISEMITISM</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808080"/>
                  </a:outerShdw>
                </a:effectLst>
                <a:ea typeface="+mn-ea"/>
                <a:cs typeface="+mn-cs"/>
              </a:rPr>
              <a:t>Revelation</a:t>
            </a:r>
            <a:r>
              <a:rPr lang="en-US" sz="2800" dirty="0">
                <a:solidFill>
                  <a:schemeClr val="tx1"/>
                </a:solidFill>
                <a:effectLst>
                  <a:outerShdw blurRad="38100" dist="38100" dir="2700000" algn="tl">
                    <a:srgbClr val="000000"/>
                  </a:outerShdw>
                </a:effectLst>
                <a:ea typeface="+mn-ea"/>
                <a:cs typeface="+mn-cs"/>
              </a:rPr>
              <a:t> </a:t>
            </a:r>
            <a:r>
              <a:rPr lang="en-US" sz="3200" dirty="0">
                <a:solidFill>
                  <a:schemeClr val="tx1"/>
                </a:solidFill>
                <a:effectLst>
                  <a:outerShdw blurRad="38100" dist="38100" dir="2700000" algn="tl">
                    <a:srgbClr val="808080"/>
                  </a:outerShdw>
                </a:effectLst>
                <a:ea typeface="+mn-ea"/>
                <a:cs typeface="+mn-cs"/>
              </a:rPr>
              <a:t>12</a:t>
            </a:r>
            <a:endParaRPr lang="en-US" sz="3600" dirty="0">
              <a:solidFill>
                <a:schemeClr val="tx1"/>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7076" y="3886200"/>
            <a:ext cx="2150166" cy="2514600"/>
          </a:xfrm>
          <a:prstGeom prst="rect">
            <a:avLst/>
          </a:prstGeom>
        </p:spPr>
      </p:pic>
      <p:pic>
        <p:nvPicPr>
          <p:cNvPr id="1026" name="Picture 2" descr="C:\Users\Jim\AppData\Local\Temp\SNAGHTMLafd9027.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59211" y="2057400"/>
            <a:ext cx="3551439"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Jim\AppData\Local\Temp\SNAGHTMLafed37d.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0" y="2743199"/>
            <a:ext cx="2047875" cy="32004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228600"/>
            <a:ext cx="7772400" cy="1143000"/>
          </a:xfrm>
        </p:spPr>
        <p:txBody>
          <a:bodyPr/>
          <a:lstStyle/>
          <a:p>
            <a:pPr algn="ctr" eaLnBrk="1" hangingPunct="1"/>
            <a:r>
              <a:rPr lang="en-US" sz="4000" dirty="0">
                <a:effectLst>
                  <a:outerShdw blurRad="38100" dist="38100" dir="2700000" algn="tl">
                    <a:srgbClr val="000000">
                      <a:alpha val="43137"/>
                    </a:srgbClr>
                  </a:outerShdw>
                </a:effectLst>
              </a:rPr>
              <a:t>Christian Anti-Semitism</a:t>
            </a:r>
          </a:p>
        </p:txBody>
      </p:sp>
      <p:sp>
        <p:nvSpPr>
          <p:cNvPr id="4099" name="Rectangle 3"/>
          <p:cNvSpPr>
            <a:spLocks noGrp="1" noChangeArrowheads="1"/>
          </p:cNvSpPr>
          <p:nvPr>
            <p:ph type="body" idx="1"/>
          </p:nvPr>
        </p:nvSpPr>
        <p:spPr>
          <a:xfrm>
            <a:off x="0" y="1600200"/>
            <a:ext cx="9144000" cy="2971800"/>
          </a:xfrm>
        </p:spPr>
        <p:txBody>
          <a:bodyPr/>
          <a:lstStyle/>
          <a:p>
            <a:pPr marL="0" lvl="1" indent="0" algn="just" eaLnBrk="1" hangingPunct="1">
              <a:buFontTx/>
              <a:buNone/>
            </a:pPr>
            <a:r>
              <a:rPr lang="en-US" sz="3600" dirty="0">
                <a:effectLst>
                  <a:outerShdw blurRad="38100" dist="38100" dir="2700000" algn="tl">
                    <a:srgbClr val="000000">
                      <a:alpha val="43137"/>
                    </a:srgbClr>
                  </a:outerShdw>
                </a:effectLst>
              </a:rPr>
              <a:t>“First, their synagogues should be set on fire…Secondly, their homes should likewise be broken down and destroyed…Thirdly, they should be deprived of their prayer books and </a:t>
            </a:r>
            <a:r>
              <a:rPr lang="en-US" sz="3600" dirty="0" err="1">
                <a:effectLst>
                  <a:outerShdw blurRad="38100" dist="38100" dir="2700000" algn="tl">
                    <a:srgbClr val="000000">
                      <a:alpha val="43137"/>
                    </a:srgbClr>
                  </a:outerShdw>
                </a:effectLst>
              </a:rPr>
              <a:t>Talmuds</a:t>
            </a:r>
            <a:r>
              <a:rPr lang="en-US" sz="3600" dirty="0">
                <a:effectLst>
                  <a:outerShdw blurRad="38100" dist="38100" dir="2700000" algn="tl">
                    <a:srgbClr val="000000">
                      <a:alpha val="43137"/>
                    </a:srgbClr>
                  </a:outerShdw>
                </a:effectLst>
              </a:rPr>
              <a:t>…”</a:t>
            </a:r>
          </a:p>
        </p:txBody>
      </p:sp>
      <p:pic>
        <p:nvPicPr>
          <p:cNvPr id="4" name="Picture 3"/>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2400" y="152400"/>
            <a:ext cx="1172816" cy="1371600"/>
          </a:xfrm>
          <a:prstGeom prst="rect">
            <a:avLst/>
          </a:prstGeom>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228600"/>
            <a:ext cx="7772400" cy="1143000"/>
          </a:xfrm>
        </p:spPr>
        <p:txBody>
          <a:bodyPr/>
          <a:lstStyle/>
          <a:p>
            <a:pPr algn="ctr" eaLnBrk="1" hangingPunct="1"/>
            <a:r>
              <a:rPr lang="en-US" sz="4000" dirty="0">
                <a:effectLst>
                  <a:outerShdw blurRad="38100" dist="38100" dir="2700000" algn="tl">
                    <a:srgbClr val="000000">
                      <a:alpha val="43137"/>
                    </a:srgbClr>
                  </a:outerShdw>
                </a:effectLst>
              </a:rPr>
              <a:t>Christian Anti-Semitism</a:t>
            </a:r>
          </a:p>
        </p:txBody>
      </p:sp>
      <p:sp>
        <p:nvSpPr>
          <p:cNvPr id="5123" name="Rectangle 3"/>
          <p:cNvSpPr>
            <a:spLocks noGrp="1" noChangeArrowheads="1"/>
          </p:cNvSpPr>
          <p:nvPr>
            <p:ph type="body" idx="1"/>
          </p:nvPr>
        </p:nvSpPr>
        <p:spPr>
          <a:xfrm>
            <a:off x="0" y="1600200"/>
            <a:ext cx="9144000" cy="3657600"/>
          </a:xfrm>
        </p:spPr>
        <p:txBody>
          <a:bodyPr/>
          <a:lstStyle/>
          <a:p>
            <a:pPr marL="0" lvl="1" indent="0" algn="just" eaLnBrk="1" hangingPunct="1">
              <a:buFontTx/>
              <a:buNone/>
            </a:pPr>
            <a:r>
              <a:rPr lang="en-US" sz="3600" dirty="0">
                <a:effectLst>
                  <a:outerShdw blurRad="38100" dist="38100" dir="2700000" algn="tl">
                    <a:srgbClr val="000000">
                      <a:alpha val="43137"/>
                    </a:srgbClr>
                  </a:outerShdw>
                </a:effectLst>
              </a:rPr>
              <a:t>“…Fourthly, their rabbis must be forbidden under threat of death to teach any more…Fifthly, passport and traveling privileges should be absolutely forbidden to the Jews…Sixthly, they ought to be stopped from usury (charging interest on loans…”</a:t>
            </a:r>
          </a:p>
        </p:txBody>
      </p:sp>
      <p:pic>
        <p:nvPicPr>
          <p:cNvPr id="4" name="Picture 3"/>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2400" y="152400"/>
            <a:ext cx="1172816" cy="1371600"/>
          </a:xfrm>
          <a:prstGeom prst="rect">
            <a:avLst/>
          </a:prstGeom>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228600"/>
            <a:ext cx="7772400" cy="1143000"/>
          </a:xfrm>
        </p:spPr>
        <p:txBody>
          <a:bodyPr/>
          <a:lstStyle/>
          <a:p>
            <a:pPr algn="ctr" eaLnBrk="1" hangingPunct="1"/>
            <a:r>
              <a:rPr lang="en-US" sz="4000" dirty="0">
                <a:effectLst>
                  <a:outerShdw blurRad="38100" dist="38100" dir="2700000" algn="tl">
                    <a:srgbClr val="000000">
                      <a:alpha val="43137"/>
                    </a:srgbClr>
                  </a:outerShdw>
                </a:effectLst>
              </a:rPr>
              <a:t>Christian Anti-Semitism</a:t>
            </a:r>
          </a:p>
        </p:txBody>
      </p:sp>
      <p:sp>
        <p:nvSpPr>
          <p:cNvPr id="6147" name="Rectangle 3"/>
          <p:cNvSpPr>
            <a:spLocks noGrp="1" noChangeArrowheads="1"/>
          </p:cNvSpPr>
          <p:nvPr>
            <p:ph type="body" idx="1"/>
          </p:nvPr>
        </p:nvSpPr>
        <p:spPr>
          <a:xfrm>
            <a:off x="0" y="1600200"/>
            <a:ext cx="9144000" cy="3962400"/>
          </a:xfrm>
        </p:spPr>
        <p:txBody>
          <a:bodyPr/>
          <a:lstStyle/>
          <a:p>
            <a:pPr marL="0" indent="0" algn="just" eaLnBrk="1" hangingPunct="1">
              <a:buFontTx/>
              <a:buNone/>
            </a:pPr>
            <a:r>
              <a:rPr lang="en-US" sz="3600" dirty="0">
                <a:effectLst>
                  <a:outerShdw blurRad="38100" dist="38100" dir="2700000" algn="tl">
                    <a:srgbClr val="000000">
                      <a:alpha val="43137"/>
                    </a:srgbClr>
                  </a:outerShdw>
                </a:effectLst>
              </a:rPr>
              <a:t>“Seventhly, let the young and strong Jews and Jewesses be given the flail, the ax, the hoe, the spade, the distaff, and spindle, and let the earn their bread by the sweat of their noses…We ought to drive the rascally lazy bones out of our system..</a:t>
            </a:r>
            <a:r>
              <a:rPr lang="en-US" sz="3600" dirty="0">
                <a:effectLst>
                  <a:outerShdw blurRad="38100" dist="38100" dir="2700000" algn="tl">
                    <a:srgbClr val="000000">
                      <a:alpha val="43137"/>
                    </a:srgbClr>
                  </a:outerShdw>
                </a:effectLst>
                <a:cs typeface="Arial" charset="0"/>
              </a:rPr>
              <a:t>.”</a:t>
            </a:r>
            <a:endParaRPr lang="en-US" sz="3600" dirty="0">
              <a:effectLst>
                <a:outerShdw blurRad="38100" dist="38100" dir="2700000" algn="tl">
                  <a:srgbClr val="000000">
                    <a:alpha val="43137"/>
                  </a:srgbClr>
                </a:outerShdw>
              </a:effectLst>
            </a:endParaRPr>
          </a:p>
        </p:txBody>
      </p:sp>
      <p:sp>
        <p:nvSpPr>
          <p:cNvPr id="6148" name="Text Box 4"/>
          <p:cNvSpPr txBox="1">
            <a:spLocks noChangeArrowheads="1"/>
          </p:cNvSpPr>
          <p:nvPr/>
        </p:nvSpPr>
        <p:spPr bwMode="auto">
          <a:xfrm>
            <a:off x="1028700" y="6080125"/>
            <a:ext cx="7086600" cy="701675"/>
          </a:xfrm>
          <a:prstGeom prst="rect">
            <a:avLst/>
          </a:prstGeom>
          <a:noFill/>
          <a:ln w="9525">
            <a:noFill/>
            <a:miter lim="800000"/>
            <a:headEnd/>
            <a:tailEnd/>
          </a:ln>
        </p:spPr>
        <p:txBody>
          <a:bodyPr wrap="square">
            <a:spAutoFit/>
          </a:bodyPr>
          <a:lstStyle/>
          <a:p>
            <a:pPr algn="ctr">
              <a:spcBef>
                <a:spcPct val="50000"/>
              </a:spcBef>
            </a:pPr>
            <a:r>
              <a:rPr lang="en-US" sz="2000" dirty="0">
                <a:effectLst>
                  <a:outerShdw blurRad="38100" dist="38100" dir="2700000" algn="tl">
                    <a:srgbClr val="000000">
                      <a:alpha val="43137"/>
                    </a:srgbClr>
                  </a:outerShdw>
                </a:effectLst>
                <a:latin typeface="Calibri" panose="020F0502020204030204" pitchFamily="34" charset="0"/>
              </a:rPr>
              <a:t>Martin Luther, </a:t>
            </a:r>
            <a:r>
              <a:rPr lang="en-US" sz="2000" i="1" dirty="0">
                <a:effectLst>
                  <a:outerShdw blurRad="38100" dist="38100" dir="2700000" algn="tl">
                    <a:srgbClr val="000000">
                      <a:alpha val="43137"/>
                    </a:srgbClr>
                  </a:outerShdw>
                </a:effectLst>
                <a:latin typeface="Calibri" panose="020F0502020204030204" pitchFamily="34" charset="0"/>
              </a:rPr>
              <a:t>Concerning the Jews and Their Lies</a:t>
            </a:r>
            <a:r>
              <a:rPr lang="en-US" sz="2000" dirty="0">
                <a:effectLst>
                  <a:outerShdw blurRad="38100" dist="38100" dir="2700000" algn="tl">
                    <a:srgbClr val="000000">
                      <a:alpha val="43137"/>
                    </a:srgbClr>
                  </a:outerShdw>
                </a:effectLst>
                <a:latin typeface="Calibri" panose="020F0502020204030204" pitchFamily="34" charset="0"/>
              </a:rPr>
              <a:t>, cited in Michael Brown’s </a:t>
            </a:r>
            <a:r>
              <a:rPr lang="en-US" sz="2000" i="1" dirty="0">
                <a:effectLst>
                  <a:outerShdw blurRad="38100" dist="38100" dir="2700000" algn="tl">
                    <a:srgbClr val="000000">
                      <a:alpha val="43137"/>
                    </a:srgbClr>
                  </a:outerShdw>
                </a:effectLst>
                <a:latin typeface="Calibri" panose="020F0502020204030204" pitchFamily="34" charset="0"/>
              </a:rPr>
              <a:t>Our Hands Are Stained with Blood</a:t>
            </a:r>
            <a:r>
              <a:rPr lang="en-US" sz="2000" dirty="0">
                <a:effectLst>
                  <a:outerShdw blurRad="38100" dist="38100" dir="2700000" algn="tl">
                    <a:srgbClr val="000000">
                      <a:alpha val="43137"/>
                    </a:srgbClr>
                  </a:outerShdw>
                </a:effectLst>
                <a:latin typeface="Calibri" panose="020F0502020204030204" pitchFamily="34" charset="0"/>
              </a:rPr>
              <a:t>, pp. 14-15.</a:t>
            </a:r>
          </a:p>
        </p:txBody>
      </p:sp>
      <p:pic>
        <p:nvPicPr>
          <p:cNvPr id="5" name="Picture 4"/>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2400" y="152400"/>
            <a:ext cx="1172816" cy="1371600"/>
          </a:xfrm>
          <a:prstGeom prst="rect">
            <a:avLst/>
          </a:prstGeom>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228600"/>
            <a:ext cx="7772400" cy="1143000"/>
          </a:xfrm>
        </p:spPr>
        <p:txBody>
          <a:bodyPr/>
          <a:lstStyle/>
          <a:p>
            <a:pPr algn="ctr" eaLnBrk="1" hangingPunct="1"/>
            <a:r>
              <a:rPr lang="en-US" sz="4000" dirty="0">
                <a:effectLst>
                  <a:outerShdw blurRad="38100" dist="38100" dir="2700000" algn="tl">
                    <a:srgbClr val="000000">
                      <a:alpha val="43137"/>
                    </a:srgbClr>
                  </a:outerShdw>
                </a:effectLst>
              </a:rPr>
              <a:t>Christian Anti-Semitism</a:t>
            </a:r>
          </a:p>
        </p:txBody>
      </p:sp>
      <p:sp>
        <p:nvSpPr>
          <p:cNvPr id="7171" name="Rectangle 3"/>
          <p:cNvSpPr>
            <a:spLocks noGrp="1" noChangeArrowheads="1"/>
          </p:cNvSpPr>
          <p:nvPr>
            <p:ph type="body" idx="1"/>
          </p:nvPr>
        </p:nvSpPr>
        <p:spPr>
          <a:xfrm>
            <a:off x="0" y="1600200"/>
            <a:ext cx="9144000" cy="4038600"/>
          </a:xfrm>
        </p:spPr>
        <p:txBody>
          <a:bodyPr/>
          <a:lstStyle/>
          <a:p>
            <a:pPr marL="0" indent="0" algn="just" eaLnBrk="1" hangingPunct="1">
              <a:buFontTx/>
              <a:buNone/>
            </a:pPr>
            <a:r>
              <a:rPr lang="en-US" sz="3600" dirty="0">
                <a:effectLst>
                  <a:outerShdw blurRad="38100" dist="38100" dir="2700000" algn="tl">
                    <a:srgbClr val="000000">
                      <a:alpha val="43137"/>
                    </a:srgbClr>
                  </a:outerShdw>
                </a:effectLst>
              </a:rPr>
              <a:t>“…Therefore away with them… To sum up, dear princes and nobles who have Jews in your domains, if this advice of mine does not suit you, then find a better one so that you and we may all be free of this insufferable devilish burden</a:t>
            </a:r>
            <a:r>
              <a:rPr lang="en-US" sz="3600" dirty="0">
                <a:effectLst>
                  <a:outerShdw blurRad="38100" dist="38100" dir="2700000" algn="tl">
                    <a:srgbClr val="000000">
                      <a:alpha val="43137"/>
                    </a:srgbClr>
                  </a:outerShdw>
                </a:effectLst>
                <a:cs typeface="Arial" charset="0"/>
              </a:rPr>
              <a:t>–the Jews.”</a:t>
            </a:r>
            <a:endParaRPr lang="en-US" sz="3600"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2400" y="152400"/>
            <a:ext cx="1172816" cy="1371600"/>
          </a:xfrm>
          <a:prstGeom prst="rect">
            <a:avLst/>
          </a:prstGeom>
        </p:spPr>
      </p:pic>
      <p:sp>
        <p:nvSpPr>
          <p:cNvPr id="6" name="Text Box 4">
            <a:extLst>
              <a:ext uri="{FF2B5EF4-FFF2-40B4-BE49-F238E27FC236}">
                <a16:creationId xmlns:a16="http://schemas.microsoft.com/office/drawing/2014/main" id="{D8495ED7-C55B-4DFB-B408-4B55E63C156A}"/>
              </a:ext>
            </a:extLst>
          </p:cNvPr>
          <p:cNvSpPr txBox="1">
            <a:spLocks noChangeArrowheads="1"/>
          </p:cNvSpPr>
          <p:nvPr/>
        </p:nvSpPr>
        <p:spPr bwMode="auto">
          <a:xfrm>
            <a:off x="1028700" y="6080125"/>
            <a:ext cx="7086600" cy="701675"/>
          </a:xfrm>
          <a:prstGeom prst="rect">
            <a:avLst/>
          </a:prstGeom>
          <a:noFill/>
          <a:ln w="9525">
            <a:noFill/>
            <a:miter lim="800000"/>
            <a:headEnd/>
            <a:tailEnd/>
          </a:ln>
        </p:spPr>
        <p:txBody>
          <a:bodyPr wrap="square">
            <a:spAutoFit/>
          </a:bodyPr>
          <a:lstStyle/>
          <a:p>
            <a:pPr algn="ctr">
              <a:spcBef>
                <a:spcPct val="50000"/>
              </a:spcBef>
            </a:pPr>
            <a:r>
              <a:rPr lang="en-US" sz="2000" dirty="0">
                <a:effectLst>
                  <a:outerShdw blurRad="38100" dist="38100" dir="2700000" algn="tl">
                    <a:srgbClr val="000000">
                      <a:alpha val="43137"/>
                    </a:srgbClr>
                  </a:outerShdw>
                </a:effectLst>
                <a:latin typeface="Calibri" panose="020F0502020204030204" pitchFamily="34" charset="0"/>
              </a:rPr>
              <a:t>Martin Luther, </a:t>
            </a:r>
            <a:r>
              <a:rPr lang="en-US" sz="2000" i="1" dirty="0">
                <a:effectLst>
                  <a:outerShdw blurRad="38100" dist="38100" dir="2700000" algn="tl">
                    <a:srgbClr val="000000">
                      <a:alpha val="43137"/>
                    </a:srgbClr>
                  </a:outerShdw>
                </a:effectLst>
                <a:latin typeface="Calibri" panose="020F0502020204030204" pitchFamily="34" charset="0"/>
              </a:rPr>
              <a:t>Concerning the Jews and Their Lies</a:t>
            </a:r>
            <a:r>
              <a:rPr lang="en-US" sz="2000" dirty="0">
                <a:effectLst>
                  <a:outerShdw blurRad="38100" dist="38100" dir="2700000" algn="tl">
                    <a:srgbClr val="000000">
                      <a:alpha val="43137"/>
                    </a:srgbClr>
                  </a:outerShdw>
                </a:effectLst>
                <a:latin typeface="Calibri" panose="020F0502020204030204" pitchFamily="34" charset="0"/>
              </a:rPr>
              <a:t>, cited in Michael Brown’s </a:t>
            </a:r>
            <a:r>
              <a:rPr lang="en-US" sz="2000" i="1" dirty="0">
                <a:effectLst>
                  <a:outerShdw blurRad="38100" dist="38100" dir="2700000" algn="tl">
                    <a:srgbClr val="000000">
                      <a:alpha val="43137"/>
                    </a:srgbClr>
                  </a:outerShdw>
                </a:effectLst>
                <a:latin typeface="Calibri" panose="020F0502020204030204" pitchFamily="34" charset="0"/>
              </a:rPr>
              <a:t>Our Hands Are Stained with Blood</a:t>
            </a:r>
            <a:r>
              <a:rPr lang="en-US" sz="2000" dirty="0">
                <a:effectLst>
                  <a:outerShdw blurRad="38100" dist="38100" dir="2700000" algn="tl">
                    <a:srgbClr val="000000">
                      <a:alpha val="43137"/>
                    </a:srgbClr>
                  </a:outerShdw>
                </a:effectLst>
                <a:latin typeface="Calibri" panose="020F0502020204030204" pitchFamily="34" charset="0"/>
              </a:rPr>
              <a:t>, pp. 14-15.</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0C55D601-F1B7-4E14-88BA-F8383CB30F6B}"/>
              </a:ext>
            </a:extLst>
          </p:cNvPr>
          <p:cNvSpPr txBox="1">
            <a:spLocks noChangeArrowheads="1"/>
          </p:cNvSpPr>
          <p:nvPr/>
        </p:nvSpPr>
        <p:spPr bwMode="auto">
          <a:xfrm>
            <a:off x="114300" y="1600200"/>
            <a:ext cx="8915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algn="l" rtl="0" eaLnBrk="0" fontAlgn="base" hangingPunct="0">
              <a:lnSpc>
                <a:spcPct val="70000"/>
              </a:lnSpc>
              <a:spcBef>
                <a:spcPct val="0"/>
              </a:spcBef>
              <a:spcAft>
                <a:spcPct val="0"/>
              </a:spcAft>
              <a:defRPr sz="4800" b="1">
                <a:solidFill>
                  <a:schemeClr val="tx2"/>
                </a:solidFill>
                <a:latin typeface="Calibri" panose="020F0502020204030204" pitchFamily="34" charset="0"/>
                <a:ea typeface="+mj-ea"/>
                <a:cs typeface="+mj-cs"/>
              </a:defRPr>
            </a:lvl1pPr>
            <a:lvl2pPr algn="l" rtl="0" eaLnBrk="0" fontAlgn="base" hangingPunct="0">
              <a:lnSpc>
                <a:spcPct val="70000"/>
              </a:lnSpc>
              <a:spcBef>
                <a:spcPct val="0"/>
              </a:spcBef>
              <a:spcAft>
                <a:spcPct val="0"/>
              </a:spcAft>
              <a:defRPr sz="4800" b="1">
                <a:solidFill>
                  <a:schemeClr val="tx2"/>
                </a:solidFill>
                <a:latin typeface="Arial Narrow" pitchFamily="34" charset="0"/>
              </a:defRPr>
            </a:lvl2pPr>
            <a:lvl3pPr algn="l" rtl="0" eaLnBrk="0" fontAlgn="base" hangingPunct="0">
              <a:lnSpc>
                <a:spcPct val="70000"/>
              </a:lnSpc>
              <a:spcBef>
                <a:spcPct val="0"/>
              </a:spcBef>
              <a:spcAft>
                <a:spcPct val="0"/>
              </a:spcAft>
              <a:defRPr sz="4800" b="1">
                <a:solidFill>
                  <a:schemeClr val="tx2"/>
                </a:solidFill>
                <a:latin typeface="Arial Narrow" pitchFamily="34" charset="0"/>
              </a:defRPr>
            </a:lvl3pPr>
            <a:lvl4pPr algn="l" rtl="0" eaLnBrk="0" fontAlgn="base" hangingPunct="0">
              <a:lnSpc>
                <a:spcPct val="70000"/>
              </a:lnSpc>
              <a:spcBef>
                <a:spcPct val="0"/>
              </a:spcBef>
              <a:spcAft>
                <a:spcPct val="0"/>
              </a:spcAft>
              <a:defRPr sz="4800" b="1">
                <a:solidFill>
                  <a:schemeClr val="tx2"/>
                </a:solidFill>
                <a:latin typeface="Arial Narrow" pitchFamily="34" charset="0"/>
              </a:defRPr>
            </a:lvl4pPr>
            <a:lvl5pPr algn="l" rtl="0" eaLnBrk="0" fontAlgn="base" hangingPunct="0">
              <a:lnSpc>
                <a:spcPct val="70000"/>
              </a:lnSpc>
              <a:spcBef>
                <a:spcPct val="0"/>
              </a:spcBef>
              <a:spcAft>
                <a:spcPct val="0"/>
              </a:spcAft>
              <a:defRPr sz="4800" b="1">
                <a:solidFill>
                  <a:schemeClr val="tx2"/>
                </a:solidFill>
                <a:latin typeface="Arial Narrow" pitchFamily="34"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lvl="1" algn="just" eaLnBrk="1" hangingPunct="1">
              <a:lnSpc>
                <a:spcPct val="100000"/>
              </a:lnSpc>
              <a:spcBef>
                <a:spcPct val="20000"/>
              </a:spcBef>
              <a:buClr>
                <a:schemeClr val="tx1"/>
              </a:buClr>
            </a:pPr>
            <a:r>
              <a:rPr lang="en-US" sz="3200" b="0" i="1" kern="0" dirty="0">
                <a:solidFill>
                  <a:schemeClr val="tx1"/>
                </a:solidFill>
                <a:effectLst>
                  <a:outerShdw blurRad="38100" dist="38100" dir="2700000" algn="tl">
                    <a:srgbClr val="000000">
                      <a:alpha val="43137"/>
                    </a:srgbClr>
                  </a:outerShdw>
                </a:effectLst>
                <a:latin typeface="Calibri" panose="020F0502020204030204" pitchFamily="34" charset="0"/>
              </a:rPr>
              <a:t>“But here he [the rabbi] not only betrays his ignorance, but his utter stupidity, since God so blinded the whole people that they were like restive dogs. I have had much conversation with many Jews: I have never seen either a drop of piety or a grain of truth or ingenuousness—nay, I have never found common sense in any Jew. But this fellow, who seems so sharp and ingenious, displays his own impudence to his great disgrace.”</a:t>
            </a:r>
            <a:endParaRPr lang="en-US" altLang="en-US" sz="3200" b="0" i="1" kern="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11" name="Rectangle 3">
            <a:extLst>
              <a:ext uri="{FF2B5EF4-FFF2-40B4-BE49-F238E27FC236}">
                <a16:creationId xmlns:a16="http://schemas.microsoft.com/office/drawing/2014/main" id="{526D8101-05F6-49D0-B8A4-2D7D5187BD01}"/>
              </a:ext>
            </a:extLst>
          </p:cNvPr>
          <p:cNvSpPr txBox="1">
            <a:spLocks noChangeArrowheads="1"/>
          </p:cNvSpPr>
          <p:nvPr/>
        </p:nvSpPr>
        <p:spPr bwMode="auto">
          <a:xfrm>
            <a:off x="1676400" y="228600"/>
            <a:ext cx="5791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711200" indent="-711200" algn="l" rtl="0" eaLnBrk="0" fontAlgn="base" hangingPunct="0">
              <a:spcBef>
                <a:spcPct val="20000"/>
              </a:spcBef>
              <a:spcAft>
                <a:spcPct val="0"/>
              </a:spcAft>
              <a:buClr>
                <a:schemeClr val="tx1"/>
              </a:buClr>
              <a:buFont typeface="Wingdings" panose="05000000000000000000" pitchFamily="2" charset="2"/>
              <a:buAutoNum type="romanUcPeriod"/>
              <a:defRPr sz="2800">
                <a:solidFill>
                  <a:schemeClr val="tx1"/>
                </a:solidFill>
                <a:latin typeface="Calibri" panose="020F0502020204030204" pitchFamily="34" charset="0"/>
                <a:ea typeface="+mn-ea"/>
                <a:cs typeface="+mn-cs"/>
              </a:defRPr>
            </a:lvl1pPr>
            <a:lvl2pPr marL="1117600" indent="-660400" algn="l" rtl="0" eaLnBrk="0" fontAlgn="base" hangingPunct="0">
              <a:spcBef>
                <a:spcPct val="20000"/>
              </a:spcBef>
              <a:spcAft>
                <a:spcPct val="0"/>
              </a:spcAft>
              <a:buClr>
                <a:schemeClr val="tx1"/>
              </a:buClr>
              <a:buFont typeface="Wingdings" panose="05000000000000000000" pitchFamily="2" charset="2"/>
              <a:buAutoNum type="alphaUcPeriod"/>
              <a:defRPr sz="2600">
                <a:solidFill>
                  <a:schemeClr val="tx1"/>
                </a:solidFill>
                <a:latin typeface="Calibri" panose="020F0502020204030204" pitchFamily="34" charset="0"/>
              </a:defRPr>
            </a:lvl2pPr>
            <a:lvl3pPr marL="1524000" indent="-609600" algn="l" rtl="0" eaLnBrk="0" fontAlgn="base" hangingPunct="0">
              <a:spcBef>
                <a:spcPct val="20000"/>
              </a:spcBef>
              <a:spcAft>
                <a:spcPct val="0"/>
              </a:spcAft>
              <a:buClr>
                <a:schemeClr val="tx1"/>
              </a:buClr>
              <a:buFont typeface="Wingdings" panose="05000000000000000000" pitchFamily="2" charset="2"/>
              <a:buAutoNum type="arabicPeriod"/>
              <a:defRPr sz="2400">
                <a:solidFill>
                  <a:schemeClr val="tx1"/>
                </a:solidFill>
                <a:latin typeface="Calibri" panose="020F0502020204030204" pitchFamily="34" charset="0"/>
              </a:defRPr>
            </a:lvl3pPr>
            <a:lvl4pPr marL="1879600" indent="-508000" algn="l" rtl="0" eaLnBrk="0" fontAlgn="base" hangingPunct="0">
              <a:spcBef>
                <a:spcPct val="20000"/>
              </a:spcBef>
              <a:spcAft>
                <a:spcPct val="0"/>
              </a:spcAft>
              <a:buClr>
                <a:schemeClr val="tx1"/>
              </a:buClr>
              <a:buSzPct val="100000"/>
              <a:buAutoNum type="alphaLcParenR"/>
              <a:defRPr sz="2000">
                <a:solidFill>
                  <a:schemeClr val="tx1"/>
                </a:solidFill>
                <a:latin typeface="Calibri" panose="020F0502020204030204" pitchFamily="34" charset="0"/>
              </a:defRPr>
            </a:lvl4pPr>
            <a:lvl5pPr marL="2336800" indent="-508000" algn="l" rtl="0" eaLnBrk="0" fontAlgn="base" hangingPunct="0">
              <a:spcBef>
                <a:spcPct val="20000"/>
              </a:spcBef>
              <a:spcAft>
                <a:spcPct val="0"/>
              </a:spcAft>
              <a:buClr>
                <a:schemeClr val="tx1"/>
              </a:buClr>
              <a:buSzPct val="100000"/>
              <a:buAutoNum type="romanLcPeriod"/>
              <a:defRPr sz="2000">
                <a:solidFill>
                  <a:schemeClr val="tx1"/>
                </a:solidFill>
                <a:latin typeface="Calibri" panose="020F0502020204030204" pitchFamily="34" charset="0"/>
              </a:defRPr>
            </a:lvl5pPr>
            <a:lvl6pPr marL="2794000" indent="-508000" algn="l" rtl="0" fontAlgn="base">
              <a:spcBef>
                <a:spcPct val="20000"/>
              </a:spcBef>
              <a:spcAft>
                <a:spcPct val="0"/>
              </a:spcAft>
              <a:buClr>
                <a:schemeClr val="tx1"/>
              </a:buClr>
              <a:buSzPct val="100000"/>
              <a:buAutoNum type="romanLcPeriod"/>
              <a:defRPr sz="2000">
                <a:solidFill>
                  <a:schemeClr val="tx1"/>
                </a:solidFill>
                <a:latin typeface="+mn-lt"/>
              </a:defRPr>
            </a:lvl6pPr>
            <a:lvl7pPr marL="3251200" indent="-508000" algn="l" rtl="0" fontAlgn="base">
              <a:spcBef>
                <a:spcPct val="20000"/>
              </a:spcBef>
              <a:spcAft>
                <a:spcPct val="0"/>
              </a:spcAft>
              <a:buClr>
                <a:schemeClr val="tx1"/>
              </a:buClr>
              <a:buSzPct val="100000"/>
              <a:buAutoNum type="romanLcPeriod"/>
              <a:defRPr sz="2000">
                <a:solidFill>
                  <a:schemeClr val="tx1"/>
                </a:solidFill>
                <a:latin typeface="+mn-lt"/>
              </a:defRPr>
            </a:lvl7pPr>
            <a:lvl8pPr marL="3708400" indent="-508000" algn="l" rtl="0" fontAlgn="base">
              <a:spcBef>
                <a:spcPct val="20000"/>
              </a:spcBef>
              <a:spcAft>
                <a:spcPct val="0"/>
              </a:spcAft>
              <a:buClr>
                <a:schemeClr val="tx1"/>
              </a:buClr>
              <a:buSzPct val="100000"/>
              <a:buAutoNum type="romanLcPeriod"/>
              <a:defRPr sz="2000">
                <a:solidFill>
                  <a:schemeClr val="tx1"/>
                </a:solidFill>
                <a:latin typeface="+mn-lt"/>
              </a:defRPr>
            </a:lvl8pPr>
            <a:lvl9pPr marL="4165600" indent="-508000" algn="l" rtl="0" fontAlgn="base">
              <a:spcBef>
                <a:spcPct val="20000"/>
              </a:spcBef>
              <a:spcAft>
                <a:spcPct val="0"/>
              </a:spcAft>
              <a:buClr>
                <a:schemeClr val="tx1"/>
              </a:buClr>
              <a:buSzPct val="100000"/>
              <a:buAutoNum type="romanLcPeriod"/>
              <a:defRPr sz="2000">
                <a:solidFill>
                  <a:schemeClr val="tx1"/>
                </a:solidFill>
                <a:latin typeface="+mn-lt"/>
              </a:defRPr>
            </a:lvl9pPr>
          </a:lstStyle>
          <a:p>
            <a:pPr marL="0" indent="0" algn="ctr" eaLnBrk="1" hangingPunct="1">
              <a:spcBef>
                <a:spcPts val="0"/>
              </a:spcBef>
              <a:buNone/>
              <a:defRPr/>
            </a:pPr>
            <a:r>
              <a:rPr lang="en-US" sz="4000" kern="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i="1" kern="0" dirty="0">
                <a:effectLst>
                  <a:outerShdw blurRad="38100" dist="38100" dir="2700000" algn="tl">
                    <a:srgbClr val="000000">
                      <a:alpha val="43137"/>
                    </a:srgbClr>
                  </a:outerShdw>
                </a:effectLst>
              </a:rPr>
              <a:t>Commentary on the Prophet Daniel </a:t>
            </a:r>
            <a:r>
              <a:rPr lang="en-US" sz="1600" kern="0" dirty="0">
                <a:effectLst>
                  <a:outerShdw blurRad="38100" dist="38100" dir="2700000" algn="tl">
                    <a:srgbClr val="000000">
                      <a:alpha val="43137"/>
                    </a:srgbClr>
                  </a:outerShdw>
                </a:effectLst>
              </a:rPr>
              <a:t>(Vol 1, p. 185). Bellingham, WA: Logos Bible Software. Commentary on Daniel 2:44-45. (2010).</a:t>
            </a:r>
          </a:p>
        </p:txBody>
      </p:sp>
      <p:pic>
        <p:nvPicPr>
          <p:cNvPr id="12" name="Picture 11">
            <a:extLst>
              <a:ext uri="{FF2B5EF4-FFF2-40B4-BE49-F238E27FC236}">
                <a16:creationId xmlns:a16="http://schemas.microsoft.com/office/drawing/2014/main" id="{73A22865-157C-4766-AE62-210570B58C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152400"/>
            <a:ext cx="766735" cy="1097280"/>
          </a:xfrm>
          <a:prstGeom prst="rect">
            <a:avLst/>
          </a:prstGeom>
        </p:spPr>
      </p:pic>
    </p:spTree>
    <p:extLst>
      <p:ext uri="{BB962C8B-B14F-4D97-AF65-F5344CB8AC3E}">
        <p14:creationId xmlns:p14="http://schemas.microsoft.com/office/powerpoint/2010/main" val="186854790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5099B0-57CC-4367-8481-36F6CF142D33}"/>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308598"/>
          </a:xfrm>
          <a:prstGeom prst="rect">
            <a:avLst/>
          </a:prstGeom>
          <a:noFill/>
          <a:ln w="28575">
            <a:noFill/>
            <a:miter lim="800000"/>
            <a:headEnd/>
            <a:tailEnd/>
          </a:ln>
        </p:spPr>
        <p:txBody>
          <a:bodyPr wrap="square">
            <a:spAutoFit/>
          </a:bodyPr>
          <a:lstStyle/>
          <a:p>
            <a:pPr algn="ctr">
              <a:spcAft>
                <a:spcPts val="600"/>
              </a:spcAft>
            </a:pPr>
            <a:r>
              <a:rPr lang="en-US" sz="3600" baseline="30000" dirty="0">
                <a:effectLst>
                  <a:outerShdw blurRad="38100" dist="38100" dir="2700000" algn="tl">
                    <a:srgbClr val="000000">
                      <a:alpha val="43137"/>
                    </a:srgbClr>
                  </a:outerShdw>
                </a:effectLst>
                <a:latin typeface="Calibri" panose="020F0502020204030204" pitchFamily="34" charset="0"/>
              </a:rPr>
              <a:t> </a:t>
            </a:r>
            <a:r>
              <a:rPr lang="en-US" sz="4400" dirty="0">
                <a:solidFill>
                  <a:schemeClr val="tx2"/>
                </a:solidFill>
                <a:effectLst>
                  <a:outerShdw blurRad="38100" dist="38100" dir="2700000" algn="tl">
                    <a:srgbClr val="000000">
                      <a:alpha val="43137"/>
                    </a:srgbClr>
                  </a:outerShdw>
                </a:effectLst>
                <a:latin typeface="Calibri" panose="020F0502020204030204" pitchFamily="34" charset="0"/>
                <a:ea typeface="+mj-ea"/>
              </a:rPr>
              <a:t>Genesis 12:3</a:t>
            </a:r>
          </a:p>
          <a:p>
            <a:pPr algn="just"/>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And in you all the families of the earth will be blessed.” </a:t>
            </a:r>
          </a:p>
        </p:txBody>
      </p:sp>
    </p:spTree>
    <p:extLst>
      <p:ext uri="{BB962C8B-B14F-4D97-AF65-F5344CB8AC3E}">
        <p14:creationId xmlns:p14="http://schemas.microsoft.com/office/powerpoint/2010/main" val="475816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3185487"/>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11:15</a:t>
            </a:r>
          </a:p>
          <a:p>
            <a:pPr algn="just"/>
            <a:r>
              <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the seventh angel sounded; and there were loud voices in heaven, saying,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kingdom of the world has become the kingdom of our Lord and of His Christ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will reign (</a:t>
            </a:r>
            <a:r>
              <a:rPr lang="en-US" sz="32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basileuō</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forever and ever.’” (cf. Matt. 6:10)</a:t>
            </a:r>
          </a:p>
        </p:txBody>
      </p:sp>
      <p:pic>
        <p:nvPicPr>
          <p:cNvPr id="6" name="Picture 5">
            <a:extLst>
              <a:ext uri="{FF2B5EF4-FFF2-40B4-BE49-F238E27FC236}">
                <a16:creationId xmlns:a16="http://schemas.microsoft.com/office/drawing/2014/main" id="{ECDA44F2-033B-4A28-A10E-8D044393D4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95098" y="3125493"/>
            <a:ext cx="2461193" cy="1828800"/>
          </a:xfrm>
          <a:prstGeom prst="rect">
            <a:avLst/>
          </a:prstGeom>
        </p:spPr>
      </p:pic>
    </p:spTree>
    <p:extLst>
      <p:ext uri="{BB962C8B-B14F-4D97-AF65-F5344CB8AC3E}">
        <p14:creationId xmlns:p14="http://schemas.microsoft.com/office/powerpoint/2010/main" val="60035297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4A7ADF-CF05-429D-8C6F-029BC09E8771}"/>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308598"/>
          </a:xfrm>
          <a:prstGeom prst="rect">
            <a:avLst/>
          </a:prstGeom>
          <a:noFill/>
          <a:ln w="28575">
            <a:noFill/>
            <a:miter lim="800000"/>
            <a:headEnd/>
            <a:tailEnd/>
          </a:ln>
        </p:spPr>
        <p:txBody>
          <a:bodyPr wrap="square">
            <a:spAutoFit/>
          </a:bodyPr>
          <a:lstStyle/>
          <a:p>
            <a:pPr algn="ctr">
              <a:spcAft>
                <a:spcPts val="600"/>
              </a:spcAft>
            </a:pPr>
            <a:r>
              <a:rPr lang="en-US" sz="3600" baseline="30000" dirty="0">
                <a:effectLst>
                  <a:outerShdw blurRad="38100" dist="38100" dir="2700000" algn="tl">
                    <a:srgbClr val="000000">
                      <a:alpha val="43137"/>
                    </a:srgbClr>
                  </a:outerShdw>
                </a:effectLst>
                <a:latin typeface="Calibri" panose="020F0502020204030204" pitchFamily="34" charset="0"/>
              </a:rPr>
              <a:t> </a:t>
            </a:r>
            <a:r>
              <a:rPr lang="en-US" sz="4400" dirty="0">
                <a:solidFill>
                  <a:schemeClr val="tx2"/>
                </a:solidFill>
                <a:effectLst>
                  <a:outerShdw blurRad="38100" dist="38100" dir="2700000" algn="tl">
                    <a:srgbClr val="000000">
                      <a:alpha val="43137"/>
                    </a:srgbClr>
                  </a:outerShdw>
                </a:effectLst>
                <a:latin typeface="Calibri" panose="020F0502020204030204" pitchFamily="34" charset="0"/>
                <a:ea typeface="+mj-ea"/>
              </a:rPr>
              <a:t>Genesis 12:3</a:t>
            </a:r>
          </a:p>
          <a:p>
            <a:pPr algn="just"/>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t>
            </a:r>
            <a:r>
              <a:rPr lang="en-US" sz="40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And in you all the families of the earth will be blessed</a:t>
            </a: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459591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134938" y="228600"/>
            <a:ext cx="8875712" cy="1295400"/>
          </a:xfrm>
        </p:spPr>
        <p:txBody>
          <a:bodyPr lIns="92075" tIns="46038" rIns="92075" bIns="46038"/>
          <a:lstStyle/>
          <a:p>
            <a:pPr algn="ctr">
              <a:defRPr/>
            </a:pPr>
            <a:r>
              <a:rPr lang="en-US" sz="4000" dirty="0">
                <a:effectLst>
                  <a:outerShdw blurRad="38100" dist="38100" dir="2700000" algn="tl">
                    <a:srgbClr val="000000">
                      <a:alpha val="43137"/>
                    </a:srgbClr>
                  </a:outerShdw>
                </a:effectLst>
              </a:rPr>
              <a:t>Israel’s Three Blessings to the World</a:t>
            </a:r>
            <a:br>
              <a:rPr lang="en-US" sz="4000" dirty="0">
                <a:effectLst>
                  <a:outerShdw blurRad="38100" dist="38100" dir="2700000" algn="tl">
                    <a:srgbClr val="000000">
                      <a:alpha val="43137"/>
                    </a:srgbClr>
                  </a:outerShdw>
                </a:effectLst>
              </a:rPr>
            </a:br>
            <a:r>
              <a:rPr lang="en-US" sz="3200" kern="1200" dirty="0">
                <a:solidFill>
                  <a:srgbClr val="FFFFFF"/>
                </a:solidFill>
                <a:effectLst>
                  <a:outerShdw blurRad="38100" dist="38100" dir="2700000" algn="tl">
                    <a:srgbClr val="000000">
                      <a:alpha val="43137"/>
                    </a:srgbClr>
                  </a:outerShdw>
                </a:effectLst>
                <a:ea typeface="+mn-ea"/>
                <a:cs typeface="+mn-cs"/>
              </a:rPr>
              <a:t>(Gen 12:3b)</a:t>
            </a:r>
          </a:p>
        </p:txBody>
      </p:sp>
      <p:sp>
        <p:nvSpPr>
          <p:cNvPr id="25603" name="Rectangle 3"/>
          <p:cNvSpPr>
            <a:spLocks noGrp="1" noChangeArrowheads="1"/>
          </p:cNvSpPr>
          <p:nvPr>
            <p:ph type="body" idx="4294967295"/>
          </p:nvPr>
        </p:nvSpPr>
        <p:spPr>
          <a:xfrm>
            <a:off x="228600" y="2057400"/>
            <a:ext cx="4191000" cy="2362200"/>
          </a:xfrm>
          <a:extLst/>
        </p:spPr>
        <p:txBody>
          <a:bodyPr/>
          <a:lstStyle/>
          <a:p>
            <a:pPr marL="457200" indent="-457200">
              <a:spcBef>
                <a:spcPts val="0"/>
              </a:spcBef>
              <a:spcAft>
                <a:spcPts val="3600"/>
              </a:spcAft>
              <a:buSzPct val="100000"/>
              <a:buFontTx/>
              <a:buAutoNum type="arabicPeriod"/>
              <a:defRPr/>
            </a:pPr>
            <a:r>
              <a:rPr lang="en-US" kern="1200" dirty="0">
                <a:solidFill>
                  <a:srgbClr val="FFFFFF"/>
                </a:solidFill>
                <a:effectLst>
                  <a:outerShdw blurRad="38100" dist="38100" dir="2700000" algn="tl">
                    <a:srgbClr val="000000">
                      <a:alpha val="43137"/>
                    </a:srgbClr>
                  </a:outerShdw>
                </a:effectLst>
              </a:rPr>
              <a:t>Scripture (Rom 3:2)</a:t>
            </a:r>
          </a:p>
          <a:p>
            <a:pPr marL="457200" indent="-457200">
              <a:spcBef>
                <a:spcPts val="0"/>
              </a:spcBef>
              <a:spcAft>
                <a:spcPts val="3600"/>
              </a:spcAft>
              <a:buSzPct val="100000"/>
              <a:buFontTx/>
              <a:buAutoNum type="arabicPeriod"/>
              <a:defRPr/>
            </a:pPr>
            <a:r>
              <a:rPr lang="en-US" kern="1200" dirty="0">
                <a:solidFill>
                  <a:srgbClr val="FFFFFF"/>
                </a:solidFill>
                <a:effectLst>
                  <a:outerShdw blurRad="38100" dist="38100" dir="2700000" algn="tl">
                    <a:srgbClr val="000000">
                      <a:alpha val="43137"/>
                    </a:srgbClr>
                  </a:outerShdw>
                </a:effectLst>
              </a:rPr>
              <a:t>Savior (John 4:22)</a:t>
            </a:r>
          </a:p>
          <a:p>
            <a:pPr marL="457200" indent="-457200">
              <a:spcBef>
                <a:spcPts val="0"/>
              </a:spcBef>
              <a:spcAft>
                <a:spcPts val="3600"/>
              </a:spcAft>
              <a:buSzPct val="100000"/>
              <a:buFontTx/>
              <a:buAutoNum type="arabicPeriod"/>
              <a:defRPr/>
            </a:pPr>
            <a:r>
              <a:rPr lang="en-US" kern="1200" dirty="0">
                <a:solidFill>
                  <a:srgbClr val="FFFFFF"/>
                </a:solidFill>
                <a:effectLst>
                  <a:outerShdw blurRad="38100" dist="38100" dir="2700000" algn="tl">
                    <a:srgbClr val="000000">
                      <a:alpha val="43137"/>
                    </a:srgbClr>
                  </a:outerShdw>
                </a:effectLst>
              </a:rPr>
              <a:t>Kingdom (Isa 2:2-3)</a:t>
            </a:r>
          </a:p>
        </p:txBody>
      </p:sp>
      <p:pic>
        <p:nvPicPr>
          <p:cNvPr id="24580" name="Picture 2"/>
          <p:cNvPicPr>
            <a:picLocks noChangeAspect="1" noChangeArrowheads="1"/>
          </p:cNvPicPr>
          <p:nvPr/>
        </p:nvPicPr>
        <p:blipFill>
          <a:blip r:embed="rId2" cstate="print"/>
          <a:srcRect/>
          <a:stretch>
            <a:fillRect/>
          </a:stretch>
        </p:blipFill>
        <p:spPr bwMode="auto">
          <a:xfrm>
            <a:off x="4572000" y="2185987"/>
            <a:ext cx="4105275" cy="4291013"/>
          </a:xfrm>
          <a:prstGeom prst="rect">
            <a:avLst/>
          </a:prstGeom>
          <a:noFill/>
          <a:ln w="9525">
            <a:noFill/>
            <a:miter lim="800000"/>
            <a:headEnd/>
            <a:tailEnd/>
          </a:ln>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149" y="433699"/>
            <a:ext cx="9103702" cy="5990602"/>
          </a:xfrm>
          <a:prstGeom prst="rect">
            <a:avLst/>
          </a:prstGeom>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DD5925-CFD9-4AB7-9F1B-016B46B088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438" y="127730"/>
            <a:ext cx="8913124" cy="66025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0865017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1371600" y="1600200"/>
            <a:ext cx="6400800" cy="1524000"/>
          </a:xfrm>
        </p:spPr>
        <p:txBody>
          <a:bodyPr/>
          <a:lstStyle/>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Matt 24:15-22 – Physical World</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Rev 12:6-17 – Spiritual World</a:t>
            </a:r>
          </a:p>
        </p:txBody>
      </p:sp>
      <p:pic>
        <p:nvPicPr>
          <p:cNvPr id="6" name="Picture 8" descr="D:\Powerpoint JPEG Images\2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53069" y="3200400"/>
            <a:ext cx="4237863" cy="3200400"/>
          </a:xfrm>
          <a:prstGeom prst="rect">
            <a:avLst/>
          </a:prstGeom>
          <a:noFill/>
          <a:ln w="9525">
            <a:noFill/>
            <a:miter lim="800000"/>
            <a:headEnd/>
            <a:tailEnd/>
          </a:ln>
        </p:spPr>
      </p:pic>
      <p:sp>
        <p:nvSpPr>
          <p:cNvPr id="8" name="Rectangle 2"/>
          <p:cNvSpPr>
            <a:spLocks noGrp="1" noChangeArrowheads="1"/>
          </p:cNvSpPr>
          <p:nvPr>
            <p:ph type="title"/>
          </p:nvPr>
        </p:nvSpPr>
        <p:spPr>
          <a:xfrm>
            <a:off x="342900" y="228600"/>
            <a:ext cx="8458200" cy="914400"/>
          </a:xfrm>
        </p:spPr>
        <p:txBody>
          <a:bodyPr/>
          <a:lstStyle/>
          <a:p>
            <a:pPr algn="ctr" eaLnBrk="1" hangingPunct="1"/>
            <a:r>
              <a:rPr lang="en-US" sz="4000" dirty="0">
                <a:effectLst>
                  <a:outerShdw blurRad="38100" dist="38100" dir="2700000" algn="tl">
                    <a:srgbClr val="000000">
                      <a:alpha val="43137"/>
                    </a:srgbClr>
                  </a:outerShdw>
                </a:effectLst>
              </a:rPr>
              <a:t>Different Perspectives – Same Event</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42900" y="228600"/>
            <a:ext cx="8458200" cy="914400"/>
          </a:xfrm>
        </p:spPr>
        <p:txBody>
          <a:bodyPr/>
          <a:lstStyle/>
          <a:p>
            <a:pPr algn="ctr" eaLnBrk="1" hangingPunct="1"/>
            <a:r>
              <a:rPr lang="en-US" sz="4000" dirty="0">
                <a:effectLst>
                  <a:outerShdw blurRad="38100" dist="38100" dir="2700000" algn="tl">
                    <a:srgbClr val="000000">
                      <a:alpha val="43137"/>
                    </a:srgbClr>
                  </a:outerShdw>
                </a:effectLst>
              </a:rPr>
              <a:t>Different Perspectives – Same Event</a:t>
            </a:r>
          </a:p>
        </p:txBody>
      </p:sp>
      <p:sp>
        <p:nvSpPr>
          <p:cNvPr id="20483" name="Rectangle 3"/>
          <p:cNvSpPr>
            <a:spLocks noGrp="1" noChangeArrowheads="1"/>
          </p:cNvSpPr>
          <p:nvPr>
            <p:ph type="body" idx="1"/>
          </p:nvPr>
        </p:nvSpPr>
        <p:spPr>
          <a:xfrm>
            <a:off x="1371600" y="1600201"/>
            <a:ext cx="5943600" cy="1524000"/>
          </a:xfrm>
        </p:spPr>
        <p:txBody>
          <a:bodyPr/>
          <a:lstStyle/>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Matt 2 – Physical World</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Rev 12:1-5 – Spiritual World</a:t>
            </a:r>
          </a:p>
        </p:txBody>
      </p:sp>
      <p:pic>
        <p:nvPicPr>
          <p:cNvPr id="20484" name="Picture 8" descr="D:\Powerpoint JPEG Images\2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53069" y="3200400"/>
            <a:ext cx="4237863" cy="3200400"/>
          </a:xfrm>
          <a:prstGeom prst="rect">
            <a:avLst/>
          </a:prstGeom>
          <a:noFill/>
          <a:ln w="9525">
            <a:noFill/>
            <a:miter lim="800000"/>
            <a:headEnd/>
            <a:tailEnd/>
          </a:ln>
        </p:spPr>
      </p:pic>
    </p:spTree>
    <p:extLst>
      <p:ext uri="{BB962C8B-B14F-4D97-AF65-F5344CB8AC3E}">
        <p14:creationId xmlns:p14="http://schemas.microsoft.com/office/powerpoint/2010/main" val="4187758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457200" y="138404"/>
            <a:ext cx="8458200" cy="1143000"/>
          </a:xfrm>
        </p:spPr>
        <p:txBody>
          <a:bodyPr/>
          <a:lstStyle/>
          <a:p>
            <a:pPr algn="ctr" eaLnBrk="1" hangingPunct="1"/>
            <a:r>
              <a:rPr lang="en-US" sz="4000" dirty="0">
                <a:effectLst>
                  <a:outerShdw blurRad="38100" dist="38100" dir="2700000" algn="tl">
                    <a:srgbClr val="000000">
                      <a:alpha val="43137"/>
                    </a:srgbClr>
                  </a:outerShdw>
                </a:effectLst>
              </a:rPr>
              <a:t>2 CYCLES OF SATANIC PERSECUTION</a:t>
            </a:r>
          </a:p>
        </p:txBody>
      </p:sp>
      <p:sp>
        <p:nvSpPr>
          <p:cNvPr id="29699" name="Rectangle 4"/>
          <p:cNvSpPr>
            <a:spLocks noGrp="1" noChangeArrowheads="1"/>
          </p:cNvSpPr>
          <p:nvPr>
            <p:ph type="body" sz="half" idx="4294967295"/>
          </p:nvPr>
        </p:nvSpPr>
        <p:spPr>
          <a:xfrm>
            <a:off x="3352800" y="1598613"/>
            <a:ext cx="5715000" cy="2973387"/>
          </a:xfrm>
        </p:spPr>
        <p:txBody>
          <a:bodyPr/>
          <a:lstStyle/>
          <a:p>
            <a:pPr marL="461963" indent="-461963" eaLnBrk="1" hangingPunct="1">
              <a:buSzPct val="100000"/>
              <a:buFont typeface="+mj-lt"/>
              <a:buAutoNum type="arabicPeriod"/>
            </a:pPr>
            <a:r>
              <a:rPr lang="en-US" dirty="0">
                <a:effectLst>
                  <a:outerShdw blurRad="38100" dist="38100" dir="2700000" algn="tl">
                    <a:srgbClr val="000000">
                      <a:alpha val="43137"/>
                    </a:srgbClr>
                  </a:outerShdw>
                </a:effectLst>
              </a:rPr>
              <a:t>“</a:t>
            </a:r>
            <a:r>
              <a:rPr lang="en-US" i="1" dirty="0">
                <a:effectLst>
                  <a:outerShdw blurRad="38100" dist="38100" dir="2700000" algn="tl">
                    <a:srgbClr val="000000">
                      <a:alpha val="43137"/>
                    </a:srgbClr>
                  </a:outerShdw>
                </a:effectLst>
              </a:rPr>
              <a:t>Pursues the woman” = </a:t>
            </a:r>
            <a:r>
              <a:rPr lang="en-US" dirty="0">
                <a:effectLst>
                  <a:outerShdw blurRad="38100" dist="38100" dir="2700000" algn="tl">
                    <a:srgbClr val="000000">
                      <a:alpha val="43137"/>
                    </a:srgbClr>
                  </a:outerShdw>
                </a:effectLst>
              </a:rPr>
              <a:t>persecution of Israel 12:13-14</a:t>
            </a:r>
          </a:p>
          <a:p>
            <a:pPr marL="461963" indent="-461963" eaLnBrk="1" hangingPunct="1">
              <a:buSzPct val="100000"/>
              <a:buFont typeface="+mj-lt"/>
              <a:buAutoNum type="arabicPeriod"/>
            </a:pPr>
            <a:endParaRPr lang="en-US" sz="2800" dirty="0">
              <a:effectLst>
                <a:outerShdw blurRad="38100" dist="38100" dir="2700000" algn="tl">
                  <a:srgbClr val="000000">
                    <a:alpha val="43137"/>
                  </a:srgbClr>
                </a:outerShdw>
              </a:effectLst>
            </a:endParaRPr>
          </a:p>
          <a:p>
            <a:pPr marL="461963" indent="-461963" eaLnBrk="1" hangingPunct="1">
              <a:buSzPct val="100000"/>
              <a:buFont typeface="+mj-lt"/>
              <a:buAutoNum type="arabicPeriod"/>
            </a:pPr>
            <a:r>
              <a:rPr lang="en-US" dirty="0">
                <a:effectLst>
                  <a:outerShdw blurRad="38100" dist="38100" dir="2700000" algn="tl">
                    <a:srgbClr val="000000">
                      <a:alpha val="43137"/>
                    </a:srgbClr>
                  </a:outerShdw>
                </a:effectLst>
              </a:rPr>
              <a:t>“</a:t>
            </a:r>
            <a:r>
              <a:rPr lang="en-US" i="1" dirty="0">
                <a:effectLst>
                  <a:outerShdw blurRad="38100" dist="38100" dir="2700000" algn="tl">
                    <a:srgbClr val="000000">
                      <a:alpha val="43137"/>
                    </a:srgbClr>
                  </a:outerShdw>
                </a:effectLst>
              </a:rPr>
              <a:t>Flood from his mouth” = </a:t>
            </a:r>
            <a:r>
              <a:rPr lang="en-US" dirty="0">
                <a:effectLst>
                  <a:outerShdw blurRad="38100" dist="38100" dir="2700000" algn="tl">
                    <a:srgbClr val="000000">
                      <a:alpha val="43137"/>
                    </a:srgbClr>
                  </a:outerShdw>
                </a:effectLst>
              </a:rPr>
              <a:t>tries to destroy Israel 12:15-16</a:t>
            </a:r>
            <a:endParaRPr lang="en-US" i="1" dirty="0">
              <a:effectLst>
                <a:outerShdw blurRad="38100" dist="38100" dir="2700000" algn="tl">
                  <a:srgbClr val="000000">
                    <a:alpha val="43137"/>
                  </a:srgbClr>
                </a:outerShdw>
              </a:effectLst>
            </a:endParaRPr>
          </a:p>
        </p:txBody>
      </p:sp>
      <p:pic>
        <p:nvPicPr>
          <p:cNvPr id="29700" name="Picture 5" descr="C:\Documents and Settings\Owner\Application Data\Microsoft\Media Catalog\clip0010.BMP"/>
          <p:cNvPicPr>
            <a:picLocks noGrp="1" noChangeAspect="1" noChangeArrowheads="1"/>
          </p:cNvPicPr>
          <p:nvPr>
            <p:ph type="clipArt" sz="half" idx="4294967295"/>
          </p:nvPr>
        </p:nvPicPr>
        <p:blipFill>
          <a:blip r:embed="rId2" cstate="print"/>
          <a:srcRect/>
          <a:stretch>
            <a:fillRect/>
          </a:stretch>
        </p:blipFill>
        <p:spPr>
          <a:xfrm>
            <a:off x="152400" y="1522412"/>
            <a:ext cx="3028489" cy="3657600"/>
          </a:xfrm>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457200" y="138404"/>
            <a:ext cx="8458200" cy="1143000"/>
          </a:xfrm>
        </p:spPr>
        <p:txBody>
          <a:bodyPr/>
          <a:lstStyle/>
          <a:p>
            <a:pPr algn="ctr" eaLnBrk="1" hangingPunct="1"/>
            <a:r>
              <a:rPr lang="en-US" sz="4000" dirty="0">
                <a:effectLst>
                  <a:outerShdw blurRad="38100" dist="38100" dir="2700000" algn="tl">
                    <a:srgbClr val="000000">
                      <a:alpha val="43137"/>
                    </a:srgbClr>
                  </a:outerShdw>
                </a:effectLst>
              </a:rPr>
              <a:t>2 CYCLES OF SATANIC PERSECUTION</a:t>
            </a:r>
          </a:p>
        </p:txBody>
      </p:sp>
      <p:sp>
        <p:nvSpPr>
          <p:cNvPr id="29699" name="Rectangle 4"/>
          <p:cNvSpPr>
            <a:spLocks noGrp="1" noChangeArrowheads="1"/>
          </p:cNvSpPr>
          <p:nvPr>
            <p:ph type="body" sz="half" idx="4294967295"/>
          </p:nvPr>
        </p:nvSpPr>
        <p:spPr>
          <a:xfrm>
            <a:off x="3352800" y="1598613"/>
            <a:ext cx="5715000" cy="2973387"/>
          </a:xfrm>
        </p:spPr>
        <p:txBody>
          <a:bodyPr/>
          <a:lstStyle/>
          <a:p>
            <a:pPr marL="461963" indent="-461963" eaLnBrk="1" hangingPunct="1">
              <a:buSzPct val="100000"/>
              <a:buFont typeface="+mj-lt"/>
              <a:buAutoNum type="arabicPeriod"/>
            </a:pPr>
            <a:r>
              <a:rPr lang="en-US" b="1" dirty="0">
                <a:solidFill>
                  <a:srgbClr val="FFFFCC"/>
                </a:solidFill>
                <a:effectLst>
                  <a:outerShdw blurRad="38100" dist="38100" dir="2700000" algn="tl">
                    <a:srgbClr val="000000">
                      <a:alpha val="43137"/>
                    </a:srgbClr>
                  </a:outerShdw>
                </a:effectLst>
              </a:rPr>
              <a:t>“</a:t>
            </a:r>
            <a:r>
              <a:rPr lang="en-US" b="1" i="1" u="sng" dirty="0">
                <a:solidFill>
                  <a:srgbClr val="FFFFCC"/>
                </a:solidFill>
                <a:effectLst>
                  <a:outerShdw blurRad="38100" dist="38100" dir="2700000" algn="tl">
                    <a:srgbClr val="000000">
                      <a:alpha val="43137"/>
                    </a:srgbClr>
                  </a:outerShdw>
                </a:effectLst>
              </a:rPr>
              <a:t>Pursues the woman” = persecution of Israel 12:13-14</a:t>
            </a:r>
          </a:p>
          <a:p>
            <a:pPr marL="461963" indent="-461963" eaLnBrk="1" hangingPunct="1">
              <a:buSzPct val="100000"/>
              <a:buFont typeface="+mj-lt"/>
              <a:buAutoNum type="arabicPeriod"/>
            </a:pPr>
            <a:endParaRPr lang="en-US" sz="2800" dirty="0">
              <a:effectLst>
                <a:outerShdw blurRad="38100" dist="38100" dir="2700000" algn="tl">
                  <a:srgbClr val="000000">
                    <a:alpha val="43137"/>
                  </a:srgbClr>
                </a:outerShdw>
              </a:effectLst>
            </a:endParaRPr>
          </a:p>
          <a:p>
            <a:pPr marL="461963" indent="-461963" eaLnBrk="1" hangingPunct="1">
              <a:buSzPct val="100000"/>
              <a:buFont typeface="+mj-lt"/>
              <a:buAutoNum type="arabicPeriod"/>
            </a:pPr>
            <a:r>
              <a:rPr lang="en-US" dirty="0">
                <a:effectLst>
                  <a:outerShdw blurRad="38100" dist="38100" dir="2700000" algn="tl">
                    <a:srgbClr val="000000">
                      <a:alpha val="43137"/>
                    </a:srgbClr>
                  </a:outerShdw>
                </a:effectLst>
              </a:rPr>
              <a:t>“</a:t>
            </a:r>
            <a:r>
              <a:rPr lang="en-US" i="1" dirty="0">
                <a:effectLst>
                  <a:outerShdw blurRad="38100" dist="38100" dir="2700000" algn="tl">
                    <a:srgbClr val="000000">
                      <a:alpha val="43137"/>
                    </a:srgbClr>
                  </a:outerShdw>
                </a:effectLst>
              </a:rPr>
              <a:t>Flood from his mouth” = </a:t>
            </a:r>
            <a:r>
              <a:rPr lang="en-US" dirty="0">
                <a:effectLst>
                  <a:outerShdw blurRad="38100" dist="38100" dir="2700000" algn="tl">
                    <a:srgbClr val="000000">
                      <a:alpha val="43137"/>
                    </a:srgbClr>
                  </a:outerShdw>
                </a:effectLst>
              </a:rPr>
              <a:t>tries to destroy Israel 12:15-16</a:t>
            </a:r>
            <a:endParaRPr lang="en-US" i="1" dirty="0">
              <a:effectLst>
                <a:outerShdw blurRad="38100" dist="38100" dir="2700000" algn="tl">
                  <a:srgbClr val="000000">
                    <a:alpha val="43137"/>
                  </a:srgbClr>
                </a:outerShdw>
              </a:effectLst>
            </a:endParaRPr>
          </a:p>
        </p:txBody>
      </p:sp>
      <p:pic>
        <p:nvPicPr>
          <p:cNvPr id="29700" name="Picture 5" descr="C:\Documents and Settings\Owner\Application Data\Microsoft\Media Catalog\clip0010.BMP"/>
          <p:cNvPicPr>
            <a:picLocks noGrp="1" noChangeAspect="1" noChangeArrowheads="1"/>
          </p:cNvPicPr>
          <p:nvPr>
            <p:ph type="clipArt" sz="half" idx="4294967295"/>
          </p:nvPr>
        </p:nvPicPr>
        <p:blipFill>
          <a:blip r:embed="rId2" cstate="print"/>
          <a:srcRect/>
          <a:stretch>
            <a:fillRect/>
          </a:stretch>
        </p:blipFill>
        <p:spPr>
          <a:xfrm>
            <a:off x="152400" y="1522412"/>
            <a:ext cx="3028489" cy="3657600"/>
          </a:xfrm>
        </p:spPr>
      </p:pic>
    </p:spTree>
    <p:extLst>
      <p:ext uri="{BB962C8B-B14F-4D97-AF65-F5344CB8AC3E}">
        <p14:creationId xmlns:p14="http://schemas.microsoft.com/office/powerpoint/2010/main" val="422773532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228600"/>
            <a:ext cx="7772400" cy="914400"/>
          </a:xfrm>
        </p:spPr>
        <p:txBody>
          <a:bodyPr/>
          <a:lstStyle/>
          <a:p>
            <a:pPr algn="ctr" eaLnBrk="1" hangingPunct="1"/>
            <a:r>
              <a:rPr lang="en-US" sz="4000" dirty="0">
                <a:effectLst>
                  <a:outerShdw blurRad="38100" dist="38100" dir="2700000" algn="tl">
                    <a:srgbClr val="000000">
                      <a:alpha val="43137"/>
                    </a:srgbClr>
                  </a:outerShdw>
                </a:effectLst>
              </a:rPr>
              <a:t>Two Rules of Interpretation</a:t>
            </a:r>
          </a:p>
        </p:txBody>
      </p:sp>
      <p:sp>
        <p:nvSpPr>
          <p:cNvPr id="15363" name="Rectangle 3"/>
          <p:cNvSpPr>
            <a:spLocks noGrp="1" noChangeArrowheads="1"/>
          </p:cNvSpPr>
          <p:nvPr>
            <p:ph type="body" idx="1"/>
          </p:nvPr>
        </p:nvSpPr>
        <p:spPr>
          <a:xfrm>
            <a:off x="3276600" y="1600200"/>
            <a:ext cx="5715000" cy="4460875"/>
          </a:xfrm>
        </p:spPr>
        <p:txBody>
          <a:bodyPr/>
          <a:lstStyle/>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Search the immediate context</a:t>
            </a:r>
          </a:p>
          <a:p>
            <a:pPr marL="914400" lvl="1" indent="-457200" eaLnBrk="1" hangingPunct="1">
              <a:spcBef>
                <a:spcPts val="0"/>
              </a:spcBef>
              <a:spcAft>
                <a:spcPts val="2400"/>
              </a:spcAft>
            </a:pPr>
            <a:r>
              <a:rPr lang="en-US" sz="3200" dirty="0" err="1">
                <a:effectLst>
                  <a:outerShdw blurRad="38100" dist="38100" dir="2700000" algn="tl">
                    <a:srgbClr val="000000">
                      <a:alpha val="43137"/>
                    </a:srgbClr>
                  </a:outerShdw>
                </a:effectLst>
              </a:rPr>
              <a:t>Walvoord</a:t>
            </a:r>
            <a:r>
              <a:rPr lang="en-US" sz="3200" dirty="0">
                <a:effectLst>
                  <a:outerShdw blurRad="38100" dist="38100" dir="2700000" algn="tl">
                    <a:srgbClr val="000000">
                      <a:alpha val="43137"/>
                    </a:srgbClr>
                  </a:outerShdw>
                </a:effectLst>
              </a:rPr>
              <a:t>: 26X</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Search the remote context</a:t>
            </a:r>
          </a:p>
          <a:p>
            <a:pPr marL="914400" lvl="1" indent="-457200" eaLnBrk="1" hangingPunct="1">
              <a:spcBef>
                <a:spcPts val="0"/>
              </a:spcBef>
              <a:spcAft>
                <a:spcPts val="2400"/>
              </a:spcAft>
            </a:pPr>
            <a:r>
              <a:rPr lang="en-US" dirty="0">
                <a:effectLst>
                  <a:outerShdw blurRad="38100" dist="38100" dir="2700000" algn="tl">
                    <a:srgbClr val="000000">
                      <a:alpha val="43137"/>
                    </a:srgbClr>
                  </a:outerShdw>
                </a:effectLst>
              </a:rPr>
              <a:t>Old Testament</a:t>
            </a:r>
          </a:p>
          <a:p>
            <a:pPr marL="914400" lvl="1" indent="-457200" eaLnBrk="1" hangingPunct="1">
              <a:spcBef>
                <a:spcPts val="0"/>
              </a:spcBef>
              <a:spcAft>
                <a:spcPts val="2400"/>
              </a:spcAft>
            </a:pPr>
            <a:r>
              <a:rPr lang="en-US" dirty="0">
                <a:effectLst>
                  <a:outerShdw blurRad="38100" dist="38100" dir="2700000" algn="tl">
                    <a:srgbClr val="000000">
                      <a:alpha val="43137"/>
                    </a:srgbClr>
                  </a:outerShdw>
                </a:effectLst>
              </a:rPr>
              <a:t>Thomas: 278 / 404 verses</a:t>
            </a:r>
          </a:p>
        </p:txBody>
      </p:sp>
      <p:pic>
        <p:nvPicPr>
          <p:cNvPr id="2" name="Picture 1"/>
          <p:cNvPicPr>
            <a:picLocks noChangeAspect="1"/>
          </p:cNvPicPr>
          <p:nvPr/>
        </p:nvPicPr>
        <p:blipFill>
          <a:blip r:embed="rId2"/>
          <a:stretch>
            <a:fillRect/>
          </a:stretch>
        </p:blipFill>
        <p:spPr>
          <a:xfrm>
            <a:off x="269875" y="1752600"/>
            <a:ext cx="2854325" cy="2854325"/>
          </a:xfrm>
          <a:prstGeom prst="rect">
            <a:avLst/>
          </a:prstGeom>
          <a:ln w="38100">
            <a:solidFill>
              <a:schemeClr val="tx1"/>
            </a:solidFill>
          </a:ln>
        </p:spPr>
      </p:pic>
    </p:spTree>
    <p:extLst>
      <p:ext uri="{BB962C8B-B14F-4D97-AF65-F5344CB8AC3E}">
        <p14:creationId xmlns:p14="http://schemas.microsoft.com/office/powerpoint/2010/main" val="24798342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457200" y="138404"/>
            <a:ext cx="8458200" cy="1143000"/>
          </a:xfrm>
        </p:spPr>
        <p:txBody>
          <a:bodyPr/>
          <a:lstStyle/>
          <a:p>
            <a:pPr algn="ctr" eaLnBrk="1" hangingPunct="1"/>
            <a:r>
              <a:rPr lang="en-US" sz="4000" dirty="0">
                <a:effectLst>
                  <a:outerShdw blurRad="38100" dist="38100" dir="2700000" algn="tl">
                    <a:srgbClr val="000000">
                      <a:alpha val="43137"/>
                    </a:srgbClr>
                  </a:outerShdw>
                </a:effectLst>
              </a:rPr>
              <a:t>2 CYCLES OF SATANIC PERSECUTION</a:t>
            </a:r>
          </a:p>
        </p:txBody>
      </p:sp>
      <p:sp>
        <p:nvSpPr>
          <p:cNvPr id="29699" name="Rectangle 4"/>
          <p:cNvSpPr>
            <a:spLocks noGrp="1" noChangeArrowheads="1"/>
          </p:cNvSpPr>
          <p:nvPr>
            <p:ph type="body" sz="half" idx="4294967295"/>
          </p:nvPr>
        </p:nvSpPr>
        <p:spPr>
          <a:xfrm>
            <a:off x="3352800" y="1598613"/>
            <a:ext cx="5791200" cy="2973387"/>
          </a:xfrm>
        </p:spPr>
        <p:txBody>
          <a:bodyPr/>
          <a:lstStyle/>
          <a:p>
            <a:pPr marL="461963" indent="-461963" eaLnBrk="1" hangingPunct="1">
              <a:buSzPct val="100000"/>
              <a:buFont typeface="+mj-lt"/>
              <a:buAutoNum type="arabicPeriod"/>
            </a:pPr>
            <a:r>
              <a:rPr lang="en-US" dirty="0">
                <a:effectLst>
                  <a:outerShdw blurRad="38100" dist="38100" dir="2700000" algn="tl">
                    <a:srgbClr val="000000">
                      <a:alpha val="43137"/>
                    </a:srgbClr>
                  </a:outerShdw>
                </a:effectLst>
              </a:rPr>
              <a:t>“</a:t>
            </a:r>
            <a:r>
              <a:rPr lang="en-US" i="1" dirty="0">
                <a:effectLst>
                  <a:outerShdw blurRad="38100" dist="38100" dir="2700000" algn="tl">
                    <a:srgbClr val="000000">
                      <a:alpha val="43137"/>
                    </a:srgbClr>
                  </a:outerShdw>
                </a:effectLst>
              </a:rPr>
              <a:t>Pursues the woman” = persecution of Israel 12:13-14</a:t>
            </a:r>
          </a:p>
          <a:p>
            <a:pPr marL="461963" indent="-461963" eaLnBrk="1" hangingPunct="1">
              <a:buSzPct val="100000"/>
              <a:buFont typeface="+mj-lt"/>
              <a:buAutoNum type="arabicPeriod"/>
            </a:pPr>
            <a:endParaRPr lang="en-US" sz="2800" dirty="0">
              <a:effectLst>
                <a:outerShdw blurRad="38100" dist="38100" dir="2700000" algn="tl">
                  <a:srgbClr val="000000">
                    <a:alpha val="43137"/>
                  </a:srgbClr>
                </a:outerShdw>
              </a:effectLst>
            </a:endParaRPr>
          </a:p>
          <a:p>
            <a:pPr marL="461963" indent="-461963" eaLnBrk="1" hangingPunct="1">
              <a:buSzPct val="100000"/>
              <a:buFont typeface="+mj-lt"/>
              <a:buAutoNum type="arabicPeriod"/>
            </a:pPr>
            <a:r>
              <a:rPr lang="en-US" b="1" dirty="0">
                <a:solidFill>
                  <a:srgbClr val="FFFFCC"/>
                </a:solidFill>
                <a:effectLst>
                  <a:outerShdw blurRad="38100" dist="38100" dir="2700000" algn="tl">
                    <a:srgbClr val="000000">
                      <a:alpha val="43137"/>
                    </a:srgbClr>
                  </a:outerShdw>
                </a:effectLst>
              </a:rPr>
              <a:t>“</a:t>
            </a:r>
            <a:r>
              <a:rPr lang="en-US" b="1" i="1" u="sng" dirty="0">
                <a:solidFill>
                  <a:srgbClr val="FFFFCC"/>
                </a:solidFill>
                <a:effectLst>
                  <a:outerShdw blurRad="38100" dist="38100" dir="2700000" algn="tl">
                    <a:srgbClr val="000000">
                      <a:alpha val="43137"/>
                    </a:srgbClr>
                  </a:outerShdw>
                </a:effectLst>
              </a:rPr>
              <a:t>Flood from his mouth” = tries to destroy Israel 12:15-16</a:t>
            </a:r>
          </a:p>
        </p:txBody>
      </p:sp>
      <p:pic>
        <p:nvPicPr>
          <p:cNvPr id="29700" name="Picture 5" descr="C:\Documents and Settings\Owner\Application Data\Microsoft\Media Catalog\clip0010.BMP"/>
          <p:cNvPicPr>
            <a:picLocks noGrp="1" noChangeAspect="1" noChangeArrowheads="1"/>
          </p:cNvPicPr>
          <p:nvPr>
            <p:ph type="clipArt" sz="half" idx="4294967295"/>
          </p:nvPr>
        </p:nvPicPr>
        <p:blipFill>
          <a:blip r:embed="rId2" cstate="print"/>
          <a:srcRect/>
          <a:stretch>
            <a:fillRect/>
          </a:stretch>
        </p:blipFill>
        <p:spPr>
          <a:xfrm>
            <a:off x="152400" y="1522412"/>
            <a:ext cx="3028489" cy="3657600"/>
          </a:xfrm>
        </p:spPr>
      </p:pic>
    </p:spTree>
    <p:extLst>
      <p:ext uri="{BB962C8B-B14F-4D97-AF65-F5344CB8AC3E}">
        <p14:creationId xmlns:p14="http://schemas.microsoft.com/office/powerpoint/2010/main" val="361261626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1870728" y="1981200"/>
            <a:ext cx="5402544" cy="2895600"/>
          </a:xfrm>
        </p:spPr>
        <p:txBody>
          <a:bodyPr/>
          <a:lstStyle/>
          <a:p>
            <a:pPr marL="457200" indent="-4572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The Transference (11:14-15)</a:t>
            </a:r>
          </a:p>
          <a:p>
            <a:pPr marL="457200" indent="-4572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The praise (11:16-18)</a:t>
            </a:r>
          </a:p>
          <a:p>
            <a:pPr marL="457200" indent="-4572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The Anticipation (11:19)</a:t>
            </a:r>
          </a:p>
        </p:txBody>
      </p:sp>
      <p:sp>
        <p:nvSpPr>
          <p:cNvPr id="5" name="Rectangle 4">
            <a:extLst>
              <a:ext uri="{FF2B5EF4-FFF2-40B4-BE49-F238E27FC236}">
                <a16:creationId xmlns:a16="http://schemas.microsoft.com/office/drawing/2014/main" id="{11DA3F4E-5E20-4363-945B-0DD1994CA9C7}"/>
              </a:ext>
            </a:extLst>
          </p:cNvPr>
          <p:cNvSpPr/>
          <p:nvPr/>
        </p:nvSpPr>
        <p:spPr>
          <a:xfrm>
            <a:off x="2286000" y="228600"/>
            <a:ext cx="4572000" cy="1154162"/>
          </a:xfrm>
          <a:prstGeom prst="rect">
            <a:avLst/>
          </a:prstGeom>
        </p:spPr>
        <p:txBody>
          <a:bodyPr>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The Seventh Trumpet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11:14-19)</a:t>
            </a:r>
          </a:p>
        </p:txBody>
      </p:sp>
      <p:pic>
        <p:nvPicPr>
          <p:cNvPr id="6" name="Picture 6" descr="Image result for the seven trumpets">
            <a:extLst>
              <a:ext uri="{FF2B5EF4-FFF2-40B4-BE49-F238E27FC236}">
                <a16:creationId xmlns:a16="http://schemas.microsoft.com/office/drawing/2014/main" id="{43D4687E-5009-4433-88FF-B8C6BB1A089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6738" y="167142"/>
            <a:ext cx="1382235" cy="914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the seven trumpets">
            <a:extLst>
              <a:ext uri="{FF2B5EF4-FFF2-40B4-BE49-F238E27FC236}">
                <a16:creationId xmlns:a16="http://schemas.microsoft.com/office/drawing/2014/main" id="{7D523AF3-1B58-4FC4-BAC0-99919579F56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53355" y="152400"/>
            <a:ext cx="153824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66423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228600"/>
            <a:ext cx="7772400" cy="914400"/>
          </a:xfrm>
        </p:spPr>
        <p:txBody>
          <a:bodyPr/>
          <a:lstStyle/>
          <a:p>
            <a:pPr algn="ctr" eaLnBrk="1" hangingPunct="1"/>
            <a:r>
              <a:rPr lang="en-US" sz="4000" dirty="0">
                <a:effectLst>
                  <a:outerShdw blurRad="38100" dist="38100" dir="2700000" algn="tl">
                    <a:srgbClr val="000000">
                      <a:alpha val="43137"/>
                    </a:srgbClr>
                  </a:outerShdw>
                </a:effectLst>
              </a:rPr>
              <a:t>Descriptions of Satanic Hatred</a:t>
            </a:r>
          </a:p>
        </p:txBody>
      </p:sp>
      <p:sp>
        <p:nvSpPr>
          <p:cNvPr id="32771" name="Rectangle 3"/>
          <p:cNvSpPr>
            <a:spLocks noGrp="1" noChangeArrowheads="1"/>
          </p:cNvSpPr>
          <p:nvPr>
            <p:ph type="body" idx="1"/>
          </p:nvPr>
        </p:nvSpPr>
        <p:spPr>
          <a:xfrm>
            <a:off x="762000" y="1600200"/>
            <a:ext cx="4038600" cy="3733800"/>
          </a:xfrm>
        </p:spPr>
        <p:txBody>
          <a:bodyPr/>
          <a:lstStyle/>
          <a:p>
            <a:pPr marL="457200" indent="-457200" eaLnBrk="1" hangingPunct="1">
              <a:lnSpc>
                <a:spcPct val="90000"/>
              </a:lnSpc>
              <a:spcBef>
                <a:spcPts val="0"/>
              </a:spcBef>
              <a:spcAft>
                <a:spcPts val="2400"/>
              </a:spcAft>
            </a:pPr>
            <a:r>
              <a:rPr lang="en-US" dirty="0">
                <a:effectLst>
                  <a:outerShdw blurRad="38100" dist="38100" dir="2700000" algn="tl">
                    <a:srgbClr val="000000">
                      <a:alpha val="43137"/>
                    </a:srgbClr>
                  </a:outerShdw>
                </a:effectLst>
              </a:rPr>
              <a:t>Wrath 12:12</a:t>
            </a:r>
          </a:p>
          <a:p>
            <a:pPr marL="457200" indent="-457200" eaLnBrk="1" hangingPunct="1">
              <a:lnSpc>
                <a:spcPct val="90000"/>
              </a:lnSpc>
              <a:spcBef>
                <a:spcPts val="0"/>
              </a:spcBef>
              <a:spcAft>
                <a:spcPts val="2400"/>
              </a:spcAft>
            </a:pPr>
            <a:r>
              <a:rPr lang="en-US" dirty="0">
                <a:effectLst>
                  <a:outerShdw blurRad="38100" dist="38100" dir="2700000" algn="tl">
                    <a:srgbClr val="000000">
                      <a:alpha val="43137"/>
                    </a:srgbClr>
                  </a:outerShdw>
                </a:effectLst>
              </a:rPr>
              <a:t>Persecution 12:13</a:t>
            </a:r>
          </a:p>
          <a:p>
            <a:pPr marL="457200" indent="-457200" eaLnBrk="1" hangingPunct="1">
              <a:lnSpc>
                <a:spcPct val="90000"/>
              </a:lnSpc>
              <a:spcBef>
                <a:spcPts val="0"/>
              </a:spcBef>
              <a:spcAft>
                <a:spcPts val="2400"/>
              </a:spcAft>
            </a:pPr>
            <a:r>
              <a:rPr lang="en-US" dirty="0">
                <a:effectLst>
                  <a:outerShdw blurRad="38100" dist="38100" dir="2700000" algn="tl">
                    <a:srgbClr val="000000">
                      <a:alpha val="43137"/>
                    </a:srgbClr>
                  </a:outerShdw>
                </a:effectLst>
              </a:rPr>
              <a:t>Sweep away 12:15</a:t>
            </a:r>
          </a:p>
          <a:p>
            <a:pPr marL="457200" indent="-457200" eaLnBrk="1" hangingPunct="1">
              <a:lnSpc>
                <a:spcPct val="90000"/>
              </a:lnSpc>
              <a:spcBef>
                <a:spcPts val="0"/>
              </a:spcBef>
              <a:spcAft>
                <a:spcPts val="2400"/>
              </a:spcAft>
            </a:pPr>
            <a:r>
              <a:rPr lang="en-US" dirty="0">
                <a:effectLst>
                  <a:outerShdw blurRad="38100" dist="38100" dir="2700000" algn="tl">
                    <a:srgbClr val="000000">
                      <a:alpha val="43137"/>
                    </a:srgbClr>
                  </a:outerShdw>
                </a:effectLst>
              </a:rPr>
              <a:t>Enraged 12:17</a:t>
            </a:r>
          </a:p>
          <a:p>
            <a:pPr marL="457200" indent="-457200" eaLnBrk="1" hangingPunct="1">
              <a:lnSpc>
                <a:spcPct val="90000"/>
              </a:lnSpc>
              <a:spcBef>
                <a:spcPts val="0"/>
              </a:spcBef>
              <a:spcAft>
                <a:spcPts val="2400"/>
              </a:spcAft>
            </a:pPr>
            <a:r>
              <a:rPr lang="en-US" dirty="0">
                <a:effectLst>
                  <a:outerShdw blurRad="38100" dist="38100" dir="2700000" algn="tl">
                    <a:srgbClr val="000000">
                      <a:alpha val="43137"/>
                    </a:srgbClr>
                  </a:outerShdw>
                </a:effectLst>
              </a:rPr>
              <a:t>War 12:17</a:t>
            </a:r>
          </a:p>
        </p:txBody>
      </p:sp>
      <p:pic>
        <p:nvPicPr>
          <p:cNvPr id="32772"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5446713" y="1828800"/>
            <a:ext cx="3336925" cy="3429000"/>
          </a:xfrm>
          <a:prstGeom prst="rect">
            <a:avLst/>
          </a:prstGeom>
          <a:noFill/>
          <a:ln w="9525">
            <a:noFill/>
            <a:miter lim="800000"/>
            <a:headEnd/>
            <a:tailEnd/>
          </a:ln>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09600" y="228600"/>
            <a:ext cx="7924800" cy="1371600"/>
          </a:xfrm>
        </p:spPr>
        <p:txBody>
          <a:bodyPr/>
          <a:lstStyle/>
          <a:p>
            <a:pPr algn="ctr" eaLnBrk="1" hangingPunct="1"/>
            <a:r>
              <a:rPr lang="en-US" sz="4000" dirty="0"/>
              <a:t>How Israel Has Blessed the World</a:t>
            </a:r>
            <a:br>
              <a:rPr lang="en-US" sz="3600" dirty="0"/>
            </a:br>
            <a:r>
              <a:rPr lang="en-US" sz="2800" dirty="0">
                <a:solidFill>
                  <a:schemeClr val="tx1"/>
                </a:solidFill>
                <a:effectLst>
                  <a:outerShdw blurRad="38100" dist="38100" dir="2700000" algn="tl">
                    <a:srgbClr val="000000"/>
                  </a:outerShdw>
                </a:effectLst>
                <a:ea typeface="+mn-ea"/>
                <a:cs typeface="+mn-cs"/>
              </a:rPr>
              <a:t>(Gen 12:3; Rom 9:4-5) </a:t>
            </a:r>
          </a:p>
        </p:txBody>
      </p:sp>
      <p:sp>
        <p:nvSpPr>
          <p:cNvPr id="33795" name="Rectangle 3"/>
          <p:cNvSpPr>
            <a:spLocks noGrp="1" noChangeArrowheads="1"/>
          </p:cNvSpPr>
          <p:nvPr>
            <p:ph type="body" idx="1"/>
          </p:nvPr>
        </p:nvSpPr>
        <p:spPr>
          <a:xfrm>
            <a:off x="685800" y="1600200"/>
            <a:ext cx="5181600" cy="5029200"/>
          </a:xfrm>
        </p:spPr>
        <p:txBody>
          <a:bodyPr/>
          <a:lstStyle/>
          <a:p>
            <a:pPr marL="461963" indent="-461963" eaLnBrk="1" hangingPunct="1">
              <a:spcBef>
                <a:spcPts val="0"/>
              </a:spcBef>
              <a:spcAft>
                <a:spcPts val="600"/>
              </a:spcAft>
            </a:pPr>
            <a:r>
              <a:rPr lang="en-US" sz="2800" dirty="0"/>
              <a:t>Patriarchs</a:t>
            </a:r>
          </a:p>
          <a:p>
            <a:pPr marL="461963" indent="-461963" eaLnBrk="1" hangingPunct="1">
              <a:spcBef>
                <a:spcPts val="0"/>
              </a:spcBef>
              <a:spcAft>
                <a:spcPts val="600"/>
              </a:spcAft>
            </a:pPr>
            <a:r>
              <a:rPr lang="en-US" sz="2800" dirty="0"/>
              <a:t>Law</a:t>
            </a:r>
          </a:p>
          <a:p>
            <a:pPr marL="461963" indent="-461963" eaLnBrk="1" hangingPunct="1">
              <a:spcBef>
                <a:spcPts val="0"/>
              </a:spcBef>
              <a:spcAft>
                <a:spcPts val="600"/>
              </a:spcAft>
            </a:pPr>
            <a:r>
              <a:rPr lang="en-US" sz="2800" dirty="0"/>
              <a:t>Prophets</a:t>
            </a:r>
          </a:p>
          <a:p>
            <a:pPr marL="461963" indent="-461963" eaLnBrk="1" hangingPunct="1">
              <a:spcBef>
                <a:spcPts val="0"/>
              </a:spcBef>
              <a:spcAft>
                <a:spcPts val="600"/>
              </a:spcAft>
            </a:pPr>
            <a:r>
              <a:rPr lang="en-US" sz="2800" dirty="0"/>
              <a:t>Messiah (John 4:22; Rom 9:5)</a:t>
            </a:r>
          </a:p>
          <a:p>
            <a:pPr marL="461963" indent="-461963" eaLnBrk="1" hangingPunct="1">
              <a:spcBef>
                <a:spcPts val="0"/>
              </a:spcBef>
              <a:spcAft>
                <a:spcPts val="600"/>
              </a:spcAft>
            </a:pPr>
            <a:r>
              <a:rPr lang="en-US" sz="2800" dirty="0"/>
              <a:t>Apostles</a:t>
            </a:r>
          </a:p>
          <a:p>
            <a:pPr marL="461963" indent="-461963" eaLnBrk="1" hangingPunct="1">
              <a:spcBef>
                <a:spcPts val="0"/>
              </a:spcBef>
              <a:spcAft>
                <a:spcPts val="600"/>
              </a:spcAft>
            </a:pPr>
            <a:r>
              <a:rPr lang="en-US" sz="2800" dirty="0"/>
              <a:t>Biblical writers</a:t>
            </a:r>
          </a:p>
          <a:p>
            <a:pPr marL="461963" indent="-461963" eaLnBrk="1" hangingPunct="1">
              <a:spcBef>
                <a:spcPts val="0"/>
              </a:spcBef>
              <a:spcAft>
                <a:spcPts val="600"/>
              </a:spcAft>
            </a:pPr>
            <a:r>
              <a:rPr lang="en-US" sz="2800" dirty="0"/>
              <a:t>Early church</a:t>
            </a:r>
          </a:p>
          <a:p>
            <a:pPr marL="461963" indent="-461963" eaLnBrk="1" hangingPunct="1">
              <a:spcBef>
                <a:spcPts val="0"/>
              </a:spcBef>
              <a:spcAft>
                <a:spcPts val="600"/>
              </a:spcAft>
            </a:pPr>
            <a:r>
              <a:rPr lang="en-US" sz="2800" dirty="0"/>
              <a:t>Early Christian martyrs</a:t>
            </a:r>
          </a:p>
          <a:p>
            <a:pPr marL="461963" indent="-461963" eaLnBrk="1" hangingPunct="1">
              <a:spcBef>
                <a:spcPts val="0"/>
              </a:spcBef>
              <a:spcAft>
                <a:spcPts val="600"/>
              </a:spcAft>
            </a:pPr>
            <a:r>
              <a:rPr lang="en-US" sz="2800" dirty="0"/>
              <a:t>Paul</a:t>
            </a:r>
          </a:p>
          <a:p>
            <a:pPr marL="461963" indent="-461963" eaLnBrk="1" hangingPunct="1">
              <a:spcBef>
                <a:spcPts val="0"/>
              </a:spcBef>
              <a:spcAft>
                <a:spcPts val="600"/>
              </a:spcAft>
            </a:pPr>
            <a:r>
              <a:rPr lang="en-US" sz="2800" dirty="0"/>
              <a:t>Future kingdom</a:t>
            </a:r>
          </a:p>
        </p:txBody>
      </p:sp>
      <p:pic>
        <p:nvPicPr>
          <p:cNvPr id="33796"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5943600" y="2126456"/>
            <a:ext cx="2535238" cy="2605088"/>
          </a:xfrm>
          <a:prstGeom prst="rect">
            <a:avLst/>
          </a:prstGeom>
          <a:noFill/>
          <a:ln w="9525">
            <a:noFill/>
            <a:miter lim="800000"/>
            <a:headEnd/>
            <a:tailEnd/>
          </a:ln>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279B71C-78DD-4625-A1B2-50850F766C01}"/>
              </a:ext>
            </a:extLst>
          </p:cNvPr>
          <p:cNvPicPr>
            <a:picLocks noChangeAspect="1"/>
          </p:cNvPicPr>
          <p:nvPr/>
        </p:nvPicPr>
        <p:blipFill>
          <a:blip r:embed="rId2" cstate="print"/>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3999" cy="4924425"/>
          </a:xfrm>
          <a:prstGeom prst="rect">
            <a:avLst/>
          </a:prstGeom>
          <a:noFill/>
          <a:ln w="28575">
            <a:noFill/>
            <a:miter lim="800000"/>
            <a:headEnd/>
            <a:tailEnd/>
          </a:ln>
        </p:spPr>
        <p:txBody>
          <a:bodyPr wrap="square">
            <a:spAutoFit/>
          </a:bodyPr>
          <a:lstStyle/>
          <a:p>
            <a:pPr algn="ctr">
              <a:spcAft>
                <a:spcPts val="1200"/>
              </a:spcAft>
            </a:pPr>
            <a:r>
              <a:rPr lang="en-US" sz="2600" baseline="30000" dirty="0">
                <a:effectLst>
                  <a:outerShdw blurRad="38100" dist="38100" dir="2700000" algn="tl">
                    <a:srgbClr val="000000">
                      <a:alpha val="43137"/>
                    </a:srgbClr>
                  </a:outerShdw>
                </a:effectLst>
                <a:latin typeface="Calibri" panose="020F0502020204030204" pitchFamily="34" charset="0"/>
              </a:rPr>
              <a:t> </a:t>
            </a:r>
            <a:r>
              <a:rPr lang="en-US" sz="4000"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Matthew 23:37-39</a:t>
            </a:r>
          </a:p>
          <a:p>
            <a:pPr algn="just"/>
            <a:r>
              <a:rPr lang="en-US" sz="3200" baseline="30000" dirty="0">
                <a:effectLst>
                  <a:outerShdw blurRad="38100" dist="38100" dir="2700000" algn="tl">
                    <a:srgbClr val="000000">
                      <a:alpha val="43137"/>
                    </a:srgbClr>
                  </a:outerShdw>
                </a:effectLst>
                <a:latin typeface="Calibri" panose="020F0502020204030204" pitchFamily="34" charset="0"/>
              </a:rPr>
              <a:t>37 </a:t>
            </a:r>
            <a:r>
              <a:rPr lang="en-US" sz="3200" dirty="0">
                <a:effectLst>
                  <a:outerShdw blurRad="38100" dist="38100" dir="2700000" algn="tl">
                    <a:srgbClr val="000000">
                      <a:alpha val="43137"/>
                    </a:srgbClr>
                  </a:outerShdw>
                </a:effectLst>
                <a:latin typeface="Calibri" panose="020F0502020204030204" pitchFamily="34" charset="0"/>
              </a:rPr>
              <a:t>“</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Jerusalem, Jerusalem</a:t>
            </a:r>
            <a:r>
              <a:rPr lang="en-US" sz="3200" b="1" u="sng" dirty="0">
                <a:effectLst>
                  <a:outerShdw blurRad="38100" dist="38100" dir="2700000" algn="tl">
                    <a:srgbClr val="000000">
                      <a:alpha val="43137"/>
                    </a:srgbClr>
                  </a:outerShdw>
                </a:effectLst>
                <a:latin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rPr>
              <a:t> who kills the prophets and stones those who are sent to her! How often I wanted to gather your children together, the way a hen gathers her chicks under her wings, and you were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unwilling</a:t>
            </a:r>
            <a:r>
              <a:rPr lang="en-US" sz="3200" dirty="0">
                <a:effectLst>
                  <a:outerShdw blurRad="38100" dist="38100" dir="2700000" algn="tl">
                    <a:srgbClr val="000000">
                      <a:alpha val="43137"/>
                    </a:srgbClr>
                  </a:outerShdw>
                </a:effectLst>
                <a:latin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rPr>
              <a:t>38 </a:t>
            </a:r>
            <a:r>
              <a:rPr lang="en-US" sz="3200" dirty="0">
                <a:effectLst>
                  <a:outerShdw blurRad="38100" dist="38100" dir="2700000" algn="tl">
                    <a:srgbClr val="000000">
                      <a:alpha val="43137"/>
                    </a:srgbClr>
                  </a:outerShdw>
                </a:effectLst>
                <a:latin typeface="Calibri" panose="020F0502020204030204" pitchFamily="34" charset="0"/>
              </a:rPr>
              <a:t>Behold,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your house</a:t>
            </a:r>
            <a:r>
              <a:rPr lang="en-US" sz="3200" dirty="0">
                <a:effectLst>
                  <a:outerShdw blurRad="38100" dist="38100" dir="2700000" algn="tl">
                    <a:srgbClr val="000000">
                      <a:alpha val="43137"/>
                    </a:srgbClr>
                  </a:outerShdw>
                </a:effectLst>
                <a:latin typeface="Calibri" panose="020F0502020204030204" pitchFamily="34" charset="0"/>
              </a:rPr>
              <a:t> is being left to you desolate! </a:t>
            </a:r>
            <a:r>
              <a:rPr lang="en-US" sz="3200" baseline="30000" dirty="0">
                <a:effectLst>
                  <a:outerShdw blurRad="38100" dist="38100" dir="2700000" algn="tl">
                    <a:srgbClr val="000000">
                      <a:alpha val="43137"/>
                    </a:srgbClr>
                  </a:outerShdw>
                </a:effectLst>
                <a:latin typeface="Calibri" panose="020F0502020204030204" pitchFamily="34" charset="0"/>
              </a:rPr>
              <a:t>39 </a:t>
            </a:r>
            <a:r>
              <a:rPr lang="en-US" sz="3200" dirty="0">
                <a:effectLst>
                  <a:outerShdw blurRad="38100" dist="38100" dir="2700000" algn="tl">
                    <a:srgbClr val="000000">
                      <a:alpha val="43137"/>
                    </a:srgbClr>
                  </a:outerShdw>
                </a:effectLst>
                <a:latin typeface="Calibri" panose="020F0502020204030204" pitchFamily="34" charset="0"/>
              </a:rPr>
              <a:t>For I say to you, from now on </a:t>
            </a:r>
            <a:r>
              <a:rPr lang="en-US" sz="3200" b="1" u="sng"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you</a:t>
            </a:r>
            <a:r>
              <a:rPr lang="en-US" sz="3200" b="1"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 will not see Me </a:t>
            </a:r>
            <a:r>
              <a:rPr lang="en-US" sz="3200" b="1" u="sng"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until you</a:t>
            </a:r>
            <a:r>
              <a:rPr lang="en-US" sz="3200" b="1"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 say</a:t>
            </a:r>
            <a:r>
              <a:rPr lang="en-US" sz="3200" dirty="0">
                <a:effectLst>
                  <a:outerShdw blurRad="38100" dist="38100" dir="2700000" algn="tl">
                    <a:srgbClr val="000000">
                      <a:alpha val="43137"/>
                    </a:srgbClr>
                  </a:outerShdw>
                </a:effectLst>
                <a:latin typeface="Calibri" panose="020F0502020204030204" pitchFamily="34" charset="0"/>
              </a:rPr>
              <a:t>, ‘</a:t>
            </a:r>
            <a:r>
              <a:rPr lang="en-US" sz="3200" cap="small" dirty="0">
                <a:effectLst>
                  <a:outerShdw blurRad="38100" dist="38100" dir="2700000" algn="tl">
                    <a:srgbClr val="000000">
                      <a:alpha val="43137"/>
                    </a:srgbClr>
                  </a:outerShdw>
                </a:effectLst>
                <a:latin typeface="Calibri" panose="020F0502020204030204" pitchFamily="34" charset="0"/>
              </a:rPr>
              <a:t>Blessed is He who comes in the name of the Lord</a:t>
            </a:r>
            <a:r>
              <a:rPr lang="en-US" sz="32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866501446"/>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685800" y="2857500"/>
            <a:ext cx="7772400" cy="1143000"/>
          </a:xfrm>
        </p:spPr>
        <p:txBody>
          <a:bodyPr/>
          <a:lstStyle/>
          <a:p>
            <a:pPr algn="ctr"/>
            <a:r>
              <a:rPr lang="en-US" altLang="en-US" sz="600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778123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228600"/>
            <a:ext cx="7772400" cy="914400"/>
          </a:xfrm>
        </p:spPr>
        <p:txBody>
          <a:bodyPr/>
          <a:lstStyle/>
          <a:p>
            <a:pPr algn="ctr" eaLnBrk="1" hangingPunct="1"/>
            <a:r>
              <a:rPr lang="en-US" dirty="0">
                <a:effectLst>
                  <a:outerShdw blurRad="38100" dist="38100" dir="2700000" algn="tl">
                    <a:srgbClr val="000000">
                      <a:alpha val="43137"/>
                    </a:srgbClr>
                  </a:outerShdw>
                </a:effectLst>
              </a:rPr>
              <a:t>CONCLUSION</a:t>
            </a:r>
          </a:p>
        </p:txBody>
      </p:sp>
      <p:sp>
        <p:nvSpPr>
          <p:cNvPr id="12291" name="Rectangle 3"/>
          <p:cNvSpPr>
            <a:spLocks noGrp="1" noChangeArrowheads="1"/>
          </p:cNvSpPr>
          <p:nvPr>
            <p:ph type="body" idx="1"/>
          </p:nvPr>
        </p:nvSpPr>
        <p:spPr>
          <a:xfrm>
            <a:off x="457200" y="1600200"/>
            <a:ext cx="7239000" cy="4460875"/>
          </a:xfrm>
        </p:spPr>
        <p:txBody>
          <a:bodyPr/>
          <a:lstStyle/>
          <a:p>
            <a:pPr marL="457200" indent="-457200" eaLnBrk="1" hangingPunct="1">
              <a:lnSpc>
                <a:spcPct val="90000"/>
              </a:lnSpc>
              <a:spcBef>
                <a:spcPts val="0"/>
              </a:spcBef>
              <a:spcAft>
                <a:spcPts val="2400"/>
              </a:spcAft>
            </a:pPr>
            <a:r>
              <a:rPr lang="en-US" dirty="0">
                <a:effectLst>
                  <a:outerShdw blurRad="38100" dist="38100" dir="2700000" algn="tl">
                    <a:srgbClr val="000000">
                      <a:alpha val="43137"/>
                    </a:srgbClr>
                  </a:outerShdw>
                </a:effectLst>
              </a:rPr>
              <a:t>Recognize Anti-Semitism and its source</a:t>
            </a:r>
          </a:p>
          <a:p>
            <a:pPr marL="457200" indent="-457200" eaLnBrk="1" hangingPunct="1">
              <a:lnSpc>
                <a:spcPct val="90000"/>
              </a:lnSpc>
              <a:spcBef>
                <a:spcPts val="0"/>
              </a:spcBef>
              <a:spcAft>
                <a:spcPts val="2400"/>
              </a:spcAft>
            </a:pPr>
            <a:r>
              <a:rPr lang="en-US" dirty="0">
                <a:effectLst>
                  <a:outerShdw blurRad="38100" dist="38100" dir="2700000" algn="tl">
                    <a:srgbClr val="000000">
                      <a:alpha val="43137"/>
                    </a:srgbClr>
                  </a:outerShdw>
                </a:effectLst>
              </a:rPr>
              <a:t>Do not take part</a:t>
            </a:r>
          </a:p>
          <a:p>
            <a:pPr marL="457200" indent="-457200" eaLnBrk="1" hangingPunct="1">
              <a:lnSpc>
                <a:spcPct val="90000"/>
              </a:lnSpc>
              <a:spcBef>
                <a:spcPts val="0"/>
              </a:spcBef>
              <a:spcAft>
                <a:spcPts val="2400"/>
              </a:spcAft>
            </a:pPr>
            <a:r>
              <a:rPr lang="en-US" dirty="0">
                <a:effectLst>
                  <a:outerShdw blurRad="38100" dist="38100" dir="2700000" algn="tl">
                    <a:srgbClr val="000000">
                      <a:alpha val="43137"/>
                    </a:srgbClr>
                  </a:outerShdw>
                </a:effectLst>
              </a:rPr>
              <a:t>Expose it (</a:t>
            </a:r>
            <a:r>
              <a:rPr lang="en-US" dirty="0" err="1">
                <a:effectLst>
                  <a:outerShdw blurRad="38100" dist="38100" dir="2700000" algn="tl">
                    <a:srgbClr val="000000">
                      <a:alpha val="43137"/>
                    </a:srgbClr>
                  </a:outerShdw>
                </a:effectLst>
              </a:rPr>
              <a:t>Eph</a:t>
            </a:r>
            <a:r>
              <a:rPr lang="en-US" dirty="0">
                <a:effectLst>
                  <a:outerShdw blurRad="38100" dist="38100" dir="2700000" algn="tl">
                    <a:srgbClr val="000000">
                      <a:alpha val="43137"/>
                    </a:srgbClr>
                  </a:outerShdw>
                </a:effectLst>
              </a:rPr>
              <a:t> 5:11)</a:t>
            </a:r>
          </a:p>
          <a:p>
            <a:pPr marL="457200" indent="-457200" eaLnBrk="1" hangingPunct="1">
              <a:lnSpc>
                <a:spcPct val="90000"/>
              </a:lnSpc>
              <a:spcBef>
                <a:spcPts val="0"/>
              </a:spcBef>
              <a:spcAft>
                <a:spcPts val="2400"/>
              </a:spcAft>
            </a:pPr>
            <a:r>
              <a:rPr lang="en-US" dirty="0">
                <a:effectLst>
                  <a:outerShdw blurRad="38100" dist="38100" dir="2700000" algn="tl">
                    <a:srgbClr val="000000">
                      <a:alpha val="43137"/>
                    </a:srgbClr>
                  </a:outerShdw>
                </a:effectLst>
              </a:rPr>
              <a:t>Do not be surprised by it </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5943600" y="2126456"/>
            <a:ext cx="2535238" cy="2605088"/>
          </a:xfrm>
          <a:prstGeom prst="rect">
            <a:avLst/>
          </a:prstGeom>
          <a:noFill/>
          <a:ln w="9525">
            <a:noFill/>
            <a:miter lim="800000"/>
            <a:headEnd/>
            <a:tailEnd/>
          </a:ln>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http://sphotos-b.xx.fbcdn.net/hphotos-ash3/547064_358786947530098_387601576_n.jpg"/>
          <p:cNvPicPr>
            <a:picLocks noChangeAspect="1" noChangeArrowheads="1"/>
          </p:cNvPicPr>
          <p:nvPr/>
        </p:nvPicPr>
        <p:blipFill>
          <a:blip r:embed="rId2" cstate="print"/>
          <a:srcRect/>
          <a:stretch>
            <a:fillRect/>
          </a:stretch>
        </p:blipFill>
        <p:spPr bwMode="auto">
          <a:xfrm>
            <a:off x="152400" y="152400"/>
            <a:ext cx="8839200" cy="655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843" name="Oval 7"/>
          <p:cNvSpPr>
            <a:spLocks noChangeArrowheads="1"/>
          </p:cNvSpPr>
          <p:nvPr/>
        </p:nvSpPr>
        <p:spPr bwMode="auto">
          <a:xfrm>
            <a:off x="2971800" y="2438400"/>
            <a:ext cx="914400" cy="838200"/>
          </a:xfrm>
          <a:prstGeom prst="ellipse">
            <a:avLst/>
          </a:prstGeom>
          <a:noFill/>
          <a:ln w="38100" algn="ctr">
            <a:solidFill>
              <a:srgbClr val="C00000"/>
            </a:solidFill>
            <a:round/>
            <a:headEnd/>
            <a:tailEnd/>
          </a:ln>
        </p:spPr>
        <p:txBody>
          <a:bodyPr wrap="none"/>
          <a:lstStyle/>
          <a:p>
            <a:endParaRPr lang="en-US" dirty="0">
              <a:latin typeface="Calibri" panose="020F0502020204030204" pitchFamily="34" charset="0"/>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sphotos-b.xx.fbcdn.net/hphotos-snc6/250083_347900841964630_333731758_n.jpg"/>
          <p:cNvPicPr>
            <a:picLocks noChangeAspect="1" noChangeArrowheads="1"/>
          </p:cNvPicPr>
          <p:nvPr/>
        </p:nvPicPr>
        <p:blipFill>
          <a:blip r:embed="rId2" cstate="print"/>
          <a:srcRect/>
          <a:stretch>
            <a:fillRect/>
          </a:stretch>
        </p:blipFill>
        <p:spPr bwMode="auto">
          <a:xfrm>
            <a:off x="457200" y="381000"/>
            <a:ext cx="8382000" cy="6146800"/>
          </a:xfrm>
          <a:prstGeom prst="rect">
            <a:avLst/>
          </a:prstGeom>
          <a:noFill/>
          <a:ln w="9525">
            <a:noFill/>
            <a:miter lim="800000"/>
            <a:headEnd/>
            <a:tailEnd/>
          </a:ln>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0100" y="3429000"/>
            <a:ext cx="7543800" cy="2308324"/>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bless you and keep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make his face shine on you and be gracious to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turn his face toward you and give you peace.” (NIV)</a:t>
            </a: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6789" y="533400"/>
            <a:ext cx="5070422" cy="2743200"/>
          </a:xfrm>
          <a:prstGeom prst="rect">
            <a:avLst/>
          </a:prstGeom>
        </p:spPr>
      </p:pic>
    </p:spTree>
    <p:extLst>
      <p:ext uri="{BB962C8B-B14F-4D97-AF65-F5344CB8AC3E}">
        <p14:creationId xmlns:p14="http://schemas.microsoft.com/office/powerpoint/2010/main" val="2329831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2E633F-C1C8-4454-B56B-617011648F8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228124"/>
            <a:ext cx="8864352" cy="5486876"/>
          </a:xfrm>
          <a:prstGeom prst="rect">
            <a:avLst/>
          </a:prstGeom>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BE7A3DF-91BB-4AC2-B7ED-5A965ACD77AF}"/>
              </a:ext>
            </a:extLst>
          </p:cNvPr>
          <p:cNvSpPr>
            <a:spLocks noGrp="1" noChangeArrowheads="1"/>
          </p:cNvSpPr>
          <p:nvPr>
            <p:ph type="title"/>
          </p:nvPr>
        </p:nvSpPr>
        <p:spPr>
          <a:xfrm>
            <a:off x="0" y="228600"/>
            <a:ext cx="9144000" cy="1143000"/>
          </a:xfrm>
        </p:spPr>
        <p:txBody>
          <a:bodyPr/>
          <a:lstStyle/>
          <a:p>
            <a:pPr algn="ctr"/>
            <a:r>
              <a:rPr lang="en-US" altLang="en-US" sz="3600" dirty="0">
                <a:effectLst>
                  <a:outerShdw blurRad="38100" dist="38100" dir="2700000" algn="tl">
                    <a:srgbClr val="000000">
                      <a:alpha val="43137"/>
                    </a:srgbClr>
                  </a:outerShdw>
                </a:effectLst>
              </a:rPr>
              <a:t>5 Non-Chronological Parenthetical Insertions</a:t>
            </a:r>
          </a:p>
        </p:txBody>
      </p:sp>
      <p:sp>
        <p:nvSpPr>
          <p:cNvPr id="58371" name="Rectangle 3">
            <a:extLst>
              <a:ext uri="{FF2B5EF4-FFF2-40B4-BE49-F238E27FC236}">
                <a16:creationId xmlns:a16="http://schemas.microsoft.com/office/drawing/2014/main" id="{540F1CC5-045C-4C43-B65B-8CBDEAE84D50}"/>
              </a:ext>
            </a:extLst>
          </p:cNvPr>
          <p:cNvSpPr>
            <a:spLocks noGrp="1" noChangeArrowheads="1"/>
          </p:cNvSpPr>
          <p:nvPr>
            <p:ph type="body" idx="1"/>
          </p:nvPr>
        </p:nvSpPr>
        <p:spPr>
          <a:xfrm>
            <a:off x="228600" y="1371600"/>
            <a:ext cx="8713788" cy="5181600"/>
          </a:xfrm>
        </p:spPr>
        <p:txBody>
          <a:bodyPr/>
          <a:lstStyle/>
          <a:p>
            <a:pPr marL="514350" indent="-514350">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Rev 7 – 144,000 Jews</a:t>
            </a:r>
          </a:p>
          <a:p>
            <a:pPr marL="514350" indent="-514350">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Rev 10:1-</a:t>
            </a:r>
            <a:r>
              <a:rPr lang="en-US" dirty="0">
                <a:effectLst>
                  <a:outerShdw blurRad="38100" dist="38100" dir="2700000" algn="tl">
                    <a:srgbClr val="000000">
                      <a:alpha val="43137"/>
                    </a:srgbClr>
                  </a:outerShdw>
                </a:effectLst>
                <a:cs typeface="Calibri" panose="020F0502020204030204" pitchFamily="34" charset="0"/>
              </a:rPr>
              <a:t>11:13</a:t>
            </a:r>
            <a:r>
              <a:rPr lang="en-US" dirty="0">
                <a:effectLst>
                  <a:outerShdw blurRad="38100" dist="38100" dir="2700000" algn="tl">
                    <a:srgbClr val="000000">
                      <a:alpha val="43137"/>
                    </a:srgbClr>
                  </a:outerShdw>
                </a:effectLst>
              </a:rPr>
              <a:t> – </a:t>
            </a:r>
            <a:r>
              <a:rPr lang="en-US" dirty="0">
                <a:effectLst>
                  <a:outerShdw blurRad="38100" dist="38100" dir="2700000" algn="tl">
                    <a:srgbClr val="000000">
                      <a:alpha val="43137"/>
                    </a:srgbClr>
                  </a:outerShdw>
                </a:effectLst>
                <a:cs typeface="Calibri" panose="020F0502020204030204" pitchFamily="34" charset="0"/>
              </a:rPr>
              <a:t>Announcement of no more delay and the two witnesses</a:t>
            </a:r>
          </a:p>
          <a:p>
            <a:pPr marL="514350" indent="-514350">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Rev 12-</a:t>
            </a:r>
            <a:r>
              <a:rPr lang="en-US" dirty="0">
                <a:effectLst>
                  <a:outerShdw blurRad="38100" dist="38100" dir="2700000" algn="tl">
                    <a:srgbClr val="000000">
                      <a:alpha val="43137"/>
                    </a:srgbClr>
                  </a:outerShdw>
                </a:effectLst>
                <a:cs typeface="Calibri" panose="020F0502020204030204" pitchFamily="34" charset="0"/>
              </a:rPr>
              <a:t>14</a:t>
            </a:r>
            <a:r>
              <a:rPr lang="en-US" dirty="0">
                <a:effectLst>
                  <a:outerShdw blurRad="38100" dist="38100" dir="2700000" algn="tl">
                    <a:srgbClr val="000000">
                      <a:alpha val="43137"/>
                    </a:srgbClr>
                  </a:outerShdw>
                </a:effectLst>
              </a:rPr>
              <a:t> – </a:t>
            </a:r>
            <a:r>
              <a:rPr lang="en-US" dirty="0">
                <a:effectLst>
                  <a:outerShdw blurRad="38100" dist="38100" dir="2700000" algn="tl">
                    <a:srgbClr val="000000">
                      <a:alpha val="43137"/>
                    </a:srgbClr>
                  </a:outerShdw>
                </a:effectLst>
                <a:cs typeface="Calibri" panose="020F0502020204030204" pitchFamily="34" charset="0"/>
              </a:rPr>
              <a:t>Israel’s flight, two beasts, six scenes of hope</a:t>
            </a:r>
          </a:p>
          <a:p>
            <a:pPr marL="514350" indent="-514350">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Rev 16</a:t>
            </a:r>
            <a:r>
              <a:rPr lang="en-US" dirty="0">
                <a:effectLst>
                  <a:outerShdw blurRad="38100" dist="38100" dir="2700000" algn="tl">
                    <a:srgbClr val="000000">
                      <a:alpha val="43137"/>
                    </a:srgbClr>
                  </a:outerShdw>
                </a:effectLst>
                <a:cs typeface="Calibri" panose="020F0502020204030204" pitchFamily="34" charset="0"/>
              </a:rPr>
              <a:t>:13-16</a:t>
            </a:r>
            <a:r>
              <a:rPr lang="en-US" dirty="0">
                <a:effectLst>
                  <a:outerShdw blurRad="38100" dist="38100" dir="2700000" algn="tl">
                    <a:srgbClr val="000000">
                      <a:alpha val="43137"/>
                    </a:srgbClr>
                  </a:outerShdw>
                </a:effectLst>
              </a:rPr>
              <a:t> – </a:t>
            </a:r>
            <a:r>
              <a:rPr lang="en-US" dirty="0">
                <a:effectLst>
                  <a:outerShdw blurRad="38100" dist="38100" dir="2700000" algn="tl">
                    <a:srgbClr val="000000">
                      <a:alpha val="43137"/>
                    </a:srgbClr>
                  </a:outerShdw>
                </a:effectLst>
                <a:cs typeface="Calibri" panose="020F0502020204030204" pitchFamily="34" charset="0"/>
              </a:rPr>
              <a:t>Gathering of the nations to Armageddon</a:t>
            </a:r>
          </a:p>
          <a:p>
            <a:pPr marL="514350" indent="-514350">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Rev 17:1-</a:t>
            </a:r>
            <a:r>
              <a:rPr lang="en-US" dirty="0">
                <a:effectLst>
                  <a:outerShdw blurRad="38100" dist="38100" dir="2700000" algn="tl">
                    <a:srgbClr val="000000">
                      <a:alpha val="43137"/>
                    </a:srgbClr>
                  </a:outerShdw>
                </a:effectLst>
                <a:cs typeface="Calibri" panose="020F0502020204030204" pitchFamily="34" charset="0"/>
              </a:rPr>
              <a:t>19:6</a:t>
            </a:r>
            <a:r>
              <a:rPr lang="en-US" dirty="0">
                <a:effectLst>
                  <a:outerShdw blurRad="38100" dist="38100" dir="2700000" algn="tl">
                    <a:srgbClr val="000000">
                      <a:alpha val="43137"/>
                    </a:srgbClr>
                  </a:outerShdw>
                </a:effectLst>
              </a:rPr>
              <a:t> – </a:t>
            </a:r>
            <a:r>
              <a:rPr lang="en-US" dirty="0">
                <a:effectLst>
                  <a:outerShdw blurRad="38100" dist="38100" dir="2700000" algn="tl">
                    <a:srgbClr val="000000">
                      <a:alpha val="43137"/>
                    </a:srgbClr>
                  </a:outerShdw>
                </a:effectLst>
                <a:cs typeface="Calibri" panose="020F0502020204030204" pitchFamily="34" charset="0"/>
              </a:rPr>
              <a:t>Babylon’s fall</a:t>
            </a:r>
            <a:endParaRPr lang="en-US" sz="3600" dirty="0">
              <a:effectLst>
                <a:outerShdw blurRad="38100" dist="38100" dir="2700000" algn="tl">
                  <a:srgbClr val="000000">
                    <a:alpha val="43137"/>
                  </a:srgbClr>
                </a:outerShdw>
              </a:effectLst>
              <a:cs typeface="Calibri" panose="020F0502020204030204" pitchFamily="34"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BE7A3DF-91BB-4AC2-B7ED-5A965ACD77AF}"/>
              </a:ext>
            </a:extLst>
          </p:cNvPr>
          <p:cNvSpPr>
            <a:spLocks noGrp="1" noChangeArrowheads="1"/>
          </p:cNvSpPr>
          <p:nvPr>
            <p:ph type="title"/>
          </p:nvPr>
        </p:nvSpPr>
        <p:spPr>
          <a:xfrm>
            <a:off x="0" y="228600"/>
            <a:ext cx="9144000" cy="1143000"/>
          </a:xfrm>
        </p:spPr>
        <p:txBody>
          <a:bodyPr/>
          <a:lstStyle/>
          <a:p>
            <a:pPr algn="ctr"/>
            <a:r>
              <a:rPr lang="en-US" altLang="en-US" sz="3600" dirty="0">
                <a:effectLst>
                  <a:outerShdw blurRad="38100" dist="38100" dir="2700000" algn="tl">
                    <a:srgbClr val="000000">
                      <a:alpha val="43137"/>
                    </a:srgbClr>
                  </a:outerShdw>
                </a:effectLst>
              </a:rPr>
              <a:t>5 Non-Chronological Parenthetical Insertions</a:t>
            </a:r>
          </a:p>
        </p:txBody>
      </p:sp>
      <p:sp>
        <p:nvSpPr>
          <p:cNvPr id="58371" name="Rectangle 3">
            <a:extLst>
              <a:ext uri="{FF2B5EF4-FFF2-40B4-BE49-F238E27FC236}">
                <a16:creationId xmlns:a16="http://schemas.microsoft.com/office/drawing/2014/main" id="{540F1CC5-045C-4C43-B65B-8CBDEAE84D50}"/>
              </a:ext>
            </a:extLst>
          </p:cNvPr>
          <p:cNvSpPr>
            <a:spLocks noGrp="1" noChangeArrowheads="1"/>
          </p:cNvSpPr>
          <p:nvPr>
            <p:ph type="body" idx="1"/>
          </p:nvPr>
        </p:nvSpPr>
        <p:spPr>
          <a:xfrm>
            <a:off x="228600" y="1371600"/>
            <a:ext cx="8713788" cy="5181600"/>
          </a:xfrm>
        </p:spPr>
        <p:txBody>
          <a:bodyPr/>
          <a:lstStyle/>
          <a:p>
            <a:pPr marL="514350" indent="-514350">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Rev 7 – 144,000 Jews</a:t>
            </a:r>
          </a:p>
          <a:p>
            <a:pPr marL="514350" indent="-514350">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Rev 10:1-11:13 – Announcement of no more delay and the two witnesses</a:t>
            </a:r>
          </a:p>
          <a:p>
            <a:pPr marL="514350" indent="-514350">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Rev 12-14 – Israel’s flight, two beasts, six scenes of hope</a:t>
            </a:r>
          </a:p>
          <a:p>
            <a:pPr marL="514350" indent="-514350">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Rev 16</a:t>
            </a:r>
            <a:r>
              <a:rPr lang="en-US" dirty="0">
                <a:effectLst>
                  <a:outerShdw blurRad="38100" dist="38100" dir="2700000" algn="tl">
                    <a:srgbClr val="000000">
                      <a:alpha val="43137"/>
                    </a:srgbClr>
                  </a:outerShdw>
                </a:effectLst>
                <a:cs typeface="Calibri" panose="020F0502020204030204" pitchFamily="34" charset="0"/>
              </a:rPr>
              <a:t>:13-16</a:t>
            </a:r>
            <a:r>
              <a:rPr lang="en-US" dirty="0">
                <a:effectLst>
                  <a:outerShdw blurRad="38100" dist="38100" dir="2700000" algn="tl">
                    <a:srgbClr val="000000">
                      <a:alpha val="43137"/>
                    </a:srgbClr>
                  </a:outerShdw>
                </a:effectLst>
              </a:rPr>
              <a:t> – </a:t>
            </a:r>
            <a:r>
              <a:rPr lang="en-US" dirty="0">
                <a:effectLst>
                  <a:outerShdw blurRad="38100" dist="38100" dir="2700000" algn="tl">
                    <a:srgbClr val="000000">
                      <a:alpha val="43137"/>
                    </a:srgbClr>
                  </a:outerShdw>
                </a:effectLst>
                <a:cs typeface="Calibri" panose="020F0502020204030204" pitchFamily="34" charset="0"/>
              </a:rPr>
              <a:t>Gathering of the nations to Armageddon</a:t>
            </a:r>
          </a:p>
          <a:p>
            <a:pPr marL="514350" indent="-514350">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Rev 17:1-</a:t>
            </a:r>
            <a:r>
              <a:rPr lang="en-US" dirty="0">
                <a:effectLst>
                  <a:outerShdw blurRad="38100" dist="38100" dir="2700000" algn="tl">
                    <a:srgbClr val="000000">
                      <a:alpha val="43137"/>
                    </a:srgbClr>
                  </a:outerShdw>
                </a:effectLst>
                <a:cs typeface="Calibri" panose="020F0502020204030204" pitchFamily="34" charset="0"/>
              </a:rPr>
              <a:t>19:6</a:t>
            </a:r>
            <a:r>
              <a:rPr lang="en-US" dirty="0">
                <a:effectLst>
                  <a:outerShdw blurRad="38100" dist="38100" dir="2700000" algn="tl">
                    <a:srgbClr val="000000">
                      <a:alpha val="43137"/>
                    </a:srgbClr>
                  </a:outerShdw>
                </a:effectLst>
              </a:rPr>
              <a:t> – </a:t>
            </a:r>
            <a:r>
              <a:rPr lang="en-US" dirty="0">
                <a:effectLst>
                  <a:outerShdw blurRad="38100" dist="38100" dir="2700000" algn="tl">
                    <a:srgbClr val="000000">
                      <a:alpha val="43137"/>
                    </a:srgbClr>
                  </a:outerShdw>
                </a:effectLst>
                <a:cs typeface="Calibri" panose="020F0502020204030204" pitchFamily="34" charset="0"/>
              </a:rPr>
              <a:t>Babylon’s fall</a:t>
            </a:r>
            <a:endParaRPr lang="en-US" sz="3600" dirty="0">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1619894084"/>
      </p:ext>
    </p:extLst>
  </p:cSld>
  <p:clrMapOvr>
    <a:masterClrMapping/>
  </p:clrMapOvr>
  <p:transition/>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21318</TotalTime>
  <Words>2136</Words>
  <Application>Microsoft Office PowerPoint</Application>
  <PresentationFormat>On-screen Show (4:3)</PresentationFormat>
  <Paragraphs>229</Paragraphs>
  <Slides>67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67</vt:i4>
      </vt:variant>
    </vt:vector>
  </HeadingPairs>
  <TitlesOfParts>
    <vt:vector size="72" baseType="lpstr">
      <vt:lpstr>Arial Narrow</vt:lpstr>
      <vt:lpstr>Calibri</vt:lpstr>
      <vt:lpstr>Times New Roman</vt:lpstr>
      <vt:lpstr>Wingdings</vt:lpstr>
      <vt:lpstr>Azure</vt:lpstr>
      <vt:lpstr>PowerPoint Presentation</vt:lpstr>
      <vt:lpstr>PowerPoint Presentation</vt:lpstr>
      <vt:lpstr>Seven Trumpets  (Revelation 8‒11)</vt:lpstr>
      <vt:lpstr>Seven Trumpets  (Revelation 8‒11)</vt:lpstr>
      <vt:lpstr>PowerPoint Presentation</vt:lpstr>
      <vt:lpstr>PowerPoint Presentation</vt:lpstr>
      <vt:lpstr>PowerPoint Presentation</vt:lpstr>
      <vt:lpstr>5 Non-Chronological Parenthetical Insertions</vt:lpstr>
      <vt:lpstr>5 Non-Chronological Parenthetical Insertions</vt:lpstr>
      <vt:lpstr>Revelation 12‒14</vt:lpstr>
      <vt:lpstr>Revelation 12‒14</vt:lpstr>
      <vt:lpstr>WHAT MOTIVATES ANTI-SEMITISM?</vt:lpstr>
      <vt:lpstr>Biblical Reality of the Angelic World</vt:lpstr>
      <vt:lpstr>PowerPoint Presentation</vt:lpstr>
      <vt:lpstr>PowerPoint Presentation</vt:lpstr>
      <vt:lpstr>Satan’s Two Strategies</vt:lpstr>
      <vt:lpstr>Satan’s Two Strategies</vt:lpstr>
      <vt:lpstr>PowerPoint Presentation</vt:lpstr>
      <vt:lpstr>PowerPoint Presentation</vt:lpstr>
      <vt:lpstr>PowerPoint Presentation</vt:lpstr>
      <vt:lpstr>PowerPoint Presentation</vt:lpstr>
      <vt:lpstr>CAST OF 3 CHARACTERS Revelation 12:1-5</vt:lpstr>
      <vt:lpstr>Two Rules of Interpretation</vt:lpstr>
      <vt:lpstr>CAST OF 3 CHARACTERS Revelation 12:1-5</vt:lpstr>
      <vt:lpstr>PowerPoint Presentation</vt:lpstr>
      <vt:lpstr>PowerPoint Presentation</vt:lpstr>
      <vt:lpstr>PowerPoint Presentation</vt:lpstr>
      <vt:lpstr>PowerPoint Presentation</vt:lpstr>
      <vt:lpstr>PowerPoint Presentation</vt:lpstr>
      <vt:lpstr>PowerPoint Presentation</vt:lpstr>
      <vt:lpstr>Different Perspectives – Same Event</vt:lpstr>
      <vt:lpstr>PowerPoint Presentation</vt:lpstr>
      <vt:lpstr>PowerPoint Presentation</vt:lpstr>
      <vt:lpstr>Satanic Attempts to Stop Messiah</vt:lpstr>
      <vt:lpstr>PowerPoint Presentation</vt:lpstr>
      <vt:lpstr>Satan’s Two Strategies</vt:lpstr>
      <vt:lpstr>PowerPoint Presentation</vt:lpstr>
      <vt:lpstr>WHAT MOTIVATES ANTI-SEMITISM?</vt:lpstr>
      <vt:lpstr>Biblical Reality of the Angelic World</vt:lpstr>
      <vt:lpstr>Satan as Ruler of this World</vt:lpstr>
      <vt:lpstr>Names &amp; Titles Demonstrating Satan’s Post-Fall, Earthly Authority  (Job 1:7; 2:2; Luke 4:5-8; Rom. 8:19-22)</vt:lpstr>
      <vt:lpstr>Satan’s Progressive Defeat</vt:lpstr>
      <vt:lpstr>MODERN TRENDS IN ANTISEMITISM Revelation 12</vt:lpstr>
      <vt:lpstr>Christian Anti-Semitism</vt:lpstr>
      <vt:lpstr>Christian Anti-Semitism</vt:lpstr>
      <vt:lpstr>Christian Anti-Semitism</vt:lpstr>
      <vt:lpstr>Christian Anti-Semitism</vt:lpstr>
      <vt:lpstr>PowerPoint Presentation</vt:lpstr>
      <vt:lpstr>PowerPoint Presentation</vt:lpstr>
      <vt:lpstr>PowerPoint Presentation</vt:lpstr>
      <vt:lpstr>Israel’s Three Blessings to the World (Gen 12:3b)</vt:lpstr>
      <vt:lpstr>PowerPoint Presentation</vt:lpstr>
      <vt:lpstr>PowerPoint Presentation</vt:lpstr>
      <vt:lpstr>Different Perspectives – Same Event</vt:lpstr>
      <vt:lpstr>Different Perspectives – Same Event</vt:lpstr>
      <vt:lpstr>2 CYCLES OF SATANIC PERSECUTION</vt:lpstr>
      <vt:lpstr>2 CYCLES OF SATANIC PERSECUTION</vt:lpstr>
      <vt:lpstr>Two Rules of Interpretation</vt:lpstr>
      <vt:lpstr>2 CYCLES OF SATANIC PERSECUTION</vt:lpstr>
      <vt:lpstr>Descriptions of Satanic Hatred</vt:lpstr>
      <vt:lpstr>How Israel Has Blessed the World (Gen 12:3; Rom 9:4-5) </vt:lpstr>
      <vt:lpstr>PowerPoint Presentation</vt:lpstr>
      <vt:lpstr>Conclusion</vt:lpstr>
      <vt:lpstr>CONCLUSION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16-Revelation-6v9-17</dc:title>
  <dc:subject>Revelation</dc:subject>
  <dc:creator>A. Woods</dc:creator>
  <dc:description>Modified by Jim McGowan</dc:description>
  <cp:lastModifiedBy>Andy Woods</cp:lastModifiedBy>
  <cp:revision>2296</cp:revision>
  <cp:lastPrinted>2019-01-24T17:00:53Z</cp:lastPrinted>
  <dcterms:created xsi:type="dcterms:W3CDTF">2009-03-17T12:21:13Z</dcterms:created>
  <dcterms:modified xsi:type="dcterms:W3CDTF">2019-04-07T02:27:40Z</dcterms:modified>
</cp:coreProperties>
</file>