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1"/>
  </p:notesMasterIdLst>
  <p:sldIdLst>
    <p:sldId id="278" r:id="rId5"/>
    <p:sldId id="294" r:id="rId6"/>
    <p:sldId id="268" r:id="rId7"/>
    <p:sldId id="5022" r:id="rId8"/>
    <p:sldId id="5029" r:id="rId9"/>
    <p:sldId id="5041" r:id="rId10"/>
    <p:sldId id="5033" r:id="rId11"/>
    <p:sldId id="291" r:id="rId12"/>
    <p:sldId id="4803" r:id="rId13"/>
    <p:sldId id="5037" r:id="rId14"/>
    <p:sldId id="5036" r:id="rId15"/>
    <p:sldId id="5052" r:id="rId16"/>
    <p:sldId id="5045" r:id="rId17"/>
    <p:sldId id="5047" r:id="rId18"/>
    <p:sldId id="4747" r:id="rId19"/>
    <p:sldId id="5053" r:id="rId20"/>
    <p:sldId id="5054" r:id="rId21"/>
    <p:sldId id="5055" r:id="rId22"/>
    <p:sldId id="5044" r:id="rId23"/>
    <p:sldId id="5046" r:id="rId24"/>
    <p:sldId id="5048" r:id="rId25"/>
    <p:sldId id="5042" r:id="rId26"/>
    <p:sldId id="5043" r:id="rId27"/>
    <p:sldId id="5049" r:id="rId28"/>
    <p:sldId id="5050" r:id="rId29"/>
    <p:sldId id="505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3333"/>
    <a:srgbClr val="0D1D51"/>
    <a:srgbClr val="0297DC"/>
    <a:srgbClr val="679CC8"/>
    <a:srgbClr val="2C567A"/>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87949" autoAdjust="0"/>
  </p:normalViewPr>
  <p:slideViewPr>
    <p:cSldViewPr snapToGrid="0" showGuides="1">
      <p:cViewPr varScale="1">
        <p:scale>
          <a:sx n="68" d="100"/>
          <a:sy n="68" d="100"/>
        </p:scale>
        <p:origin x="47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06-04-2019</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163483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22994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18363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298758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355135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accent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5251598" y="4484692"/>
            <a:ext cx="340533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79750" y="1844882"/>
            <a:ext cx="1308938"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5251740" y="5012635"/>
            <a:ext cx="3400425"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6107" y="4452338"/>
            <a:ext cx="290846"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91564" y="4925641"/>
            <a:ext cx="319931"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4852333" y="3429000"/>
            <a:ext cx="3758558"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06107" y="4452338"/>
            <a:ext cx="290846"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1564" y="4925641"/>
            <a:ext cx="319931"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5251598" y="4484692"/>
            <a:ext cx="340533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5251740" y="5012635"/>
            <a:ext cx="3400425"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4852333" y="3158641"/>
            <a:ext cx="3758558"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dirty="0"/>
              <a:t>Click to edit Master title style</a:t>
            </a:r>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565508" y="708294"/>
            <a:ext cx="4000522"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4"/>
            <a:ext cx="78867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52229" y="6260508"/>
            <a:ext cx="806570"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8528752" y="6409398"/>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2" y="6455740"/>
            <a:ext cx="220845"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13386" y="2819338"/>
            <a:ext cx="8917229" cy="8077326"/>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623888" y="1153349"/>
            <a:ext cx="78867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386953" y="1825625"/>
            <a:ext cx="81283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386953" y="1825625"/>
            <a:ext cx="41278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386954" y="1681163"/>
            <a:ext cx="386834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38695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4629150" y="1681163"/>
            <a:ext cx="3887391"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4572000" y="768485"/>
            <a:ext cx="3979247"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4050590" y="-2003509"/>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3887391"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993637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284758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4"/>
            <a:ext cx="78867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1604541" y="1154832"/>
            <a:ext cx="5925394"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244781" y="2270377"/>
            <a:ext cx="46548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a:t>Click icon to add picture</a:t>
            </a:r>
            <a:endParaRPr lang="en-IN"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404220" y="1825625"/>
            <a:ext cx="3685642"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3778241" y="4336094"/>
            <a:ext cx="142875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4413486" y="0"/>
            <a:ext cx="4730515"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386954" y="499596"/>
            <a:ext cx="3702908" cy="1325563"/>
          </a:xfrm>
        </p:spPr>
        <p:txBody>
          <a:bodyPr lIns="0" tIns="0" rIns="0" bIns="0">
            <a:noAutofit/>
          </a:bodyPr>
          <a:lstStyle>
            <a:lvl1pPr>
              <a:defRPr sz="3200" b="1" cap="all" baseline="0"/>
            </a:lvl1pPr>
          </a:lstStyle>
          <a:p>
            <a:r>
              <a:rPr lang="en-US"/>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499596"/>
            <a:ext cx="3702908" cy="1325563"/>
          </a:xfrm>
        </p:spPr>
        <p:txBody>
          <a:bodyPr lIns="0" tIns="0" rIns="0" bIns="0">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404220" y="1825625"/>
            <a:ext cx="3685642"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5890847" y="988537"/>
            <a:ext cx="3246847"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3830862" y="633613"/>
            <a:ext cx="4178931"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4091409" y="988536"/>
            <a:ext cx="3663636" cy="4884848"/>
          </a:xfrm>
          <a:prstGeom prst="ellipse">
            <a:avLst/>
          </a:prstGeom>
          <a:solidFill>
            <a:schemeClr val="bg1">
              <a:lumMod val="85000"/>
            </a:schemeClr>
          </a:solidFill>
        </p:spPr>
        <p:txBody>
          <a:bodyPr anchor="ctr"/>
          <a:lstStyle>
            <a:lvl1pPr marL="0" indent="0" algn="ctr">
              <a:buNone/>
              <a:defRPr/>
            </a:lvl1pPr>
          </a:lstStyle>
          <a:p>
            <a:r>
              <a:rPr lang="en-US"/>
              <a:t>Click icon to add picture</a:t>
            </a:r>
            <a:endParaRPr lang="en-IN"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6231136" y="1630019"/>
            <a:ext cx="2912864"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7375276" y="1823757"/>
            <a:ext cx="624078"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7498739" y="1988374"/>
            <a:ext cx="377155"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1" y="1630019"/>
            <a:ext cx="2912864"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144508" y="1823757"/>
            <a:ext cx="624078"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164344" y="3207025"/>
            <a:ext cx="2584175"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2912864" y="1630019"/>
            <a:ext cx="3318272" cy="4373217"/>
          </a:xfrm>
          <a:solidFill>
            <a:schemeClr val="bg2">
              <a:lumMod val="90000"/>
            </a:schemeClr>
          </a:solidFill>
        </p:spPr>
        <p:txBody>
          <a:bodyPr anchor="ctr"/>
          <a:lstStyle>
            <a:lvl1pPr marL="0" indent="0" algn="ctr">
              <a:buNone/>
              <a:defRPr/>
            </a:lvl1pPr>
          </a:lstStyle>
          <a:p>
            <a:r>
              <a:rPr lang="en-US"/>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6395618" y="3207025"/>
            <a:ext cx="25839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164344" y="2711637"/>
            <a:ext cx="2584175"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6395343" y="2711637"/>
            <a:ext cx="2584175"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267970" y="1988374"/>
            <a:ext cx="377155"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4949428" y="4707909"/>
            <a:ext cx="4194572"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61547" y="1648187"/>
            <a:ext cx="4281854"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0700" y="2863158"/>
            <a:ext cx="30555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982027" y="1903729"/>
            <a:ext cx="2584175"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5495938" y="1648186"/>
            <a:ext cx="30555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5606782" y="4963451"/>
            <a:ext cx="2584175"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3813573" y="1652763"/>
            <a:ext cx="751424"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3962227" y="1850969"/>
            <a:ext cx="454115"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4575433" y="4707908"/>
            <a:ext cx="751424"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4724087" y="4906114"/>
            <a:ext cx="454115"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715605"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2855654"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4984706"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7123994"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3008975"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5138027"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7277315"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868926"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827729"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2967778"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5096830"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7236117"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393341"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393341"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2533390"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2533390"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4662442"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4662442"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6801729"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6801729"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06-04-2019</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5" r:id="rId19"/>
    <p:sldLayoutId id="2147483676"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19.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646" y="2120534"/>
            <a:ext cx="3857625" cy="2090808"/>
          </a:xfrm>
        </p:spPr>
        <p:txBody>
          <a:bodyPr/>
          <a:lstStyle/>
          <a:p>
            <a:r>
              <a:rPr lang="en-US" dirty="0"/>
              <a:t>ISRAEL </a:t>
            </a:r>
            <a:br>
              <a:rPr lang="en-US" dirty="0"/>
            </a:br>
            <a:r>
              <a:rPr lang="en-US" dirty="0"/>
              <a:t>2019</a:t>
            </a:r>
          </a:p>
        </p:txBody>
      </p:sp>
      <p:sp>
        <p:nvSpPr>
          <p:cNvPr id="3" name="Subtitle 2"/>
          <p:cNvSpPr>
            <a:spLocks noGrp="1"/>
          </p:cNvSpPr>
          <p:nvPr>
            <p:ph type="subTitle" idx="1"/>
          </p:nvPr>
        </p:nvSpPr>
        <p:spPr>
          <a:xfrm>
            <a:off x="5777646" y="4227218"/>
            <a:ext cx="3857625" cy="503167"/>
          </a:xfrm>
        </p:spPr>
        <p:txBody>
          <a:bodyPr/>
          <a:lstStyle/>
          <a:p>
            <a:r>
              <a:rPr lang="en-US" dirty="0"/>
              <a:t>ANDY WOODS</a:t>
            </a:r>
          </a:p>
        </p:txBody>
      </p:sp>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11116" y="766525"/>
            <a:ext cx="5305661" cy="5305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5839559" y="4746259"/>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5</a:t>
            </a:r>
          </a:p>
        </p:txBody>
      </p:sp>
    </p:spTree>
    <p:extLst>
      <p:ext uri="{BB962C8B-B14F-4D97-AF65-F5344CB8AC3E}">
        <p14:creationId xmlns:p14="http://schemas.microsoft.com/office/powerpoint/2010/main" val="116474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10</a:t>
            </a:fld>
            <a:endParaRPr lang="en-IN" dirty="0"/>
          </a:p>
        </p:txBody>
      </p:sp>
      <p:pic>
        <p:nvPicPr>
          <p:cNvPr id="2050" name="Picture 2" descr="Map of Qumran and Masada by the Dead Sea.  Book of Sirach">
            <a:extLst>
              <a:ext uri="{FF2B5EF4-FFF2-40B4-BE49-F238E27FC236}">
                <a16:creationId xmlns:a16="http://schemas.microsoft.com/office/drawing/2014/main" id="{2B9A650C-FAA3-4EA9-B1F4-D056D2D387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950" y="71438"/>
            <a:ext cx="5372100" cy="6715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C01F8C6-DE80-4EB9-9620-D6A24CAD1EFC}"/>
              </a:ext>
            </a:extLst>
          </p:cNvPr>
          <p:cNvSpPr/>
          <p:nvPr/>
        </p:nvSpPr>
        <p:spPr>
          <a:xfrm flipH="1" flipV="1">
            <a:off x="3579223" y="842554"/>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898B085-D31C-437D-9A63-3933C018387C}"/>
              </a:ext>
            </a:extLst>
          </p:cNvPr>
          <p:cNvSpPr/>
          <p:nvPr/>
        </p:nvSpPr>
        <p:spPr>
          <a:xfrm flipH="1" flipV="1">
            <a:off x="1885950" y="463731"/>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375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09E937-18E5-4704-A15B-2691ADE78466}"/>
              </a:ext>
            </a:extLst>
          </p:cNvPr>
          <p:cNvSpPr>
            <a:spLocks noGrp="1"/>
          </p:cNvSpPr>
          <p:nvPr>
            <p:ph type="sldNum" sz="quarter" idx="12"/>
          </p:nvPr>
        </p:nvSpPr>
        <p:spPr/>
        <p:txBody>
          <a:bodyPr/>
          <a:lstStyle/>
          <a:p>
            <a:fld id="{A025970F-7A46-46CD-9785-CC6B011A0510}" type="slidenum">
              <a:rPr lang="en-US" altLang="en-US" smtClean="0"/>
              <a:pPr/>
              <a:t>11</a:t>
            </a:fld>
            <a:endParaRPr lang="en-US" altLang="en-US"/>
          </a:p>
        </p:txBody>
      </p:sp>
      <p:pic>
        <p:nvPicPr>
          <p:cNvPr id="3074" name="Picture 2" descr="Image may contain: Anne Woods, smiling, sky, cloud and outdoor">
            <a:extLst>
              <a:ext uri="{FF2B5EF4-FFF2-40B4-BE49-F238E27FC236}">
                <a16:creationId xmlns:a16="http://schemas.microsoft.com/office/drawing/2014/main" id="{5317542E-7CE2-47E4-B93B-96F517CAF1B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9367" y="136524"/>
            <a:ext cx="4384633" cy="3292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hrine of the book">
            <a:extLst>
              <a:ext uri="{FF2B5EF4-FFF2-40B4-BE49-F238E27FC236}">
                <a16:creationId xmlns:a16="http://schemas.microsoft.com/office/drawing/2014/main" id="{EE8C15BD-144C-4C6E-BB9E-1F7AFADA73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357" y="3627756"/>
            <a:ext cx="4640581" cy="30937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hrine of the book">
            <a:extLst>
              <a:ext uri="{FF2B5EF4-FFF2-40B4-BE49-F238E27FC236}">
                <a16:creationId xmlns:a16="http://schemas.microsoft.com/office/drawing/2014/main" id="{D05BFDA4-AF5B-4847-89BF-95B350B6F6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1038" y="3992881"/>
            <a:ext cx="4159605" cy="21895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hrine of the book">
            <a:extLst>
              <a:ext uri="{FF2B5EF4-FFF2-40B4-BE49-F238E27FC236}">
                <a16:creationId xmlns:a16="http://schemas.microsoft.com/office/drawing/2014/main" id="{20188375-4E66-48E7-9C46-E70F47CCBAD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357" y="222974"/>
            <a:ext cx="4510906" cy="300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228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99F42-0EB4-4F3F-9467-5F2AB17C5BF6}"/>
              </a:ext>
            </a:extLst>
          </p:cNvPr>
          <p:cNvSpPr>
            <a:spLocks noGrp="1"/>
          </p:cNvSpPr>
          <p:nvPr>
            <p:ph type="sldNum" sz="quarter" idx="12"/>
          </p:nvPr>
        </p:nvSpPr>
        <p:spPr/>
        <p:txBody>
          <a:bodyPr/>
          <a:lstStyle/>
          <a:p>
            <a:fld id="{A025970F-7A46-46CD-9785-CC6B011A0510}" type="slidenum">
              <a:rPr lang="en-US" altLang="en-US" smtClean="0"/>
              <a:pPr/>
              <a:t>12</a:t>
            </a:fld>
            <a:endParaRPr lang="en-US" altLang="en-US"/>
          </a:p>
        </p:txBody>
      </p:sp>
      <p:pic>
        <p:nvPicPr>
          <p:cNvPr id="1026" name="Picture 2" descr="Image result for map engedi on the dead sea">
            <a:extLst>
              <a:ext uri="{FF2B5EF4-FFF2-40B4-BE49-F238E27FC236}">
                <a16:creationId xmlns:a16="http://schemas.microsoft.com/office/drawing/2014/main" id="{A082DAAC-0D87-4D25-A72D-9AF8196BA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95" y="0"/>
            <a:ext cx="75965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E474DC8-F572-410A-BC7D-4C792E47F049}"/>
              </a:ext>
            </a:extLst>
          </p:cNvPr>
          <p:cNvSpPr/>
          <p:nvPr/>
        </p:nvSpPr>
        <p:spPr>
          <a:xfrm flipH="1" flipV="1">
            <a:off x="4093696" y="3108960"/>
            <a:ext cx="1758463" cy="608678"/>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879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13</a:t>
            </a:fld>
            <a:endParaRPr lang="en-IN" dirty="0"/>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758001" y="320243"/>
            <a:ext cx="5484537" cy="502727"/>
          </a:xfrm>
        </p:spPr>
        <p:txBody>
          <a:bodyPr/>
          <a:lstStyle/>
          <a:p>
            <a:pPr>
              <a:lnSpc>
                <a:spcPct val="100000"/>
              </a:lnSpc>
            </a:pPr>
            <a:r>
              <a:rPr lang="en-IN" dirty="0" err="1">
                <a:solidFill>
                  <a:schemeClr val="bg1"/>
                </a:solidFill>
                <a:effectLst>
                  <a:outerShdw blurRad="38100" dist="38100" dir="2700000" algn="tl">
                    <a:srgbClr val="000000">
                      <a:alpha val="43137"/>
                    </a:srgbClr>
                  </a:outerShdw>
                </a:effectLst>
              </a:rPr>
              <a:t>En</a:t>
            </a:r>
            <a:r>
              <a:rPr lang="en-IN" dirty="0">
                <a:solidFill>
                  <a:schemeClr val="bg1"/>
                </a:solidFill>
                <a:effectLst>
                  <a:outerShdw blurRad="38100" dist="38100" dir="2700000" algn="tl">
                    <a:srgbClr val="000000">
                      <a:alpha val="43137"/>
                    </a:srgbClr>
                  </a:outerShdw>
                </a:effectLst>
              </a:rPr>
              <a:t> </a:t>
            </a:r>
            <a:r>
              <a:rPr lang="en-IN" dirty="0" err="1">
                <a:solidFill>
                  <a:schemeClr val="bg1"/>
                </a:solidFill>
                <a:effectLst>
                  <a:outerShdw blurRad="38100" dist="38100" dir="2700000" algn="tl">
                    <a:srgbClr val="000000">
                      <a:alpha val="43137"/>
                    </a:srgbClr>
                  </a:outerShdw>
                </a:effectLst>
              </a:rPr>
              <a:t>Gedi</a:t>
            </a:r>
            <a:endParaRPr lang="en-IN" dirty="0">
              <a:solidFill>
                <a:schemeClr val="bg1"/>
              </a:solidFill>
              <a:effectLst>
                <a:outerShdw blurRad="38100" dist="38100" dir="2700000" algn="tl">
                  <a:srgbClr val="000000">
                    <a:alpha val="43137"/>
                  </a:srgbClr>
                </a:outerShdw>
              </a:effectLst>
            </a:endParaRPr>
          </a:p>
        </p:txBody>
      </p:sp>
      <p:sp>
        <p:nvSpPr>
          <p:cNvPr id="12" name="Oval 11"/>
          <p:cNvSpPr/>
          <p:nvPr/>
        </p:nvSpPr>
        <p:spPr>
          <a:xfrm flipH="1" flipV="1">
            <a:off x="7560702" y="4696899"/>
            <a:ext cx="954719"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031" y="853585"/>
            <a:ext cx="3988962" cy="531861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6831" y="822970"/>
            <a:ext cx="4021109" cy="5349230"/>
          </a:xfrm>
          <a:prstGeom prst="rect">
            <a:avLst/>
          </a:prstGeom>
        </p:spPr>
      </p:pic>
    </p:spTree>
    <p:extLst>
      <p:ext uri="{BB962C8B-B14F-4D97-AF65-F5344CB8AC3E}">
        <p14:creationId xmlns:p14="http://schemas.microsoft.com/office/powerpoint/2010/main" val="7010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C71654-96A5-4280-94F3-931C61A9F92C}" type="slidenum">
              <a:rPr lang="en-IN" smtClean="0"/>
              <a:pPr/>
              <a:t>14</a:t>
            </a:fld>
            <a:endParaRPr lang="en-IN"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654" y="297730"/>
            <a:ext cx="8352692" cy="6262540"/>
          </a:xfrm>
          <a:prstGeom prst="rect">
            <a:avLst/>
          </a:prstGeom>
        </p:spPr>
      </p:pic>
    </p:spTree>
    <p:extLst>
      <p:ext uri="{BB962C8B-B14F-4D97-AF65-F5344CB8AC3E}">
        <p14:creationId xmlns:p14="http://schemas.microsoft.com/office/powerpoint/2010/main" val="176692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nvPr>
        </p:nvGraphicFramePr>
        <p:xfrm>
          <a:off x="76200" y="548640"/>
          <a:ext cx="8991600" cy="576072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Parallels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16</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Acts 2:33-35</a:t>
                      </a:r>
                    </a:p>
                  </a:txBody>
                  <a:tcP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2 Sam. 5</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Matt. 25:31</a:t>
                      </a:r>
                    </a:p>
                  </a:txBody>
                  <a:tcP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Satan</a:t>
                      </a:r>
                    </a:p>
                  </a:txBody>
                  <a:tcP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24; 26</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1 John 5:19</a:t>
                      </a:r>
                    </a:p>
                  </a:txBody>
                  <a:tcP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 v. David</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Satan v. Jesus</a:t>
                      </a:r>
                    </a:p>
                  </a:txBody>
                  <a:tcPr/>
                </a:tc>
                <a:extLst>
                  <a:ext uri="{0D108BD9-81ED-4DB2-BD59-A6C34878D82A}">
                    <a16:rowId xmlns:a16="http://schemas.microsoft.com/office/drawing/2014/main" val="310839433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Majority v. Minority</a:t>
                      </a:r>
                    </a:p>
                  </a:txBody>
                  <a:tcPr/>
                </a:tc>
                <a:tc>
                  <a:txBody>
                    <a:bodyPr/>
                    <a:lstStyle/>
                    <a:p>
                      <a:pPr algn="ctr"/>
                      <a:r>
                        <a:rPr lang="en-US" sz="3000" b="1" dirty="0">
                          <a:solidFill>
                            <a:srgbClr val="C00000"/>
                          </a:solidFill>
                          <a:latin typeface="Calibri" panose="020F0502020204030204" pitchFamily="34" charset="0"/>
                          <a:cs typeface="Calibri" panose="020F0502020204030204" pitchFamily="34" charset="0"/>
                        </a:rPr>
                        <a:t>David’s Men</a:t>
                      </a:r>
                    </a:p>
                  </a:txBody>
                  <a:tcPr/>
                </a:tc>
                <a:tc>
                  <a:txBody>
                    <a:bodyPr/>
                    <a:lstStyle/>
                    <a:p>
                      <a:pPr algn="ctr"/>
                      <a:r>
                        <a:rPr lang="en-US" sz="3000" b="1" dirty="0">
                          <a:solidFill>
                            <a:srgbClr val="0000CC"/>
                          </a:solidFill>
                          <a:latin typeface="Calibri" panose="020F0502020204030204" pitchFamily="34" charset="0"/>
                          <a:cs typeface="Calibri" panose="020F0502020204030204" pitchFamily="34" charset="0"/>
                        </a:rPr>
                        <a:t>Matt. 7:13-14</a:t>
                      </a:r>
                    </a:p>
                  </a:txBody>
                  <a:tcPr/>
                </a:tc>
                <a:extLst>
                  <a:ext uri="{0D108BD9-81ED-4DB2-BD59-A6C34878D82A}">
                    <a16:rowId xmlns:a16="http://schemas.microsoft.com/office/drawing/2014/main" val="2882582502"/>
                  </a:ext>
                </a:extLst>
              </a:tr>
            </a:tbl>
          </a:graphicData>
        </a:graphic>
      </p:graphicFrame>
    </p:spTree>
    <p:extLst>
      <p:ext uri="{BB962C8B-B14F-4D97-AF65-F5344CB8AC3E}">
        <p14:creationId xmlns:p14="http://schemas.microsoft.com/office/powerpoint/2010/main" val="274355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16</a:t>
            </a:fld>
            <a:endParaRPr lang="en-IN" dirty="0"/>
          </a:p>
        </p:txBody>
      </p:sp>
      <p:pic>
        <p:nvPicPr>
          <p:cNvPr id="2050" name="Picture 2" descr="Map of Qumran and Masada by the Dead Sea.  Book of Sirach">
            <a:extLst>
              <a:ext uri="{FF2B5EF4-FFF2-40B4-BE49-F238E27FC236}">
                <a16:creationId xmlns:a16="http://schemas.microsoft.com/office/drawing/2014/main" id="{2B9A650C-FAA3-4EA9-B1F4-D056D2D387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950" y="71438"/>
            <a:ext cx="5372100" cy="67151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898B085-D31C-437D-9A63-3933C018387C}"/>
              </a:ext>
            </a:extLst>
          </p:cNvPr>
          <p:cNvSpPr/>
          <p:nvPr/>
        </p:nvSpPr>
        <p:spPr>
          <a:xfrm flipH="1" flipV="1">
            <a:off x="1885950" y="463731"/>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122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BA036-A3E1-4C60-853C-2A1759E7808F}"/>
              </a:ext>
            </a:extLst>
          </p:cNvPr>
          <p:cNvSpPr>
            <a:spLocks noGrp="1"/>
          </p:cNvSpPr>
          <p:nvPr>
            <p:ph type="sldNum" sz="quarter" idx="12"/>
          </p:nvPr>
        </p:nvSpPr>
        <p:spPr/>
        <p:txBody>
          <a:bodyPr/>
          <a:lstStyle/>
          <a:p>
            <a:fld id="{A025970F-7A46-46CD-9785-CC6B011A0510}" type="slidenum">
              <a:rPr lang="en-US" altLang="en-US" smtClean="0"/>
              <a:pPr/>
              <a:t>17</a:t>
            </a:fld>
            <a:endParaRPr lang="en-US" altLang="en-US"/>
          </a:p>
        </p:txBody>
      </p:sp>
      <p:pic>
        <p:nvPicPr>
          <p:cNvPr id="3" name="Picture 2" descr="Image result for judea and samaria">
            <a:extLst>
              <a:ext uri="{FF2B5EF4-FFF2-40B4-BE49-F238E27FC236}">
                <a16:creationId xmlns:a16="http://schemas.microsoft.com/office/drawing/2014/main" id="{72419BE8-BE91-41F8-8231-100A6E12B9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8983" y="0"/>
            <a:ext cx="3810441" cy="683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0397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254DE-4FF0-4224-B286-DFB96E72D865}"/>
              </a:ext>
            </a:extLst>
          </p:cNvPr>
          <p:cNvSpPr>
            <a:spLocks noGrp="1"/>
          </p:cNvSpPr>
          <p:nvPr>
            <p:ph type="sldNum" sz="quarter" idx="12"/>
          </p:nvPr>
        </p:nvSpPr>
        <p:spPr/>
        <p:txBody>
          <a:bodyPr/>
          <a:lstStyle/>
          <a:p>
            <a:fld id="{A025970F-7A46-46CD-9785-CC6B011A0510}" type="slidenum">
              <a:rPr lang="en-US" altLang="en-US" smtClean="0"/>
              <a:pPr/>
              <a:t>18</a:t>
            </a:fld>
            <a:endParaRPr lang="en-US" altLang="en-US"/>
          </a:p>
        </p:txBody>
      </p:sp>
      <p:pic>
        <p:nvPicPr>
          <p:cNvPr id="3" name="Picture 2" descr="Image result for judea and samaria">
            <a:extLst>
              <a:ext uri="{FF2B5EF4-FFF2-40B4-BE49-F238E27FC236}">
                <a16:creationId xmlns:a16="http://schemas.microsoft.com/office/drawing/2014/main" id="{82A698D5-61D6-4BDC-9D4C-AA01BBED3A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8999" y="0"/>
            <a:ext cx="3810441" cy="6839253"/>
          </a:xfrm>
          <a:prstGeom prst="rect">
            <a:avLst/>
          </a:prstGeom>
          <a:noFill/>
          <a:extLst>
            <a:ext uri="{909E8E84-426E-40DD-AFC4-6F175D3DCCD1}">
              <a14:hiddenFill xmlns:a14="http://schemas.microsoft.com/office/drawing/2010/main">
                <a:solidFill>
                  <a:srgbClr val="FFFFFF"/>
                </a:solidFill>
              </a14:hiddenFill>
            </a:ext>
          </a:extLst>
        </p:spPr>
      </p:pic>
      <p:sp>
        <p:nvSpPr>
          <p:cNvPr id="4" name="Oval 7">
            <a:extLst>
              <a:ext uri="{FF2B5EF4-FFF2-40B4-BE49-F238E27FC236}">
                <a16:creationId xmlns:a16="http://schemas.microsoft.com/office/drawing/2014/main" id="{0826BE90-0498-4881-9E61-615AD6D0FF21}"/>
              </a:ext>
            </a:extLst>
          </p:cNvPr>
          <p:cNvSpPr>
            <a:spLocks noChangeArrowheads="1"/>
          </p:cNvSpPr>
          <p:nvPr/>
        </p:nvSpPr>
        <p:spPr bwMode="auto">
          <a:xfrm>
            <a:off x="3342029" y="2083191"/>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Oval 7">
            <a:extLst>
              <a:ext uri="{FF2B5EF4-FFF2-40B4-BE49-F238E27FC236}">
                <a16:creationId xmlns:a16="http://schemas.microsoft.com/office/drawing/2014/main" id="{D9B10644-BD28-44F5-8C18-41D532CAF647}"/>
              </a:ext>
            </a:extLst>
          </p:cNvPr>
          <p:cNvSpPr>
            <a:spLocks noChangeArrowheads="1"/>
          </p:cNvSpPr>
          <p:nvPr/>
        </p:nvSpPr>
        <p:spPr bwMode="auto">
          <a:xfrm>
            <a:off x="4857750" y="2997591"/>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2528104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19</a:t>
            </a:fld>
            <a:endParaRPr lang="en-US" altLang="en-US"/>
          </a:p>
        </p:txBody>
      </p:sp>
      <p:pic>
        <p:nvPicPr>
          <p:cNvPr id="4" name="Picture 3"/>
          <p:cNvPicPr>
            <a:picLocks noChangeAspect="1"/>
          </p:cNvPicPr>
          <p:nvPr/>
        </p:nvPicPr>
        <p:blipFill>
          <a:blip r:embed="rId2"/>
          <a:stretch>
            <a:fillRect/>
          </a:stretch>
        </p:blipFill>
        <p:spPr>
          <a:xfrm>
            <a:off x="215411" y="1335664"/>
            <a:ext cx="8677130" cy="3772665"/>
          </a:xfrm>
          <a:prstGeom prst="rect">
            <a:avLst/>
          </a:prstGeom>
        </p:spPr>
      </p:pic>
      <p:sp>
        <p:nvSpPr>
          <p:cNvPr id="5" name="Rectangle 4"/>
          <p:cNvSpPr/>
          <p:nvPr/>
        </p:nvSpPr>
        <p:spPr>
          <a:xfrm>
            <a:off x="147191" y="153797"/>
            <a:ext cx="3873176"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Mt. of Olives</a:t>
            </a:r>
          </a:p>
        </p:txBody>
      </p:sp>
    </p:spTree>
    <p:extLst>
      <p:ext uri="{BB962C8B-B14F-4D97-AF65-F5344CB8AC3E}">
        <p14:creationId xmlns:p14="http://schemas.microsoft.com/office/powerpoint/2010/main" val="2049648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112175"/>
            <a:ext cx="9144000" cy="1980941"/>
          </a:xfrm>
        </p:spPr>
        <p:txBody>
          <a:bodyPr anchor="ctr"/>
          <a:lstStyle/>
          <a:p>
            <a:r>
              <a:rPr lang="en-IN" sz="3200" dirty="0">
                <a:latin typeface="Papyrus" panose="03070502060502030205" pitchFamily="66" charset="0"/>
              </a:rPr>
              <a:t>Tel Aviv, Joppa, Caesarea </a:t>
            </a:r>
            <a:r>
              <a:rPr lang="en-IN" sz="3200" dirty="0" err="1">
                <a:latin typeface="Papyrus" panose="03070502060502030205" pitchFamily="66" charset="0"/>
              </a:rPr>
              <a:t>Maritma</a:t>
            </a:r>
            <a:r>
              <a:rPr lang="en-IN" sz="3200" dirty="0">
                <a:latin typeface="Papyrus" panose="03070502060502030205" pitchFamily="66" charset="0"/>
              </a:rPr>
              <a:t>, </a:t>
            </a:r>
          </a:p>
          <a:p>
            <a:r>
              <a:rPr lang="en-IN" sz="3200" dirty="0">
                <a:latin typeface="Papyrus" panose="03070502060502030205" pitchFamily="66" charset="0"/>
              </a:rPr>
              <a:t>Mt. Carmel, Megiddo</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5" name="Rectangle 4">
            <a:extLst>
              <a:ext uri="{FF2B5EF4-FFF2-40B4-BE49-F238E27FC236}">
                <a16:creationId xmlns:a16="http://schemas.microsoft.com/office/drawing/2014/main" id="{BC407928-E586-4A96-9559-E79BE6C57952}"/>
              </a:ext>
            </a:extLst>
          </p:cNvPr>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1</a:t>
            </a:r>
          </a:p>
        </p:txBody>
      </p:sp>
    </p:spTree>
    <p:extLst>
      <p:ext uri="{BB962C8B-B14F-4D97-AF65-F5344CB8AC3E}">
        <p14:creationId xmlns:p14="http://schemas.microsoft.com/office/powerpoint/2010/main" val="105082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1" y="349495"/>
            <a:ext cx="4012222" cy="3009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9EC71654-96A5-4280-94F3-931C61A9F92C}" type="slidenum">
              <a:rPr lang="en-IN" smtClean="0"/>
              <a:pPr/>
              <a:t>20</a:t>
            </a:fld>
            <a:endParaRPr lang="en-IN" dirty="0"/>
          </a:p>
        </p:txBody>
      </p:sp>
      <p:sp>
        <p:nvSpPr>
          <p:cNvPr id="6" name="Title 1">
            <a:extLst/>
          </p:cNvPr>
          <p:cNvSpPr txBox="1">
            <a:spLocks/>
          </p:cNvSpPr>
          <p:nvPr/>
        </p:nvSpPr>
        <p:spPr>
          <a:xfrm>
            <a:off x="344762" y="438050"/>
            <a:ext cx="5484537" cy="5027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N" dirty="0">
                <a:solidFill>
                  <a:schemeClr val="bg1"/>
                </a:solidFill>
                <a:effectLst>
                  <a:outerShdw blurRad="38100" dist="38100" dir="2700000" algn="tl">
                    <a:srgbClr val="000000">
                      <a:alpha val="43137"/>
                    </a:srgbClr>
                  </a:outerShdw>
                </a:effectLst>
              </a:rPr>
              <a:t>Mt of Olives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1340" y="3537569"/>
            <a:ext cx="4404137" cy="2918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762" y="3528630"/>
            <a:ext cx="3178352" cy="3020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1680" y="355812"/>
            <a:ext cx="4003798" cy="3002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819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21</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Tree>
    <p:extLst>
      <p:ext uri="{BB962C8B-B14F-4D97-AF65-F5344CB8AC3E}">
        <p14:creationId xmlns:p14="http://schemas.microsoft.com/office/powerpoint/2010/main" val="12098219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22</a:t>
            </a:fld>
            <a:endParaRPr lang="en-IN" dirty="0"/>
          </a:p>
        </p:txBody>
      </p:sp>
      <p:sp>
        <p:nvSpPr>
          <p:cNvPr id="7" name="Oval 6">
            <a:extLst>
              <a:ext uri="{FF2B5EF4-FFF2-40B4-BE49-F238E27FC236}">
                <a16:creationId xmlns:a16="http://schemas.microsoft.com/office/drawing/2014/main" id="{8C01F8C6-DE80-4EB9-9620-D6A24CAD1EFC}"/>
              </a:ext>
            </a:extLst>
          </p:cNvPr>
          <p:cNvSpPr/>
          <p:nvPr/>
        </p:nvSpPr>
        <p:spPr>
          <a:xfrm flipH="1" flipV="1">
            <a:off x="3579223" y="842554"/>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898B085-D31C-437D-9A63-3933C018387C}"/>
              </a:ext>
            </a:extLst>
          </p:cNvPr>
          <p:cNvSpPr/>
          <p:nvPr/>
        </p:nvSpPr>
        <p:spPr>
          <a:xfrm flipH="1" flipV="1">
            <a:off x="1885950" y="463731"/>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8" name="Title 1">
            <a:extLst/>
          </p:cNvPr>
          <p:cNvSpPr txBox="1">
            <a:spLocks/>
          </p:cNvSpPr>
          <p:nvPr/>
        </p:nvSpPr>
        <p:spPr>
          <a:xfrm>
            <a:off x="344762" y="378069"/>
            <a:ext cx="3163369" cy="773723"/>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N" dirty="0">
                <a:solidFill>
                  <a:schemeClr val="bg1"/>
                </a:solidFill>
                <a:effectLst>
                  <a:outerShdw blurRad="38100" dist="38100" dir="2700000" algn="tl">
                    <a:srgbClr val="000000">
                      <a:alpha val="43137"/>
                    </a:srgbClr>
                  </a:outerShdw>
                </a:effectLst>
              </a:rPr>
              <a:t>Gethsemane</a:t>
            </a:r>
          </a:p>
        </p:txBody>
      </p:sp>
    </p:spTree>
    <p:extLst>
      <p:ext uri="{BB962C8B-B14F-4D97-AF65-F5344CB8AC3E}">
        <p14:creationId xmlns:p14="http://schemas.microsoft.com/office/powerpoint/2010/main" val="16693679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23</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9667" y="351205"/>
            <a:ext cx="4372978" cy="600514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258" y="3390653"/>
            <a:ext cx="3969728" cy="297729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1413" y="239098"/>
            <a:ext cx="2489417" cy="3319223"/>
          </a:xfrm>
          <a:prstGeom prst="rect">
            <a:avLst/>
          </a:prstGeom>
        </p:spPr>
      </p:pic>
    </p:spTree>
    <p:extLst>
      <p:ext uri="{BB962C8B-B14F-4D97-AF65-F5344CB8AC3E}">
        <p14:creationId xmlns:p14="http://schemas.microsoft.com/office/powerpoint/2010/main" val="13842374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24</a:t>
            </a:fld>
            <a:endParaRPr lang="en-US" altLang="en-US"/>
          </a:p>
        </p:txBody>
      </p:sp>
      <p:sp>
        <p:nvSpPr>
          <p:cNvPr id="3" name="Rectangle 2"/>
          <p:cNvSpPr/>
          <p:nvPr/>
        </p:nvSpPr>
        <p:spPr>
          <a:xfrm>
            <a:off x="296062" y="109835"/>
            <a:ext cx="454259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Southern Steps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5046" y="461665"/>
            <a:ext cx="3688373" cy="6091441"/>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481" y="1076815"/>
            <a:ext cx="4119196" cy="5492261"/>
          </a:xfrm>
          <a:prstGeom prst="rect">
            <a:avLst/>
          </a:prstGeom>
        </p:spPr>
      </p:pic>
    </p:spTree>
    <p:extLst>
      <p:ext uri="{BB962C8B-B14F-4D97-AF65-F5344CB8AC3E}">
        <p14:creationId xmlns:p14="http://schemas.microsoft.com/office/powerpoint/2010/main" val="24549118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25</a:t>
            </a:fld>
            <a:endParaRPr lang="en-US" alt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 y="91440"/>
            <a:ext cx="8900160" cy="6675120"/>
          </a:xfrm>
          <a:prstGeom prst="rect">
            <a:avLst/>
          </a:prstGeom>
        </p:spPr>
      </p:pic>
    </p:spTree>
    <p:extLst>
      <p:ext uri="{BB962C8B-B14F-4D97-AF65-F5344CB8AC3E}">
        <p14:creationId xmlns:p14="http://schemas.microsoft.com/office/powerpoint/2010/main" val="41422802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26</a:t>
            </a:fld>
            <a:endParaRPr lang="en-US" altLang="en-US"/>
          </a:p>
        </p:txBody>
      </p:sp>
      <p:sp>
        <p:nvSpPr>
          <p:cNvPr id="3" name="Rectangle 2"/>
          <p:cNvSpPr/>
          <p:nvPr/>
        </p:nvSpPr>
        <p:spPr>
          <a:xfrm>
            <a:off x="545107" y="109835"/>
            <a:ext cx="404450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Western Wall</a:t>
            </a:r>
          </a:p>
        </p:txBody>
      </p:sp>
      <p:pic>
        <p:nvPicPr>
          <p:cNvPr id="7" name="Picture 6"/>
          <p:cNvPicPr>
            <a:picLocks noChangeAspect="1"/>
          </p:cNvPicPr>
          <p:nvPr/>
        </p:nvPicPr>
        <p:blipFill>
          <a:blip r:embed="rId2"/>
          <a:stretch>
            <a:fillRect/>
          </a:stretch>
        </p:blipFill>
        <p:spPr>
          <a:xfrm>
            <a:off x="234461" y="3281362"/>
            <a:ext cx="6115756" cy="344011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679" y="184929"/>
            <a:ext cx="3534671" cy="392137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35023"/>
            <a:ext cx="9144000" cy="2387954"/>
          </a:xfrm>
          <a:prstGeom prst="rect">
            <a:avLst/>
          </a:prstGeom>
        </p:spPr>
      </p:pic>
    </p:spTree>
    <p:extLst>
      <p:ext uri="{BB962C8B-B14F-4D97-AF65-F5344CB8AC3E}">
        <p14:creationId xmlns:p14="http://schemas.microsoft.com/office/powerpoint/2010/main" val="129869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err="1">
                <a:latin typeface="Papyrus" panose="03070502060502030205" pitchFamily="66" charset="0"/>
              </a:rPr>
              <a:t>Sepphoris</a:t>
            </a:r>
            <a:r>
              <a:rPr lang="en-IN" sz="3200" dirty="0">
                <a:latin typeface="Papyrus" panose="03070502060502030205" pitchFamily="66" charset="0"/>
              </a:rPr>
              <a:t>, Upper Galilee/Caesarea-Philippi </a:t>
            </a:r>
            <a:r>
              <a:rPr lang="en-IN" sz="3200" dirty="0" err="1">
                <a:latin typeface="Papyrus" panose="03070502060502030205" pitchFamily="66" charset="0"/>
              </a:rPr>
              <a:t>andTel</a:t>
            </a:r>
            <a:r>
              <a:rPr lang="en-IN" sz="3200" dirty="0">
                <a:latin typeface="Papyrus" panose="03070502060502030205" pitchFamily="66" charset="0"/>
              </a:rPr>
              <a:t> Dan, Sea of Galilee, Mt.  of Beatitudes </a:t>
            </a:r>
          </a:p>
        </p:txBody>
      </p:sp>
      <p:pic>
        <p:nvPicPr>
          <p:cNvPr id="7" name="Picture Placeholder 10">
            <a:extLst>
              <a:ext uri="{FF2B5EF4-FFF2-40B4-BE49-F238E27FC236}">
                <a16:creationId xmlns:a16="http://schemas.microsoft.com/office/drawing/2014/main" id="{D620DAA1-D3DD-45F3-8C18-8605DB8A05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8" name="Rectangle 7">
            <a:extLst>
              <a:ext uri="{FF2B5EF4-FFF2-40B4-BE49-F238E27FC236}">
                <a16:creationId xmlns:a16="http://schemas.microsoft.com/office/drawing/2014/main" id="{0BD69A36-9287-4C3C-AC05-05B78D55687D}"/>
              </a:ext>
            </a:extLst>
          </p:cNvPr>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2</a:t>
            </a:r>
          </a:p>
        </p:txBody>
      </p:sp>
    </p:spTree>
    <p:extLst>
      <p:ext uri="{BB962C8B-B14F-4D97-AF65-F5344CB8AC3E}">
        <p14:creationId xmlns:p14="http://schemas.microsoft.com/office/powerpoint/2010/main" val="318753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Capernaum, </a:t>
            </a:r>
            <a:r>
              <a:rPr lang="en-IN" sz="3200" dirty="0" err="1">
                <a:latin typeface="Papyrus" panose="03070502060502030205" pitchFamily="66" charset="0"/>
              </a:rPr>
              <a:t>Tabgha</a:t>
            </a:r>
            <a:endParaRPr lang="en-IN" sz="3200" dirty="0">
              <a:latin typeface="Papyrus" panose="03070502060502030205" pitchFamily="66" charset="0"/>
            </a:endParaRP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3</a:t>
            </a:r>
          </a:p>
        </p:txBody>
      </p:sp>
    </p:spTree>
    <p:extLst>
      <p:ext uri="{BB962C8B-B14F-4D97-AF65-F5344CB8AC3E}">
        <p14:creationId xmlns:p14="http://schemas.microsoft.com/office/powerpoint/2010/main" val="2884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Jordan River, Bet She 'An, Jericho, Dead Sea, Masada</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4</a:t>
            </a:r>
          </a:p>
        </p:txBody>
      </p:sp>
    </p:spTree>
    <p:extLst>
      <p:ext uri="{BB962C8B-B14F-4D97-AF65-F5344CB8AC3E}">
        <p14:creationId xmlns:p14="http://schemas.microsoft.com/office/powerpoint/2010/main" val="198468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Qumran, </a:t>
            </a:r>
            <a:r>
              <a:rPr lang="en-IN" sz="3200" dirty="0" err="1">
                <a:latin typeface="Papyrus" panose="03070502060502030205" pitchFamily="66" charset="0"/>
              </a:rPr>
              <a:t>En</a:t>
            </a:r>
            <a:r>
              <a:rPr lang="en-IN" sz="3200" dirty="0">
                <a:latin typeface="Papyrus" panose="03070502060502030205" pitchFamily="66" charset="0"/>
              </a:rPr>
              <a:t> </a:t>
            </a:r>
            <a:r>
              <a:rPr lang="en-IN" sz="3200" dirty="0" err="1">
                <a:latin typeface="Papyrus" panose="03070502060502030205" pitchFamily="66" charset="0"/>
              </a:rPr>
              <a:t>Gedi</a:t>
            </a:r>
            <a:r>
              <a:rPr lang="en-IN" sz="3200" dirty="0">
                <a:latin typeface="Papyrus" panose="03070502060502030205" pitchFamily="66" charset="0"/>
              </a:rPr>
              <a:t>, Jerusalem –Mt. of Olives, Garden of Gethsemane, </a:t>
            </a:r>
            <a:r>
              <a:rPr lang="en-IN" sz="3200">
                <a:latin typeface="Papyrus" panose="03070502060502030205" pitchFamily="66" charset="0"/>
              </a:rPr>
              <a:t>Southern Steps</a:t>
            </a:r>
            <a:endParaRPr lang="en-IN" sz="3200" dirty="0">
              <a:latin typeface="Papyrus" panose="03070502060502030205" pitchFamily="66" charset="0"/>
            </a:endParaRP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5</a:t>
            </a:r>
          </a:p>
        </p:txBody>
      </p:sp>
    </p:spTree>
    <p:extLst>
      <p:ext uri="{BB962C8B-B14F-4D97-AF65-F5344CB8AC3E}">
        <p14:creationId xmlns:p14="http://schemas.microsoft.com/office/powerpoint/2010/main" val="324588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7</a:t>
            </a:fld>
            <a:endParaRPr lang="en-IN" dirty="0"/>
          </a:p>
        </p:txBody>
      </p:sp>
      <p:pic>
        <p:nvPicPr>
          <p:cNvPr id="2050" name="Picture 2" descr="Map of Qumran and Masada by the Dead Sea.  Book of Sirach">
            <a:extLst>
              <a:ext uri="{FF2B5EF4-FFF2-40B4-BE49-F238E27FC236}">
                <a16:creationId xmlns:a16="http://schemas.microsoft.com/office/drawing/2014/main" id="{2B9A650C-FAA3-4EA9-B1F4-D056D2D387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950" y="71438"/>
            <a:ext cx="5372100" cy="6715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C01F8C6-DE80-4EB9-9620-D6A24CAD1EFC}"/>
              </a:ext>
            </a:extLst>
          </p:cNvPr>
          <p:cNvSpPr/>
          <p:nvPr/>
        </p:nvSpPr>
        <p:spPr>
          <a:xfrm flipH="1" flipV="1">
            <a:off x="3579223" y="842554"/>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7546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344762" y="940777"/>
            <a:ext cx="3242499" cy="4382808"/>
          </a:xfrm>
        </p:spPr>
        <p:txBody>
          <a:bodyPr/>
          <a:lstStyle/>
          <a:p>
            <a:pPr>
              <a:lnSpc>
                <a:spcPct val="100000"/>
              </a:lnSpc>
              <a:spcBef>
                <a:spcPts val="0"/>
              </a:spcBef>
            </a:pPr>
            <a:r>
              <a:rPr lang="en-IN" sz="1800" b="1" dirty="0">
                <a:solidFill>
                  <a:schemeClr val="bg1"/>
                </a:solidFill>
                <a:effectLst>
                  <a:outerShdw blurRad="38100" dist="38100" dir="2700000" algn="tl">
                    <a:srgbClr val="000000">
                      <a:alpha val="43137"/>
                    </a:srgbClr>
                  </a:outerShdw>
                </a:effectLst>
              </a:rPr>
              <a:t>Dead Sea Scrolls</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8</a:t>
            </a:fld>
            <a:endParaRPr lang="en-IN" dirty="0"/>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344762" y="438050"/>
            <a:ext cx="5484537" cy="502727"/>
          </a:xfrm>
        </p:spPr>
        <p:txBody>
          <a:bodyPr/>
          <a:lstStyle/>
          <a:p>
            <a:pPr>
              <a:lnSpc>
                <a:spcPct val="100000"/>
              </a:lnSpc>
            </a:pPr>
            <a:r>
              <a:rPr lang="en-IN" dirty="0">
                <a:solidFill>
                  <a:schemeClr val="bg1"/>
                </a:solidFill>
                <a:effectLst>
                  <a:outerShdw blurRad="38100" dist="38100" dir="2700000" algn="tl">
                    <a:srgbClr val="000000">
                      <a:alpha val="43137"/>
                    </a:srgbClr>
                  </a:outerShdw>
                </a:effectLst>
              </a:rPr>
              <a:t>Qumran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7788" y="3762457"/>
            <a:ext cx="2365829" cy="2975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val 11"/>
          <p:cNvSpPr/>
          <p:nvPr/>
        </p:nvSpPr>
        <p:spPr>
          <a:xfrm flipH="1" flipV="1">
            <a:off x="7560702" y="4696899"/>
            <a:ext cx="954719"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9870" y="233056"/>
            <a:ext cx="4381724" cy="3345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600" y="1407881"/>
            <a:ext cx="2076059" cy="2006164"/>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8274" y="3762457"/>
            <a:ext cx="5531615" cy="2844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3" name="Straight Arrow Connector 22"/>
          <p:cNvCxnSpPr/>
          <p:nvPr/>
        </p:nvCxnSpPr>
        <p:spPr>
          <a:xfrm>
            <a:off x="2683659" y="2597447"/>
            <a:ext cx="2302653" cy="314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3"/>
          </p:cNvCxnSpPr>
          <p:nvPr/>
        </p:nvCxnSpPr>
        <p:spPr>
          <a:xfrm flipH="1">
            <a:off x="502238" y="3120249"/>
            <a:ext cx="409394" cy="8362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93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4294967295"/>
          </p:nvPr>
        </p:nvSpPr>
        <p:spPr>
          <a:xfrm>
            <a:off x="0" y="1475742"/>
            <a:ext cx="9144000" cy="4800600"/>
          </a:xfrm>
        </p:spPr>
        <p:txBody>
          <a:bodyPr>
            <a:noAutofit/>
          </a:bodyPr>
          <a:lstStyle/>
          <a:p>
            <a:pPr marL="0" indent="0" algn="just">
              <a:lnSpc>
                <a:spcPct val="100000"/>
              </a:lnSpc>
              <a:buNone/>
            </a:pPr>
            <a:r>
              <a:rPr lang="en-US" sz="3000" dirty="0"/>
              <a:t>“The Masoretes were well disciplined and treated the text with the greatest imaginable reverence, and devised a complicated system of safeguards against scribal slips. They counted, for example, the number of times each letter of the alphabet occurs in each book; they pointed out the middle letter of the Pentateuch and the middle letter of the whole Hebrew Bible, and made even more detailed calculations than these. ‘Everything countable seems to be counted,’ says Wheeler Robinson, and they made up mnemonics by which the various totals might be readily remembered.”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2129838" y="228600"/>
            <a:ext cx="4884324" cy="1015663"/>
          </a:xfrm>
          <a:prstGeom prst="rect">
            <a:avLst/>
          </a:prstGeom>
        </p:spPr>
        <p:txBody>
          <a:bodyPr wrap="square">
            <a:spAutoFit/>
          </a:bodyPr>
          <a:lstStyle/>
          <a:p>
            <a:pPr algn="ctr">
              <a:spcAft>
                <a:spcPts val="1200"/>
              </a:spcAft>
            </a:pPr>
            <a:r>
              <a:rPr lang="en-US" sz="3200" dirty="0">
                <a:latin typeface="Calibri" panose="020F0502020204030204" pitchFamily="34" charset="0"/>
                <a:ea typeface="+mj-ea"/>
                <a:cs typeface="Calibri" panose="020F0502020204030204" pitchFamily="34" charset="0"/>
              </a:rPr>
              <a:t>F.F. Bruce</a:t>
            </a:r>
          </a:p>
          <a:p>
            <a:pPr algn="ctr"/>
            <a:r>
              <a:rPr lang="en-US" dirty="0"/>
              <a:t>F.F. Bruce, </a:t>
            </a:r>
            <a:r>
              <a:rPr lang="en-US" i="1" dirty="0"/>
              <a:t>The Books and the Parchments</a:t>
            </a:r>
            <a:r>
              <a:rPr lang="en-US" dirty="0"/>
              <a:t>, 117.</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descr="Image result for f.f. bruce">
            <a:extLst>
              <a:ext uri="{FF2B5EF4-FFF2-40B4-BE49-F238E27FC236}">
                <a16:creationId xmlns:a16="http://schemas.microsoft.com/office/drawing/2014/main" id="{CC98BAB2-A1DA-4F1F-8977-B8BDB409017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1513" y="121388"/>
            <a:ext cx="1040675" cy="130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5973"/>
      </p:ext>
    </p:extLst>
  </p:cSld>
  <p:clrMapOvr>
    <a:masterClrMapping/>
  </p:clrMapOvr>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BG Presentation Template - v4" id="{D2E7B854-57A4-4C49-92B6-079BF15553DA}" vid="{DDFBD5F9-7DC6-43CD-820E-691F3CC0D9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9797F-2510-4681-A59B-FCD8F3733FE0}">
  <ds:schemaRefs>
    <ds:schemaRef ds:uri="http://purl.org/dc/dcmitype/"/>
    <ds:schemaRef ds:uri="http://purl.org/dc/terms/"/>
    <ds:schemaRef ds:uri="http://purl.org/dc/elements/1.1/"/>
    <ds:schemaRef ds:uri="16c05727-aa75-4e4a-9b5f-8a80a1165891"/>
    <ds:schemaRef ds:uri="http://schemas.openxmlformats.org/package/2006/metadata/core-properties"/>
    <ds:schemaRef ds:uri="http://schemas.microsoft.com/office/2006/documentManagement/types"/>
    <ds:schemaRef ds:uri="http://schemas.microsoft.com/office/infopath/2007/PartnerControl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3.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302</Words>
  <Application>Microsoft Office PowerPoint</Application>
  <PresentationFormat>On-screen Show (4:3)</PresentationFormat>
  <Paragraphs>71</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Papyrus</vt:lpstr>
      <vt:lpstr>Office Theme</vt:lpstr>
      <vt:lpstr>ISRAEL  2019</vt:lpstr>
      <vt:lpstr>PowerPoint Presentation</vt:lpstr>
      <vt:lpstr>PowerPoint Presentation</vt:lpstr>
      <vt:lpstr>PowerPoint Presentation</vt:lpstr>
      <vt:lpstr>PowerPoint Presentation</vt:lpstr>
      <vt:lpstr>PowerPoint Presentation</vt:lpstr>
      <vt:lpstr>PowerPoint Presentation</vt:lpstr>
      <vt:lpstr>Qumran</vt:lpstr>
      <vt:lpstr>PowerPoint Presentation</vt:lpstr>
      <vt:lpstr>PowerPoint Presentation</vt:lpstr>
      <vt:lpstr>PowerPoint Presentation</vt:lpstr>
      <vt:lpstr>PowerPoint Presentation</vt:lpstr>
      <vt:lpstr>En Gedi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2019-03-08T02:32:45Z</dcterms:created>
  <dcterms:modified xsi:type="dcterms:W3CDTF">2019-04-07T03:05:30Z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