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492" r:id="rId2"/>
    <p:sldId id="428" r:id="rId3"/>
    <p:sldId id="257" r:id="rId4"/>
    <p:sldId id="528" r:id="rId5"/>
    <p:sldId id="518" r:id="rId6"/>
    <p:sldId id="514" r:id="rId7"/>
    <p:sldId id="486" r:id="rId8"/>
    <p:sldId id="344" r:id="rId9"/>
    <p:sldId id="3299" r:id="rId10"/>
    <p:sldId id="3285" r:id="rId11"/>
    <p:sldId id="524" r:id="rId12"/>
    <p:sldId id="485" r:id="rId13"/>
    <p:sldId id="368" r:id="rId14"/>
    <p:sldId id="3312" r:id="rId15"/>
    <p:sldId id="3326" r:id="rId16"/>
    <p:sldId id="3313" r:id="rId17"/>
    <p:sldId id="521" r:id="rId18"/>
    <p:sldId id="3320" r:id="rId19"/>
    <p:sldId id="3306" r:id="rId20"/>
    <p:sldId id="3302" r:id="rId21"/>
    <p:sldId id="3321" r:id="rId22"/>
    <p:sldId id="3315" r:id="rId23"/>
    <p:sldId id="3322" r:id="rId24"/>
    <p:sldId id="3303" r:id="rId25"/>
    <p:sldId id="3304" r:id="rId26"/>
    <p:sldId id="3305" r:id="rId27"/>
    <p:sldId id="3323" r:id="rId28"/>
    <p:sldId id="3316" r:id="rId29"/>
    <p:sldId id="3317" r:id="rId30"/>
    <p:sldId id="3324" r:id="rId31"/>
    <p:sldId id="3318" r:id="rId32"/>
    <p:sldId id="3319" r:id="rId33"/>
    <p:sldId id="3325" r:id="rId34"/>
    <p:sldId id="3307" r:id="rId35"/>
    <p:sldId id="3308" r:id="rId36"/>
    <p:sldId id="3310" r:id="rId37"/>
    <p:sldId id="3311" r:id="rId38"/>
    <p:sldId id="374" r:id="rId39"/>
    <p:sldId id="375" r:id="rId40"/>
    <p:sldId id="376" r:id="rId41"/>
    <p:sldId id="377" r:id="rId42"/>
    <p:sldId id="378" r:id="rId43"/>
    <p:sldId id="379" r:id="rId44"/>
    <p:sldId id="380" r:id="rId45"/>
    <p:sldId id="381" r:id="rId46"/>
    <p:sldId id="468" r:id="rId47"/>
    <p:sldId id="382" r:id="rId48"/>
    <p:sldId id="3327" r:id="rId49"/>
    <p:sldId id="383" r:id="rId50"/>
    <p:sldId id="384" r:id="rId51"/>
    <p:sldId id="523" r:id="rId52"/>
    <p:sldId id="386" r:id="rId53"/>
    <p:sldId id="385" r:id="rId54"/>
    <p:sldId id="487" r:id="rId55"/>
    <p:sldId id="3314" r:id="rId56"/>
    <p:sldId id="3300" r:id="rId57"/>
    <p:sldId id="258" r:id="rId5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110" d="100"/>
          <a:sy n="110" d="100"/>
        </p:scale>
        <p:origin x="1032" y="450"/>
      </p:cViewPr>
      <p:guideLst/>
    </p:cSldViewPr>
  </p:slideViewPr>
  <p:notesTextViewPr>
    <p:cViewPr>
      <p:scale>
        <a:sx n="1" d="1"/>
        <a:sy n="1" d="1"/>
      </p:scale>
      <p:origin x="0" y="0"/>
    </p:cViewPr>
  </p:notesTextViewPr>
  <p:notesViewPr>
    <p:cSldViewPr snapToGrid="0">
      <p:cViewPr varScale="1">
        <p:scale>
          <a:sx n="94" d="100"/>
          <a:sy n="94"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EB5D60-5C34-45B9-AED6-4EE1C127DC9F}"/>
              </a:ext>
            </a:extLst>
          </p:cNvPr>
          <p:cNvSpPr>
            <a:spLocks noGrp="1"/>
          </p:cNvSpPr>
          <p:nvPr>
            <p:ph type="dt" sz="quarter" idx="1"/>
          </p:nvPr>
        </p:nvSpPr>
        <p:spPr>
          <a:xfrm>
            <a:off x="6297433" y="0"/>
            <a:ext cx="1016074" cy="481727"/>
          </a:xfrm>
          <a:prstGeom prst="rect">
            <a:avLst/>
          </a:prstGeom>
        </p:spPr>
        <p:txBody>
          <a:bodyPr vert="horz" lIns="96653" tIns="48327" rIns="96653" bIns="48327" rtlCol="0"/>
          <a:lstStyle>
            <a:lvl1pPr algn="r">
              <a:defRPr sz="1200"/>
            </a:lvl1pPr>
          </a:lstStyle>
          <a:p>
            <a:fld id="{BC5FEF88-4681-40A9-8535-B4F85C40DC9C}" type="datetimeFigureOut">
              <a:rPr lang="en-US" smtClean="0"/>
              <a:t>4/2/2019</a:t>
            </a:fld>
            <a:endParaRPr lang="en-US"/>
          </a:p>
        </p:txBody>
      </p:sp>
      <p:sp>
        <p:nvSpPr>
          <p:cNvPr id="4" name="Footer Placeholder 3">
            <a:extLst>
              <a:ext uri="{FF2B5EF4-FFF2-40B4-BE49-F238E27FC236}">
                <a16:creationId xmlns:a16="http://schemas.microsoft.com/office/drawing/2014/main" id="{6DFBADEE-0A9C-45CE-9EBF-DD7E5A0EB9D7}"/>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D47FAE-AF09-45DF-93FD-D3042AD4B114}"/>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8682B685-4F64-4351-B494-128CB6C5120B}" type="slidenum">
              <a:rPr lang="en-US" smtClean="0"/>
              <a:t>‹#›</a:t>
            </a:fld>
            <a:endParaRPr lang="en-US"/>
          </a:p>
        </p:txBody>
      </p:sp>
      <p:sp>
        <p:nvSpPr>
          <p:cNvPr id="6" name="Header Placeholder 1">
            <a:extLst>
              <a:ext uri="{FF2B5EF4-FFF2-40B4-BE49-F238E27FC236}">
                <a16:creationId xmlns:a16="http://schemas.microsoft.com/office/drawing/2014/main" id="{9219863A-5418-42B3-971A-FD5191232FD3}"/>
              </a:ext>
            </a:extLst>
          </p:cNvPr>
          <p:cNvSpPr>
            <a:spLocks noGrp="1"/>
          </p:cNvSpPr>
          <p:nvPr>
            <p:ph type="hdr" sz="quarter"/>
          </p:nvPr>
        </p:nvSpPr>
        <p:spPr>
          <a:xfrm>
            <a:off x="1963554" y="290573"/>
            <a:ext cx="3628510" cy="505814"/>
          </a:xfrm>
          <a:prstGeom prst="rect">
            <a:avLst/>
          </a:prstGeom>
        </p:spPr>
        <p:txBody>
          <a:bodyPr vert="horz" lIns="102172" tIns="51086" rIns="102172" bIns="51086" rtlCol="0"/>
          <a:lstStyle>
            <a:lvl1pPr algn="l">
              <a:defRPr sz="1300"/>
            </a:lvl1pPr>
          </a:lstStyle>
          <a:p>
            <a:pPr algn="ctr"/>
            <a:r>
              <a:rPr lang="en-US" dirty="0"/>
              <a:t>Session 7 - History of Biblical Dispensationalism</a:t>
            </a:r>
          </a:p>
          <a:p>
            <a:pPr algn="ctr"/>
            <a:r>
              <a:rPr lang="en-US" dirty="0"/>
              <a:t>Jim McGowan, Th.D.</a:t>
            </a:r>
          </a:p>
        </p:txBody>
      </p:sp>
    </p:spTree>
    <p:extLst>
      <p:ext uri="{BB962C8B-B14F-4D97-AF65-F5344CB8AC3E}">
        <p14:creationId xmlns:p14="http://schemas.microsoft.com/office/powerpoint/2010/main" val="3674449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A0900F-5888-4581-94B0-52F3ACE3D61E}" type="datetimeFigureOut">
              <a:rPr lang="en-US" smtClean="0"/>
              <a:t>4/2/2019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FE2A645-DDEB-4DF0-8238-4864E0D7B925}" type="slidenum">
              <a:rPr lang="en-US" smtClean="0"/>
              <a:t>‹#›</a:t>
            </a:fld>
            <a:endParaRPr lang="en-US"/>
          </a:p>
        </p:txBody>
      </p:sp>
    </p:spTree>
    <p:extLst>
      <p:ext uri="{BB962C8B-B14F-4D97-AF65-F5344CB8AC3E}">
        <p14:creationId xmlns:p14="http://schemas.microsoft.com/office/powerpoint/2010/main" val="419816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434728A8-5A33-4EA7-8FEF-E0D225F0B49C}" type="datetime1">
              <a:rPr lang="en-US" smtClean="0"/>
              <a:t>4/2/2019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14428" indent="-313241">
              <a:spcBef>
                <a:spcPct val="30000"/>
              </a:spcBef>
              <a:defRPr kumimoji="1" sz="1300">
                <a:solidFill>
                  <a:schemeClr val="tx1"/>
                </a:solidFill>
                <a:latin typeface="Arial" panose="020B0604020202020204" pitchFamily="34" charset="0"/>
              </a:defRPr>
            </a:lvl2pPr>
            <a:lvl3pPr marL="1252966" indent="-250593">
              <a:spcBef>
                <a:spcPct val="30000"/>
              </a:spcBef>
              <a:defRPr kumimoji="1" sz="1300">
                <a:solidFill>
                  <a:schemeClr val="tx1"/>
                </a:solidFill>
                <a:latin typeface="Arial" panose="020B0604020202020204" pitchFamily="34" charset="0"/>
              </a:defRPr>
            </a:lvl3pPr>
            <a:lvl4pPr marL="1754152" indent="-250593">
              <a:spcBef>
                <a:spcPct val="30000"/>
              </a:spcBef>
              <a:defRPr kumimoji="1" sz="1300">
                <a:solidFill>
                  <a:schemeClr val="tx1"/>
                </a:solidFill>
                <a:latin typeface="Arial" panose="020B0604020202020204" pitchFamily="34" charset="0"/>
              </a:defRPr>
            </a:lvl4pPr>
            <a:lvl5pPr marL="2255339" indent="-250593">
              <a:spcBef>
                <a:spcPct val="30000"/>
              </a:spcBef>
              <a:defRPr kumimoji="1" sz="1300">
                <a:solidFill>
                  <a:schemeClr val="tx1"/>
                </a:solidFill>
                <a:latin typeface="Arial" panose="020B0604020202020204" pitchFamily="34" charset="0"/>
              </a:defRPr>
            </a:lvl5pPr>
            <a:lvl6pPr marL="2756527" indent="-250593" eaLnBrk="0" fontAlgn="base" hangingPunct="0">
              <a:spcBef>
                <a:spcPct val="30000"/>
              </a:spcBef>
              <a:spcAft>
                <a:spcPct val="0"/>
              </a:spcAft>
              <a:defRPr kumimoji="1" sz="1300">
                <a:solidFill>
                  <a:schemeClr val="tx1"/>
                </a:solidFill>
                <a:latin typeface="Arial" panose="020B0604020202020204" pitchFamily="34" charset="0"/>
              </a:defRPr>
            </a:lvl6pPr>
            <a:lvl7pPr marL="3257712" indent="-250593" eaLnBrk="0" fontAlgn="base" hangingPunct="0">
              <a:spcBef>
                <a:spcPct val="30000"/>
              </a:spcBef>
              <a:spcAft>
                <a:spcPct val="0"/>
              </a:spcAft>
              <a:defRPr kumimoji="1" sz="1300">
                <a:solidFill>
                  <a:schemeClr val="tx1"/>
                </a:solidFill>
                <a:latin typeface="Arial" panose="020B0604020202020204" pitchFamily="34" charset="0"/>
              </a:defRPr>
            </a:lvl7pPr>
            <a:lvl8pPr marL="3758899" indent="-250593" eaLnBrk="0" fontAlgn="base" hangingPunct="0">
              <a:spcBef>
                <a:spcPct val="30000"/>
              </a:spcBef>
              <a:spcAft>
                <a:spcPct val="0"/>
              </a:spcAft>
              <a:defRPr kumimoji="1" sz="1300">
                <a:solidFill>
                  <a:schemeClr val="tx1"/>
                </a:solidFill>
                <a:latin typeface="Arial" panose="020B0604020202020204" pitchFamily="34" charset="0"/>
              </a:defRPr>
            </a:lvl8pPr>
            <a:lvl9pPr marL="4260086" indent="-250593"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243987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12</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7C14E24-4C21-4348-9D61-F64D7B81E798}"/>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8B92713C-0576-495F-8B43-F6419095CE8F}"/>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A025BEAE-2270-4C4F-A43F-6AEFDEA9084D}"/>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145949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13</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2F9A9BB3-249E-4413-8E94-35C5FD32599D}"/>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EB01138A-13B0-4AAB-83EC-50F3B20686AC}"/>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BACA1456-C417-427C-A6A7-0EE07B2114A7}"/>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235893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14</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2F9A9BB3-249E-4413-8E94-35C5FD32599D}"/>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EB01138A-13B0-4AAB-83EC-50F3B20686AC}"/>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BACA1456-C417-427C-A6A7-0EE07B2114A7}"/>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56500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16</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2F9A9BB3-249E-4413-8E94-35C5FD32599D}"/>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EB01138A-13B0-4AAB-83EC-50F3B20686AC}"/>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BACA1456-C417-427C-A6A7-0EE07B2114A7}"/>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384730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37</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8B7D9C11-2575-47BE-B17F-AA9E7B049152}"/>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579559D6-B773-487D-83E0-1AB8F7283EBF}"/>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2B7DC7DE-1E53-49D3-A306-25A5DF5B7E94}"/>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3926455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46</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00AB16C7-C0E8-48F6-9398-F98409037D2D}"/>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10B2A2DB-5107-445E-9C07-A3B4A426A34A}"/>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3DB6FEAB-024D-469F-B0BE-0C67432C1859}"/>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356005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54</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EA7D7F5-B722-4093-94A8-F2753314D810}"/>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EE717BE4-D6B6-4944-9CF8-A711059C2FA0}"/>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43FCA0ED-EBE1-4B9F-943A-184167306DD7}"/>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224840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30145" indent="-319286">
              <a:spcBef>
                <a:spcPct val="30000"/>
              </a:spcBef>
              <a:defRPr kumimoji="1" sz="1300">
                <a:solidFill>
                  <a:schemeClr val="tx1"/>
                </a:solidFill>
                <a:latin typeface="Arial" panose="020B0604020202020204" pitchFamily="34" charset="0"/>
              </a:defRPr>
            </a:lvl2pPr>
            <a:lvl3pPr marL="1277147" indent="-255429">
              <a:spcBef>
                <a:spcPct val="30000"/>
              </a:spcBef>
              <a:defRPr kumimoji="1" sz="1300">
                <a:solidFill>
                  <a:schemeClr val="tx1"/>
                </a:solidFill>
                <a:latin typeface="Arial" panose="020B0604020202020204" pitchFamily="34" charset="0"/>
              </a:defRPr>
            </a:lvl3pPr>
            <a:lvl4pPr marL="1788005" indent="-255429">
              <a:spcBef>
                <a:spcPct val="30000"/>
              </a:spcBef>
              <a:defRPr kumimoji="1" sz="1300">
                <a:solidFill>
                  <a:schemeClr val="tx1"/>
                </a:solidFill>
                <a:latin typeface="Arial" panose="020B0604020202020204" pitchFamily="34" charset="0"/>
              </a:defRPr>
            </a:lvl4pPr>
            <a:lvl5pPr marL="2298865" indent="-255429">
              <a:spcBef>
                <a:spcPct val="30000"/>
              </a:spcBef>
              <a:defRPr kumimoji="1" sz="1300">
                <a:solidFill>
                  <a:schemeClr val="tx1"/>
                </a:solidFill>
                <a:latin typeface="Arial" panose="020B0604020202020204" pitchFamily="34" charset="0"/>
              </a:defRPr>
            </a:lvl5pPr>
            <a:lvl6pPr marL="2809723" indent="-255429" eaLnBrk="0" fontAlgn="base" hangingPunct="0">
              <a:spcBef>
                <a:spcPct val="30000"/>
              </a:spcBef>
              <a:spcAft>
                <a:spcPct val="0"/>
              </a:spcAft>
              <a:defRPr kumimoji="1" sz="1300">
                <a:solidFill>
                  <a:schemeClr val="tx1"/>
                </a:solidFill>
                <a:latin typeface="Arial" panose="020B0604020202020204" pitchFamily="34" charset="0"/>
              </a:defRPr>
            </a:lvl6pPr>
            <a:lvl7pPr marL="3320582" indent="-255429" eaLnBrk="0" fontAlgn="base" hangingPunct="0">
              <a:spcBef>
                <a:spcPct val="30000"/>
              </a:spcBef>
              <a:spcAft>
                <a:spcPct val="0"/>
              </a:spcAft>
              <a:defRPr kumimoji="1" sz="1300">
                <a:solidFill>
                  <a:schemeClr val="tx1"/>
                </a:solidFill>
                <a:latin typeface="Arial" panose="020B0604020202020204" pitchFamily="34" charset="0"/>
              </a:defRPr>
            </a:lvl7pPr>
            <a:lvl8pPr marL="3831441" indent="-255429" eaLnBrk="0" fontAlgn="base" hangingPunct="0">
              <a:spcBef>
                <a:spcPct val="30000"/>
              </a:spcBef>
              <a:spcAft>
                <a:spcPct val="0"/>
              </a:spcAft>
              <a:defRPr kumimoji="1" sz="1300">
                <a:solidFill>
                  <a:schemeClr val="tx1"/>
                </a:solidFill>
                <a:latin typeface="Arial" panose="020B0604020202020204" pitchFamily="34" charset="0"/>
              </a:defRPr>
            </a:lvl8pPr>
            <a:lvl9pPr marL="4342300" indent="-255429" eaLnBrk="0" fontAlgn="base" hangingPunct="0">
              <a:spcBef>
                <a:spcPct val="30000"/>
              </a:spcBef>
              <a:spcAft>
                <a:spcPct val="0"/>
              </a:spcAft>
              <a:defRPr kumimoji="1" sz="1300">
                <a:solidFill>
                  <a:schemeClr val="tx1"/>
                </a:solidFill>
                <a:latin typeface="Arial" panose="020B0604020202020204" pitchFamily="34" charset="0"/>
              </a:defRPr>
            </a:lvl9pPr>
          </a:lstStyle>
          <a:p>
            <a:pPr defTabSz="966529">
              <a:spcBef>
                <a:spcPct val="0"/>
              </a:spcBef>
              <a:defRPr/>
            </a:pPr>
            <a:fld id="{4085B180-23DA-4AD4-938B-7C164224F2C8}" type="slidenum">
              <a:rPr kumimoji="0" lang="en-US" altLang="en-US">
                <a:solidFill>
                  <a:prstClr val="black"/>
                </a:solidFill>
                <a:latin typeface="Calibri" panose="020F0502020204030204" pitchFamily="34" charset="0"/>
              </a:rPr>
              <a:pPr defTabSz="966529">
                <a:spcBef>
                  <a:spcPct val="0"/>
                </a:spcBef>
                <a:defRPr/>
              </a:pPr>
              <a:t>55</a:t>
            </a:fld>
            <a:endParaRPr kumimoji="0" lang="en-US" altLang="en-US" dirty="0">
              <a:solidFill>
                <a:prstClr val="black"/>
              </a:solidFill>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00AB16C7-C0E8-48F6-9398-F98409037D2D}"/>
              </a:ext>
            </a:extLst>
          </p:cNvPr>
          <p:cNvSpPr>
            <a:spLocks noGrp="1"/>
          </p:cNvSpPr>
          <p:nvPr>
            <p:ph type="dt" idx="10"/>
          </p:nvPr>
        </p:nvSpPr>
        <p:spPr/>
        <p:txBody>
          <a:bodyPr/>
          <a:lstStyle/>
          <a:p>
            <a:pPr defTabSz="966529">
              <a:defRPr/>
            </a:pPr>
            <a:r>
              <a:rPr lang="en-US" sz="1300">
                <a:solidFill>
                  <a:prstClr val="black"/>
                </a:solidFill>
                <a:latin typeface="Calibri" panose="020F0502020204030204"/>
              </a:rPr>
              <a:t>Oct. 5-7, 2017</a:t>
            </a:r>
          </a:p>
        </p:txBody>
      </p:sp>
      <p:sp>
        <p:nvSpPr>
          <p:cNvPr id="3" name="Footer Placeholder 2">
            <a:extLst>
              <a:ext uri="{FF2B5EF4-FFF2-40B4-BE49-F238E27FC236}">
                <a16:creationId xmlns:a16="http://schemas.microsoft.com/office/drawing/2014/main" id="{10B2A2DB-5107-445E-9C07-A3B4A426A34A}"/>
              </a:ext>
            </a:extLst>
          </p:cNvPr>
          <p:cNvSpPr>
            <a:spLocks noGrp="1"/>
          </p:cNvSpPr>
          <p:nvPr>
            <p:ph type="ftr" sz="quarter" idx="11"/>
          </p:nvPr>
        </p:nvSpPr>
        <p:spPr/>
        <p:txBody>
          <a:bodyPr/>
          <a:lstStyle/>
          <a:p>
            <a:pPr defTabSz="966529">
              <a:defRPr/>
            </a:pPr>
            <a:r>
              <a:rPr lang="en-US" sz="1300">
                <a:solidFill>
                  <a:prstClr val="black"/>
                </a:solidFill>
                <a:latin typeface="Calibri" panose="020F0502020204030204"/>
              </a:rPr>
              <a:t>Tyndale Theological Seminary Seminar</a:t>
            </a:r>
          </a:p>
        </p:txBody>
      </p:sp>
      <p:sp>
        <p:nvSpPr>
          <p:cNvPr id="4" name="Header Placeholder 3">
            <a:extLst>
              <a:ext uri="{FF2B5EF4-FFF2-40B4-BE49-F238E27FC236}">
                <a16:creationId xmlns:a16="http://schemas.microsoft.com/office/drawing/2014/main" id="{3DB6FEAB-024D-469F-B0BE-0C67432C1859}"/>
              </a:ext>
            </a:extLst>
          </p:cNvPr>
          <p:cNvSpPr>
            <a:spLocks noGrp="1"/>
          </p:cNvSpPr>
          <p:nvPr>
            <p:ph type="hdr" sz="quarter" idx="12"/>
          </p:nvPr>
        </p:nvSpPr>
        <p:spPr/>
        <p:txBody>
          <a:bodyPr/>
          <a:lstStyle/>
          <a:p>
            <a:pPr defTabSz="966529">
              <a:defRPr/>
            </a:pPr>
            <a:r>
              <a:rPr lang="en-US" sz="1300">
                <a:solidFill>
                  <a:prstClr val="black"/>
                </a:solidFill>
                <a:latin typeface="Calibri" panose="020F0502020204030204"/>
              </a:rPr>
              <a:t>Jim McGowan, Th.D. - Session 3-4 - History of Biblical Dispensationalism</a:t>
            </a:r>
          </a:p>
        </p:txBody>
      </p:sp>
    </p:spTree>
    <p:extLst>
      <p:ext uri="{BB962C8B-B14F-4D97-AF65-F5344CB8AC3E}">
        <p14:creationId xmlns:p14="http://schemas.microsoft.com/office/powerpoint/2010/main" val="274356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85642" y="648852"/>
            <a:ext cx="3307743" cy="497521"/>
          </a:xfrm>
          <a:prstGeom prst="rect">
            <a:avLst/>
          </a:prstGeom>
        </p:spPr>
        <p:txBody>
          <a:bodyPr/>
          <a:lstStyle/>
          <a:p>
            <a:r>
              <a:rPr lang="en-US"/>
              <a:t>3/20/2019</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2</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 - Session 6 - History of Biblical Dispensationalism</a:t>
            </a:r>
            <a:endParaRPr lang="en-US" dirty="0"/>
          </a:p>
        </p:txBody>
      </p:sp>
    </p:spTree>
    <p:extLst>
      <p:ext uri="{BB962C8B-B14F-4D97-AF65-F5344CB8AC3E}">
        <p14:creationId xmlns:p14="http://schemas.microsoft.com/office/powerpoint/2010/main" val="166323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3</a:t>
            </a:fld>
            <a:endParaRPr lang="en-US"/>
          </a:p>
        </p:txBody>
      </p:sp>
    </p:spTree>
    <p:extLst>
      <p:ext uri="{BB962C8B-B14F-4D97-AF65-F5344CB8AC3E}">
        <p14:creationId xmlns:p14="http://schemas.microsoft.com/office/powerpoint/2010/main" val="40914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14666" indent="-313333">
              <a:spcBef>
                <a:spcPct val="30000"/>
              </a:spcBef>
              <a:defRPr kumimoji="1" sz="1300">
                <a:solidFill>
                  <a:schemeClr val="tx1"/>
                </a:solidFill>
                <a:latin typeface="Arial" panose="020B0604020202020204" pitchFamily="34" charset="0"/>
              </a:defRPr>
            </a:lvl2pPr>
            <a:lvl3pPr marL="1253333" indent="-250667">
              <a:spcBef>
                <a:spcPct val="30000"/>
              </a:spcBef>
              <a:defRPr kumimoji="1" sz="1300">
                <a:solidFill>
                  <a:schemeClr val="tx1"/>
                </a:solidFill>
                <a:latin typeface="Arial" panose="020B0604020202020204" pitchFamily="34" charset="0"/>
              </a:defRPr>
            </a:lvl3pPr>
            <a:lvl4pPr marL="1754667" indent="-250667">
              <a:spcBef>
                <a:spcPct val="30000"/>
              </a:spcBef>
              <a:defRPr kumimoji="1" sz="1300">
                <a:solidFill>
                  <a:schemeClr val="tx1"/>
                </a:solidFill>
                <a:latin typeface="Arial" panose="020B0604020202020204" pitchFamily="34" charset="0"/>
              </a:defRPr>
            </a:lvl4pPr>
            <a:lvl5pPr marL="2256001" indent="-250667">
              <a:spcBef>
                <a:spcPct val="30000"/>
              </a:spcBef>
              <a:defRPr kumimoji="1" sz="1300">
                <a:solidFill>
                  <a:schemeClr val="tx1"/>
                </a:solidFill>
                <a:latin typeface="Arial" panose="020B0604020202020204" pitchFamily="34" charset="0"/>
              </a:defRPr>
            </a:lvl5pPr>
            <a:lvl6pPr marL="2757334" indent="-250667" eaLnBrk="0" fontAlgn="base" hangingPunct="0">
              <a:spcBef>
                <a:spcPct val="30000"/>
              </a:spcBef>
              <a:spcAft>
                <a:spcPct val="0"/>
              </a:spcAft>
              <a:defRPr kumimoji="1" sz="1300">
                <a:solidFill>
                  <a:schemeClr val="tx1"/>
                </a:solidFill>
                <a:latin typeface="Arial" panose="020B0604020202020204" pitchFamily="34" charset="0"/>
              </a:defRPr>
            </a:lvl6pPr>
            <a:lvl7pPr marL="3258668" indent="-250667" eaLnBrk="0" fontAlgn="base" hangingPunct="0">
              <a:spcBef>
                <a:spcPct val="30000"/>
              </a:spcBef>
              <a:spcAft>
                <a:spcPct val="0"/>
              </a:spcAft>
              <a:defRPr kumimoji="1" sz="1300">
                <a:solidFill>
                  <a:schemeClr val="tx1"/>
                </a:solidFill>
                <a:latin typeface="Arial" panose="020B0604020202020204" pitchFamily="34" charset="0"/>
              </a:defRPr>
            </a:lvl7pPr>
            <a:lvl8pPr marL="3760001" indent="-250667" eaLnBrk="0" fontAlgn="base" hangingPunct="0">
              <a:spcBef>
                <a:spcPct val="30000"/>
              </a:spcBef>
              <a:spcAft>
                <a:spcPct val="0"/>
              </a:spcAft>
              <a:defRPr kumimoji="1" sz="1300">
                <a:solidFill>
                  <a:schemeClr val="tx1"/>
                </a:solidFill>
                <a:latin typeface="Arial" panose="020B0604020202020204" pitchFamily="34" charset="0"/>
              </a:defRPr>
            </a:lvl8pPr>
            <a:lvl9pPr marL="4261334" indent="-25066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D003A55-9F2F-4B00-A71C-1F9C164235E4}"/>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4AA13E7A-DDFD-439E-8FDE-B381F8B47B2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782C048-8537-4310-AE62-D1517818C346}"/>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32126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14666" indent="-313333">
              <a:spcBef>
                <a:spcPct val="30000"/>
              </a:spcBef>
              <a:defRPr kumimoji="1" sz="1300">
                <a:solidFill>
                  <a:schemeClr val="tx1"/>
                </a:solidFill>
                <a:latin typeface="Arial" panose="020B0604020202020204" pitchFamily="34" charset="0"/>
              </a:defRPr>
            </a:lvl2pPr>
            <a:lvl3pPr marL="1253333" indent="-250667">
              <a:spcBef>
                <a:spcPct val="30000"/>
              </a:spcBef>
              <a:defRPr kumimoji="1" sz="1300">
                <a:solidFill>
                  <a:schemeClr val="tx1"/>
                </a:solidFill>
                <a:latin typeface="Arial" panose="020B0604020202020204" pitchFamily="34" charset="0"/>
              </a:defRPr>
            </a:lvl3pPr>
            <a:lvl4pPr marL="1754667" indent="-250667">
              <a:spcBef>
                <a:spcPct val="30000"/>
              </a:spcBef>
              <a:defRPr kumimoji="1" sz="1300">
                <a:solidFill>
                  <a:schemeClr val="tx1"/>
                </a:solidFill>
                <a:latin typeface="Arial" panose="020B0604020202020204" pitchFamily="34" charset="0"/>
              </a:defRPr>
            </a:lvl4pPr>
            <a:lvl5pPr marL="2256001" indent="-250667">
              <a:spcBef>
                <a:spcPct val="30000"/>
              </a:spcBef>
              <a:defRPr kumimoji="1" sz="1300">
                <a:solidFill>
                  <a:schemeClr val="tx1"/>
                </a:solidFill>
                <a:latin typeface="Arial" panose="020B0604020202020204" pitchFamily="34" charset="0"/>
              </a:defRPr>
            </a:lvl5pPr>
            <a:lvl6pPr marL="2757334" indent="-250667" eaLnBrk="0" fontAlgn="base" hangingPunct="0">
              <a:spcBef>
                <a:spcPct val="30000"/>
              </a:spcBef>
              <a:spcAft>
                <a:spcPct val="0"/>
              </a:spcAft>
              <a:defRPr kumimoji="1" sz="1300">
                <a:solidFill>
                  <a:schemeClr val="tx1"/>
                </a:solidFill>
                <a:latin typeface="Arial" panose="020B0604020202020204" pitchFamily="34" charset="0"/>
              </a:defRPr>
            </a:lvl6pPr>
            <a:lvl7pPr marL="3258668" indent="-250667" eaLnBrk="0" fontAlgn="base" hangingPunct="0">
              <a:spcBef>
                <a:spcPct val="30000"/>
              </a:spcBef>
              <a:spcAft>
                <a:spcPct val="0"/>
              </a:spcAft>
              <a:defRPr kumimoji="1" sz="1300">
                <a:solidFill>
                  <a:schemeClr val="tx1"/>
                </a:solidFill>
                <a:latin typeface="Arial" panose="020B0604020202020204" pitchFamily="34" charset="0"/>
              </a:defRPr>
            </a:lvl7pPr>
            <a:lvl8pPr marL="3760001" indent="-250667" eaLnBrk="0" fontAlgn="base" hangingPunct="0">
              <a:spcBef>
                <a:spcPct val="30000"/>
              </a:spcBef>
              <a:spcAft>
                <a:spcPct val="0"/>
              </a:spcAft>
              <a:defRPr kumimoji="1" sz="1300">
                <a:solidFill>
                  <a:schemeClr val="tx1"/>
                </a:solidFill>
                <a:latin typeface="Arial" panose="020B0604020202020204" pitchFamily="34" charset="0"/>
              </a:defRPr>
            </a:lvl8pPr>
            <a:lvl9pPr marL="4261334" indent="-25066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772B00B-1E70-425A-87C4-8C351285E635}"/>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BF8B9437-7D5E-4138-B74A-083DC9691300}"/>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59FE242-90C9-4B11-AB69-79C0612B0DBC}"/>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57274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6</a:t>
            </a:fld>
            <a:endParaRPr lang="en-US"/>
          </a:p>
        </p:txBody>
      </p:sp>
    </p:spTree>
    <p:extLst>
      <p:ext uri="{BB962C8B-B14F-4D97-AF65-F5344CB8AC3E}">
        <p14:creationId xmlns:p14="http://schemas.microsoft.com/office/powerpoint/2010/main" val="72865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14666" indent="-313333">
              <a:spcBef>
                <a:spcPct val="30000"/>
              </a:spcBef>
              <a:defRPr kumimoji="1" sz="1300">
                <a:solidFill>
                  <a:schemeClr val="tx1"/>
                </a:solidFill>
                <a:latin typeface="Arial" panose="020B0604020202020204" pitchFamily="34" charset="0"/>
              </a:defRPr>
            </a:lvl2pPr>
            <a:lvl3pPr marL="1253333" indent="-250667">
              <a:spcBef>
                <a:spcPct val="30000"/>
              </a:spcBef>
              <a:defRPr kumimoji="1" sz="1300">
                <a:solidFill>
                  <a:schemeClr val="tx1"/>
                </a:solidFill>
                <a:latin typeface="Arial" panose="020B0604020202020204" pitchFamily="34" charset="0"/>
              </a:defRPr>
            </a:lvl3pPr>
            <a:lvl4pPr marL="1754667" indent="-250667">
              <a:spcBef>
                <a:spcPct val="30000"/>
              </a:spcBef>
              <a:defRPr kumimoji="1" sz="1300">
                <a:solidFill>
                  <a:schemeClr val="tx1"/>
                </a:solidFill>
                <a:latin typeface="Arial" panose="020B0604020202020204" pitchFamily="34" charset="0"/>
              </a:defRPr>
            </a:lvl4pPr>
            <a:lvl5pPr marL="2256001" indent="-250667">
              <a:spcBef>
                <a:spcPct val="30000"/>
              </a:spcBef>
              <a:defRPr kumimoji="1" sz="1300">
                <a:solidFill>
                  <a:schemeClr val="tx1"/>
                </a:solidFill>
                <a:latin typeface="Arial" panose="020B0604020202020204" pitchFamily="34" charset="0"/>
              </a:defRPr>
            </a:lvl5pPr>
            <a:lvl6pPr marL="2757334" indent="-250667" eaLnBrk="0" fontAlgn="base" hangingPunct="0">
              <a:spcBef>
                <a:spcPct val="30000"/>
              </a:spcBef>
              <a:spcAft>
                <a:spcPct val="0"/>
              </a:spcAft>
              <a:defRPr kumimoji="1" sz="1300">
                <a:solidFill>
                  <a:schemeClr val="tx1"/>
                </a:solidFill>
                <a:latin typeface="Arial" panose="020B0604020202020204" pitchFamily="34" charset="0"/>
              </a:defRPr>
            </a:lvl6pPr>
            <a:lvl7pPr marL="3258668" indent="-250667" eaLnBrk="0" fontAlgn="base" hangingPunct="0">
              <a:spcBef>
                <a:spcPct val="30000"/>
              </a:spcBef>
              <a:spcAft>
                <a:spcPct val="0"/>
              </a:spcAft>
              <a:defRPr kumimoji="1" sz="1300">
                <a:solidFill>
                  <a:schemeClr val="tx1"/>
                </a:solidFill>
                <a:latin typeface="Arial" panose="020B0604020202020204" pitchFamily="34" charset="0"/>
              </a:defRPr>
            </a:lvl7pPr>
            <a:lvl8pPr marL="3760001" indent="-250667" eaLnBrk="0" fontAlgn="base" hangingPunct="0">
              <a:spcBef>
                <a:spcPct val="30000"/>
              </a:spcBef>
              <a:spcAft>
                <a:spcPct val="0"/>
              </a:spcAft>
              <a:defRPr kumimoji="1" sz="1300">
                <a:solidFill>
                  <a:schemeClr val="tx1"/>
                </a:solidFill>
                <a:latin typeface="Arial" panose="020B0604020202020204" pitchFamily="34" charset="0"/>
              </a:defRPr>
            </a:lvl8pPr>
            <a:lvl9pPr marL="4261334" indent="-25066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248506E-F933-4C8A-AC42-33BAFF4DC157}"/>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62C1E5B7-2963-47E8-B426-8FCD13323987}"/>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B7492ACF-A522-4BDA-AA99-2A8ECEBCCB52}"/>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08640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14666" indent="-313333">
              <a:spcBef>
                <a:spcPct val="30000"/>
              </a:spcBef>
              <a:defRPr kumimoji="1" sz="1300">
                <a:solidFill>
                  <a:schemeClr val="tx1"/>
                </a:solidFill>
                <a:latin typeface="Arial" panose="020B0604020202020204" pitchFamily="34" charset="0"/>
              </a:defRPr>
            </a:lvl2pPr>
            <a:lvl3pPr marL="1253333" indent="-250667">
              <a:spcBef>
                <a:spcPct val="30000"/>
              </a:spcBef>
              <a:defRPr kumimoji="1" sz="1300">
                <a:solidFill>
                  <a:schemeClr val="tx1"/>
                </a:solidFill>
                <a:latin typeface="Arial" panose="020B0604020202020204" pitchFamily="34" charset="0"/>
              </a:defRPr>
            </a:lvl3pPr>
            <a:lvl4pPr marL="1754667" indent="-250667">
              <a:spcBef>
                <a:spcPct val="30000"/>
              </a:spcBef>
              <a:defRPr kumimoji="1" sz="1300">
                <a:solidFill>
                  <a:schemeClr val="tx1"/>
                </a:solidFill>
                <a:latin typeface="Arial" panose="020B0604020202020204" pitchFamily="34" charset="0"/>
              </a:defRPr>
            </a:lvl4pPr>
            <a:lvl5pPr marL="2256001" indent="-250667">
              <a:spcBef>
                <a:spcPct val="30000"/>
              </a:spcBef>
              <a:defRPr kumimoji="1" sz="1300">
                <a:solidFill>
                  <a:schemeClr val="tx1"/>
                </a:solidFill>
                <a:latin typeface="Arial" panose="020B0604020202020204" pitchFamily="34" charset="0"/>
              </a:defRPr>
            </a:lvl5pPr>
            <a:lvl6pPr marL="2757334" indent="-250667" eaLnBrk="0" fontAlgn="base" hangingPunct="0">
              <a:spcBef>
                <a:spcPct val="30000"/>
              </a:spcBef>
              <a:spcAft>
                <a:spcPct val="0"/>
              </a:spcAft>
              <a:defRPr kumimoji="1" sz="1300">
                <a:solidFill>
                  <a:schemeClr val="tx1"/>
                </a:solidFill>
                <a:latin typeface="Arial" panose="020B0604020202020204" pitchFamily="34" charset="0"/>
              </a:defRPr>
            </a:lvl6pPr>
            <a:lvl7pPr marL="3258668" indent="-250667" eaLnBrk="0" fontAlgn="base" hangingPunct="0">
              <a:spcBef>
                <a:spcPct val="30000"/>
              </a:spcBef>
              <a:spcAft>
                <a:spcPct val="0"/>
              </a:spcAft>
              <a:defRPr kumimoji="1" sz="1300">
                <a:solidFill>
                  <a:schemeClr val="tx1"/>
                </a:solidFill>
                <a:latin typeface="Arial" panose="020B0604020202020204" pitchFamily="34" charset="0"/>
              </a:defRPr>
            </a:lvl7pPr>
            <a:lvl8pPr marL="3760001" indent="-250667" eaLnBrk="0" fontAlgn="base" hangingPunct="0">
              <a:spcBef>
                <a:spcPct val="30000"/>
              </a:spcBef>
              <a:spcAft>
                <a:spcPct val="0"/>
              </a:spcAft>
              <a:defRPr kumimoji="1" sz="1300">
                <a:solidFill>
                  <a:schemeClr val="tx1"/>
                </a:solidFill>
                <a:latin typeface="Arial" panose="020B0604020202020204" pitchFamily="34" charset="0"/>
              </a:defRPr>
            </a:lvl8pPr>
            <a:lvl9pPr marL="4261334" indent="-25066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CF7AA87-BB2F-4133-A558-3A28F7557671}"/>
              </a:ext>
            </a:extLst>
          </p:cNvPr>
          <p:cNvSpPr>
            <a:spLocks noGrp="1"/>
          </p:cNvSpPr>
          <p:nvPr>
            <p:ph type="dt" idx="10"/>
          </p:nvPr>
        </p:nvSpPr>
        <p:spPr/>
        <p:txBody>
          <a:bodyPr/>
          <a:lstStyle/>
          <a:p>
            <a:r>
              <a:rPr lang="en-US"/>
              <a:t>3/20/2019</a:t>
            </a:r>
          </a:p>
        </p:txBody>
      </p:sp>
      <p:sp>
        <p:nvSpPr>
          <p:cNvPr id="3" name="Footer Placeholder 2">
            <a:extLst>
              <a:ext uri="{FF2B5EF4-FFF2-40B4-BE49-F238E27FC236}">
                <a16:creationId xmlns:a16="http://schemas.microsoft.com/office/drawing/2014/main" id="{28FA4436-C84E-4961-A532-51B97D0CDC3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51B8BD3C-51E1-4384-B0D5-28E346F9B84B}"/>
              </a:ext>
            </a:extLst>
          </p:cNvPr>
          <p:cNvSpPr>
            <a:spLocks noGrp="1"/>
          </p:cNvSpPr>
          <p:nvPr>
            <p:ph type="hdr" sz="quarter" idx="12"/>
          </p:nvPr>
        </p:nvSpPr>
        <p:spPr/>
        <p:txBody>
          <a:bodyPr/>
          <a:lstStyle/>
          <a:p>
            <a:r>
              <a:rPr lang="en-US"/>
              <a:t>Jim McGowan, Th.D. - Session 6 - History of Biblical Dispensationalism</a:t>
            </a:r>
          </a:p>
        </p:txBody>
      </p:sp>
    </p:spTree>
    <p:extLst>
      <p:ext uri="{BB962C8B-B14F-4D97-AF65-F5344CB8AC3E}">
        <p14:creationId xmlns:p14="http://schemas.microsoft.com/office/powerpoint/2010/main" val="386329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6 - History of Biblical Dispensationalism</a:t>
            </a:r>
          </a:p>
        </p:txBody>
      </p:sp>
      <p:sp>
        <p:nvSpPr>
          <p:cNvPr id="5" name="Date Placeholder 4"/>
          <p:cNvSpPr>
            <a:spLocks noGrp="1"/>
          </p:cNvSpPr>
          <p:nvPr>
            <p:ph type="dt" idx="1"/>
          </p:nvPr>
        </p:nvSpPr>
        <p:spPr/>
        <p:txBody>
          <a:bodyPr/>
          <a:lstStyle/>
          <a:p>
            <a:r>
              <a:rPr lang="en-US"/>
              <a:t>3/20/2019</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9</a:t>
            </a:fld>
            <a:endParaRPr lang="en-US"/>
          </a:p>
        </p:txBody>
      </p:sp>
    </p:spTree>
    <p:extLst>
      <p:ext uri="{BB962C8B-B14F-4D97-AF65-F5344CB8AC3E}">
        <p14:creationId xmlns:p14="http://schemas.microsoft.com/office/powerpoint/2010/main" val="164766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7619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94426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66954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60100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1487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197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5615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3616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08250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45584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89968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8946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701794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hollyhillsbiblechurch.org/" TargetMode="External"/><Relationship Id="rId2" Type="http://schemas.openxmlformats.org/officeDocument/2006/relationships/hyperlink" Target="http://www.slbc.org/" TargetMode="External"/><Relationship Id="rId1" Type="http://schemas.openxmlformats.org/officeDocument/2006/relationships/slideLayout" Target="../slideLayouts/slideLayout2.xml"/><Relationship Id="rId4" Type="http://schemas.openxmlformats.org/officeDocument/2006/relationships/hyperlink" Target="http://www.middletownbiblechurc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8AD4DB-F214-43E1-86E9-416AD436C3F6}"/>
              </a:ext>
            </a:extLst>
          </p:cNvPr>
          <p:cNvPicPr>
            <a:picLocks noChangeAspect="1"/>
          </p:cNvPicPr>
          <p:nvPr/>
        </p:nvPicPr>
        <p:blipFill>
          <a:blip r:embed="rId3"/>
          <a:stretch>
            <a:fillRect/>
          </a:stretch>
        </p:blipFill>
        <p:spPr>
          <a:xfrm>
            <a:off x="1865141" y="1054402"/>
            <a:ext cx="5413717" cy="4749196"/>
          </a:xfrm>
          <a:prstGeom prst="rect">
            <a:avLst/>
          </a:prstGeom>
        </p:spPr>
      </p:pic>
    </p:spTree>
    <p:extLst>
      <p:ext uri="{BB962C8B-B14F-4D97-AF65-F5344CB8AC3E}">
        <p14:creationId xmlns:p14="http://schemas.microsoft.com/office/powerpoint/2010/main" val="255020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t>Biblical Dispensationalism</a:t>
            </a:r>
          </a:p>
        </p:txBody>
      </p:sp>
      <p:sp>
        <p:nvSpPr>
          <p:cNvPr id="3" name="Subtitle 2"/>
          <p:cNvSpPr>
            <a:spLocks noGrp="1"/>
          </p:cNvSpPr>
          <p:nvPr>
            <p:ph type="subTitle" idx="1"/>
          </p:nvPr>
        </p:nvSpPr>
        <p:spPr>
          <a:xfrm>
            <a:off x="981255" y="3602038"/>
            <a:ext cx="7181491" cy="1655762"/>
          </a:xfrm>
        </p:spPr>
        <p:txBody>
          <a:bodyPr>
            <a:normAutofit/>
          </a:bodyPr>
          <a:lstStyle/>
          <a:p>
            <a:r>
              <a:rPr lang="en-US" sz="3600" b="1" dirty="0"/>
              <a:t>Session 7</a:t>
            </a:r>
          </a:p>
          <a:p>
            <a:r>
              <a:rPr lang="en-US" sz="3600" b="1" dirty="0"/>
              <a:t>History of Biblical Dispensationalism</a:t>
            </a:r>
          </a:p>
        </p:txBody>
      </p:sp>
    </p:spTree>
    <p:extLst>
      <p:ext uri="{BB962C8B-B14F-4D97-AF65-F5344CB8AC3E}">
        <p14:creationId xmlns:p14="http://schemas.microsoft.com/office/powerpoint/2010/main" val="196268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533299" y="1048109"/>
            <a:ext cx="8077402" cy="5292306"/>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DISPENSATIONALISM'S CONTRIBUTION</a:t>
            </a:r>
          </a:p>
        </p:txBody>
      </p:sp>
    </p:spTree>
    <p:extLst>
      <p:ext uri="{BB962C8B-B14F-4D97-AF65-F5344CB8AC3E}">
        <p14:creationId xmlns:p14="http://schemas.microsoft.com/office/powerpoint/2010/main" val="414616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700"/>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dirty="0"/>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Dispensational Systematized in 19</a:t>
            </a:r>
            <a:r>
              <a:rPr lang="en-US" altLang="en-US" sz="2800" baseline="30000" dirty="0"/>
              <a:t>th</a:t>
            </a:r>
            <a:r>
              <a:rPr lang="en-US" altLang="en-US" sz="2800" dirty="0"/>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Retrieved key doctrines: Chiliasm, Israel-church distinction, Pretribulationalism</a:t>
            </a:r>
          </a:p>
        </p:txBody>
      </p:sp>
      <p:pic>
        <p:nvPicPr>
          <p:cNvPr id="5" name="Picture 4">
            <a:extLst>
              <a:ext uri="{FF2B5EF4-FFF2-40B4-BE49-F238E27FC236}">
                <a16:creationId xmlns:a16="http://schemas.microsoft.com/office/drawing/2014/main" id="{60F067BE-3CA9-4931-92A2-73722E4C4BCF}"/>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332520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700"/>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Dispensational Systematized in 19</a:t>
            </a:r>
            <a:r>
              <a:rPr lang="en-US" altLang="en-US" sz="2800" b="1" u="sng" baseline="30000" dirty="0">
                <a:solidFill>
                  <a:srgbClr val="CC00CC"/>
                </a:solidFill>
              </a:rPr>
              <a:t>th</a:t>
            </a:r>
            <a:r>
              <a:rPr lang="en-US" altLang="en-US" sz="2800" b="1" u="sng" dirty="0">
                <a:solidFill>
                  <a:srgbClr val="CC00CC"/>
                </a:solidFill>
              </a:rPr>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Retrieved key doctrines: Chiliasm, Israel-church distinction, Pretribulationalism</a:t>
            </a:r>
          </a:p>
        </p:txBody>
      </p:sp>
      <p:pic>
        <p:nvPicPr>
          <p:cNvPr id="5" name="Picture 4">
            <a:extLst>
              <a:ext uri="{FF2B5EF4-FFF2-40B4-BE49-F238E27FC236}">
                <a16:creationId xmlns:a16="http://schemas.microsoft.com/office/drawing/2014/main" id="{60F067BE-3CA9-4931-92A2-73722E4C4BCF}"/>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325053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normAutofit/>
          </a:bodyPr>
          <a:lstStyle/>
          <a:p>
            <a:pPr algn="ctr"/>
            <a:r>
              <a:rPr lang="en-US" altLang="en-US" sz="3600" b="1" dirty="0">
                <a:solidFill>
                  <a:srgbClr val="3333FF"/>
                </a:solidFill>
                <a:latin typeface="+mn-lt"/>
              </a:rPr>
              <a:t>Dispensational Theology is a </a:t>
            </a:r>
            <a:br>
              <a:rPr lang="en-US" altLang="en-US" sz="3600" b="1" dirty="0">
                <a:solidFill>
                  <a:srgbClr val="3333FF"/>
                </a:solidFill>
                <a:latin typeface="+mn-lt"/>
              </a:rPr>
            </a:br>
            <a:r>
              <a:rPr lang="en-US" altLang="en-US" sz="3600" b="1" dirty="0">
                <a:solidFill>
                  <a:srgbClr val="3333FF"/>
                </a:solidFill>
                <a:latin typeface="+mn-lt"/>
              </a:rPr>
              <a:t>System of Theology</a:t>
            </a:r>
          </a:p>
        </p:txBody>
      </p:sp>
      <p:sp>
        <p:nvSpPr>
          <p:cNvPr id="183299" name="Rectangle 3"/>
          <p:cNvSpPr>
            <a:spLocks noChangeArrowheads="1"/>
          </p:cNvSpPr>
          <p:nvPr/>
        </p:nvSpPr>
        <p:spPr bwMode="auto">
          <a:xfrm>
            <a:off x="177800" y="1371600"/>
            <a:ext cx="8785225" cy="4687888"/>
          </a:xfrm>
          <a:prstGeom prst="rect">
            <a:avLst/>
          </a:prstGeom>
          <a:noFill/>
          <a:ln w="9525">
            <a:noFill/>
            <a:miter lim="800000"/>
            <a:headEnd/>
            <a:tailEnd/>
          </a:ln>
          <a:effectLst/>
        </p:spPr>
        <p:txBody>
          <a:bodyPr lIns="91436" tIns="45718" rIns="91436" bIns="45718"/>
          <a:lstStyle/>
          <a:p>
            <a:pPr marL="0" marR="0" lvl="0" indent="0" algn="just" defTabSz="915001" rtl="0" eaLnBrk="1" fontAlgn="auto" latinLnBrk="0" hangingPunct="1">
              <a:lnSpc>
                <a:spcPct val="100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Traditional-normative dispensational theology is a system that embodies three essential, fundamental concepts called the </a:t>
            </a:r>
            <a:r>
              <a:rPr kumimoji="0" lang="en-US" sz="2800" b="1" i="0" u="none" strike="noStrike" kern="120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rPr>
              <a:t>sine qua non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(lit. “without which is not”):</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sz="2800" b="1" i="0" u="sng" strike="noStrike" kern="120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rPr>
              <a:t>consistent</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use of a plain, normal, literal, grammatical-historical method of interpretation;</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Which reveals that the </a:t>
            </a:r>
            <a:r>
              <a:rPr kumimoji="0" lang="en-US" sz="2800" b="1" i="0" u="none" strike="noStrike" kern="120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rPr>
              <a:t>Church is distinct from Israel</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God’s overall purpose is to bring </a:t>
            </a:r>
            <a:r>
              <a:rPr kumimoji="0" lang="en-US" sz="2800" b="1" i="0" u="none" strike="noStrike" kern="120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rPr>
              <a:t>glory to Himself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 Charles Ryrie, </a:t>
            </a:r>
            <a:r>
              <a:rPr kumimoji="0" lang="en-US" alt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Dispensationalism</a:t>
            </a: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pp. 38-41</a:t>
            </a:r>
          </a:p>
        </p:txBody>
      </p:sp>
    </p:spTree>
    <p:extLst>
      <p:ext uri="{BB962C8B-B14F-4D97-AF65-F5344CB8AC3E}">
        <p14:creationId xmlns:p14="http://schemas.microsoft.com/office/powerpoint/2010/main" val="393412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700"/>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Dispensational Systematized in 19</a:t>
            </a:r>
            <a:r>
              <a:rPr lang="en-US" altLang="en-US" sz="2800" baseline="30000" dirty="0"/>
              <a:t>th</a:t>
            </a:r>
            <a:r>
              <a:rPr lang="en-US" altLang="en-US" sz="2800" dirty="0"/>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Retrieved key doctrines: Chiliasm, Israel-church distinction, Pretribulationalism</a:t>
            </a:r>
          </a:p>
        </p:txBody>
      </p:sp>
      <p:pic>
        <p:nvPicPr>
          <p:cNvPr id="5" name="Picture 4">
            <a:extLst>
              <a:ext uri="{FF2B5EF4-FFF2-40B4-BE49-F238E27FC236}">
                <a16:creationId xmlns:a16="http://schemas.microsoft.com/office/drawing/2014/main" id="{60F067BE-3CA9-4931-92A2-73722E4C4BCF}"/>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211950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6952648"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u="sng"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368154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6952648"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92024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John Nelson Darby (1800–1882) </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390605"/>
          </a:xfrm>
        </p:spPr>
        <p:txBody>
          <a:bodyPr>
            <a:noAutofit/>
          </a:bodyPr>
          <a:lstStyle/>
          <a:p>
            <a:pPr marL="457200" indent="-457200" algn="just">
              <a:lnSpc>
                <a:spcPct val="100000"/>
              </a:lnSpc>
              <a:spcBef>
                <a:spcPts val="0"/>
              </a:spcBef>
              <a:spcAft>
                <a:spcPts val="1800"/>
              </a:spcAft>
            </a:pPr>
            <a:r>
              <a:rPr lang="en-US" sz="2400" dirty="0"/>
              <a:t>While Darby did not originate the system, he was an important figure in </a:t>
            </a:r>
            <a:r>
              <a:rPr lang="en-US" sz="2400" b="1" i="1" u="sng" dirty="0">
                <a:solidFill>
                  <a:srgbClr val="3333FF"/>
                </a:solidFill>
                <a:ea typeface="+mj-ea"/>
                <a:cs typeface="+mj-cs"/>
              </a:rPr>
              <a:t>systematizing</a:t>
            </a:r>
            <a:r>
              <a:rPr lang="en-US" sz="2400" b="1" dirty="0">
                <a:solidFill>
                  <a:srgbClr val="3333FF"/>
                </a:solidFill>
                <a:ea typeface="+mj-ea"/>
                <a:cs typeface="+mj-cs"/>
              </a:rPr>
              <a:t> </a:t>
            </a:r>
            <a:r>
              <a:rPr lang="en-US" sz="2400" dirty="0"/>
              <a:t>dispensationalism. Darby graduated from Trinity College in Dublin at age eighteen and was admitted to the bar at twenty-two. After his conversion he left his law practice and was ordained in the Church of England but eventually left the Church of England, settling in Plymouth, England. By 1840 eight hundred people were attending services together there and these believers came to be referred to, as </a:t>
            </a:r>
            <a:r>
              <a:rPr lang="en-US" sz="2400" b="1" i="1" dirty="0">
                <a:solidFill>
                  <a:srgbClr val="3333FF"/>
                </a:solidFill>
                <a:ea typeface="+mj-ea"/>
                <a:cs typeface="+mj-cs"/>
              </a:rPr>
              <a:t>“</a:t>
            </a:r>
            <a:r>
              <a:rPr lang="en-US" sz="2400" b="1" i="1" u="sng" dirty="0">
                <a:solidFill>
                  <a:srgbClr val="3333FF"/>
                </a:solidFill>
                <a:ea typeface="+mj-ea"/>
                <a:cs typeface="+mj-cs"/>
              </a:rPr>
              <a:t>Plymouth Brethren</a:t>
            </a:r>
            <a:r>
              <a:rPr lang="en-US" sz="2400" b="1" i="1" dirty="0">
                <a:solidFill>
                  <a:srgbClr val="3333FF"/>
                </a:solidFill>
                <a:ea typeface="+mj-ea"/>
                <a:cs typeface="+mj-cs"/>
              </a:rPr>
              <a:t>.”</a:t>
            </a:r>
          </a:p>
          <a:p>
            <a:pPr marL="457200" indent="-457200" algn="just">
              <a:lnSpc>
                <a:spcPct val="100000"/>
              </a:lnSpc>
              <a:spcBef>
                <a:spcPts val="0"/>
              </a:spcBef>
              <a:spcAft>
                <a:spcPts val="1800"/>
              </a:spcAft>
            </a:pPr>
            <a:r>
              <a:rPr lang="en-US" sz="2400" dirty="0"/>
              <a:t>Darby wrote forty, 600 page volumes which demonstrated his expertise in the biblical languages, philosophy, and church history. </a:t>
            </a:r>
          </a:p>
        </p:txBody>
      </p:sp>
    </p:spTree>
    <p:extLst>
      <p:ext uri="{BB962C8B-B14F-4D97-AF65-F5344CB8AC3E}">
        <p14:creationId xmlns:p14="http://schemas.microsoft.com/office/powerpoint/2010/main" val="368383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MCG~1\AppData\Local\Temp\SNAGHTMLabe158b.PNG">
            <a:extLst>
              <a:ext uri="{FF2B5EF4-FFF2-40B4-BE49-F238E27FC236}">
                <a16:creationId xmlns:a16="http://schemas.microsoft.com/office/drawing/2014/main" id="{4FD8CA10-76A8-47CA-9F6F-D7DC251F0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67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45D49C-1B36-4A2B-BB8C-CAD41154D8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8421" y="4878154"/>
            <a:ext cx="1160339" cy="220464"/>
          </a:xfrm>
          <a:prstGeom prst="rect">
            <a:avLst/>
          </a:prstGeom>
          <a:solidFill>
            <a:schemeClr val="accent5">
              <a:lumMod val="60000"/>
              <a:lumOff val="40000"/>
            </a:schemeClr>
          </a:solidFill>
        </p:spPr>
      </p:pic>
    </p:spTree>
    <p:extLst>
      <p:ext uri="{BB962C8B-B14F-4D97-AF65-F5344CB8AC3E}">
        <p14:creationId xmlns:p14="http://schemas.microsoft.com/office/powerpoint/2010/main" val="19411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John Nelson Darby (1800–1882) </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2277291"/>
          </a:xfrm>
        </p:spPr>
        <p:txBody>
          <a:bodyPr>
            <a:noAutofit/>
          </a:bodyPr>
          <a:lstStyle/>
          <a:p>
            <a:pPr marL="457200" indent="-457200" algn="just">
              <a:lnSpc>
                <a:spcPct val="100000"/>
              </a:lnSpc>
              <a:spcBef>
                <a:spcPts val="0"/>
              </a:spcBef>
              <a:spcAft>
                <a:spcPts val="1800"/>
              </a:spcAft>
            </a:pPr>
            <a:r>
              <a:rPr lang="en-US" sz="2400" dirty="0"/>
              <a:t>Darby advanced the </a:t>
            </a:r>
            <a:r>
              <a:rPr lang="en-US" sz="2400" b="1" i="1" u="sng" dirty="0">
                <a:solidFill>
                  <a:srgbClr val="3333FF"/>
                </a:solidFill>
                <a:ea typeface="+mj-ea"/>
                <a:cs typeface="+mj-cs"/>
              </a:rPr>
              <a:t>scheme</a:t>
            </a:r>
            <a:r>
              <a:rPr lang="en-US" sz="2400" dirty="0"/>
              <a:t> of dispensationalism by noting that each dispensation places man under some </a:t>
            </a:r>
            <a:r>
              <a:rPr lang="en-US" sz="2400" b="1" i="1" u="sng" dirty="0">
                <a:solidFill>
                  <a:srgbClr val="3333FF"/>
                </a:solidFill>
                <a:ea typeface="+mj-ea"/>
                <a:cs typeface="+mj-cs"/>
              </a:rPr>
              <a:t>condition</a:t>
            </a:r>
            <a:r>
              <a:rPr lang="en-US" sz="2400" dirty="0"/>
              <a:t>; man has some </a:t>
            </a:r>
            <a:r>
              <a:rPr lang="en-US" sz="2400" b="1" i="1" u="sng" dirty="0">
                <a:solidFill>
                  <a:srgbClr val="3333FF"/>
                </a:solidFill>
                <a:ea typeface="+mj-ea"/>
                <a:cs typeface="+mj-cs"/>
              </a:rPr>
              <a:t>responsibility</a:t>
            </a:r>
            <a:r>
              <a:rPr lang="en-US" sz="2400" dirty="0"/>
              <a:t> before God. Darby also noted that each dispensation culminates in </a:t>
            </a:r>
            <a:r>
              <a:rPr lang="en-US" sz="2400" b="1" i="1" u="sng" dirty="0">
                <a:solidFill>
                  <a:srgbClr val="3333FF"/>
                </a:solidFill>
                <a:ea typeface="+mj-ea"/>
                <a:cs typeface="+mj-cs"/>
              </a:rPr>
              <a:t>failure</a:t>
            </a:r>
            <a:r>
              <a:rPr lang="en-US" sz="2400" dirty="0"/>
              <a:t>.  </a:t>
            </a:r>
          </a:p>
        </p:txBody>
      </p:sp>
    </p:spTree>
    <p:extLst>
      <p:ext uri="{BB962C8B-B14F-4D97-AF65-F5344CB8AC3E}">
        <p14:creationId xmlns:p14="http://schemas.microsoft.com/office/powerpoint/2010/main" val="132014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6952648"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60107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Sir Robert Anderson (1841–1918)</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10"/>
            <a:ext cx="9144000" cy="5024844"/>
          </a:xfrm>
        </p:spPr>
        <p:txBody>
          <a:bodyPr>
            <a:noAutofit/>
          </a:bodyPr>
          <a:lstStyle/>
          <a:p>
            <a:pPr marL="457200" indent="-457200" algn="just">
              <a:lnSpc>
                <a:spcPct val="100000"/>
              </a:lnSpc>
              <a:spcBef>
                <a:spcPts val="0"/>
              </a:spcBef>
              <a:spcAft>
                <a:spcPts val="1800"/>
              </a:spcAft>
            </a:pPr>
            <a:r>
              <a:rPr lang="en-US" sz="2400" dirty="0"/>
              <a:t>Sir Robert Anderson was an intelligence officer, theologian and writer. He was also an investigator with Scotland Yard, who turned his investigative skills to the book of Daniel.</a:t>
            </a:r>
          </a:p>
          <a:p>
            <a:pPr marL="457200" indent="-457200" algn="just">
              <a:lnSpc>
                <a:spcPct val="100000"/>
              </a:lnSpc>
              <a:spcBef>
                <a:spcPts val="0"/>
              </a:spcBef>
              <a:spcAft>
                <a:spcPts val="1800"/>
              </a:spcAft>
            </a:pPr>
            <a:r>
              <a:rPr lang="en-US" sz="2400" dirty="0"/>
              <a:t>His book, </a:t>
            </a:r>
            <a:r>
              <a:rPr lang="en-US" sz="2400" b="1" i="1" u="sng" dirty="0">
                <a:solidFill>
                  <a:srgbClr val="3333FF"/>
                </a:solidFill>
                <a:ea typeface="+mj-ea"/>
                <a:cs typeface="+mj-cs"/>
              </a:rPr>
              <a:t>The Coming Prince</a:t>
            </a:r>
            <a:r>
              <a:rPr lang="en-US" sz="2400" b="1" i="1" dirty="0"/>
              <a:t> </a:t>
            </a:r>
            <a:r>
              <a:rPr lang="en-US" sz="2400" dirty="0"/>
              <a:t>- examines the 9</a:t>
            </a:r>
            <a:r>
              <a:rPr lang="en-US" sz="2400" baseline="30000" dirty="0"/>
              <a:t>th</a:t>
            </a:r>
            <a:r>
              <a:rPr lang="en-US" sz="2400" dirty="0"/>
              <a:t> chapter of Daniel, especially the 70 weeks, and the coming of the Antichrist and is one of the most exhaustive works ever written these subjects.</a:t>
            </a:r>
          </a:p>
          <a:p>
            <a:pPr marL="457200" indent="-457200" algn="just">
              <a:lnSpc>
                <a:spcPct val="100000"/>
              </a:lnSpc>
              <a:spcBef>
                <a:spcPts val="0"/>
              </a:spcBef>
              <a:spcAft>
                <a:spcPts val="1800"/>
              </a:spcAft>
            </a:pPr>
            <a:r>
              <a:rPr lang="en-US" sz="2400" dirty="0"/>
              <a:t>Anderson taught alongside of some of the greatest biblical teachers of his day, including James Martin Gray, Cyrus Scofield, and John Nelson Darby, with whom he preached in the West of Ireland.</a:t>
            </a:r>
          </a:p>
        </p:txBody>
      </p:sp>
    </p:spTree>
    <p:extLst>
      <p:ext uri="{BB962C8B-B14F-4D97-AF65-F5344CB8AC3E}">
        <p14:creationId xmlns:p14="http://schemas.microsoft.com/office/powerpoint/2010/main" val="263964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6952648"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Cyrus </a:t>
            </a:r>
            <a:r>
              <a:rPr lang="en-US" sz="2800" b="1" u="sng" dirty="0" err="1">
                <a:solidFill>
                  <a:srgbClr val="CC00CC"/>
                </a:solidFill>
              </a:rPr>
              <a:t>Ingerson</a:t>
            </a:r>
            <a:r>
              <a:rPr lang="en-US" sz="2800" b="1" u="sng" dirty="0">
                <a:solidFill>
                  <a:srgbClr val="CC00CC"/>
                </a:solidFill>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9986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Cyrus </a:t>
            </a:r>
            <a:r>
              <a:rPr lang="en-US" sz="3200" b="1" dirty="0" err="1">
                <a:solidFill>
                  <a:srgbClr val="3333FF"/>
                </a:solidFill>
                <a:latin typeface="+mn-lt"/>
              </a:rPr>
              <a:t>Ingerson</a:t>
            </a:r>
            <a:r>
              <a:rPr lang="en-US" sz="3200" b="1" dirty="0">
                <a:solidFill>
                  <a:srgbClr val="3333FF"/>
                </a:solidFill>
                <a:latin typeface="+mn-lt"/>
              </a:rPr>
              <a:t> Scofield (1843–1921)</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390605"/>
          </a:xfrm>
        </p:spPr>
        <p:txBody>
          <a:bodyPr>
            <a:noAutofit/>
          </a:bodyPr>
          <a:lstStyle/>
          <a:p>
            <a:pPr marL="457200" indent="-457200" algn="just">
              <a:lnSpc>
                <a:spcPct val="100000"/>
              </a:lnSpc>
              <a:spcBef>
                <a:spcPts val="0"/>
              </a:spcBef>
              <a:spcAft>
                <a:spcPts val="1800"/>
              </a:spcAft>
            </a:pPr>
            <a:r>
              <a:rPr lang="en-US" sz="2400" dirty="0"/>
              <a:t>Scofield was a trained lawyer and biblical scholar who, after his conversion, became associated with evangelists D. L. Moody and Robert A. Torrey. </a:t>
            </a:r>
          </a:p>
          <a:p>
            <a:pPr marL="457200" indent="-457200" algn="just">
              <a:lnSpc>
                <a:spcPct val="100000"/>
              </a:lnSpc>
              <a:spcBef>
                <a:spcPts val="0"/>
              </a:spcBef>
              <a:spcAft>
                <a:spcPts val="1800"/>
              </a:spcAft>
            </a:pPr>
            <a:r>
              <a:rPr lang="en-US" sz="2400" dirty="0"/>
              <a:t>Scofield later pastored the First Congregational Church of Dallas, Texas </a:t>
            </a:r>
            <a:r>
              <a:rPr lang="en-US" sz="2400" i="1" dirty="0"/>
              <a:t>(now Scofield Memorial Church</a:t>
            </a:r>
            <a:r>
              <a:rPr lang="en-US" sz="2400" dirty="0"/>
              <a:t>, founded the Central American Mission in 1890 (</a:t>
            </a:r>
            <a:r>
              <a:rPr lang="en-US" sz="2400" i="1" dirty="0"/>
              <a:t>now Camino Global</a:t>
            </a:r>
            <a:r>
              <a:rPr lang="en-US" sz="2400" dirty="0"/>
              <a:t>), and prepared correspondence Bible study courses which became the basis for his Scofield Reference Bible which was first published in 1909 and took the country by storm.</a:t>
            </a:r>
          </a:p>
          <a:p>
            <a:pPr marL="457200" indent="-457200" algn="just">
              <a:lnSpc>
                <a:spcPct val="100000"/>
              </a:lnSpc>
              <a:spcBef>
                <a:spcPts val="0"/>
              </a:spcBef>
              <a:spcAft>
                <a:spcPts val="1800"/>
              </a:spcAft>
            </a:pPr>
            <a:r>
              <a:rPr lang="en-US" sz="2400" dirty="0"/>
              <a:t>He also author of the pamphlet "Rightly Dividing the Word of Truth“ in 1888 which along with his Scofield Reference Bible encouraged the Bible and Prophecy Conference Movements of the early 1900s.</a:t>
            </a:r>
          </a:p>
        </p:txBody>
      </p:sp>
    </p:spTree>
    <p:extLst>
      <p:ext uri="{BB962C8B-B14F-4D97-AF65-F5344CB8AC3E}">
        <p14:creationId xmlns:p14="http://schemas.microsoft.com/office/powerpoint/2010/main" val="294407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Cyrus </a:t>
            </a:r>
            <a:r>
              <a:rPr lang="en-US" sz="3200" b="1" dirty="0" err="1">
                <a:solidFill>
                  <a:srgbClr val="3333FF"/>
                </a:solidFill>
                <a:latin typeface="+mn-lt"/>
              </a:rPr>
              <a:t>Ingerson</a:t>
            </a:r>
            <a:r>
              <a:rPr lang="en-US" sz="3200" b="1" dirty="0">
                <a:solidFill>
                  <a:srgbClr val="3333FF"/>
                </a:solidFill>
                <a:latin typeface="+mn-lt"/>
              </a:rPr>
              <a:t> Scofield (1843–1921)</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561511"/>
          </a:xfrm>
        </p:spPr>
        <p:txBody>
          <a:bodyPr>
            <a:noAutofit/>
          </a:bodyPr>
          <a:lstStyle/>
          <a:p>
            <a:pPr marL="457200" indent="-457200" algn="just">
              <a:lnSpc>
                <a:spcPct val="100000"/>
              </a:lnSpc>
              <a:spcBef>
                <a:spcPts val="0"/>
              </a:spcBef>
              <a:spcAft>
                <a:spcPts val="1800"/>
              </a:spcAft>
            </a:pPr>
            <a:r>
              <a:rPr lang="en-US" sz="2400" dirty="0"/>
              <a:t>Among those impacted by Scofield were James H. Brookes, a Presbyterian pastor and  popular conference speaker, and James M. Gray who became president of Moody Bible Institute.</a:t>
            </a:r>
          </a:p>
          <a:p>
            <a:pPr marL="457200" indent="-457200" algn="just">
              <a:lnSpc>
                <a:spcPct val="100000"/>
              </a:lnSpc>
              <a:spcBef>
                <a:spcPts val="0"/>
              </a:spcBef>
              <a:spcAft>
                <a:spcPts val="1800"/>
              </a:spcAft>
            </a:pPr>
            <a:r>
              <a:rPr lang="en-US" sz="2400" dirty="0"/>
              <a:t>Some pioneering features of the Scofield Bible include:</a:t>
            </a:r>
          </a:p>
          <a:p>
            <a:pPr marL="914400" lvl="1" indent="-342900" algn="just">
              <a:lnSpc>
                <a:spcPct val="100000"/>
              </a:lnSpc>
              <a:spcBef>
                <a:spcPts val="0"/>
              </a:spcBef>
              <a:spcAft>
                <a:spcPts val="1800"/>
              </a:spcAft>
              <a:buFont typeface="Arial" panose="020B0604020202020204" pitchFamily="34" charset="0"/>
              <a:buChar char="̶"/>
            </a:pPr>
            <a:r>
              <a:rPr lang="en-US" sz="2400" dirty="0"/>
              <a:t>Commentary notes alongside the biblical text </a:t>
            </a:r>
          </a:p>
          <a:p>
            <a:pPr marL="914400" lvl="1" indent="-342900" algn="just">
              <a:lnSpc>
                <a:spcPct val="100000"/>
              </a:lnSpc>
              <a:spcBef>
                <a:spcPts val="0"/>
              </a:spcBef>
              <a:spcAft>
                <a:spcPts val="1800"/>
              </a:spcAft>
              <a:buFont typeface="Arial" panose="020B0604020202020204" pitchFamily="34" charset="0"/>
              <a:buChar char="̶"/>
            </a:pPr>
            <a:r>
              <a:rPr lang="en-US" sz="2400" dirty="0"/>
              <a:t>A cross-referencing system (i.e., "chain references") that enabled the reader to trace biblical themes throughout the entire bible. </a:t>
            </a:r>
          </a:p>
          <a:p>
            <a:pPr marL="914400" lvl="1" indent="-342900" algn="just">
              <a:lnSpc>
                <a:spcPct val="100000"/>
              </a:lnSpc>
              <a:spcBef>
                <a:spcPts val="0"/>
              </a:spcBef>
              <a:spcAft>
                <a:spcPts val="1800"/>
              </a:spcAft>
              <a:buFont typeface="Arial" panose="020B0604020202020204" pitchFamily="34" charset="0"/>
              <a:buChar char="̶"/>
            </a:pPr>
            <a:r>
              <a:rPr lang="en-US" sz="2400" dirty="0"/>
              <a:t>Chronological information regarding events in the Bible such as the date of Creation. </a:t>
            </a:r>
          </a:p>
          <a:p>
            <a:pPr marL="914400" lvl="1" indent="-342900" algn="just">
              <a:lnSpc>
                <a:spcPct val="100000"/>
              </a:lnSpc>
              <a:spcBef>
                <a:spcPts val="0"/>
              </a:spcBef>
              <a:spcAft>
                <a:spcPts val="1800"/>
              </a:spcAft>
              <a:buFont typeface="Arial" panose="020B0604020202020204" pitchFamily="34" charset="0"/>
              <a:buChar char="̶"/>
            </a:pPr>
            <a:r>
              <a:rPr lang="en-US" sz="2400" dirty="0"/>
              <a:t>By the end of World War II, sales of the Scofield Reference Bible exceeded two million copies.</a:t>
            </a:r>
          </a:p>
        </p:txBody>
      </p:sp>
    </p:spTree>
    <p:extLst>
      <p:ext uri="{BB962C8B-B14F-4D97-AF65-F5344CB8AC3E}">
        <p14:creationId xmlns:p14="http://schemas.microsoft.com/office/powerpoint/2010/main" val="85057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Cyrus </a:t>
            </a:r>
            <a:r>
              <a:rPr lang="en-US" sz="3200" b="1" dirty="0" err="1">
                <a:solidFill>
                  <a:srgbClr val="3333FF"/>
                </a:solidFill>
                <a:latin typeface="+mn-lt"/>
              </a:rPr>
              <a:t>Ingerson</a:t>
            </a:r>
            <a:r>
              <a:rPr lang="en-US" sz="3200" b="1" dirty="0">
                <a:solidFill>
                  <a:srgbClr val="3333FF"/>
                </a:solidFill>
                <a:latin typeface="+mn-lt"/>
              </a:rPr>
              <a:t> Scofield (1843–1921)</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561511"/>
          </a:xfrm>
        </p:spPr>
        <p:txBody>
          <a:bodyPr>
            <a:noAutofit/>
          </a:bodyPr>
          <a:lstStyle/>
          <a:p>
            <a:pPr marL="457200" indent="-457200" algn="just">
              <a:lnSpc>
                <a:spcPct val="100000"/>
              </a:lnSpc>
              <a:spcBef>
                <a:spcPts val="0"/>
              </a:spcBef>
              <a:spcAft>
                <a:spcPts val="1200"/>
              </a:spcAft>
            </a:pPr>
            <a:r>
              <a:rPr lang="en-US" sz="2400" dirty="0"/>
              <a:t>The impact of the Scofield Reference Bible cannot be ignored. No other written work has done as much to introduce and promote dispensation theology and a fuller knowledge of the Scriptures.  </a:t>
            </a:r>
          </a:p>
          <a:p>
            <a:pPr marL="457200" indent="-457200" algn="just">
              <a:lnSpc>
                <a:spcPct val="100000"/>
              </a:lnSpc>
              <a:spcBef>
                <a:spcPts val="0"/>
              </a:spcBef>
              <a:spcAft>
                <a:spcPts val="1200"/>
              </a:spcAft>
            </a:pPr>
            <a:r>
              <a:rPr lang="en-US" sz="2400" dirty="0"/>
              <a:t>As a result of it’s influence, the Bible Church movement of the early 1900s was birthed which led in turn to the establishment of numerous dispensational schools, including: </a:t>
            </a:r>
          </a:p>
          <a:p>
            <a:pPr marL="914400" lvl="1" indent="-342900" algn="just">
              <a:lnSpc>
                <a:spcPct val="100000"/>
              </a:lnSpc>
              <a:spcBef>
                <a:spcPts val="0"/>
              </a:spcBef>
              <a:spcAft>
                <a:spcPts val="900"/>
              </a:spcAft>
              <a:buFont typeface="Arial" panose="020B0604020202020204" pitchFamily="34" charset="0"/>
              <a:buChar char="̶"/>
            </a:pPr>
            <a:r>
              <a:rPr lang="en-US" sz="2400" dirty="0"/>
              <a:t>Dallas Theological Seminary </a:t>
            </a:r>
          </a:p>
          <a:p>
            <a:pPr marL="914400" lvl="1" indent="-342900" algn="just">
              <a:lnSpc>
                <a:spcPct val="100000"/>
              </a:lnSpc>
              <a:spcBef>
                <a:spcPts val="0"/>
              </a:spcBef>
              <a:spcAft>
                <a:spcPts val="900"/>
              </a:spcAft>
              <a:buFont typeface="Arial" panose="020B0604020202020204" pitchFamily="34" charset="0"/>
              <a:buChar char="̶"/>
            </a:pPr>
            <a:r>
              <a:rPr lang="en-US" sz="2400" dirty="0"/>
              <a:t>Grace Theological Seminary </a:t>
            </a:r>
          </a:p>
          <a:p>
            <a:pPr marL="914400" lvl="1" indent="-342900" algn="just">
              <a:lnSpc>
                <a:spcPct val="100000"/>
              </a:lnSpc>
              <a:spcBef>
                <a:spcPts val="0"/>
              </a:spcBef>
              <a:spcAft>
                <a:spcPts val="900"/>
              </a:spcAft>
              <a:buFont typeface="Arial" panose="020B0604020202020204" pitchFamily="34" charset="0"/>
              <a:buChar char="̶"/>
            </a:pPr>
            <a:r>
              <a:rPr lang="en-US" sz="2400" dirty="0"/>
              <a:t>Talbot Theological Seminary </a:t>
            </a:r>
          </a:p>
          <a:p>
            <a:pPr marL="914400" lvl="1" indent="-342900" algn="just">
              <a:lnSpc>
                <a:spcPct val="100000"/>
              </a:lnSpc>
              <a:spcBef>
                <a:spcPts val="0"/>
              </a:spcBef>
              <a:spcAft>
                <a:spcPts val="900"/>
              </a:spcAft>
              <a:buFont typeface="Arial" panose="020B0604020202020204" pitchFamily="34" charset="0"/>
              <a:buChar char="̶"/>
            </a:pPr>
            <a:r>
              <a:rPr lang="en-US" sz="2400" dirty="0"/>
              <a:t>Western Conservative Baptist Seminary </a:t>
            </a:r>
          </a:p>
          <a:p>
            <a:pPr marL="914400" lvl="1" indent="-342900" algn="just">
              <a:lnSpc>
                <a:spcPct val="100000"/>
              </a:lnSpc>
              <a:spcBef>
                <a:spcPts val="0"/>
              </a:spcBef>
              <a:spcAft>
                <a:spcPts val="900"/>
              </a:spcAft>
              <a:buFont typeface="Arial" panose="020B0604020202020204" pitchFamily="34" charset="0"/>
              <a:buChar char="̶"/>
            </a:pPr>
            <a:r>
              <a:rPr lang="en-US" sz="2400" dirty="0"/>
              <a:t>Multnomah School of the Bible </a:t>
            </a:r>
          </a:p>
          <a:p>
            <a:pPr marL="914400" lvl="1" indent="-342900" algn="just">
              <a:lnSpc>
                <a:spcPct val="100000"/>
              </a:lnSpc>
              <a:spcBef>
                <a:spcPts val="0"/>
              </a:spcBef>
              <a:spcAft>
                <a:spcPts val="900"/>
              </a:spcAft>
              <a:buFont typeface="Arial" panose="020B0604020202020204" pitchFamily="34" charset="0"/>
              <a:buChar char="̶"/>
            </a:pPr>
            <a:r>
              <a:rPr lang="en-US" sz="2400" dirty="0"/>
              <a:t>Moody Bible Institute </a:t>
            </a:r>
          </a:p>
          <a:p>
            <a:pPr marL="914400" lvl="1" indent="-342900" algn="just">
              <a:lnSpc>
                <a:spcPct val="100000"/>
              </a:lnSpc>
              <a:spcBef>
                <a:spcPts val="0"/>
              </a:spcBef>
              <a:spcAft>
                <a:spcPts val="900"/>
              </a:spcAft>
              <a:buFont typeface="Arial" panose="020B0604020202020204" pitchFamily="34" charset="0"/>
              <a:buChar char="̶"/>
            </a:pPr>
            <a:r>
              <a:rPr lang="en-US" sz="2400" dirty="0"/>
              <a:t>Philadelphia College of the Bible, and many others.</a:t>
            </a:r>
          </a:p>
        </p:txBody>
      </p:sp>
    </p:spTree>
    <p:extLst>
      <p:ext uri="{BB962C8B-B14F-4D97-AF65-F5344CB8AC3E}">
        <p14:creationId xmlns:p14="http://schemas.microsoft.com/office/powerpoint/2010/main" val="174551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43000"/>
            <a:ext cx="7053943"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Cyrus </a:t>
            </a:r>
            <a:r>
              <a:rPr lang="en-US" sz="2800" dirty="0" err="1">
                <a:cs typeface="Calibri" panose="020F0502020204030204" pitchFamily="34" charset="0"/>
              </a:rPr>
              <a:t>Ingerson</a:t>
            </a:r>
            <a:r>
              <a:rPr lang="en-US" sz="2800" dirty="0">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2732719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William Eugene Blackstone (1841–1935)</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734583"/>
          </a:xfrm>
        </p:spPr>
        <p:txBody>
          <a:bodyPr>
            <a:noAutofit/>
          </a:bodyPr>
          <a:lstStyle/>
          <a:p>
            <a:pPr marL="457200" indent="-457200" algn="just">
              <a:lnSpc>
                <a:spcPct val="100000"/>
              </a:lnSpc>
              <a:spcBef>
                <a:spcPts val="0"/>
              </a:spcBef>
              <a:spcAft>
                <a:spcPts val="1200"/>
              </a:spcAft>
            </a:pPr>
            <a:r>
              <a:rPr lang="en-US" sz="2400" dirty="0"/>
              <a:t>William Eugene Blackstone was an American evangelist and Christian Zionist best know for authoring </a:t>
            </a:r>
            <a:r>
              <a:rPr lang="en-US" sz="2400" b="1" i="1" u="sng" dirty="0">
                <a:solidFill>
                  <a:srgbClr val="3333FF"/>
                </a:solidFill>
                <a:ea typeface="+mj-ea"/>
                <a:cs typeface="+mj-cs"/>
              </a:rPr>
              <a:t>the Blackstone Memorial of 1891</a:t>
            </a:r>
            <a:r>
              <a:rPr lang="en-US" sz="2400" dirty="0"/>
              <a:t>, a petition which called upon America to actively return the Holy Land to the Jewish people. In part it read: </a:t>
            </a:r>
          </a:p>
          <a:p>
            <a:pPr marL="461963" lvl="1" indent="0" algn="just">
              <a:lnSpc>
                <a:spcPct val="100000"/>
              </a:lnSpc>
              <a:spcBef>
                <a:spcPts val="0"/>
              </a:spcBef>
              <a:spcAft>
                <a:spcPts val="1200"/>
              </a:spcAft>
              <a:buNone/>
            </a:pPr>
            <a:r>
              <a:rPr lang="en-US" sz="2000" b="1" i="1" dirty="0"/>
              <a:t>“Why shall not the powers which under the treaty of Berlin, in 1878, gave Bulgaria to the Bulgarians and Servia to the </a:t>
            </a:r>
            <a:r>
              <a:rPr lang="en-US" sz="2000" b="1" i="1" dirty="0" err="1"/>
              <a:t>Servians</a:t>
            </a:r>
            <a:r>
              <a:rPr lang="en-US" sz="2000" b="1" i="1" dirty="0"/>
              <a:t> now give Palestine back to the Jews?…These provinces, as well as Romania, Montenegro, and Greece, were wrested from the Turks and given to their natural owners. </a:t>
            </a:r>
            <a:r>
              <a:rPr lang="en-US" sz="2000" b="1" i="1" u="sng" dirty="0">
                <a:solidFill>
                  <a:srgbClr val="3333FF"/>
                </a:solidFill>
                <a:ea typeface="+mj-ea"/>
                <a:cs typeface="+mj-cs"/>
              </a:rPr>
              <a:t>Does not Israel as rightfully belong to the Jews?</a:t>
            </a:r>
            <a:r>
              <a:rPr lang="en-US" sz="2000" b="1" i="1" dirty="0"/>
              <a:t>”</a:t>
            </a:r>
          </a:p>
          <a:p>
            <a:pPr marL="457200" indent="-457200" algn="just">
              <a:lnSpc>
                <a:spcPct val="100000"/>
              </a:lnSpc>
              <a:spcBef>
                <a:spcPts val="0"/>
              </a:spcBef>
              <a:spcAft>
                <a:spcPts val="1200"/>
              </a:spcAft>
            </a:pPr>
            <a:r>
              <a:rPr lang="en-US" sz="2400" dirty="0"/>
              <a:t>In 1878, Blackstone wrote, </a:t>
            </a:r>
            <a:r>
              <a:rPr lang="en-US" sz="2400" b="1" i="1" u="sng" dirty="0">
                <a:solidFill>
                  <a:srgbClr val="3333FF"/>
                </a:solidFill>
                <a:ea typeface="+mj-ea"/>
                <a:cs typeface="+mj-cs"/>
              </a:rPr>
              <a:t>Jesus is Coming</a:t>
            </a:r>
            <a:r>
              <a:rPr lang="en-US" sz="2400" dirty="0"/>
              <a:t>, which became the veritable reference source of American dispensationalist thought. Over the next 50 years, his book sold multi-millions of copies worldwide and was translated into 48 languages.</a:t>
            </a:r>
          </a:p>
          <a:p>
            <a:pPr marL="457200" indent="-457200" algn="just">
              <a:lnSpc>
                <a:spcPct val="100000"/>
              </a:lnSpc>
              <a:spcBef>
                <a:spcPts val="0"/>
              </a:spcBef>
              <a:spcAft>
                <a:spcPts val="1200"/>
              </a:spcAft>
            </a:pPr>
            <a:r>
              <a:rPr lang="en-US" sz="2400" dirty="0"/>
              <a:t>Blackstone was influenced by Dwight Lyman Moody, James H. Brookes, and John Nelson Darby. </a:t>
            </a:r>
          </a:p>
        </p:txBody>
      </p:sp>
    </p:spTree>
    <p:extLst>
      <p:ext uri="{BB962C8B-B14F-4D97-AF65-F5344CB8AC3E}">
        <p14:creationId xmlns:p14="http://schemas.microsoft.com/office/powerpoint/2010/main" val="154107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William Eugene Blackstone (1841–1935)</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734583"/>
          </a:xfrm>
        </p:spPr>
        <p:txBody>
          <a:bodyPr>
            <a:noAutofit/>
          </a:bodyPr>
          <a:lstStyle/>
          <a:p>
            <a:pPr marL="457200" indent="-457200" algn="just">
              <a:lnSpc>
                <a:spcPct val="100000"/>
              </a:lnSpc>
              <a:spcBef>
                <a:spcPts val="0"/>
              </a:spcBef>
              <a:spcAft>
                <a:spcPts val="1200"/>
              </a:spcAft>
            </a:pPr>
            <a:r>
              <a:rPr lang="en-US" sz="2400" dirty="0"/>
              <a:t>A revised version of the Blackstone Memorial of 1891 was providentially used by God to influence President Wilson to accept and endorse American Zionism and the later </a:t>
            </a:r>
            <a:r>
              <a:rPr lang="en-US" sz="2400" b="1" i="1" u="sng" dirty="0">
                <a:solidFill>
                  <a:srgbClr val="3333FF"/>
                </a:solidFill>
                <a:ea typeface="+mj-ea"/>
                <a:cs typeface="+mj-cs"/>
              </a:rPr>
              <a:t>British Balfour Declaration of 1917</a:t>
            </a:r>
            <a:r>
              <a:rPr lang="en-US" sz="2400" dirty="0"/>
              <a:t>, which set the course for the establishment of the State of Israel.</a:t>
            </a:r>
          </a:p>
          <a:p>
            <a:pPr marL="457200" indent="-457200" algn="just">
              <a:lnSpc>
                <a:spcPct val="100000"/>
              </a:lnSpc>
              <a:spcBef>
                <a:spcPts val="0"/>
              </a:spcBef>
              <a:spcAft>
                <a:spcPts val="1200"/>
              </a:spcAft>
            </a:pPr>
            <a:r>
              <a:rPr lang="en-US" sz="2400" dirty="0"/>
              <a:t>Without Blackstone's lifelong efforts to build American political support and American prophetic understanding of dispensationalism and restorationism, American support for Zionism and the State of Israel might have been very different. </a:t>
            </a:r>
          </a:p>
        </p:txBody>
      </p:sp>
    </p:spTree>
    <p:extLst>
      <p:ext uri="{BB962C8B-B14F-4D97-AF65-F5344CB8AC3E}">
        <p14:creationId xmlns:p14="http://schemas.microsoft.com/office/powerpoint/2010/main" val="20740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t>Biblical Dispensationalism</a:t>
            </a:r>
          </a:p>
        </p:txBody>
      </p:sp>
      <p:sp>
        <p:nvSpPr>
          <p:cNvPr id="3" name="Subtitle 2"/>
          <p:cNvSpPr>
            <a:spLocks noGrp="1"/>
          </p:cNvSpPr>
          <p:nvPr>
            <p:ph type="subTitle" idx="1"/>
          </p:nvPr>
        </p:nvSpPr>
        <p:spPr>
          <a:xfrm>
            <a:off x="981255" y="3602038"/>
            <a:ext cx="7181491" cy="1655762"/>
          </a:xfrm>
        </p:spPr>
        <p:txBody>
          <a:bodyPr>
            <a:normAutofit/>
          </a:bodyPr>
          <a:lstStyle/>
          <a:p>
            <a:r>
              <a:rPr lang="en-US" sz="3600" b="1" dirty="0"/>
              <a:t>Session 6</a:t>
            </a:r>
          </a:p>
          <a:p>
            <a:r>
              <a:rPr lang="en-US" sz="3600" b="1" dirty="0"/>
              <a:t>History of Biblical Dispensationalism</a:t>
            </a:r>
          </a:p>
        </p:txBody>
      </p:sp>
    </p:spTree>
    <p:extLst>
      <p:ext uri="{BB962C8B-B14F-4D97-AF65-F5344CB8AC3E}">
        <p14:creationId xmlns:p14="http://schemas.microsoft.com/office/powerpoint/2010/main" val="56122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43000"/>
            <a:ext cx="7053943"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Cyrus </a:t>
            </a:r>
            <a:r>
              <a:rPr lang="en-US" sz="2800" dirty="0" err="1">
                <a:cs typeface="Calibri" panose="020F0502020204030204" pitchFamily="34" charset="0"/>
              </a:rPr>
              <a:t>Ingerson</a:t>
            </a:r>
            <a:r>
              <a:rPr lang="en-US" sz="2800" dirty="0">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356059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Henry Allen Ironside (1876–1951)</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734583"/>
          </a:xfrm>
        </p:spPr>
        <p:txBody>
          <a:bodyPr>
            <a:noAutofit/>
          </a:bodyPr>
          <a:lstStyle/>
          <a:p>
            <a:pPr marL="457200" indent="-457200" algn="just">
              <a:lnSpc>
                <a:spcPct val="100000"/>
              </a:lnSpc>
              <a:spcBef>
                <a:spcPts val="0"/>
              </a:spcBef>
              <a:spcAft>
                <a:spcPts val="1200"/>
              </a:spcAft>
            </a:pPr>
            <a:r>
              <a:rPr lang="en-US" sz="2400" dirty="0"/>
              <a:t>As a member of the Plymouth Brethren, Harry" Ironside was an avid dispensationalist and premillennialist who, over the course of 50 years, was one of the most prolific Bible teachers of the past century publishing over 100 books and pamphlets.  </a:t>
            </a:r>
          </a:p>
          <a:p>
            <a:pPr marL="457200" indent="-457200" algn="just">
              <a:lnSpc>
                <a:spcPct val="100000"/>
              </a:lnSpc>
              <a:spcBef>
                <a:spcPts val="0"/>
              </a:spcBef>
              <a:spcAft>
                <a:spcPts val="1200"/>
              </a:spcAft>
            </a:pPr>
            <a:r>
              <a:rPr lang="en-US" sz="2400" dirty="0"/>
              <a:t>He was dedicated to the literal interpretation of prophecy and the resultant belief and hope in the pretribulational premillennial coming of Jesus Christ.</a:t>
            </a:r>
          </a:p>
          <a:p>
            <a:pPr marL="457200" indent="-457200" algn="just">
              <a:lnSpc>
                <a:spcPct val="100000"/>
              </a:lnSpc>
              <a:spcBef>
                <a:spcPts val="0"/>
              </a:spcBef>
              <a:spcAft>
                <a:spcPts val="1200"/>
              </a:spcAft>
            </a:pPr>
            <a:r>
              <a:rPr lang="en-US" sz="2400" dirty="0"/>
              <a:t>Ironside had </a:t>
            </a:r>
            <a:r>
              <a:rPr lang="en-US" sz="2400" i="1" dirty="0"/>
              <a:t>no formal theological training having only completed the 8</a:t>
            </a:r>
            <a:r>
              <a:rPr lang="en-US" sz="2400" i="1" baseline="30000" dirty="0"/>
              <a:t>th</a:t>
            </a:r>
            <a:r>
              <a:rPr lang="en-US" sz="2400" i="1" dirty="0"/>
              <a:t> grade, </a:t>
            </a:r>
            <a:r>
              <a:rPr lang="en-US" sz="2400" dirty="0"/>
              <a:t>but his tremendous mental capacity, photographic memory and zeal for truth led DTS in 1926, to invite him to a full-time faculty position.  He turned it down, but remained a regular, visiting lecturer there from 1925 to 1943.</a:t>
            </a:r>
          </a:p>
          <a:p>
            <a:pPr marL="457200" indent="-457200" algn="just">
              <a:lnSpc>
                <a:spcPct val="100000"/>
              </a:lnSpc>
              <a:spcBef>
                <a:spcPts val="0"/>
              </a:spcBef>
              <a:spcAft>
                <a:spcPts val="1200"/>
              </a:spcAft>
            </a:pPr>
            <a:r>
              <a:rPr lang="en-US" sz="2400" dirty="0"/>
              <a:t>In 1930, Wheaton College conferred upon him an honorary Doctorate degree, and in 1942 Bob Jones University did the same.</a:t>
            </a:r>
          </a:p>
        </p:txBody>
      </p:sp>
    </p:spTree>
    <p:extLst>
      <p:ext uri="{BB962C8B-B14F-4D97-AF65-F5344CB8AC3E}">
        <p14:creationId xmlns:p14="http://schemas.microsoft.com/office/powerpoint/2010/main" val="287248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Henry Allen Ironside (1876–1951)</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2063931"/>
          </a:xfrm>
        </p:spPr>
        <p:txBody>
          <a:bodyPr>
            <a:noAutofit/>
          </a:bodyPr>
          <a:lstStyle/>
          <a:p>
            <a:pPr marL="457200" indent="-457200" algn="just">
              <a:lnSpc>
                <a:spcPct val="100000"/>
              </a:lnSpc>
              <a:spcBef>
                <a:spcPts val="0"/>
              </a:spcBef>
              <a:spcAft>
                <a:spcPts val="1200"/>
              </a:spcAft>
            </a:pPr>
            <a:r>
              <a:rPr lang="en-US" sz="2400" dirty="0"/>
              <a:t>Ironside pastored for eighteen years (1930-1948) at the Moody Memorial Church in Chicago. </a:t>
            </a:r>
          </a:p>
          <a:p>
            <a:pPr marL="457200" indent="-457200" algn="just">
              <a:lnSpc>
                <a:spcPct val="100000"/>
              </a:lnSpc>
              <a:spcBef>
                <a:spcPts val="0"/>
              </a:spcBef>
              <a:spcAft>
                <a:spcPts val="1200"/>
              </a:spcAft>
            </a:pPr>
            <a:r>
              <a:rPr lang="en-US" sz="2400" dirty="0"/>
              <a:t>Along with others such as Cyrus Scofield, Ironside was influential in popularizing dispensationalism among Protestants in North America.</a:t>
            </a:r>
          </a:p>
        </p:txBody>
      </p:sp>
    </p:spTree>
    <p:extLst>
      <p:ext uri="{BB962C8B-B14F-4D97-AF65-F5344CB8AC3E}">
        <p14:creationId xmlns:p14="http://schemas.microsoft.com/office/powerpoint/2010/main" val="372473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43000"/>
            <a:ext cx="7053943" cy="5334000"/>
          </a:xfrm>
        </p:spPr>
        <p:txBody>
          <a:bodyPr/>
          <a:lstStyle/>
          <a:p>
            <a:pPr marL="461963" lvl="2" indent="-457200">
              <a:lnSpc>
                <a:spcPct val="100000"/>
              </a:lnSpc>
              <a:spcBef>
                <a:spcPts val="0"/>
              </a:spcBef>
              <a:spcAft>
                <a:spcPts val="1200"/>
              </a:spcAft>
              <a:buClr>
                <a:srgbClr val="996633"/>
              </a:buClr>
              <a:buFont typeface="Calibri" panose="020F0502020204030204" pitchFamily="34" charset="0"/>
              <a:buChar char="̶"/>
              <a:defRPr/>
            </a:pPr>
            <a:r>
              <a:rPr lang="en-US" sz="2800" b="1" dirty="0">
                <a:solidFill>
                  <a:srgbClr val="CC00CC"/>
                </a:solidFill>
              </a:rPr>
              <a:t>Key Dispensational Leaders</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John Nelson Darby (1800–1882)</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kern="1200" dirty="0">
                <a:ea typeface="+mn-ea"/>
                <a:cs typeface="Calibri" panose="020F0502020204030204" pitchFamily="34" charset="0"/>
              </a:rPr>
              <a:t>Sir Robert Anderson (1841–1918)</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Cyrus </a:t>
            </a:r>
            <a:r>
              <a:rPr lang="en-US" sz="2800" dirty="0" err="1">
                <a:cs typeface="Calibri" panose="020F0502020204030204" pitchFamily="34" charset="0"/>
              </a:rPr>
              <a:t>Ingerson</a:t>
            </a:r>
            <a:r>
              <a:rPr lang="en-US" sz="2800" dirty="0">
                <a:cs typeface="Calibri" panose="020F0502020204030204" pitchFamily="34" charset="0"/>
              </a:rPr>
              <a:t> Scofield (1843–1921)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William Eugene Blackstone (1841–1935)</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dirty="0">
                <a:cs typeface="Calibri" panose="020F0502020204030204" pitchFamily="34" charset="0"/>
              </a:rPr>
              <a:t>Henry Allen Ironside (1876–1951)</a:t>
            </a:r>
          </a:p>
          <a:p>
            <a:pPr marL="919162" lvl="2" indent="-457200" algn="just">
              <a:spcBef>
                <a:spcPts val="0"/>
              </a:spcBef>
              <a:spcAft>
                <a:spcPts val="2400"/>
              </a:spcAft>
              <a:buClr>
                <a:schemeClr val="accent6">
                  <a:lumMod val="75000"/>
                </a:schemeClr>
              </a:buClr>
              <a:buFont typeface="Wingdings" panose="05000000000000000000" pitchFamily="2" charset="2"/>
              <a:buChar char="§"/>
              <a:defRPr/>
            </a:pPr>
            <a:r>
              <a:rPr lang="en-US" sz="2800" b="1" u="sng" dirty="0">
                <a:solidFill>
                  <a:srgbClr val="CC00CC"/>
                </a:solidFill>
              </a:rPr>
              <a:t>Lewis Sperry Chafer (1871–1952)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949" y="1653540"/>
            <a:ext cx="2280185" cy="1280160"/>
          </a:xfrm>
          <a:prstGeom prst="rect">
            <a:avLst/>
          </a:prstGeom>
        </p:spPr>
      </p:pic>
      <p:sp>
        <p:nvSpPr>
          <p:cNvPr id="8" name="Rectangle 6">
            <a:extLst>
              <a:ext uri="{FF2B5EF4-FFF2-40B4-BE49-F238E27FC236}">
                <a16:creationId xmlns:a16="http://schemas.microsoft.com/office/drawing/2014/main" id="{7B8DF9E8-C768-4733-B4C7-1B977EBD34ED}"/>
              </a:ext>
            </a:extLst>
          </p:cNvPr>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pic>
        <p:nvPicPr>
          <p:cNvPr id="9" name="Picture 8">
            <a:extLst>
              <a:ext uri="{FF2B5EF4-FFF2-40B4-BE49-F238E27FC236}">
                <a16:creationId xmlns:a16="http://schemas.microsoft.com/office/drawing/2014/main" id="{5FC2AAEC-E0AC-41BD-B3C3-27304B92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761" y="4427621"/>
            <a:ext cx="1814285" cy="2286000"/>
          </a:xfrm>
          <a:prstGeom prst="rect">
            <a:avLst/>
          </a:prstGeom>
        </p:spPr>
      </p:pic>
    </p:spTree>
    <p:extLst>
      <p:ext uri="{BB962C8B-B14F-4D97-AF65-F5344CB8AC3E}">
        <p14:creationId xmlns:p14="http://schemas.microsoft.com/office/powerpoint/2010/main" val="353042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Lewis Sperry Chafer (1871–1952)</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734584"/>
          </a:xfrm>
        </p:spPr>
        <p:txBody>
          <a:bodyPr>
            <a:noAutofit/>
          </a:bodyPr>
          <a:lstStyle/>
          <a:p>
            <a:pPr marL="457200" indent="-457200" algn="just">
              <a:lnSpc>
                <a:spcPct val="100000"/>
              </a:lnSpc>
              <a:spcBef>
                <a:spcPts val="0"/>
              </a:spcBef>
              <a:spcAft>
                <a:spcPts val="1200"/>
              </a:spcAft>
            </a:pPr>
            <a:r>
              <a:rPr lang="en-US" sz="2400" dirty="0"/>
              <a:t>Chafer was raised in a Christian home. His father was a pastor, educated at Auburn Theological Seminary.</a:t>
            </a:r>
          </a:p>
          <a:p>
            <a:pPr marL="457200" indent="-457200" algn="just">
              <a:lnSpc>
                <a:spcPct val="100000"/>
              </a:lnSpc>
              <a:spcBef>
                <a:spcPts val="0"/>
              </a:spcBef>
              <a:spcAft>
                <a:spcPts val="1200"/>
              </a:spcAft>
            </a:pPr>
            <a:r>
              <a:rPr lang="en-US" sz="2400" dirty="0"/>
              <a:t>He attended Oberlin College and Conservatory of Music from 1889 to 1892 and was ordained into the gospel ministry in 1900.</a:t>
            </a:r>
          </a:p>
          <a:p>
            <a:pPr marL="457200" indent="-457200" algn="just">
              <a:lnSpc>
                <a:spcPct val="100000"/>
              </a:lnSpc>
              <a:spcBef>
                <a:spcPts val="0"/>
              </a:spcBef>
              <a:spcAft>
                <a:spcPts val="1200"/>
              </a:spcAft>
            </a:pPr>
            <a:r>
              <a:rPr lang="en-US" sz="2400" dirty="0"/>
              <a:t>From 1897-1924, Chafer along with his wife, formed a traveling evangelistic music ministry in which he sang and preached and she played the organ.</a:t>
            </a:r>
          </a:p>
          <a:p>
            <a:pPr marL="457200" indent="-457200" algn="just">
              <a:lnSpc>
                <a:spcPct val="100000"/>
              </a:lnSpc>
              <a:spcBef>
                <a:spcPts val="0"/>
              </a:spcBef>
              <a:spcAft>
                <a:spcPts val="1200"/>
              </a:spcAft>
            </a:pPr>
            <a:r>
              <a:rPr lang="en-US" sz="2400" dirty="0"/>
              <a:t>Chafer moved to East Northfield, Massachusetts, where he met Dr. C. I. Scofield who was pastor of the Congregational Church of Northfield, which had been organized by D. L. Moody.  The two men became close friends and Scofield mentored Chafer until Dr. Scofield’s death in 1921.</a:t>
            </a:r>
          </a:p>
        </p:txBody>
      </p:sp>
    </p:spTree>
    <p:extLst>
      <p:ext uri="{BB962C8B-B14F-4D97-AF65-F5344CB8AC3E}">
        <p14:creationId xmlns:p14="http://schemas.microsoft.com/office/powerpoint/2010/main" val="207606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Lewis Sperry Chafer (1871–1952)</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734584"/>
          </a:xfrm>
        </p:spPr>
        <p:txBody>
          <a:bodyPr>
            <a:noAutofit/>
          </a:bodyPr>
          <a:lstStyle/>
          <a:p>
            <a:pPr marL="457200" indent="-457200" algn="just">
              <a:lnSpc>
                <a:spcPct val="100000"/>
              </a:lnSpc>
              <a:spcBef>
                <a:spcPts val="0"/>
              </a:spcBef>
              <a:spcAft>
                <a:spcPts val="1200"/>
              </a:spcAft>
            </a:pPr>
            <a:r>
              <a:rPr lang="en-US" sz="2400" dirty="0"/>
              <a:t>In 1922, Chafer moved to Dallas, Texas, and in 1924 the Evangelical Theological College was founded (changed to DTS in 1936). Chafer served as President of the Seminary from its beginning until the time of his death in 1952.  </a:t>
            </a:r>
          </a:p>
          <a:p>
            <a:pPr marL="457200" indent="-457200" algn="just">
              <a:lnSpc>
                <a:spcPct val="100000"/>
              </a:lnSpc>
              <a:spcBef>
                <a:spcPts val="0"/>
              </a:spcBef>
              <a:spcAft>
                <a:spcPts val="1200"/>
              </a:spcAft>
            </a:pPr>
            <a:r>
              <a:rPr lang="en-US" sz="2400" dirty="0"/>
              <a:t>He authored many pamphlets, magazine articles, and books, including:</a:t>
            </a:r>
          </a:p>
          <a:p>
            <a:pPr marL="914400" lvl="1" indent="-342900">
              <a:lnSpc>
                <a:spcPct val="100000"/>
              </a:lnSpc>
              <a:spcBef>
                <a:spcPts val="0"/>
              </a:spcBef>
              <a:spcAft>
                <a:spcPts val="900"/>
              </a:spcAft>
              <a:buFont typeface="Arial" panose="020B0604020202020204" pitchFamily="34" charset="0"/>
              <a:buChar char="̶"/>
            </a:pPr>
            <a:r>
              <a:rPr lang="en-US" sz="2400" i="1" dirty="0"/>
              <a:t>True Evangelism</a:t>
            </a:r>
            <a:r>
              <a:rPr lang="en-US" sz="2400" dirty="0"/>
              <a:t>, 1911</a:t>
            </a:r>
          </a:p>
          <a:p>
            <a:pPr marL="914400" lvl="1" indent="-342900">
              <a:lnSpc>
                <a:spcPct val="100000"/>
              </a:lnSpc>
              <a:spcBef>
                <a:spcPts val="0"/>
              </a:spcBef>
              <a:spcAft>
                <a:spcPts val="900"/>
              </a:spcAft>
              <a:buFont typeface="Arial" panose="020B0604020202020204" pitchFamily="34" charset="0"/>
              <a:buChar char="̶"/>
            </a:pPr>
            <a:r>
              <a:rPr lang="en-US" sz="2400" i="1" dirty="0"/>
              <a:t>The Kingdom in History and Prophecy</a:t>
            </a:r>
            <a:r>
              <a:rPr lang="en-US" sz="2400" dirty="0"/>
              <a:t>, 1915.</a:t>
            </a:r>
          </a:p>
          <a:p>
            <a:pPr marL="914400" lvl="1" indent="-342900">
              <a:lnSpc>
                <a:spcPct val="100000"/>
              </a:lnSpc>
              <a:spcBef>
                <a:spcPts val="0"/>
              </a:spcBef>
              <a:spcAft>
                <a:spcPts val="900"/>
              </a:spcAft>
              <a:buFont typeface="Arial" panose="020B0604020202020204" pitchFamily="34" charset="0"/>
              <a:buChar char="̶"/>
            </a:pPr>
            <a:r>
              <a:rPr lang="en-US" sz="2400" i="1" dirty="0"/>
              <a:t>Salvation: A Clear Doctrinal Analysis</a:t>
            </a:r>
            <a:r>
              <a:rPr lang="en-US" sz="2400" dirty="0"/>
              <a:t>, 1917. Reprint, 1955. </a:t>
            </a:r>
          </a:p>
          <a:p>
            <a:pPr marL="914400" lvl="1" indent="-342900">
              <a:lnSpc>
                <a:spcPct val="100000"/>
              </a:lnSpc>
              <a:spcBef>
                <a:spcPts val="0"/>
              </a:spcBef>
              <a:spcAft>
                <a:spcPts val="900"/>
              </a:spcAft>
              <a:buFont typeface="Arial" panose="020B0604020202020204" pitchFamily="34" charset="0"/>
              <a:buChar char="̶"/>
            </a:pPr>
            <a:r>
              <a:rPr lang="en-US" sz="2400" i="1" dirty="0"/>
              <a:t>Seven Biblical Signs of the Times</a:t>
            </a:r>
            <a:r>
              <a:rPr lang="en-US" sz="2400" dirty="0"/>
              <a:t>, 1919</a:t>
            </a:r>
          </a:p>
          <a:p>
            <a:pPr marL="914400" lvl="1" indent="-342900">
              <a:lnSpc>
                <a:spcPct val="100000"/>
              </a:lnSpc>
              <a:spcBef>
                <a:spcPts val="0"/>
              </a:spcBef>
              <a:spcAft>
                <a:spcPts val="900"/>
              </a:spcAft>
              <a:buFont typeface="Arial" panose="020B0604020202020204" pitchFamily="34" charset="0"/>
              <a:buChar char="̶"/>
            </a:pPr>
            <a:r>
              <a:rPr lang="en-US" sz="2400" i="1" dirty="0"/>
              <a:t>He That is Spiritual</a:t>
            </a:r>
            <a:r>
              <a:rPr lang="en-US" sz="2400" dirty="0"/>
              <a:t>, 1918. Reprint, 1967. </a:t>
            </a:r>
          </a:p>
          <a:p>
            <a:pPr marL="914400" lvl="1" indent="-342900">
              <a:lnSpc>
                <a:spcPct val="100000"/>
              </a:lnSpc>
              <a:spcBef>
                <a:spcPts val="0"/>
              </a:spcBef>
              <a:spcAft>
                <a:spcPts val="900"/>
              </a:spcAft>
              <a:buFont typeface="Arial" panose="020B0604020202020204" pitchFamily="34" charset="0"/>
              <a:buChar char="̶"/>
            </a:pPr>
            <a:r>
              <a:rPr lang="en-US" sz="2400" i="1" dirty="0"/>
              <a:t>True Evangelism: Winning Souls by Prayer</a:t>
            </a:r>
            <a:r>
              <a:rPr lang="en-US" sz="2400" dirty="0"/>
              <a:t>, 1919. Reprint, 1978. </a:t>
            </a:r>
          </a:p>
          <a:p>
            <a:pPr marL="914400" lvl="1" indent="-342900">
              <a:lnSpc>
                <a:spcPct val="100000"/>
              </a:lnSpc>
              <a:spcBef>
                <a:spcPts val="0"/>
              </a:spcBef>
              <a:buFont typeface="Arial" panose="020B0604020202020204" pitchFamily="34" charset="0"/>
              <a:buChar char="̶"/>
            </a:pPr>
            <a:r>
              <a:rPr lang="en-US" sz="2400" i="1" dirty="0"/>
              <a:t>Satan: His Motive and Methods</a:t>
            </a:r>
            <a:r>
              <a:rPr lang="en-US" sz="2400" dirty="0"/>
              <a:t>, 1919. Reprint, 1964. </a:t>
            </a:r>
          </a:p>
          <a:p>
            <a:pPr marL="0" indent="0">
              <a:buNone/>
            </a:pPr>
            <a:endParaRPr lang="en-US" sz="2400" dirty="0"/>
          </a:p>
        </p:txBody>
      </p:sp>
    </p:spTree>
    <p:extLst>
      <p:ext uri="{BB962C8B-B14F-4D97-AF65-F5344CB8AC3E}">
        <p14:creationId xmlns:p14="http://schemas.microsoft.com/office/powerpoint/2010/main" val="201395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2409-334D-4D92-ACF6-4D28E254DA75}"/>
              </a:ext>
            </a:extLst>
          </p:cNvPr>
          <p:cNvSpPr>
            <a:spLocks noGrp="1"/>
          </p:cNvSpPr>
          <p:nvPr>
            <p:ph type="title"/>
          </p:nvPr>
        </p:nvSpPr>
        <p:spPr>
          <a:xfrm>
            <a:off x="628650" y="200307"/>
            <a:ext cx="7886700" cy="784405"/>
          </a:xfrm>
        </p:spPr>
        <p:txBody>
          <a:bodyPr>
            <a:normAutofit/>
          </a:bodyPr>
          <a:lstStyle/>
          <a:p>
            <a:pPr algn="ctr"/>
            <a:r>
              <a:rPr lang="en-US" sz="3200" b="1" dirty="0">
                <a:solidFill>
                  <a:srgbClr val="3333FF"/>
                </a:solidFill>
                <a:latin typeface="+mn-lt"/>
              </a:rPr>
              <a:t>Lewis Sperry Chafer (1871–1952)</a:t>
            </a:r>
          </a:p>
        </p:txBody>
      </p:sp>
      <p:sp>
        <p:nvSpPr>
          <p:cNvPr id="3" name="Content Placeholder 2">
            <a:extLst>
              <a:ext uri="{FF2B5EF4-FFF2-40B4-BE49-F238E27FC236}">
                <a16:creationId xmlns:a16="http://schemas.microsoft.com/office/drawing/2014/main" id="{951B7534-5358-420A-BAB3-4C1A403CA7DF}"/>
              </a:ext>
            </a:extLst>
          </p:cNvPr>
          <p:cNvSpPr>
            <a:spLocks noGrp="1"/>
          </p:cNvSpPr>
          <p:nvPr>
            <p:ph idx="1"/>
          </p:nvPr>
        </p:nvSpPr>
        <p:spPr>
          <a:xfrm>
            <a:off x="0" y="923109"/>
            <a:ext cx="9144000" cy="5409111"/>
          </a:xfrm>
        </p:spPr>
        <p:txBody>
          <a:bodyPr>
            <a:noAutofit/>
          </a:bodyPr>
          <a:lstStyle/>
          <a:p>
            <a:pPr marL="914400" lvl="1" indent="-342900">
              <a:lnSpc>
                <a:spcPct val="100000"/>
              </a:lnSpc>
              <a:spcBef>
                <a:spcPts val="0"/>
              </a:spcBef>
              <a:spcAft>
                <a:spcPts val="1200"/>
              </a:spcAft>
              <a:buFont typeface="Arial" panose="020B0604020202020204" pitchFamily="34" charset="0"/>
              <a:buChar char="̶"/>
            </a:pPr>
            <a:r>
              <a:rPr lang="en-US" sz="2400" i="1" dirty="0"/>
              <a:t>Must We Dismiss the Millennium? 1921</a:t>
            </a:r>
          </a:p>
          <a:p>
            <a:pPr marL="914400" lvl="1" indent="-342900">
              <a:lnSpc>
                <a:spcPct val="100000"/>
              </a:lnSpc>
              <a:spcBef>
                <a:spcPts val="0"/>
              </a:spcBef>
              <a:spcAft>
                <a:spcPts val="1200"/>
              </a:spcAft>
              <a:buFont typeface="Arial" panose="020B0604020202020204" pitchFamily="34" charset="0"/>
              <a:buChar char="̶"/>
            </a:pPr>
            <a:r>
              <a:rPr lang="en-US" sz="2400" i="1" dirty="0"/>
              <a:t>Grace: The Glorious Theme</a:t>
            </a:r>
            <a:r>
              <a:rPr lang="en-US" sz="2400" dirty="0"/>
              <a:t>, 1922. Reprint, 1950. </a:t>
            </a:r>
          </a:p>
          <a:p>
            <a:pPr marL="914400" lvl="1" indent="-342900">
              <a:lnSpc>
                <a:spcPct val="100000"/>
              </a:lnSpc>
              <a:spcBef>
                <a:spcPts val="0"/>
              </a:spcBef>
              <a:spcAft>
                <a:spcPts val="1200"/>
              </a:spcAft>
              <a:buFont typeface="Arial" panose="020B0604020202020204" pitchFamily="34" charset="0"/>
              <a:buChar char="̶"/>
            </a:pPr>
            <a:r>
              <a:rPr lang="en-US" sz="2400" i="1" dirty="0"/>
              <a:t>Major Bible Themes</a:t>
            </a:r>
            <a:r>
              <a:rPr lang="en-US" sz="2400" dirty="0"/>
              <a:t>, 1926. Reprint, 1974. </a:t>
            </a:r>
          </a:p>
          <a:p>
            <a:pPr marL="914400" lvl="1" indent="-342900">
              <a:lnSpc>
                <a:spcPct val="100000"/>
              </a:lnSpc>
              <a:spcBef>
                <a:spcPts val="0"/>
              </a:spcBef>
              <a:spcAft>
                <a:spcPts val="1200"/>
              </a:spcAft>
              <a:buFont typeface="Arial" panose="020B0604020202020204" pitchFamily="34" charset="0"/>
              <a:buChar char="̶"/>
            </a:pPr>
            <a:r>
              <a:rPr lang="en-US" sz="2400" i="1" dirty="0"/>
              <a:t>The Epistle to the Ephesians</a:t>
            </a:r>
            <a:r>
              <a:rPr lang="en-US" sz="2400" dirty="0"/>
              <a:t>, 1935. Reprint, 1991. </a:t>
            </a:r>
          </a:p>
          <a:p>
            <a:pPr marL="914400" lvl="1" indent="-342900">
              <a:lnSpc>
                <a:spcPct val="100000"/>
              </a:lnSpc>
              <a:spcBef>
                <a:spcPts val="0"/>
              </a:spcBef>
              <a:spcAft>
                <a:spcPts val="1200"/>
              </a:spcAft>
              <a:buFont typeface="Arial" panose="020B0604020202020204" pitchFamily="34" charset="0"/>
              <a:buChar char="̶"/>
            </a:pPr>
            <a:r>
              <a:rPr lang="en-US" sz="2400" i="1" dirty="0"/>
              <a:t>Systematic Theology</a:t>
            </a:r>
            <a:r>
              <a:rPr lang="en-US" sz="2400" dirty="0"/>
              <a:t>, 1947 </a:t>
            </a:r>
            <a:r>
              <a:rPr lang="en-US" sz="2400" i="1" dirty="0"/>
              <a:t>(after 10 yrs. of work)</a:t>
            </a:r>
            <a:r>
              <a:rPr lang="en-US" sz="2400" dirty="0"/>
              <a:t>. Reprint, 1993. </a:t>
            </a:r>
          </a:p>
          <a:p>
            <a:pPr marL="457200" lvl="0" indent="-457200" algn="just">
              <a:lnSpc>
                <a:spcPct val="100000"/>
              </a:lnSpc>
              <a:spcBef>
                <a:spcPts val="0"/>
              </a:spcBef>
              <a:spcAft>
                <a:spcPts val="1200"/>
              </a:spcAft>
            </a:pPr>
            <a:r>
              <a:rPr lang="en-US" sz="2400" dirty="0">
                <a:solidFill>
                  <a:prstClr val="black"/>
                </a:solidFill>
              </a:rPr>
              <a:t>Dr. Chafer is quoted as saying, </a:t>
            </a:r>
            <a:r>
              <a:rPr lang="en-US" sz="2400" i="1" dirty="0">
                <a:solidFill>
                  <a:prstClr val="black"/>
                </a:solidFill>
              </a:rPr>
              <a:t>“the very fact that I did not study a prescribed course in theology made it possible for me to approach the subject [of Systematic Theology] with an unprejudiced mind and to be concerned only with what the Bible actually teaches.” </a:t>
            </a:r>
          </a:p>
          <a:p>
            <a:pPr marL="457200" lvl="0" indent="-457200" algn="just">
              <a:lnSpc>
                <a:spcPct val="100000"/>
              </a:lnSpc>
              <a:spcBef>
                <a:spcPts val="0"/>
              </a:spcBef>
              <a:spcAft>
                <a:spcPts val="1200"/>
              </a:spcAft>
            </a:pPr>
            <a:r>
              <a:rPr lang="en-US" sz="2400" dirty="0">
                <a:solidFill>
                  <a:prstClr val="black"/>
                </a:solidFill>
              </a:rPr>
              <a:t>Dr. Chafer</a:t>
            </a:r>
            <a:r>
              <a:rPr lang="en-US" sz="2400" dirty="0"/>
              <a:t> was a premillennial, pretribulational dispensationalist. His overall theology was based on the inductive study of the entire Bible.</a:t>
            </a:r>
          </a:p>
        </p:txBody>
      </p:sp>
    </p:spTree>
    <p:extLst>
      <p:ext uri="{BB962C8B-B14F-4D97-AF65-F5344CB8AC3E}">
        <p14:creationId xmlns:p14="http://schemas.microsoft.com/office/powerpoint/2010/main" val="135055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699"/>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Dispensational Systematized in 19</a:t>
            </a:r>
            <a:r>
              <a:rPr lang="en-US" altLang="en-US" sz="2800" baseline="30000" dirty="0"/>
              <a:t>th</a:t>
            </a:r>
            <a:r>
              <a:rPr lang="en-US" altLang="en-US" sz="2800" dirty="0"/>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Retrieved key doctrines: Chiliasm, Israel-church distinction, Pretribulationalism</a:t>
            </a:r>
          </a:p>
        </p:txBody>
      </p:sp>
      <p:pic>
        <p:nvPicPr>
          <p:cNvPr id="5" name="Picture 4">
            <a:extLst>
              <a:ext uri="{FF2B5EF4-FFF2-40B4-BE49-F238E27FC236}">
                <a16:creationId xmlns:a16="http://schemas.microsoft.com/office/drawing/2014/main" id="{10E305D8-F4E6-449D-871E-A40FEF8E18B9}"/>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289050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667000" y="1676400"/>
            <a:ext cx="6324600" cy="3190875"/>
          </a:xfrm>
        </p:spPr>
        <p:txBody>
          <a:bodyPr/>
          <a:lstStyle/>
          <a:p>
            <a:pPr marL="0" indent="0" algn="just" eaLnBrk="1" hangingPunct="1">
              <a:buFont typeface="Wingdings" panose="05000000000000000000" pitchFamily="2" charset="2"/>
              <a:buNone/>
              <a:defRPr/>
            </a:pPr>
            <a:r>
              <a:rPr lang="en-US" sz="3600" dirty="0"/>
              <a:t>“A literal hermeneutic attaches to every word the same meaning that it would have in </a:t>
            </a:r>
            <a:r>
              <a:rPr lang="en-US" sz="3600" b="1" dirty="0">
                <a:solidFill>
                  <a:srgbClr val="3333FF"/>
                </a:solidFill>
                <a:ea typeface="+mj-ea"/>
                <a:cs typeface="+mj-cs"/>
              </a:rPr>
              <a:t>normal usage</a:t>
            </a:r>
            <a:r>
              <a:rPr lang="en-US" sz="3600" dirty="0"/>
              <a:t>, whether employed in speaking, writing, or thinking.”</a:t>
            </a:r>
          </a:p>
        </p:txBody>
      </p:sp>
      <p:sp>
        <p:nvSpPr>
          <p:cNvPr id="27652" name="TextBox 3"/>
          <p:cNvSpPr txBox="1">
            <a:spLocks noChangeArrowheads="1"/>
          </p:cNvSpPr>
          <p:nvPr/>
        </p:nvSpPr>
        <p:spPr bwMode="auto">
          <a:xfrm>
            <a:off x="1676400" y="6324600"/>
            <a:ext cx="15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653" name="TextBox 4"/>
          <p:cNvSpPr txBox="1">
            <a:spLocks noChangeArrowheads="1"/>
          </p:cNvSpPr>
          <p:nvPr/>
        </p:nvSpPr>
        <p:spPr bwMode="auto">
          <a:xfrm>
            <a:off x="990600" y="62484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Bernard, </a:t>
            </a:r>
            <a:r>
              <a:rPr kumimoji="0" lang="en-US" alt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Ramm, Protestant Biblical Interpretation </a:t>
            </a: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(Boston: W.A. Wilde, 1956), 89-92.</a:t>
            </a: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676400"/>
            <a:ext cx="21526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a:xfrm>
            <a:off x="833438" y="228600"/>
            <a:ext cx="7477125" cy="8382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Calibri" panose="020F0502020204030204"/>
                <a:ea typeface="+mj-ea"/>
                <a:cs typeface="+mj-cs"/>
              </a:rPr>
              <a:t>VII. Dispensationalism's Contribution</a:t>
            </a:r>
          </a:p>
        </p:txBody>
      </p:sp>
    </p:spTree>
    <p:extLst>
      <p:ext uri="{BB962C8B-B14F-4D97-AF65-F5344CB8AC3E}">
        <p14:creationId xmlns:p14="http://schemas.microsoft.com/office/powerpoint/2010/main" val="757411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209800" y="1600200"/>
            <a:ext cx="6629400" cy="3200400"/>
          </a:xfrm>
        </p:spPr>
        <p:txBody>
          <a:bodyPr/>
          <a:lstStyle/>
          <a:p>
            <a:pPr marL="0" indent="0" algn="just" eaLnBrk="1" hangingPunct="1">
              <a:buFontTx/>
              <a:buNone/>
              <a:defRPr/>
            </a:pPr>
            <a:r>
              <a:rPr lang="en-US" sz="3600" dirty="0">
                <a:cs typeface="Calibri" panose="020F0502020204030204" pitchFamily="34" charset="0"/>
              </a:rPr>
              <a:t>Literal interpretation “…might also be called plain interpretation so that no one receives the mistaken notion that the literal principle rules out </a:t>
            </a:r>
            <a:r>
              <a:rPr lang="en-US" sz="3600" b="1" u="sng" dirty="0">
                <a:solidFill>
                  <a:srgbClr val="3333FF"/>
                </a:solidFill>
                <a:cs typeface="Calibri" panose="020F0502020204030204" pitchFamily="34" charset="0"/>
              </a:rPr>
              <a:t>figures of speech</a:t>
            </a:r>
            <a:r>
              <a:rPr lang="en-US" sz="3600" dirty="0">
                <a:cs typeface="Calibri" panose="020F0502020204030204" pitchFamily="34" charset="0"/>
              </a:rPr>
              <a:t>.”</a:t>
            </a:r>
            <a:r>
              <a:rPr lang="en-US" sz="3600" dirty="0"/>
              <a:t> </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752600"/>
            <a:ext cx="176371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524000" y="202473"/>
            <a:ext cx="6096000" cy="1143000"/>
          </a:xfrm>
        </p:spPr>
        <p:txBody>
          <a:bodyPr/>
          <a:lstStyle/>
          <a:p>
            <a:pPr lvl="0" algn="ctr" eaLnBrk="1" hangingPunct="1">
              <a:lnSpc>
                <a:spcPct val="100000"/>
              </a:lnSpc>
              <a:spcAft>
                <a:spcPts val="600"/>
              </a:spcAft>
            </a:pPr>
            <a:r>
              <a:rPr lang="en-US" altLang="en-US" sz="3200" b="1" dirty="0">
                <a:solidFill>
                  <a:srgbClr val="3333FF"/>
                </a:solidFill>
                <a:latin typeface="+mn-lt"/>
              </a:rPr>
              <a:t>Charles Ryrie</a:t>
            </a:r>
            <a:br>
              <a:rPr lang="en-US" altLang="en-US" sz="3600" b="0" kern="1200" dirty="0">
                <a:effectLst>
                  <a:outerShdw blurRad="38100" dist="38100" dir="2700000" algn="tl">
                    <a:srgbClr val="000000">
                      <a:alpha val="43137"/>
                    </a:srgbClr>
                  </a:outerShdw>
                </a:effectLst>
                <a:latin typeface="+mn-lt"/>
                <a:ea typeface="+mn-ea"/>
                <a:cs typeface="+mn-cs"/>
              </a:rPr>
            </a:br>
            <a:r>
              <a:rPr lang="en-US" altLang="en-US" sz="2000" b="0" i="1" kern="1200" dirty="0">
                <a:latin typeface="+mn-lt"/>
                <a:ea typeface="+mn-ea"/>
                <a:cs typeface="+mn-cs"/>
              </a:rPr>
              <a:t>Dispensationalism</a:t>
            </a:r>
            <a:r>
              <a:rPr lang="en-US" altLang="en-US" sz="2000" b="0" kern="1200" dirty="0">
                <a:latin typeface="+mn-lt"/>
                <a:ea typeface="+mn-ea"/>
                <a:cs typeface="+mn-cs"/>
              </a:rPr>
              <a:t> (Chicago: Moody Press, 1965), 86.</a:t>
            </a:r>
            <a:endParaRPr lang="en-US" altLang="en-US" b="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292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334742"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4216081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2473"/>
            <a:ext cx="7772400" cy="781050"/>
          </a:xfrm>
        </p:spPr>
        <p:txBody>
          <a:bodyPr>
            <a:normAutofit/>
          </a:bodyPr>
          <a:lstStyle/>
          <a:p>
            <a:pPr algn="ctr"/>
            <a:r>
              <a:rPr lang="en-US" sz="3200" b="1" dirty="0">
                <a:solidFill>
                  <a:srgbClr val="3333FF"/>
                </a:solidFill>
                <a:latin typeface="+mn-lt"/>
              </a:rPr>
              <a:t>E.W. Bullinger (1837‒1913)</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4524" y="1600200"/>
            <a:ext cx="3389876" cy="409397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600200"/>
            <a:ext cx="3029974" cy="4114800"/>
          </a:xfrm>
          <a:prstGeom prst="rect">
            <a:avLst/>
          </a:prstGeom>
        </p:spPr>
      </p:pic>
      <p:sp>
        <p:nvSpPr>
          <p:cNvPr id="5" name="Rectangle 4">
            <a:extLst>
              <a:ext uri="{FF2B5EF4-FFF2-40B4-BE49-F238E27FC236}">
                <a16:creationId xmlns:a16="http://schemas.microsoft.com/office/drawing/2014/main" id="{F6D8340D-E46D-46BB-9087-9AAB3860EBCF}"/>
              </a:ext>
            </a:extLst>
          </p:cNvPr>
          <p:cNvSpPr/>
          <p:nvPr/>
        </p:nvSpPr>
        <p:spPr>
          <a:xfrm>
            <a:off x="0" y="5803315"/>
            <a:ext cx="9144000" cy="830997"/>
          </a:xfrm>
          <a:prstGeom prst="rect">
            <a:avLst/>
          </a:prstGeom>
        </p:spPr>
        <p:txBody>
          <a:bodyPr wrap="square">
            <a:spAutoFit/>
          </a:bodyPr>
          <a:lstStyle/>
          <a:p>
            <a:r>
              <a:rPr lang="en-US" sz="2400" dirty="0"/>
              <a:t>Bullinger clarifies 217 distinct figures of speech used in the Bible and cites nearly 8000 Bible passages, where the figures of speech are used. </a:t>
            </a:r>
          </a:p>
        </p:txBody>
      </p:sp>
    </p:spTree>
    <p:extLst>
      <p:ext uri="{BB962C8B-B14F-4D97-AF65-F5344CB8AC3E}">
        <p14:creationId xmlns:p14="http://schemas.microsoft.com/office/powerpoint/2010/main" val="630559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833438" y="228600"/>
            <a:ext cx="7477125" cy="8382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Calibri" panose="020F0502020204030204"/>
                <a:ea typeface="+mj-ea"/>
                <a:cs typeface="+mj-cs"/>
              </a:rPr>
              <a:t>VII. Dispensationalism's Contribution</a:t>
            </a:r>
          </a:p>
        </p:txBody>
      </p:sp>
      <p:pic>
        <p:nvPicPr>
          <p:cNvPr id="4" name="Picture 3"/>
          <p:cNvPicPr>
            <a:picLocks noChangeAspect="1"/>
          </p:cNvPicPr>
          <p:nvPr/>
        </p:nvPicPr>
        <p:blipFill>
          <a:blip r:embed="rId2"/>
          <a:stretch>
            <a:fillRect/>
          </a:stretch>
        </p:blipFill>
        <p:spPr>
          <a:xfrm>
            <a:off x="429143" y="1024283"/>
            <a:ext cx="8285714" cy="5533333"/>
          </a:xfrm>
          <a:prstGeom prst="rect">
            <a:avLst/>
          </a:prstGeom>
        </p:spPr>
      </p:pic>
    </p:spTree>
    <p:extLst>
      <p:ext uri="{BB962C8B-B14F-4D97-AF65-F5344CB8AC3E}">
        <p14:creationId xmlns:p14="http://schemas.microsoft.com/office/powerpoint/2010/main" val="3796552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31746" name="Rectangle 2"/>
          <p:cNvSpPr>
            <a:spLocks noGrp="1"/>
          </p:cNvSpPr>
          <p:nvPr>
            <p:ph type="title" idx="4294967295"/>
          </p:nvPr>
        </p:nvSpPr>
        <p:spPr>
          <a:xfrm>
            <a:off x="2438400" y="228600"/>
            <a:ext cx="4267200" cy="801688"/>
          </a:xfrm>
        </p:spPr>
        <p:txBody>
          <a:bodyPr>
            <a:normAutofit/>
          </a:bodyPr>
          <a:lstStyle/>
          <a:p>
            <a:pPr algn="ctr" defTabSz="914400">
              <a:lnSpc>
                <a:spcPct val="100000"/>
              </a:lnSpc>
              <a:spcBef>
                <a:spcPts val="600"/>
              </a:spcBef>
              <a:spcAft>
                <a:spcPts val="600"/>
              </a:spcAft>
            </a:pPr>
            <a:r>
              <a:rPr lang="en-US" altLang="en-US" sz="4000" b="1" dirty="0">
                <a:latin typeface="+mn-lt"/>
              </a:rPr>
              <a:t>Galatians 4:24</a:t>
            </a:r>
          </a:p>
        </p:txBody>
      </p:sp>
      <p:sp>
        <p:nvSpPr>
          <p:cNvPr id="27650" name="Rectangle 3"/>
          <p:cNvSpPr>
            <a:spLocks noGrp="1"/>
          </p:cNvSpPr>
          <p:nvPr>
            <p:ph type="body" idx="4294967295"/>
          </p:nvPr>
        </p:nvSpPr>
        <p:spPr>
          <a:xfrm>
            <a:off x="2286000" y="1143000"/>
            <a:ext cx="6553200" cy="3048000"/>
          </a:xfrm>
        </p:spPr>
        <p:txBody>
          <a:bodyPr/>
          <a:lstStyle/>
          <a:p>
            <a:pPr marL="0" indent="0" algn="just">
              <a:buFont typeface="Wingdings" panose="05000000000000000000" pitchFamily="2" charset="2"/>
              <a:buNone/>
              <a:defRPr/>
            </a:pPr>
            <a:r>
              <a:rPr lang="en-US" sz="3600" dirty="0"/>
              <a:t>“This is </a:t>
            </a:r>
            <a:r>
              <a:rPr lang="en-US" sz="3600" b="1" u="sng" dirty="0">
                <a:solidFill>
                  <a:srgbClr val="3333FF"/>
                </a:solidFill>
                <a:ea typeface="+mj-ea"/>
                <a:cs typeface="+mj-cs"/>
              </a:rPr>
              <a:t>allegorically speaking</a:t>
            </a:r>
            <a:r>
              <a:rPr lang="en-US" sz="3600" dirty="0"/>
              <a:t>, for these </a:t>
            </a:r>
            <a:r>
              <a:rPr lang="en-US" sz="3600" i="1" dirty="0"/>
              <a:t>women</a:t>
            </a:r>
            <a:r>
              <a:rPr lang="en-US" sz="3600" dirty="0"/>
              <a:t> are two covenants: one </a:t>
            </a:r>
            <a:r>
              <a:rPr lang="en-US" sz="3600" i="1" dirty="0"/>
              <a:t>proceeding</a:t>
            </a:r>
            <a:r>
              <a:rPr lang="en-US" sz="3600" dirty="0"/>
              <a:t> from Mount Sinai bearing children who are to be slaves; she is Hagar.”</a:t>
            </a:r>
            <a:endParaRPr lang="en-US" sz="3600" dirty="0">
              <a:cs typeface="Calibri" panose="020F0502020204030204" pitchFamily="34" charset="0"/>
            </a:endParaRPr>
          </a:p>
        </p:txBody>
      </p:sp>
      <p:pic>
        <p:nvPicPr>
          <p:cNvPr id="31748"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086" y="1295400"/>
            <a:ext cx="171631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411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32770" name="Rectangle 2"/>
          <p:cNvSpPr>
            <a:spLocks noGrp="1"/>
          </p:cNvSpPr>
          <p:nvPr>
            <p:ph type="title" idx="4294967295"/>
          </p:nvPr>
        </p:nvSpPr>
        <p:spPr>
          <a:xfrm>
            <a:off x="2286000" y="228600"/>
            <a:ext cx="4572000" cy="801688"/>
          </a:xfrm>
        </p:spPr>
        <p:txBody>
          <a:bodyPr>
            <a:normAutofit/>
          </a:bodyPr>
          <a:lstStyle/>
          <a:p>
            <a:pPr algn="ctr" defTabSz="914400">
              <a:lnSpc>
                <a:spcPct val="100000"/>
              </a:lnSpc>
              <a:spcBef>
                <a:spcPts val="600"/>
              </a:spcBef>
              <a:spcAft>
                <a:spcPts val="600"/>
              </a:spcAft>
            </a:pPr>
            <a:r>
              <a:rPr lang="en-US" altLang="en-US" sz="4000" b="1" dirty="0">
                <a:latin typeface="+mn-lt"/>
              </a:rPr>
              <a:t>Revelation 11:8</a:t>
            </a:r>
          </a:p>
        </p:txBody>
      </p:sp>
      <p:sp>
        <p:nvSpPr>
          <p:cNvPr id="2" name="Rectangle 3"/>
          <p:cNvSpPr>
            <a:spLocks noGrp="1"/>
          </p:cNvSpPr>
          <p:nvPr>
            <p:ph type="body" idx="4294967295"/>
          </p:nvPr>
        </p:nvSpPr>
        <p:spPr>
          <a:xfrm>
            <a:off x="2657475" y="1143000"/>
            <a:ext cx="6257925" cy="3454400"/>
          </a:xfrm>
        </p:spPr>
        <p:txBody>
          <a:bodyPr/>
          <a:lstStyle/>
          <a:p>
            <a:pPr marL="0" indent="0" algn="just">
              <a:buFont typeface="Wingdings" panose="05000000000000000000" pitchFamily="2" charset="2"/>
              <a:buNone/>
              <a:defRPr/>
            </a:pPr>
            <a:r>
              <a:rPr lang="en-US" sz="3600" dirty="0"/>
              <a:t>“And their dead bodies </a:t>
            </a:r>
            <a:r>
              <a:rPr lang="en-US" sz="3600" i="1" dirty="0"/>
              <a:t>will lie</a:t>
            </a:r>
            <a:r>
              <a:rPr lang="en-US" sz="3600" dirty="0"/>
              <a:t> in the street of the great city which </a:t>
            </a:r>
            <a:r>
              <a:rPr lang="en-US" sz="3600" b="1" u="sng" dirty="0">
                <a:solidFill>
                  <a:srgbClr val="3333FF"/>
                </a:solidFill>
                <a:ea typeface="+mj-ea"/>
                <a:cs typeface="+mj-cs"/>
              </a:rPr>
              <a:t>mystically is called</a:t>
            </a:r>
            <a:r>
              <a:rPr lang="en-US" sz="3600" b="1" dirty="0">
                <a:solidFill>
                  <a:srgbClr val="3333FF"/>
                </a:solidFill>
                <a:ea typeface="+mj-ea"/>
                <a:cs typeface="+mj-cs"/>
              </a:rPr>
              <a:t> </a:t>
            </a:r>
            <a:r>
              <a:rPr lang="en-US" sz="3600" dirty="0"/>
              <a:t>Sodom and Egypt, where also their Lord was crucified.”</a:t>
            </a:r>
            <a:endParaRPr lang="en-US" sz="3600" dirty="0">
              <a:cs typeface="Calibri" panose="020F0502020204030204" pitchFamily="34" charset="0"/>
            </a:endParaRPr>
          </a:p>
        </p:txBody>
      </p:sp>
      <p:pic>
        <p:nvPicPr>
          <p:cNvPr id="32772" name="Picture 2" descr="http://www.neamericandiocese.org/multimedia/images/feasts/large/st-john-the-apostle-and-evangelist-3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95400"/>
            <a:ext cx="24193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701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2590800" y="1600199"/>
            <a:ext cx="6324600" cy="4752975"/>
          </a:xfrm>
        </p:spPr>
        <p:txBody>
          <a:bodyPr anchor="t">
            <a:normAutofit/>
          </a:bodyPr>
          <a:lstStyle/>
          <a:p>
            <a:pPr algn="just" eaLnBrk="1" hangingPunct="1">
              <a:lnSpc>
                <a:spcPct val="100000"/>
              </a:lnSpc>
            </a:pPr>
            <a:r>
              <a:rPr lang="en-US" altLang="en-US" sz="3200" b="0" dirty="0">
                <a:solidFill>
                  <a:schemeClr val="tx1"/>
                </a:solidFill>
                <a:latin typeface="+mn-lt"/>
                <a:cs typeface="Calibri" panose="020F0502020204030204" pitchFamily="34" charset="0"/>
              </a:rPr>
              <a:t>“When the </a:t>
            </a:r>
            <a:r>
              <a:rPr lang="en-US" altLang="en-US" sz="3200" b="1" u="sng" dirty="0">
                <a:solidFill>
                  <a:srgbClr val="3333FF"/>
                </a:solidFill>
                <a:latin typeface="+mn-lt"/>
                <a:ea typeface="+mn-ea"/>
                <a:cs typeface="+mn-cs"/>
              </a:rPr>
              <a:t>plain sense</a:t>
            </a:r>
            <a:r>
              <a:rPr lang="en-US" altLang="en-US" sz="3200" b="1" dirty="0">
                <a:solidFill>
                  <a:srgbClr val="3333FF"/>
                </a:solidFill>
                <a:latin typeface="+mn-lt"/>
                <a:ea typeface="+mn-ea"/>
                <a:cs typeface="+mn-cs"/>
              </a:rPr>
              <a:t> </a:t>
            </a:r>
            <a:r>
              <a:rPr lang="en-US" altLang="en-US" sz="3200" b="0" dirty="0">
                <a:solidFill>
                  <a:schemeClr val="tx1"/>
                </a:solidFill>
                <a:latin typeface="+mn-lt"/>
                <a:cs typeface="Calibri" panose="020F0502020204030204" pitchFamily="34" charset="0"/>
              </a:rPr>
              <a:t>of Scripture makes common sense, seek no other sense; therefore, take every word at its primary, </a:t>
            </a:r>
            <a:r>
              <a:rPr lang="en-US" altLang="en-US" sz="3200" b="1" u="sng" dirty="0">
                <a:solidFill>
                  <a:srgbClr val="3333FF"/>
                </a:solidFill>
                <a:latin typeface="+mn-lt"/>
                <a:ea typeface="+mn-ea"/>
                <a:cs typeface="+mn-cs"/>
              </a:rPr>
              <a:t>ordinary, usual, literal</a:t>
            </a:r>
            <a:r>
              <a:rPr lang="en-US" altLang="en-US" sz="3200" b="1" dirty="0">
                <a:solidFill>
                  <a:srgbClr val="3333FF"/>
                </a:solidFill>
                <a:latin typeface="+mn-lt"/>
                <a:ea typeface="+mn-ea"/>
                <a:cs typeface="+mn-cs"/>
              </a:rPr>
              <a:t> </a:t>
            </a:r>
            <a:r>
              <a:rPr lang="en-US" altLang="en-US" sz="3200" b="0" dirty="0">
                <a:solidFill>
                  <a:schemeClr val="tx1"/>
                </a:solidFill>
                <a:latin typeface="+mn-lt"/>
                <a:cs typeface="Calibri" panose="020F0502020204030204" pitchFamily="34" charset="0"/>
              </a:rPr>
              <a:t>meaning unless the facts of the immediate context, studied in light of related passages and axiomatic and fundamental truths, indicate clearly otherwise.”</a:t>
            </a:r>
          </a:p>
        </p:txBody>
      </p:sp>
      <p:sp>
        <p:nvSpPr>
          <p:cNvPr id="8195" name="Rectangle 3"/>
          <p:cNvSpPr>
            <a:spLocks noGrp="1" noChangeArrowheads="1"/>
          </p:cNvSpPr>
          <p:nvPr>
            <p:ph type="subTitle" sz="quarter" idx="1"/>
          </p:nvPr>
        </p:nvSpPr>
        <p:spPr>
          <a:xfrm>
            <a:off x="2057400" y="209908"/>
            <a:ext cx="5181600" cy="1237891"/>
          </a:xfrm>
        </p:spPr>
        <p:txBody>
          <a:bodyPr/>
          <a:lstStyle/>
          <a:p>
            <a:pPr algn="ctr" eaLnBrk="1" hangingPunct="1">
              <a:defRPr/>
            </a:pPr>
            <a:r>
              <a:rPr lang="en-US" sz="3200" b="1" dirty="0">
                <a:solidFill>
                  <a:srgbClr val="3333FF"/>
                </a:solidFill>
                <a:ea typeface="+mj-ea"/>
                <a:cs typeface="+mj-cs"/>
              </a:rPr>
              <a:t>David L. Cooper</a:t>
            </a:r>
          </a:p>
          <a:p>
            <a:pPr algn="ctr" eaLnBrk="1" hangingPunct="1">
              <a:defRPr/>
            </a:pPr>
            <a:r>
              <a:rPr lang="en-US" sz="1800" i="1" dirty="0">
                <a:cs typeface="Calibri" panose="020F0502020204030204" pitchFamily="34" charset="0"/>
              </a:rPr>
              <a:t>The World’s Greatest Library Graphically Illustrated</a:t>
            </a:r>
            <a:r>
              <a:rPr lang="en-US" sz="1800" dirty="0">
                <a:cs typeface="Calibri" panose="020F0502020204030204" pitchFamily="34" charset="0"/>
              </a:rPr>
              <a:t> (Los Angeles: Biblical Research Society, 1970), 11.</a:t>
            </a:r>
            <a:endParaRPr lang="en-US" sz="2000" dirty="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52600"/>
            <a:ext cx="1905000" cy="254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8187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1" y="69813"/>
            <a:ext cx="8468078" cy="6718374"/>
          </a:xfrm>
          <a:prstGeom prst="rect">
            <a:avLst/>
          </a:prstGeom>
        </p:spPr>
      </p:pic>
    </p:spTree>
    <p:extLst>
      <p:ext uri="{BB962C8B-B14F-4D97-AF65-F5344CB8AC3E}">
        <p14:creationId xmlns:p14="http://schemas.microsoft.com/office/powerpoint/2010/main" val="2219766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700"/>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Dispensational Systematized in 19</a:t>
            </a:r>
            <a:r>
              <a:rPr lang="en-US" altLang="en-US" sz="2800" baseline="30000" dirty="0"/>
              <a:t>th</a:t>
            </a:r>
            <a:r>
              <a:rPr lang="en-US" altLang="en-US" sz="2800" dirty="0"/>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Retrieved key doctrines: Chiliasm, Israel-church distinction, Pretribulationalism</a:t>
            </a:r>
          </a:p>
        </p:txBody>
      </p:sp>
      <p:pic>
        <p:nvPicPr>
          <p:cNvPr id="5" name="Picture 4">
            <a:extLst>
              <a:ext uri="{FF2B5EF4-FFF2-40B4-BE49-F238E27FC236}">
                <a16:creationId xmlns:a16="http://schemas.microsoft.com/office/drawing/2014/main" id="{52594AFB-4140-4407-BBED-49600B78659C}"/>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344616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normAutofit/>
          </a:bodyPr>
          <a:lstStyle/>
          <a:p>
            <a:pPr algn="ctr"/>
            <a:r>
              <a:rPr lang="en-US" altLang="en-US" sz="3600" b="1" dirty="0">
                <a:solidFill>
                  <a:srgbClr val="3333FF"/>
                </a:solidFill>
                <a:latin typeface="+mn-lt"/>
              </a:rPr>
              <a:t>Chiliasm</a:t>
            </a:r>
            <a:br>
              <a:rPr lang="en-US" altLang="en-US" sz="3600" b="1" dirty="0">
                <a:solidFill>
                  <a:srgbClr val="3333FF"/>
                </a:solidFill>
                <a:latin typeface="+mn-lt"/>
              </a:rPr>
            </a:br>
            <a:r>
              <a:rPr lang="en-US" altLang="en-US" sz="2800" b="1" dirty="0">
                <a:solidFill>
                  <a:srgbClr val="3333FF"/>
                </a:solidFill>
                <a:latin typeface="+mn-lt"/>
              </a:rPr>
              <a:t>(Millennialism)</a:t>
            </a:r>
          </a:p>
        </p:txBody>
      </p:sp>
      <p:sp>
        <p:nvSpPr>
          <p:cNvPr id="183299" name="Rectangle 3"/>
          <p:cNvSpPr>
            <a:spLocks noChangeArrowheads="1"/>
          </p:cNvSpPr>
          <p:nvPr/>
        </p:nvSpPr>
        <p:spPr bwMode="auto">
          <a:xfrm>
            <a:off x="177800" y="1371599"/>
            <a:ext cx="5021217" cy="3095898"/>
          </a:xfrm>
          <a:prstGeom prst="rect">
            <a:avLst/>
          </a:prstGeom>
          <a:noFill/>
          <a:ln w="9525">
            <a:noFill/>
            <a:miter lim="800000"/>
            <a:headEnd/>
            <a:tailEnd/>
          </a:ln>
          <a:effectLst/>
        </p:spPr>
        <p:txBody>
          <a:bodyPr lIns="91436" tIns="45718" rIns="91436" bIns="45718"/>
          <a:lstStyle/>
          <a:p>
            <a:pPr lvl="0" algn="just" defTabSz="915001">
              <a:spcAft>
                <a:spcPts val="2400"/>
              </a:spcAft>
              <a:defRPr/>
            </a:pPr>
            <a:r>
              <a:rPr lang="en-US" sz="2800" dirty="0">
                <a:solidFill>
                  <a:prstClr val="black"/>
                </a:solidFill>
                <a:latin typeface="Calibri" panose="020F0502020204030204" pitchFamily="34" charset="0"/>
                <a:cs typeface="Calibri" panose="020F0502020204030204" pitchFamily="34" charset="0"/>
              </a:rPr>
              <a:t> Chiliasm (from Greek for "a thousand years"), is the biblical doctrine that teaches Christ’s literal, physical, return to earth to reign for 1000 years (The Millennium) in Israel, on the throne of David.</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2704846F-9ADB-4737-8F17-A63A2D2C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07" y="1371600"/>
            <a:ext cx="3588890" cy="4889863"/>
          </a:xfrm>
          <a:prstGeom prst="rect">
            <a:avLst/>
          </a:prstGeom>
          <a:ln>
            <a:solidFill>
              <a:schemeClr val="tx1"/>
            </a:solidFill>
          </a:ln>
        </p:spPr>
      </p:pic>
    </p:spTree>
    <p:extLst>
      <p:ext uri="{BB962C8B-B14F-4D97-AF65-F5344CB8AC3E}">
        <p14:creationId xmlns:p14="http://schemas.microsoft.com/office/powerpoint/2010/main" val="2008516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normAutofit/>
          </a:bodyPr>
          <a:lstStyle/>
          <a:p>
            <a:pPr algn="ctr"/>
            <a:r>
              <a:rPr lang="en-US" altLang="en-US" sz="3600" b="1" dirty="0">
                <a:solidFill>
                  <a:srgbClr val="3333FF"/>
                </a:solidFill>
                <a:latin typeface="+mn-lt"/>
              </a:rPr>
              <a:t>Dispensational Theology is a </a:t>
            </a:r>
            <a:br>
              <a:rPr lang="en-US" altLang="en-US" sz="3600" b="1" dirty="0">
                <a:solidFill>
                  <a:srgbClr val="3333FF"/>
                </a:solidFill>
                <a:latin typeface="+mn-lt"/>
              </a:rPr>
            </a:br>
            <a:r>
              <a:rPr lang="en-US" altLang="en-US" sz="3600" b="1" dirty="0">
                <a:solidFill>
                  <a:srgbClr val="3333FF"/>
                </a:solidFill>
                <a:latin typeface="+mn-lt"/>
              </a:rPr>
              <a:t>System of Theology</a:t>
            </a:r>
          </a:p>
        </p:txBody>
      </p:sp>
      <p:sp>
        <p:nvSpPr>
          <p:cNvPr id="183299" name="Rectangle 3"/>
          <p:cNvSpPr>
            <a:spLocks noChangeArrowheads="1"/>
          </p:cNvSpPr>
          <p:nvPr/>
        </p:nvSpPr>
        <p:spPr bwMode="auto">
          <a:xfrm>
            <a:off x="177800" y="1371600"/>
            <a:ext cx="8785225" cy="4687888"/>
          </a:xfrm>
          <a:prstGeom prst="rect">
            <a:avLst/>
          </a:prstGeom>
          <a:noFill/>
          <a:ln w="9525">
            <a:noFill/>
            <a:miter lim="800000"/>
            <a:headEnd/>
            <a:tailEnd/>
          </a:ln>
          <a:effectLst/>
        </p:spPr>
        <p:txBody>
          <a:bodyPr lIns="91436" tIns="45718" rIns="91436" bIns="45718"/>
          <a:lstStyle/>
          <a:p>
            <a:pPr marL="0" marR="0" lvl="0" indent="0" algn="just" defTabSz="915001" rtl="0" eaLnBrk="1" fontAlgn="auto" latinLnBrk="0" hangingPunct="1">
              <a:lnSpc>
                <a:spcPct val="100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Traditional-normative dispensational theology is a system that embodies three essential, fundamental concepts called the </a:t>
            </a:r>
            <a:r>
              <a:rPr kumimoji="0" lang="en-US" sz="2800" b="1" i="0" u="none" strike="noStrike" kern="1200" cap="none" spc="0" normalizeH="0" baseline="0" noProof="0" dirty="0">
                <a:ln>
                  <a:noFill/>
                </a:ln>
                <a:solidFill>
                  <a:srgbClr val="3333FF"/>
                </a:solidFill>
                <a:effectLst/>
                <a:uLnTx/>
                <a:uFillTx/>
                <a:latin typeface="Calibri" panose="020F0502020204030204" pitchFamily="34" charset="0"/>
                <a:ea typeface="+mn-ea"/>
                <a:cs typeface="Calibri" panose="020F0502020204030204" pitchFamily="34" charset="0"/>
              </a:rPr>
              <a:t>sine qua non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(lit. “without which is not”):</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lang="en-US" sz="2800" dirty="0">
                <a:solidFill>
                  <a:prstClr val="black"/>
                </a:solidFill>
                <a:latin typeface="Calibri" panose="020F0502020204030204" pitchFamily="34" charset="0"/>
                <a:cs typeface="Calibri" panose="020F0502020204030204" pitchFamily="34" charset="0"/>
              </a:rPr>
              <a:t>consistent</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use of a plain, normal, literal, grammatical-historical method of interpretation;</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Which reveals that </a:t>
            </a:r>
            <a:r>
              <a:rPr lang="en-US" sz="2800" dirty="0">
                <a:solidFill>
                  <a:prstClr val="black"/>
                </a:solidFill>
                <a:latin typeface="Calibri" panose="020F0502020204030204" pitchFamily="34" charset="0"/>
                <a:cs typeface="Calibri" panose="020F0502020204030204" pitchFamily="34" charset="0"/>
              </a:rPr>
              <a:t>the Church is distinct from Israel;</a:t>
            </a:r>
          </a:p>
          <a:p>
            <a:pPr marL="457200" marR="0" lvl="0" indent="-457200" algn="just" defTabSz="915001" rtl="0" eaLnBrk="1" fontAlgn="auto" latinLnBrk="0" hangingPunct="1">
              <a:lnSpc>
                <a:spcPct val="100000"/>
              </a:lnSpc>
              <a:spcBef>
                <a:spcPts val="0"/>
              </a:spcBef>
              <a:spcAft>
                <a:spcPts val="2400"/>
              </a:spcAft>
              <a:buClr>
                <a:prstClr val="black"/>
              </a:buClr>
              <a:buSzTx/>
              <a:buFont typeface="+mj-lt"/>
              <a:buAutoNum type="arabicPeriod"/>
              <a:tabLst/>
              <a:defRPr/>
            </a:pPr>
            <a:r>
              <a:rPr lang="en-US" sz="2800" b="1" u="sng" dirty="0">
                <a:solidFill>
                  <a:srgbClr val="CC00CC"/>
                </a:solidFill>
              </a:rPr>
              <a:t>God’s overall purpose is to bring glory to Himself</a:t>
            </a:r>
            <a:r>
              <a:rPr lang="en-US" sz="2800" dirty="0">
                <a:solidFill>
                  <a:srgbClr val="CC00CC"/>
                </a:solidFill>
              </a:rPr>
              <a:t> </a:t>
            </a: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(Eph. 1:6, 12, 14).  </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 Charles Ryrie, </a:t>
            </a:r>
            <a:r>
              <a:rPr kumimoji="0" lang="en-US" alt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Dispensationalism</a:t>
            </a: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pp. 38-41</a:t>
            </a:r>
          </a:p>
        </p:txBody>
      </p:sp>
    </p:spTree>
    <p:extLst>
      <p:ext uri="{BB962C8B-B14F-4D97-AF65-F5344CB8AC3E}">
        <p14:creationId xmlns:p14="http://schemas.microsoft.com/office/powerpoint/2010/main" val="1356259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470944" y="228600"/>
            <a:ext cx="4202113" cy="685800"/>
          </a:xfrm>
        </p:spPr>
        <p:txBody>
          <a:bodyPr>
            <a:noAutofit/>
          </a:bodyPr>
          <a:lstStyle/>
          <a:p>
            <a:pPr algn="ctr">
              <a:lnSpc>
                <a:spcPct val="100000"/>
              </a:lnSpc>
              <a:defRPr/>
            </a:pPr>
            <a:r>
              <a:rPr lang="en-US" sz="3600" b="1" dirty="0">
                <a:solidFill>
                  <a:srgbClr val="3333FF"/>
                </a:solidFill>
                <a:latin typeface="+mn-lt"/>
              </a:rPr>
              <a:t>Doxological Purpose</a:t>
            </a:r>
          </a:p>
        </p:txBody>
      </p:sp>
      <p:sp>
        <p:nvSpPr>
          <p:cNvPr id="31747" name="Text Box 3"/>
          <p:cNvSpPr txBox="1">
            <a:spLocks noChangeArrowheads="1"/>
          </p:cNvSpPr>
          <p:nvPr/>
        </p:nvSpPr>
        <p:spPr bwMode="auto">
          <a:xfrm>
            <a:off x="2069306" y="6230938"/>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Dictionary of Premillennial Theology</a:t>
            </a: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marR="0" lvl="0" indent="-457200" algn="just" defTabSz="914400" rtl="0" eaLnBrk="1" fontAlgn="auto" latinLnBrk="0" hangingPunct="1">
              <a:lnSpc>
                <a:spcPct val="100000"/>
              </a:lnSpc>
              <a:spcBef>
                <a:spcPts val="0"/>
              </a:spcBef>
              <a:spcAft>
                <a:spcPts val="2400"/>
              </a:spcAft>
              <a:buClr>
                <a:prstClr val="black"/>
              </a:buClr>
              <a:buSzTx/>
              <a:buFont typeface="+mj-lt"/>
              <a:buAutoNum type="alphaU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God’s ultimate purpose for the ages is to </a:t>
            </a:r>
            <a:r>
              <a:rPr lang="en-US" altLang="en-US" sz="2800" b="1" u="sng" dirty="0">
                <a:solidFill>
                  <a:srgbClr val="CC00CC"/>
                </a:solidFill>
                <a:latin typeface="+mn-lt"/>
                <a:cs typeface="+mn-cs"/>
              </a:rPr>
              <a:t>glorify</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Himself.  Scripture is not human-centered, as though salvation were the principle point, but God-centered, because </a:t>
            </a:r>
            <a:r>
              <a:rPr lang="en-US" altLang="en-US" sz="2800" b="1" u="sng" dirty="0">
                <a:solidFill>
                  <a:srgbClr val="CC00CC"/>
                </a:solidFill>
                <a:latin typeface="+mn-lt"/>
                <a:cs typeface="+mn-cs"/>
              </a:rPr>
              <a:t>His glory is at the center</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2400"/>
              </a:spcAft>
              <a:buClr>
                <a:prstClr val="black"/>
              </a:buClr>
              <a:buSzTx/>
              <a:buFont typeface="+mj-lt"/>
              <a:buAutoNum type="alphaUcPeriod"/>
              <a:tabLst/>
              <a:defRPr/>
            </a:pPr>
            <a:r>
              <a:rPr lang="en-US" altLang="en-US" sz="2800" b="1" u="sng" dirty="0">
                <a:solidFill>
                  <a:srgbClr val="CC00CC"/>
                </a:solidFill>
                <a:latin typeface="+mn-lt"/>
                <a:cs typeface="+mn-cs"/>
              </a:rPr>
              <a:t>The glory of God is the primary principle that unifies all dispensations</a:t>
            </a:r>
            <a:r>
              <a:rPr lang="en-US" altLang="en-US" sz="2800" dirty="0">
                <a:solidFill>
                  <a:prstClr val="black"/>
                </a:solidFill>
                <a:latin typeface="Calibri" panose="020F0502020204030204" pitchFamily="34" charset="0"/>
                <a:cs typeface="Calibri" panose="020F0502020204030204" pitchFamily="34" charset="0"/>
              </a:rPr>
              <a:t>, the program of salvation being just one of the means by which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glorifies Himself.  Each successive revelation of God’s plan for the ages, as well as His dealing with the elect, non-elect, angels, and nations all manifest His glory.</a:t>
            </a:r>
            <a:r>
              <a:rPr kumimoji="0" lang="en-US" altLang="en-US" sz="2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53207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7150" y="188845"/>
            <a:ext cx="9029700" cy="609600"/>
          </a:xfrm>
        </p:spPr>
        <p:txBody>
          <a:bodyPr>
            <a:normAutofit fontScale="90000"/>
          </a:bodyPr>
          <a:lstStyle/>
          <a:p>
            <a:pPr algn="ctr" eaLnBrk="1" hangingPunct="1">
              <a:lnSpc>
                <a:spcPct val="100000"/>
              </a:lnSpc>
            </a:pPr>
            <a:r>
              <a:rPr lang="en-US" altLang="en-US" sz="3600" b="1" dirty="0">
                <a:solidFill>
                  <a:srgbClr val="008000"/>
                </a:solidFill>
                <a:latin typeface="+mn-lt"/>
              </a:rPr>
              <a:t>V.</a:t>
            </a:r>
            <a:r>
              <a:rPr lang="en-US" altLang="en-US" sz="3600" b="1" dirty="0">
                <a:solidFill>
                  <a:srgbClr val="3333FF"/>
                </a:solidFill>
                <a:latin typeface="+mn-lt"/>
              </a:rPr>
              <a:t> The Reformers’ Incomplete Reforms</a:t>
            </a:r>
          </a:p>
        </p:txBody>
      </p:sp>
      <p:sp>
        <p:nvSpPr>
          <p:cNvPr id="17411" name="Rectangle 7"/>
          <p:cNvSpPr>
            <a:spLocks noGrp="1" noChangeArrowheads="1"/>
          </p:cNvSpPr>
          <p:nvPr>
            <p:ph type="body" idx="1"/>
          </p:nvPr>
        </p:nvSpPr>
        <p:spPr>
          <a:xfrm>
            <a:off x="465826" y="1138687"/>
            <a:ext cx="8229600" cy="5608622"/>
          </a:xfrm>
        </p:spPr>
        <p:txBody>
          <a:bodyPr>
            <a:normAutofit fontScale="92500"/>
          </a:bodyPr>
          <a:lstStyle/>
          <a:p>
            <a:pPr marL="457200" indent="-457200">
              <a:lnSpc>
                <a:spcPct val="100000"/>
              </a:lnSpc>
              <a:spcBef>
                <a:spcPts val="0"/>
              </a:spcBef>
              <a:spcAft>
                <a:spcPts val="2400"/>
              </a:spcAft>
              <a:buClr>
                <a:srgbClr val="CC00CC"/>
              </a:buClr>
              <a:buFont typeface="+mj-lt"/>
              <a:buAutoNum type="alphaUcPeriod"/>
            </a:pPr>
            <a:r>
              <a:rPr lang="en-US" altLang="en-US" sz="2800" dirty="0"/>
              <a:t>Selective literalism</a:t>
            </a:r>
          </a:p>
          <a:p>
            <a:pPr marL="457200" indent="-457200">
              <a:lnSpc>
                <a:spcPct val="100000"/>
              </a:lnSpc>
              <a:spcBef>
                <a:spcPts val="0"/>
              </a:spcBef>
              <a:spcAft>
                <a:spcPts val="2400"/>
              </a:spcAft>
              <a:buClr>
                <a:srgbClr val="CC00CC"/>
              </a:buClr>
              <a:buFont typeface="+mj-lt"/>
              <a:buAutoNum type="alphaUcPeriod"/>
            </a:pPr>
            <a:r>
              <a:rPr lang="en-US" altLang="en-US" sz="2800" dirty="0"/>
              <a:t>“Irresponsibly” dealt with eschatology</a:t>
            </a:r>
          </a:p>
          <a:p>
            <a:pPr marL="457200" indent="-457200">
              <a:lnSpc>
                <a:spcPct val="100000"/>
              </a:lnSpc>
              <a:spcBef>
                <a:spcPts val="0"/>
              </a:spcBef>
              <a:spcAft>
                <a:spcPts val="2400"/>
              </a:spcAft>
              <a:buClr>
                <a:srgbClr val="CC00CC"/>
              </a:buClr>
              <a:buFont typeface="+mj-lt"/>
              <a:buAutoNum type="alphaUcPeriod"/>
            </a:pPr>
            <a:r>
              <a:rPr lang="en-US" altLang="en-US" sz="2800" dirty="0"/>
              <a:t>Retained and Perpetuated Augustinian Amillennialism</a:t>
            </a:r>
          </a:p>
          <a:p>
            <a:pPr marL="457200" indent="-457200">
              <a:lnSpc>
                <a:spcPct val="100000"/>
              </a:lnSpc>
              <a:spcBef>
                <a:spcPts val="0"/>
              </a:spcBef>
              <a:spcAft>
                <a:spcPts val="2400"/>
              </a:spcAft>
              <a:buClr>
                <a:srgbClr val="CC00CC"/>
              </a:buClr>
              <a:buFont typeface="+mj-lt"/>
              <a:buAutoNum type="alphaUcPeriod"/>
            </a:pPr>
            <a:r>
              <a:rPr lang="en-US" altLang="en-US" sz="2800" dirty="0"/>
              <a:t>Perpetuated Roman Catholicism’s Errors</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Wanted to ‘reform’ not leave the Church</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Infant baptism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Consubstantiation</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Church = the earthly kingdom</a:t>
            </a:r>
          </a:p>
          <a:p>
            <a:pPr marL="914400" lvl="2" indent="-341313">
              <a:lnSpc>
                <a:spcPct val="100000"/>
              </a:lnSpc>
              <a:spcBef>
                <a:spcPts val="0"/>
              </a:spcBef>
              <a:spcAft>
                <a:spcPts val="1200"/>
              </a:spcAft>
              <a:buClr>
                <a:srgbClr val="996633"/>
              </a:buClr>
              <a:buFont typeface="Calibri" panose="020F0502020204030204" pitchFamily="34" charset="0"/>
              <a:buChar char="̶"/>
            </a:pPr>
            <a:r>
              <a:rPr lang="en-US" altLang="en-US" sz="2800" dirty="0"/>
              <a:t>Anti-Semitism</a:t>
            </a:r>
          </a:p>
        </p:txBody>
      </p:sp>
    </p:spTree>
    <p:extLst>
      <p:ext uri="{BB962C8B-B14F-4D97-AF65-F5344CB8AC3E}">
        <p14:creationId xmlns:p14="http://schemas.microsoft.com/office/powerpoint/2010/main" val="485683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00295"/>
            <a:ext cx="7797460" cy="6657409"/>
          </a:xfrm>
          <a:prstGeom prst="rect">
            <a:avLst/>
          </a:prstGeom>
          <a:solidFill>
            <a:schemeClr val="accent1"/>
          </a:solidFill>
        </p:spPr>
      </p:pic>
    </p:spTree>
    <p:extLst>
      <p:ext uri="{BB962C8B-B14F-4D97-AF65-F5344CB8AC3E}">
        <p14:creationId xmlns:p14="http://schemas.microsoft.com/office/powerpoint/2010/main" val="2265305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9ED59E8-9A33-48DB-8C29-4371A93E28E1}"/>
              </a:ext>
            </a:extLst>
          </p:cNvPr>
          <p:cNvPicPr>
            <a:picLocks noChangeAspect="1"/>
          </p:cNvPicPr>
          <p:nvPr/>
        </p:nvPicPr>
        <p:blipFill>
          <a:blip r:embed="rId2"/>
          <a:stretch>
            <a:fillRect/>
          </a:stretch>
        </p:blipFill>
        <p:spPr>
          <a:xfrm>
            <a:off x="1050022" y="1446819"/>
            <a:ext cx="7043956" cy="5029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2">
            <a:extLst>
              <a:ext uri="{FF2B5EF4-FFF2-40B4-BE49-F238E27FC236}">
                <a16:creationId xmlns:a16="http://schemas.microsoft.com/office/drawing/2014/main" id="{7D399CD8-60E2-4956-BF7F-4D1D66DEC213}"/>
              </a:ext>
            </a:extLst>
          </p:cNvPr>
          <p:cNvSpPr txBox="1">
            <a:spLocks noChangeArrowheads="1"/>
          </p:cNvSpPr>
          <p:nvPr/>
        </p:nvSpPr>
        <p:spPr>
          <a:xfrm>
            <a:off x="1183793" y="228599"/>
            <a:ext cx="6776414" cy="92093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defRPr/>
            </a:pPr>
            <a:r>
              <a:rPr lang="en-US" sz="3600" b="1" dirty="0">
                <a:solidFill>
                  <a:srgbClr val="3333FF"/>
                </a:solidFill>
                <a:latin typeface="+mn-lt"/>
              </a:rPr>
              <a:t>Israel-Church distinctions</a:t>
            </a:r>
          </a:p>
          <a:p>
            <a:pPr algn="ctr">
              <a:lnSpc>
                <a:spcPct val="100000"/>
              </a:lnSpc>
              <a:defRPr/>
            </a:pPr>
            <a:r>
              <a:rPr lang="en-US" sz="2800" b="1" dirty="0">
                <a:solidFill>
                  <a:srgbClr val="3333FF"/>
                </a:solidFill>
                <a:latin typeface="+mn-lt"/>
              </a:rPr>
              <a:t>Biblical Covenants will be fulfilled</a:t>
            </a:r>
          </a:p>
        </p:txBody>
      </p:sp>
    </p:spTree>
    <p:extLst>
      <p:ext uri="{BB962C8B-B14F-4D97-AF65-F5344CB8AC3E}">
        <p14:creationId xmlns:p14="http://schemas.microsoft.com/office/powerpoint/2010/main" val="235732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2C391D-6788-48A2-BAC5-962200A1DA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698" y="1382518"/>
            <a:ext cx="7912605" cy="5029200"/>
          </a:xfrm>
          <a:prstGeom prst="rect">
            <a:avLst/>
          </a:prstGeom>
          <a:solidFill>
            <a:schemeClr val="accent1"/>
          </a:solidFill>
        </p:spPr>
      </p:pic>
      <p:sp>
        <p:nvSpPr>
          <p:cNvPr id="3" name="Rectangle 2">
            <a:extLst>
              <a:ext uri="{FF2B5EF4-FFF2-40B4-BE49-F238E27FC236}">
                <a16:creationId xmlns:a16="http://schemas.microsoft.com/office/drawing/2014/main" id="{C9C7BFCE-6581-4F81-857F-0065BA2BCD0F}"/>
              </a:ext>
            </a:extLst>
          </p:cNvPr>
          <p:cNvSpPr txBox="1">
            <a:spLocks noChangeArrowheads="1"/>
          </p:cNvSpPr>
          <p:nvPr/>
        </p:nvSpPr>
        <p:spPr>
          <a:xfrm>
            <a:off x="1183793" y="228599"/>
            <a:ext cx="6776414" cy="92093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defRPr/>
            </a:pPr>
            <a:r>
              <a:rPr lang="en-US" sz="3600" b="1" dirty="0">
                <a:solidFill>
                  <a:srgbClr val="3333FF"/>
                </a:solidFill>
                <a:latin typeface="+mn-lt"/>
              </a:rPr>
              <a:t>Israel-Church distinctions</a:t>
            </a:r>
          </a:p>
          <a:p>
            <a:pPr algn="ctr">
              <a:lnSpc>
                <a:spcPct val="100000"/>
              </a:lnSpc>
              <a:defRPr/>
            </a:pPr>
            <a:r>
              <a:rPr lang="en-US" sz="2800" b="1" dirty="0">
                <a:solidFill>
                  <a:srgbClr val="3333FF"/>
                </a:solidFill>
                <a:latin typeface="+mn-lt"/>
              </a:rPr>
              <a:t>National Israel – Judged and Saved</a:t>
            </a:r>
          </a:p>
        </p:txBody>
      </p:sp>
      <p:sp>
        <p:nvSpPr>
          <p:cNvPr id="6" name="Arrow: Down 5">
            <a:extLst>
              <a:ext uri="{FF2B5EF4-FFF2-40B4-BE49-F238E27FC236}">
                <a16:creationId xmlns:a16="http://schemas.microsoft.com/office/drawing/2014/main" id="{F31E15BA-2ACC-4F90-8981-3CEF6DC0D31E}"/>
              </a:ext>
            </a:extLst>
          </p:cNvPr>
          <p:cNvSpPr/>
          <p:nvPr/>
        </p:nvSpPr>
        <p:spPr>
          <a:xfrm>
            <a:off x="5094514" y="3596650"/>
            <a:ext cx="174172" cy="1680759"/>
          </a:xfrm>
          <a:prstGeom prst="down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6D78F4-0267-4C90-9079-05193248743F}"/>
              </a:ext>
            </a:extLst>
          </p:cNvPr>
          <p:cNvPicPr>
            <a:picLocks noChangeAspect="1"/>
          </p:cNvPicPr>
          <p:nvPr/>
        </p:nvPicPr>
        <p:blipFill>
          <a:blip r:embed="rId3"/>
          <a:stretch>
            <a:fillRect/>
          </a:stretch>
        </p:blipFill>
        <p:spPr>
          <a:xfrm>
            <a:off x="4458783" y="2490664"/>
            <a:ext cx="1463039" cy="1367253"/>
          </a:xfrm>
          <a:prstGeom prst="heart">
            <a:avLst/>
          </a:prstGeom>
        </p:spPr>
      </p:pic>
    </p:spTree>
    <p:extLst>
      <p:ext uri="{BB962C8B-B14F-4D97-AF65-F5344CB8AC3E}">
        <p14:creationId xmlns:p14="http://schemas.microsoft.com/office/powerpoint/2010/main" val="3156076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698" y="1382518"/>
            <a:ext cx="7912605" cy="5029200"/>
          </a:xfrm>
          <a:prstGeom prst="rect">
            <a:avLst/>
          </a:prstGeom>
          <a:solidFill>
            <a:schemeClr val="accent1"/>
          </a:solidFill>
        </p:spPr>
      </p:pic>
      <p:pic>
        <p:nvPicPr>
          <p:cNvPr id="2" name="Picture 1">
            <a:extLst>
              <a:ext uri="{FF2B5EF4-FFF2-40B4-BE49-F238E27FC236}">
                <a16:creationId xmlns:a16="http://schemas.microsoft.com/office/drawing/2014/main" id="{C7B77CAB-5FD4-425D-BC8F-4F702563126F}"/>
              </a:ext>
            </a:extLst>
          </p:cNvPr>
          <p:cNvPicPr>
            <a:picLocks noChangeAspect="1"/>
          </p:cNvPicPr>
          <p:nvPr/>
        </p:nvPicPr>
        <p:blipFill>
          <a:blip r:embed="rId3"/>
          <a:stretch>
            <a:fillRect/>
          </a:stretch>
        </p:blipFill>
        <p:spPr>
          <a:xfrm>
            <a:off x="3596644" y="2473246"/>
            <a:ext cx="1464013" cy="1368742"/>
          </a:xfrm>
          <a:prstGeom prst="heart">
            <a:avLst/>
          </a:prstGeom>
        </p:spPr>
      </p:pic>
      <p:sp>
        <p:nvSpPr>
          <p:cNvPr id="6" name="Rectangle 2">
            <a:extLst>
              <a:ext uri="{FF2B5EF4-FFF2-40B4-BE49-F238E27FC236}">
                <a16:creationId xmlns:a16="http://schemas.microsoft.com/office/drawing/2014/main" id="{EAE26118-AD13-4584-AE38-2E545CAACB30}"/>
              </a:ext>
            </a:extLst>
          </p:cNvPr>
          <p:cNvSpPr txBox="1">
            <a:spLocks noChangeArrowheads="1"/>
          </p:cNvSpPr>
          <p:nvPr/>
        </p:nvSpPr>
        <p:spPr>
          <a:xfrm>
            <a:off x="1183793" y="228599"/>
            <a:ext cx="6776414" cy="92093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defRPr/>
            </a:pPr>
            <a:r>
              <a:rPr lang="en-US" sz="3600" b="1" dirty="0">
                <a:solidFill>
                  <a:srgbClr val="3333FF"/>
                </a:solidFill>
                <a:latin typeface="+mn-lt"/>
              </a:rPr>
              <a:t>Israel-Church distinctions</a:t>
            </a:r>
          </a:p>
          <a:p>
            <a:pPr algn="ctr">
              <a:lnSpc>
                <a:spcPct val="100000"/>
              </a:lnSpc>
              <a:defRPr/>
            </a:pPr>
            <a:r>
              <a:rPr lang="en-US" sz="2800" b="1" dirty="0">
                <a:solidFill>
                  <a:srgbClr val="3333FF"/>
                </a:solidFill>
                <a:latin typeface="+mn-lt"/>
              </a:rPr>
              <a:t>Church – Pretribulational Rapture</a:t>
            </a:r>
          </a:p>
        </p:txBody>
      </p:sp>
    </p:spTree>
    <p:extLst>
      <p:ext uri="{BB962C8B-B14F-4D97-AF65-F5344CB8AC3E}">
        <p14:creationId xmlns:p14="http://schemas.microsoft.com/office/powerpoint/2010/main" val="3752302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Review</a:t>
            </a:r>
          </a:p>
        </p:txBody>
      </p:sp>
      <p:sp>
        <p:nvSpPr>
          <p:cNvPr id="17411" name="Rectangle 7"/>
          <p:cNvSpPr>
            <a:spLocks noGrp="1" noChangeArrowheads="1"/>
          </p:cNvSpPr>
          <p:nvPr>
            <p:ph type="body" idx="1"/>
          </p:nvPr>
        </p:nvSpPr>
        <p:spPr>
          <a:xfrm>
            <a:off x="533299" y="1048108"/>
            <a:ext cx="8077402" cy="5231921"/>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636504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833438" y="228600"/>
            <a:ext cx="7477125" cy="838200"/>
          </a:xfrm>
        </p:spPr>
        <p:txBody>
          <a:bodyPr>
            <a:normAutofit/>
          </a:bodyPr>
          <a:lstStyle/>
          <a:p>
            <a:pPr algn="ctr" eaLnBrk="1" hangingPunct="1">
              <a:lnSpc>
                <a:spcPct val="100000"/>
              </a:lnSpc>
            </a:pPr>
            <a:r>
              <a:rPr lang="en-US" altLang="en-US" sz="3600" b="1" dirty="0">
                <a:solidFill>
                  <a:srgbClr val="008000"/>
                </a:solidFill>
                <a:latin typeface="+mn-lt"/>
              </a:rPr>
              <a:t>VII.</a:t>
            </a:r>
            <a:r>
              <a:rPr lang="en-US" altLang="en-US" sz="3600" b="1" dirty="0">
                <a:solidFill>
                  <a:srgbClr val="3333FF"/>
                </a:solidFill>
                <a:latin typeface="+mn-lt"/>
              </a:rPr>
              <a:t> Dispensationalism's Contribution</a:t>
            </a:r>
          </a:p>
        </p:txBody>
      </p:sp>
      <p:sp>
        <p:nvSpPr>
          <p:cNvPr id="17411" name="Rectangle 7"/>
          <p:cNvSpPr>
            <a:spLocks noGrp="1" noChangeArrowheads="1"/>
          </p:cNvSpPr>
          <p:nvPr>
            <p:ph type="body" idx="1"/>
          </p:nvPr>
        </p:nvSpPr>
        <p:spPr>
          <a:xfrm>
            <a:off x="505804" y="1028700"/>
            <a:ext cx="8132392" cy="3952875"/>
          </a:xfrm>
        </p:spPr>
        <p:txBody>
          <a:bodyPr>
            <a:normAutofit/>
          </a:bodyPr>
          <a:lstStyle/>
          <a:p>
            <a:pPr marL="457200" indent="-457200">
              <a:lnSpc>
                <a:spcPct val="100000"/>
              </a:lnSpc>
              <a:spcBef>
                <a:spcPts val="0"/>
              </a:spcBef>
              <a:spcAft>
                <a:spcPts val="1200"/>
              </a:spcAft>
              <a:buClr>
                <a:srgbClr val="CC00CC"/>
              </a:buClr>
              <a:buFont typeface="+mj-lt"/>
              <a:buAutoNum type="alphaUcPeriod"/>
            </a:pPr>
            <a:r>
              <a:rPr lang="en-US" altLang="en-US" sz="2800" dirty="0"/>
              <a:t>Dispensational movement</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Dispensational Systematized in 19</a:t>
            </a:r>
            <a:r>
              <a:rPr lang="en-US" altLang="en-US" sz="2800" baseline="30000" dirty="0"/>
              <a:t>th</a:t>
            </a:r>
            <a:r>
              <a:rPr lang="en-US" altLang="en-US" sz="2800" dirty="0"/>
              <a:t> century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Key Dispensational Leaders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Reformers’ hermeneutic applied to the whole bible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Retrieved key doctrines: Chiliasm, Israel-church distinction, Pretribulationalism</a:t>
            </a:r>
          </a:p>
        </p:txBody>
      </p:sp>
      <p:pic>
        <p:nvPicPr>
          <p:cNvPr id="5" name="Picture 4">
            <a:extLst>
              <a:ext uri="{FF2B5EF4-FFF2-40B4-BE49-F238E27FC236}">
                <a16:creationId xmlns:a16="http://schemas.microsoft.com/office/drawing/2014/main" id="{52594AFB-4140-4407-BBED-49600B78659C}"/>
              </a:ext>
            </a:extLst>
          </p:cNvPr>
          <p:cNvPicPr>
            <a:picLocks noChangeAspect="1"/>
          </p:cNvPicPr>
          <p:nvPr/>
        </p:nvPicPr>
        <p:blipFill>
          <a:blip r:embed="rId3"/>
          <a:stretch>
            <a:fillRect/>
          </a:stretch>
        </p:blipFill>
        <p:spPr>
          <a:xfrm>
            <a:off x="91440" y="5293895"/>
            <a:ext cx="8961120" cy="1385323"/>
          </a:xfrm>
          <a:prstGeom prst="rect">
            <a:avLst/>
          </a:prstGeom>
        </p:spPr>
      </p:pic>
    </p:spTree>
    <p:extLst>
      <p:ext uri="{BB962C8B-B14F-4D97-AF65-F5344CB8AC3E}">
        <p14:creationId xmlns:p14="http://schemas.microsoft.com/office/powerpoint/2010/main" val="1859093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t>Biblical Dispensationalism</a:t>
            </a:r>
          </a:p>
        </p:txBody>
      </p:sp>
      <p:sp>
        <p:nvSpPr>
          <p:cNvPr id="3" name="Subtitle 2"/>
          <p:cNvSpPr>
            <a:spLocks noGrp="1"/>
          </p:cNvSpPr>
          <p:nvPr>
            <p:ph type="subTitle" idx="1"/>
          </p:nvPr>
        </p:nvSpPr>
        <p:spPr>
          <a:xfrm>
            <a:off x="998508" y="3602038"/>
            <a:ext cx="7146985" cy="1657939"/>
          </a:xfrm>
        </p:spPr>
        <p:txBody>
          <a:bodyPr anchor="ctr">
            <a:normAutofit/>
          </a:bodyPr>
          <a:lstStyle/>
          <a:p>
            <a:r>
              <a:rPr lang="en-US" sz="3200" b="1" dirty="0"/>
              <a:t>Session 8</a:t>
            </a:r>
          </a:p>
          <a:p>
            <a:r>
              <a:rPr lang="en-US" sz="3200" b="1" dirty="0"/>
              <a:t>False Charges Against Dispensationalism</a:t>
            </a:r>
          </a:p>
        </p:txBody>
      </p:sp>
    </p:spTree>
    <p:extLst>
      <p:ext uri="{BB962C8B-B14F-4D97-AF65-F5344CB8AC3E}">
        <p14:creationId xmlns:p14="http://schemas.microsoft.com/office/powerpoint/2010/main" val="2471621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70000" lnSpcReduction="20000"/>
          </a:bodyPr>
          <a:lstStyle/>
          <a:p>
            <a:pPr marL="231775" indent="-231775">
              <a:lnSpc>
                <a:spcPct val="120000"/>
              </a:lnSpc>
            </a:pPr>
            <a:r>
              <a:rPr lang="en-US" sz="1800" dirty="0"/>
              <a:t>Alva J. McClain, Law &amp; Grace, Moody, 1967 978-088469-001-6</a:t>
            </a:r>
          </a:p>
          <a:p>
            <a:pPr marL="231775" indent="-231775">
              <a:lnSpc>
                <a:spcPct val="120000"/>
              </a:lnSpc>
            </a:pPr>
            <a:r>
              <a:rPr lang="en-US" sz="1800" dirty="0"/>
              <a:t>Arnold H. </a:t>
            </a:r>
            <a:r>
              <a:rPr lang="en-US" sz="1800" dirty="0" err="1"/>
              <a:t>Ehlert</a:t>
            </a:r>
            <a:r>
              <a:rPr lang="en-US" sz="1800" dirty="0"/>
              <a:t>, </a:t>
            </a:r>
            <a:r>
              <a:rPr lang="en-US" sz="1800" i="1" dirty="0"/>
              <a:t>“A Bibliography of Dispensationalism,” </a:t>
            </a:r>
            <a:r>
              <a:rPr lang="en-US" sz="1800" dirty="0"/>
              <a:t>Bibliotheca Sacra (January 1944–January 1946): 101:95–101, 199–209, 319–28, 447–60; 102:84–92, 207–19, 322–34, 455–67; 103:57–67.</a:t>
            </a:r>
          </a:p>
          <a:p>
            <a:pPr marL="231775" indent="-231775">
              <a:lnSpc>
                <a:spcPct val="120000"/>
              </a:lnSpc>
            </a:pPr>
            <a:r>
              <a:rPr lang="en-US" sz="1800" dirty="0"/>
              <a:t>Charles C. Ryrie, Dispensationalism, Moody, 2007, 080242189X</a:t>
            </a:r>
          </a:p>
          <a:p>
            <a:pPr marL="231775" indent="-231775">
              <a:lnSpc>
                <a:spcPct val="120000"/>
              </a:lnSpc>
            </a:pPr>
            <a:r>
              <a:rPr lang="en-US" sz="1800" dirty="0"/>
              <a:t>Christopher Cone, gen. ed., Dispensationalism Tomorrow &amp; Beyond, Tyndale Seminary Press, 2008 9780981479101</a:t>
            </a:r>
          </a:p>
          <a:p>
            <a:pPr marL="231775" indent="-231775">
              <a:lnSpc>
                <a:spcPct val="120000"/>
              </a:lnSpc>
            </a:pPr>
            <a:r>
              <a:rPr lang="en-US" sz="1800" dirty="0"/>
              <a:t>Christopher Cone, gen. ed., An Introduction To The New Covenant, Tyndale Seminary Press, 2013, 9781938484100</a:t>
            </a:r>
          </a:p>
          <a:p>
            <a:pPr marL="231775" indent="-231775">
              <a:lnSpc>
                <a:spcPct val="120000"/>
              </a:lnSpc>
            </a:pPr>
            <a:r>
              <a:rPr lang="en-US" sz="1800" dirty="0"/>
              <a:t>Walvoord, J. F., The Prophecy Knowledge Handbook. Wheaton, IL: Victor Books. 1990. </a:t>
            </a:r>
          </a:p>
          <a:p>
            <a:pPr marL="231775" indent="-231775">
              <a:lnSpc>
                <a:spcPct val="120000"/>
              </a:lnSpc>
            </a:pPr>
            <a:r>
              <a:rPr lang="en-US" sz="1800" dirty="0"/>
              <a:t>Lewis S. Chafer, Major Bible Themes, Zondervan, 1974, 0-310-22390-3</a:t>
            </a:r>
          </a:p>
          <a:p>
            <a:pPr marL="231775" indent="-231775">
              <a:lnSpc>
                <a:spcPct val="120000"/>
              </a:lnSpc>
            </a:pPr>
            <a:r>
              <a:rPr lang="en-US" sz="1800" dirty="0"/>
              <a:t>Mike </a:t>
            </a:r>
            <a:r>
              <a:rPr lang="en-US" sz="1800" dirty="0" err="1"/>
              <a:t>Stallard</a:t>
            </a:r>
            <a:r>
              <a:rPr lang="en-US" sz="1800" dirty="0"/>
              <a:t>, gen .ed., Dispensational Understanding of the New Covenant, Regular Baptist Books, 2012, 9781607764946</a:t>
            </a:r>
          </a:p>
          <a:p>
            <a:pPr marL="231775" indent="-231775">
              <a:lnSpc>
                <a:spcPct val="120000"/>
              </a:lnSpc>
            </a:pPr>
            <a:r>
              <a:rPr lang="en-US" sz="1800" dirty="0"/>
              <a:t>Paul Enns, The Moody Handbook of Theology, Moody 1989, </a:t>
            </a:r>
          </a:p>
          <a:p>
            <a:pPr marL="231775" indent="-231775">
              <a:lnSpc>
                <a:spcPct val="120000"/>
              </a:lnSpc>
            </a:pPr>
            <a:r>
              <a:rPr lang="en-US" sz="1800" dirty="0" err="1"/>
              <a:t>Renald</a:t>
            </a:r>
            <a:r>
              <a:rPr lang="en-US" sz="1800" dirty="0"/>
              <a:t> E. Showers, There Really Is A Difference, Friend of Israel Gospel Ministry, 1990, 0915540509</a:t>
            </a:r>
          </a:p>
          <a:p>
            <a:pPr marL="231775" indent="-231775">
              <a:lnSpc>
                <a:spcPct val="120000"/>
              </a:lnSpc>
            </a:pPr>
            <a:r>
              <a:rPr lang="en-US" sz="1800" dirty="0"/>
              <a:t>Rene </a:t>
            </a:r>
            <a:r>
              <a:rPr lang="en-US" sz="1800" dirty="0" err="1"/>
              <a:t>Pache</a:t>
            </a:r>
            <a:r>
              <a:rPr lang="en-US" sz="1800" dirty="0"/>
              <a:t>, The Inspiration and Authority of Scripture, Sheffield Pub Co, 1992</a:t>
            </a:r>
          </a:p>
          <a:p>
            <a:pPr marL="231775" indent="-231775">
              <a:lnSpc>
                <a:spcPct val="120000"/>
              </a:lnSpc>
            </a:pPr>
            <a:r>
              <a:rPr lang="en-US" sz="1800" dirty="0"/>
              <a:t>Roy B. </a:t>
            </a:r>
            <a:r>
              <a:rPr lang="en-US" sz="1800" dirty="0" err="1"/>
              <a:t>Zuck</a:t>
            </a:r>
            <a:r>
              <a:rPr lang="en-US" sz="1800" dirty="0"/>
              <a:t>, Basic Bible Interpretation, SP Publications, 1991</a:t>
            </a:r>
          </a:p>
          <a:p>
            <a:pPr marL="231775" indent="-231775">
              <a:lnSpc>
                <a:spcPct val="120000"/>
              </a:lnSpc>
            </a:pPr>
            <a:r>
              <a:rPr lang="en-US" sz="1800" dirty="0"/>
              <a:t>Charting the End Times </a:t>
            </a:r>
            <a:r>
              <a:rPr lang="en-US" sz="1800" dirty="0" err="1"/>
              <a:t>CD-Rom</a:t>
            </a:r>
            <a:r>
              <a:rPr lang="en-US" sz="1800" dirty="0"/>
              <a:t>: A Visual Guide to Understanding Bible Prophecy, ISBN-10: 0736917624</a:t>
            </a:r>
          </a:p>
          <a:p>
            <a:pPr marL="0" indent="0">
              <a:lnSpc>
                <a:spcPct val="120000"/>
              </a:lnSpc>
              <a:buNone/>
            </a:pPr>
            <a:r>
              <a:rPr lang="en-US" sz="1800" dirty="0"/>
              <a:t>Materials from:</a:t>
            </a:r>
          </a:p>
          <a:p>
            <a:pPr marL="233363" indent="-233363">
              <a:lnSpc>
                <a:spcPct val="120000"/>
              </a:lnSpc>
            </a:pPr>
            <a:r>
              <a:rPr lang="en-US" sz="1800" dirty="0"/>
              <a:t>Dr. Andy Woods, Sugar Land Bible Church, </a:t>
            </a:r>
            <a:r>
              <a:rPr lang="en-US" sz="1800" dirty="0">
                <a:hlinkClick r:id="rId2"/>
              </a:rPr>
              <a:t>www.slbc.org</a:t>
            </a:r>
            <a:r>
              <a:rPr lang="en-US" sz="1800" dirty="0"/>
              <a:t> </a:t>
            </a:r>
          </a:p>
          <a:p>
            <a:pPr marL="233363" indent="-233363">
              <a:lnSpc>
                <a:spcPct val="120000"/>
              </a:lnSpc>
            </a:pPr>
            <a:r>
              <a:rPr lang="en-US" sz="1800" dirty="0"/>
              <a:t>Dr. Vern Peterman, Holly Hills Bible Church, </a:t>
            </a:r>
            <a:r>
              <a:rPr lang="en-US" sz="1800" dirty="0">
                <a:hlinkClick r:id="rId3"/>
              </a:rPr>
              <a:t>www.hollyhillsbiblechurch.org</a:t>
            </a:r>
            <a:r>
              <a:rPr lang="en-US" sz="1800" dirty="0"/>
              <a:t> </a:t>
            </a:r>
          </a:p>
          <a:p>
            <a:pPr marL="233363" lvl="2" indent="-233363">
              <a:lnSpc>
                <a:spcPct val="120000"/>
              </a:lnSpc>
            </a:pPr>
            <a:r>
              <a:rPr lang="en-US" sz="1800" dirty="0"/>
              <a:t>George Zeller, Middletown Bible Church, </a:t>
            </a:r>
            <a:r>
              <a:rPr lang="en-US" sz="1800" dirty="0">
                <a:hlinkClick r:id="rId4"/>
              </a:rPr>
              <a:t>www.middletownbiblechurch.org</a:t>
            </a:r>
            <a:endParaRPr lang="en-US" sz="1800" dirty="0"/>
          </a:p>
          <a:p>
            <a:pPr marL="233363" lvl="2" indent="-233363">
              <a:lnSpc>
                <a:spcPct val="120000"/>
              </a:lnSpc>
            </a:pPr>
            <a:r>
              <a:rPr lang="en-US" sz="1800" dirty="0"/>
              <a:t>Ed Allsteadt, Sugar Land Bible Church, </a:t>
            </a:r>
            <a:r>
              <a:rPr lang="en-US" sz="1800" dirty="0">
                <a:hlinkClick r:id="rId2"/>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2352"/>
            <a:ext cx="9144000" cy="3665552"/>
          </a:xfrm>
        </p:spPr>
        <p:txBody>
          <a:bodyPr>
            <a:normAutofit/>
          </a:bodyPr>
          <a:lstStyle/>
          <a:p>
            <a:pPr marL="461963" indent="-461963" algn="just">
              <a:lnSpc>
                <a:spcPct val="100000"/>
              </a:lnSpc>
              <a:spcBef>
                <a:spcPts val="0"/>
              </a:spcBef>
              <a:spcAft>
                <a:spcPts val="1200"/>
              </a:spcAft>
              <a:buClr>
                <a:srgbClr val="0033CC"/>
              </a:buClr>
              <a:buFont typeface="+mj-lt"/>
              <a:buAutoNum type="arabicPeriod"/>
            </a:pPr>
            <a:r>
              <a:rPr lang="en-US" sz="2800" b="1" dirty="0">
                <a:solidFill>
                  <a:srgbClr val="0000FF"/>
                </a:solidFill>
              </a:rPr>
              <a:t>‘A+’</a:t>
            </a:r>
            <a:r>
              <a:rPr lang="en-US" sz="2800" dirty="0"/>
              <a:t> – because they laid the groundwork for future generations by providing the right method whereby future generations could continue to reform the church through a </a:t>
            </a:r>
            <a:r>
              <a:rPr lang="en-US" sz="2800" b="1" u="sng" dirty="0">
                <a:solidFill>
                  <a:srgbClr val="0000FF"/>
                </a:solidFill>
              </a:rPr>
              <a:t>consistent application</a:t>
            </a:r>
            <a:r>
              <a:rPr lang="en-US" sz="2800" dirty="0"/>
              <a:t> of the Reformers’ interpretive approach.</a:t>
            </a:r>
          </a:p>
          <a:p>
            <a:pPr marL="461963" indent="-461963" algn="just">
              <a:lnSpc>
                <a:spcPct val="100000"/>
              </a:lnSpc>
              <a:spcBef>
                <a:spcPts val="0"/>
              </a:spcBef>
              <a:spcAft>
                <a:spcPts val="1200"/>
              </a:spcAft>
              <a:buClr>
                <a:srgbClr val="0033CC"/>
              </a:buClr>
              <a:buFont typeface="+mj-lt"/>
              <a:buAutoNum type="arabicPeriod"/>
            </a:pPr>
            <a:r>
              <a:rPr lang="en-US" sz="2800" b="1" dirty="0">
                <a:solidFill>
                  <a:srgbClr val="C00000"/>
                </a:solidFill>
              </a:rPr>
              <a:t>‘F’</a:t>
            </a:r>
            <a:r>
              <a:rPr lang="en-US" sz="2800" dirty="0"/>
              <a:t> – because they did not make a clean break with the Roman Catholic Church and forced a </a:t>
            </a:r>
            <a:r>
              <a:rPr lang="en-US" sz="2800" b="1" dirty="0">
                <a:solidFill>
                  <a:srgbClr val="0000FF"/>
                </a:solidFill>
              </a:rPr>
              <a:t>‘</a:t>
            </a:r>
            <a:r>
              <a:rPr lang="en-US" sz="2800" b="1" u="sng" dirty="0">
                <a:solidFill>
                  <a:srgbClr val="0000FF"/>
                </a:solidFill>
              </a:rPr>
              <a:t>selective’ literal approach</a:t>
            </a:r>
            <a:r>
              <a:rPr lang="en-US" sz="2800" b="1" dirty="0">
                <a:solidFill>
                  <a:srgbClr val="0000FF"/>
                </a:solidFill>
              </a:rPr>
              <a:t> </a:t>
            </a:r>
            <a:r>
              <a:rPr lang="en-US" sz="2800" dirty="0"/>
              <a:t>to Scripture upon the Protestant Church.</a:t>
            </a:r>
          </a:p>
        </p:txBody>
      </p:sp>
      <p:sp>
        <p:nvSpPr>
          <p:cNvPr id="6" name="Rectangle 6">
            <a:extLst>
              <a:ext uri="{FF2B5EF4-FFF2-40B4-BE49-F238E27FC236}">
                <a16:creationId xmlns:a16="http://schemas.microsoft.com/office/drawing/2014/main" id="{90302423-F644-421C-B461-00B1B2CD7A2C}"/>
              </a:ext>
            </a:extLst>
          </p:cNvPr>
          <p:cNvSpPr txBox="1">
            <a:spLocks noChangeArrowheads="1"/>
          </p:cNvSpPr>
          <p:nvPr/>
        </p:nvSpPr>
        <p:spPr>
          <a:xfrm>
            <a:off x="57150" y="188845"/>
            <a:ext cx="9029700"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en-US" sz="3200" b="1" dirty="0">
                <a:solidFill>
                  <a:srgbClr val="3333FF"/>
                </a:solidFill>
                <a:latin typeface="+mn-lt"/>
              </a:rPr>
              <a:t>The Reformers’ Report Card</a:t>
            </a:r>
          </a:p>
        </p:txBody>
      </p:sp>
      <p:pic>
        <p:nvPicPr>
          <p:cNvPr id="2" name="Picture 1">
            <a:extLst>
              <a:ext uri="{FF2B5EF4-FFF2-40B4-BE49-F238E27FC236}">
                <a16:creationId xmlns:a16="http://schemas.microsoft.com/office/drawing/2014/main" id="{780A62EE-5C1C-44D6-B2BE-3BEF744E2D6F}"/>
              </a:ext>
            </a:extLst>
          </p:cNvPr>
          <p:cNvPicPr>
            <a:picLocks noChangeAspect="1"/>
          </p:cNvPicPr>
          <p:nvPr/>
        </p:nvPicPr>
        <p:blipFill>
          <a:blip r:embed="rId3"/>
          <a:stretch>
            <a:fillRect/>
          </a:stretch>
        </p:blipFill>
        <p:spPr>
          <a:xfrm>
            <a:off x="3391383" y="4701577"/>
            <a:ext cx="2361235" cy="1828800"/>
          </a:xfrm>
          <a:prstGeom prst="rect">
            <a:avLst/>
          </a:prstGeom>
        </p:spPr>
      </p:pic>
    </p:spTree>
    <p:extLst>
      <p:ext uri="{BB962C8B-B14F-4D97-AF65-F5344CB8AC3E}">
        <p14:creationId xmlns:p14="http://schemas.microsoft.com/office/powerpoint/2010/main" val="15772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247099" y="1143000"/>
            <a:ext cx="8819274"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139113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noAutofit/>
          </a:bodyPr>
          <a:lstStyle/>
          <a:p>
            <a:pPr algn="ctr" eaLnBrk="1" hangingPunct="1">
              <a:lnSpc>
                <a:spcPct val="100000"/>
              </a:lnSpc>
            </a:pPr>
            <a:r>
              <a:rPr lang="en-US" altLang="en-US" sz="3200" b="1" dirty="0">
                <a:solidFill>
                  <a:srgbClr val="008000"/>
                </a:solidFill>
                <a:latin typeface="+mn-lt"/>
              </a:rPr>
              <a:t>VI.</a:t>
            </a:r>
            <a:r>
              <a:rPr lang="en-US" altLang="en-US" sz="3200" b="1" dirty="0">
                <a:solidFill>
                  <a:srgbClr val="3333FF"/>
                </a:solidFill>
                <a:latin typeface="+mn-lt"/>
              </a:rPr>
              <a:t> Contemporary Reformation Theology</a:t>
            </a:r>
          </a:p>
        </p:txBody>
      </p:sp>
      <p:sp>
        <p:nvSpPr>
          <p:cNvPr id="17411" name="Rectangle 7"/>
          <p:cNvSpPr>
            <a:spLocks noGrp="1" noChangeArrowheads="1"/>
          </p:cNvSpPr>
          <p:nvPr>
            <p:ph type="body" idx="1"/>
          </p:nvPr>
        </p:nvSpPr>
        <p:spPr>
          <a:xfrm>
            <a:off x="114300" y="1028700"/>
            <a:ext cx="8915400" cy="4733840"/>
          </a:xfrm>
        </p:spPr>
        <p:txBody>
          <a:bodyPr>
            <a:noAutofit/>
          </a:bodyPr>
          <a:lstStyle/>
          <a:p>
            <a:pPr marL="457200" indent="-457200" algn="just">
              <a:lnSpc>
                <a:spcPct val="100000"/>
              </a:lnSpc>
              <a:spcBef>
                <a:spcPts val="0"/>
              </a:spcBef>
              <a:spcAft>
                <a:spcPts val="1200"/>
              </a:spcAft>
              <a:buClr>
                <a:srgbClr val="CC00CC"/>
              </a:buClr>
              <a:buFont typeface="+mj-lt"/>
              <a:buAutoNum type="alphaUcPeriod"/>
            </a:pPr>
            <a:r>
              <a:rPr lang="en-US" altLang="en-US" sz="2800" dirty="0"/>
              <a:t>Erroneously assumes no further theological progress to be made.</a:t>
            </a:r>
          </a:p>
          <a:p>
            <a:pPr marL="457200" indent="-457200" algn="just">
              <a:lnSpc>
                <a:spcPct val="100000"/>
              </a:lnSpc>
              <a:spcBef>
                <a:spcPts val="0"/>
              </a:spcBef>
              <a:spcAft>
                <a:spcPts val="1200"/>
              </a:spcAft>
              <a:buClr>
                <a:srgbClr val="CC00CC"/>
              </a:buClr>
              <a:buFont typeface="+mj-lt"/>
              <a:buAutoNum type="alphaUcPeriod"/>
            </a:pPr>
            <a:r>
              <a:rPr lang="en-US" altLang="en-US" sz="2800" dirty="0"/>
              <a:t>Has Frozen theological progress into creeds and confessions: </a:t>
            </a:r>
            <a:r>
              <a:rPr lang="en-US" altLang="en-US" sz="2800" b="1" u="sng" dirty="0">
                <a:solidFill>
                  <a:srgbClr val="0000FF"/>
                </a:solidFill>
              </a:rPr>
              <a:t>Creeds and confessions = authority rather than Scripture</a:t>
            </a:r>
            <a:r>
              <a:rPr lang="en-US" altLang="en-US" sz="2800" dirty="0"/>
              <a:t>. </a:t>
            </a:r>
          </a:p>
          <a:p>
            <a:pPr marL="457200" indent="-457200" algn="just">
              <a:lnSpc>
                <a:spcPct val="100000"/>
              </a:lnSpc>
              <a:spcBef>
                <a:spcPts val="0"/>
              </a:spcBef>
              <a:spcAft>
                <a:spcPts val="1200"/>
              </a:spcAft>
              <a:buClr>
                <a:srgbClr val="CC00CC"/>
              </a:buClr>
              <a:buFont typeface="+mj-lt"/>
              <a:buAutoNum type="alphaUcPeriod"/>
            </a:pPr>
            <a:r>
              <a:rPr lang="en-US" altLang="en-US" sz="2800" dirty="0"/>
              <a:t>Augustinian Amillennialism fossilized into RT.</a:t>
            </a:r>
          </a:p>
          <a:p>
            <a:pPr marL="457200" indent="-457200" algn="just">
              <a:lnSpc>
                <a:spcPct val="100000"/>
              </a:lnSpc>
              <a:spcBef>
                <a:spcPts val="0"/>
              </a:spcBef>
              <a:spcAft>
                <a:spcPts val="1200"/>
              </a:spcAft>
              <a:buClr>
                <a:srgbClr val="CC00CC"/>
              </a:buClr>
              <a:buFont typeface="+mj-lt"/>
              <a:buAutoNum type="alphaUcPeriod"/>
            </a:pPr>
            <a:r>
              <a:rPr lang="en-US" altLang="en-US" sz="2800" dirty="0"/>
              <a:t>Allegorizing of biblical Eschatological texts is common.</a:t>
            </a:r>
          </a:p>
          <a:p>
            <a:pPr marL="914400" lvl="2" indent="-344488" algn="just">
              <a:lnSpc>
                <a:spcPct val="100000"/>
              </a:lnSpc>
              <a:spcBef>
                <a:spcPts val="0"/>
              </a:spcBef>
              <a:spcAft>
                <a:spcPts val="1200"/>
              </a:spcAft>
              <a:buClr>
                <a:srgbClr val="996633"/>
              </a:buClr>
              <a:buFont typeface="Calibri" panose="020F0502020204030204" pitchFamily="34" charset="0"/>
              <a:buChar char="̶"/>
            </a:pPr>
            <a:r>
              <a:rPr lang="en-US" altLang="en-US" sz="2800" dirty="0"/>
              <a:t>Zech. 14:4; Rev. 21-22; Ezek. 40-48</a:t>
            </a:r>
          </a:p>
          <a:p>
            <a:pPr marL="457200" indent="-457200" algn="just">
              <a:lnSpc>
                <a:spcPct val="100000"/>
              </a:lnSpc>
              <a:spcBef>
                <a:spcPts val="0"/>
              </a:spcBef>
              <a:spcAft>
                <a:spcPts val="1200"/>
              </a:spcAft>
              <a:buClr>
                <a:srgbClr val="CC00CC"/>
              </a:buClr>
              <a:buFont typeface="+mj-lt"/>
              <a:buAutoNum type="alphaUcPeriod"/>
            </a:pPr>
            <a:r>
              <a:rPr lang="en-US" altLang="en-US" sz="2800" dirty="0"/>
              <a:t>Inconsistent literal hermeneutic.</a:t>
            </a:r>
          </a:p>
        </p:txBody>
      </p:sp>
      <p:pic>
        <p:nvPicPr>
          <p:cNvPr id="3" name="Picture 2"/>
          <p:cNvPicPr>
            <a:picLocks noChangeAspect="1"/>
          </p:cNvPicPr>
          <p:nvPr/>
        </p:nvPicPr>
        <p:blipFill>
          <a:blip r:embed="rId3"/>
          <a:stretch>
            <a:fillRect/>
          </a:stretch>
        </p:blipFill>
        <p:spPr>
          <a:xfrm>
            <a:off x="3161608" y="5762540"/>
            <a:ext cx="2820785" cy="914400"/>
          </a:xfrm>
          <a:prstGeom prst="rect">
            <a:avLst/>
          </a:prstGeom>
        </p:spPr>
      </p:pic>
    </p:spTree>
    <p:extLst>
      <p:ext uri="{BB962C8B-B14F-4D97-AF65-F5344CB8AC3E}">
        <p14:creationId xmlns:p14="http://schemas.microsoft.com/office/powerpoint/2010/main" val="29329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2352"/>
            <a:ext cx="9144000" cy="2029078"/>
          </a:xfrm>
        </p:spPr>
        <p:txBody>
          <a:bodyPr>
            <a:normAutofit/>
          </a:bodyPr>
          <a:lstStyle/>
          <a:p>
            <a:pPr marL="461963" indent="-461963" algn="just">
              <a:lnSpc>
                <a:spcPct val="100000"/>
              </a:lnSpc>
              <a:spcBef>
                <a:spcPts val="0"/>
              </a:spcBef>
              <a:spcAft>
                <a:spcPts val="1200"/>
              </a:spcAft>
              <a:buClr>
                <a:srgbClr val="0033CC"/>
              </a:buClr>
              <a:buFont typeface="+mj-lt"/>
              <a:buAutoNum type="arabicPeriod"/>
            </a:pPr>
            <a:r>
              <a:rPr lang="en-US" sz="2800" b="1" dirty="0">
                <a:solidFill>
                  <a:srgbClr val="C00000"/>
                </a:solidFill>
              </a:rPr>
              <a:t>‘F’</a:t>
            </a:r>
            <a:r>
              <a:rPr lang="en-US" sz="2800" dirty="0"/>
              <a:t> – because they, </a:t>
            </a:r>
            <a:r>
              <a:rPr lang="en-US" sz="2800" i="1" dirty="0"/>
              <a:t>like the early reformers</a:t>
            </a:r>
            <a:r>
              <a:rPr lang="en-US" sz="2800" dirty="0"/>
              <a:t>, have not made a clean break with the Roman Catholic Church and they continue to force a </a:t>
            </a:r>
            <a:r>
              <a:rPr lang="en-US" sz="2800" b="1" dirty="0">
                <a:solidFill>
                  <a:srgbClr val="0000FF"/>
                </a:solidFill>
              </a:rPr>
              <a:t>‘</a:t>
            </a:r>
            <a:r>
              <a:rPr lang="en-US" sz="2800" b="1" u="sng" dirty="0">
                <a:solidFill>
                  <a:srgbClr val="0000FF"/>
                </a:solidFill>
              </a:rPr>
              <a:t>selective’ literal approach</a:t>
            </a:r>
            <a:r>
              <a:rPr lang="en-US" sz="2800" b="1" dirty="0">
                <a:solidFill>
                  <a:srgbClr val="0000FF"/>
                </a:solidFill>
              </a:rPr>
              <a:t> </a:t>
            </a:r>
            <a:r>
              <a:rPr lang="en-US" sz="2800" dirty="0"/>
              <a:t>to Scripture upon the Protestant Church.</a:t>
            </a:r>
          </a:p>
        </p:txBody>
      </p:sp>
      <p:sp>
        <p:nvSpPr>
          <p:cNvPr id="6" name="Rectangle 6">
            <a:extLst>
              <a:ext uri="{FF2B5EF4-FFF2-40B4-BE49-F238E27FC236}">
                <a16:creationId xmlns:a16="http://schemas.microsoft.com/office/drawing/2014/main" id="{90302423-F644-421C-B461-00B1B2CD7A2C}"/>
              </a:ext>
            </a:extLst>
          </p:cNvPr>
          <p:cNvSpPr txBox="1">
            <a:spLocks noChangeArrowheads="1"/>
          </p:cNvSpPr>
          <p:nvPr/>
        </p:nvSpPr>
        <p:spPr>
          <a:xfrm>
            <a:off x="57150" y="188845"/>
            <a:ext cx="9029700"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en-US" sz="3200" b="1" dirty="0">
                <a:solidFill>
                  <a:srgbClr val="3333FF"/>
                </a:solidFill>
                <a:latin typeface="+mn-lt"/>
              </a:rPr>
              <a:t>The Contemporary Reformation’s Report Card</a:t>
            </a:r>
          </a:p>
        </p:txBody>
      </p:sp>
      <p:pic>
        <p:nvPicPr>
          <p:cNvPr id="2" name="Picture 1">
            <a:extLst>
              <a:ext uri="{FF2B5EF4-FFF2-40B4-BE49-F238E27FC236}">
                <a16:creationId xmlns:a16="http://schemas.microsoft.com/office/drawing/2014/main" id="{780A62EE-5C1C-44D6-B2BE-3BEF744E2D6F}"/>
              </a:ext>
            </a:extLst>
          </p:cNvPr>
          <p:cNvPicPr>
            <a:picLocks noChangeAspect="1"/>
          </p:cNvPicPr>
          <p:nvPr/>
        </p:nvPicPr>
        <p:blipFill>
          <a:blip r:embed="rId3"/>
          <a:stretch>
            <a:fillRect/>
          </a:stretch>
        </p:blipFill>
        <p:spPr>
          <a:xfrm>
            <a:off x="2210765" y="2951429"/>
            <a:ext cx="4722470" cy="3657600"/>
          </a:xfrm>
          <a:prstGeom prst="rect">
            <a:avLst/>
          </a:prstGeom>
        </p:spPr>
      </p:pic>
    </p:spTree>
    <p:extLst>
      <p:ext uri="{BB962C8B-B14F-4D97-AF65-F5344CB8AC3E}">
        <p14:creationId xmlns:p14="http://schemas.microsoft.com/office/powerpoint/2010/main" val="4013266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3645</Words>
  <Application>Microsoft Office PowerPoint</Application>
  <PresentationFormat>On-screen Show (4:3)</PresentationFormat>
  <Paragraphs>368</Paragraphs>
  <Slides>57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Wingdings</vt:lpstr>
      <vt:lpstr>1_Office Theme</vt:lpstr>
      <vt:lpstr>Biblical Dispensationalism</vt:lpstr>
      <vt:lpstr>PowerPoint Presentation</vt:lpstr>
      <vt:lpstr>Biblical Dispensationalism</vt:lpstr>
      <vt:lpstr>Overview</vt:lpstr>
      <vt:lpstr>V. The Reformers’ Incomplete Reforms</vt:lpstr>
      <vt:lpstr>PowerPoint Presentation</vt:lpstr>
      <vt:lpstr>Overview</vt:lpstr>
      <vt:lpstr>VI. Contemporary Reformation Theology</vt:lpstr>
      <vt:lpstr>PowerPoint Presentation</vt:lpstr>
      <vt:lpstr>PowerPoint Presentation</vt:lpstr>
      <vt:lpstr>Biblical Dispensationalism</vt:lpstr>
      <vt:lpstr>Overview</vt:lpstr>
      <vt:lpstr>VII. Dispensationalism's Contribution</vt:lpstr>
      <vt:lpstr>VII. Dispensationalism's Contribution</vt:lpstr>
      <vt:lpstr>Dispensational Theology is a  System of Theology</vt:lpstr>
      <vt:lpstr>VII. Dispensationalism's Contribution</vt:lpstr>
      <vt:lpstr>VII. Dispensationalism's Contribution</vt:lpstr>
      <vt:lpstr>VII. Dispensationalism's Contribution</vt:lpstr>
      <vt:lpstr>John Nelson Darby (1800–1882) </vt:lpstr>
      <vt:lpstr>John Nelson Darby (1800–1882) </vt:lpstr>
      <vt:lpstr>VII. Dispensationalism's Contribution</vt:lpstr>
      <vt:lpstr>Sir Robert Anderson (1841–1918)</vt:lpstr>
      <vt:lpstr>VII. Dispensationalism's Contribution</vt:lpstr>
      <vt:lpstr>Cyrus Ingerson Scofield (1843–1921)</vt:lpstr>
      <vt:lpstr>Cyrus Ingerson Scofield (1843–1921)</vt:lpstr>
      <vt:lpstr>Cyrus Ingerson Scofield (1843–1921)</vt:lpstr>
      <vt:lpstr>VII. Dispensationalism's Contribution</vt:lpstr>
      <vt:lpstr>William Eugene Blackstone (1841–1935)</vt:lpstr>
      <vt:lpstr>William Eugene Blackstone (1841–1935)</vt:lpstr>
      <vt:lpstr>VII. Dispensationalism's Contribution</vt:lpstr>
      <vt:lpstr>Henry Allen Ironside (1876–1951)</vt:lpstr>
      <vt:lpstr>Henry Allen Ironside (1876–1951)</vt:lpstr>
      <vt:lpstr>VII. Dispensationalism's Contribution</vt:lpstr>
      <vt:lpstr>Lewis Sperry Chafer (1871–1952)</vt:lpstr>
      <vt:lpstr>Lewis Sperry Chafer (1871–1952)</vt:lpstr>
      <vt:lpstr>Lewis Sperry Chafer (1871–1952)</vt:lpstr>
      <vt:lpstr>VII. Dispensationalism's Contribution</vt:lpstr>
      <vt:lpstr>PowerPoint Presentation</vt:lpstr>
      <vt:lpstr>Charles Ryrie Dispensationalism (Chicago: Moody Press, 1965), 86.</vt:lpstr>
      <vt:lpstr>E.W. Bullinger (1837‒1913)</vt:lpstr>
      <vt:lpstr>PowerPoint Presentation</vt:lpstr>
      <vt:lpstr>Galatians 4:24</vt:lpstr>
      <vt:lpstr>Revelation 11:8</vt:lpstr>
      <vt:lpstr>“When the plain sense of Scripture makes common sense, seek no other sense; therefore, take every word at its primary, ordinary, usual, literal meaning unless the facts of the immediate context, studied in light of related passages and axiomatic and fundamental truths, indicate clearly otherwise.”</vt:lpstr>
      <vt:lpstr>PowerPoint Presentation</vt:lpstr>
      <vt:lpstr>VII. Dispensationalism's Contribution</vt:lpstr>
      <vt:lpstr>Chiliasm (Millennialism)</vt:lpstr>
      <vt:lpstr>Dispensational Theology is a  System of Theology</vt:lpstr>
      <vt:lpstr>Doxological Purpose</vt:lpstr>
      <vt:lpstr>PowerPoint Presentation</vt:lpstr>
      <vt:lpstr>PowerPoint Presentation</vt:lpstr>
      <vt:lpstr>PowerPoint Presentation</vt:lpstr>
      <vt:lpstr>PowerPoint Presentation</vt:lpstr>
      <vt:lpstr>Review</vt:lpstr>
      <vt:lpstr>VII. Dispensationalism's Contribution</vt:lpstr>
      <vt:lpstr>Biblical Dispensationalism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56</cp:revision>
  <cp:lastPrinted>2019-04-02T17:36:31Z</cp:lastPrinted>
  <dcterms:created xsi:type="dcterms:W3CDTF">2019-02-18T15:51:05Z</dcterms:created>
  <dcterms:modified xsi:type="dcterms:W3CDTF">2019-04-02T17:36:43Z</dcterms:modified>
</cp:coreProperties>
</file>