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62"/>
  </p:notesMasterIdLst>
  <p:handoutMasterIdLst>
    <p:handoutMasterId r:id="rId63"/>
  </p:handoutMasterIdLst>
  <p:sldIdLst>
    <p:sldId id="2067" r:id="rId2"/>
    <p:sldId id="322" r:id="rId3"/>
    <p:sldId id="4884" r:id="rId4"/>
    <p:sldId id="682" r:id="rId5"/>
    <p:sldId id="664" r:id="rId6"/>
    <p:sldId id="4990" r:id="rId7"/>
    <p:sldId id="4981" r:id="rId8"/>
    <p:sldId id="5017" r:id="rId9"/>
    <p:sldId id="5154" r:id="rId10"/>
    <p:sldId id="5164" r:id="rId11"/>
    <p:sldId id="663" r:id="rId12"/>
    <p:sldId id="2298" r:id="rId13"/>
    <p:sldId id="2304" r:id="rId14"/>
    <p:sldId id="290" r:id="rId15"/>
    <p:sldId id="2307" r:id="rId16"/>
    <p:sldId id="1379" r:id="rId17"/>
    <p:sldId id="1356" r:id="rId18"/>
    <p:sldId id="3735" r:id="rId19"/>
    <p:sldId id="3738" r:id="rId20"/>
    <p:sldId id="5165" r:id="rId21"/>
    <p:sldId id="5179" r:id="rId22"/>
    <p:sldId id="5180" r:id="rId23"/>
    <p:sldId id="5155" r:id="rId24"/>
    <p:sldId id="5162" r:id="rId25"/>
    <p:sldId id="5163" r:id="rId26"/>
    <p:sldId id="492" r:id="rId27"/>
    <p:sldId id="4161" r:id="rId28"/>
    <p:sldId id="4731" r:id="rId29"/>
    <p:sldId id="1166" r:id="rId30"/>
    <p:sldId id="5166" r:id="rId31"/>
    <p:sldId id="4689" r:id="rId32"/>
    <p:sldId id="5120" r:id="rId33"/>
    <p:sldId id="5159" r:id="rId34"/>
    <p:sldId id="5158" r:id="rId35"/>
    <p:sldId id="5160" r:id="rId36"/>
    <p:sldId id="5167" r:id="rId37"/>
    <p:sldId id="5168" r:id="rId38"/>
    <p:sldId id="5169" r:id="rId39"/>
    <p:sldId id="1100" r:id="rId40"/>
    <p:sldId id="5173" r:id="rId41"/>
    <p:sldId id="5170" r:id="rId42"/>
    <p:sldId id="1263" r:id="rId43"/>
    <p:sldId id="5171" r:id="rId44"/>
    <p:sldId id="1126" r:id="rId45"/>
    <p:sldId id="5172" r:id="rId46"/>
    <p:sldId id="5174" r:id="rId47"/>
    <p:sldId id="5175" r:id="rId48"/>
    <p:sldId id="1363" r:id="rId49"/>
    <p:sldId id="5156" r:id="rId50"/>
    <p:sldId id="2885" r:id="rId51"/>
    <p:sldId id="2886" r:id="rId52"/>
    <p:sldId id="2650" r:id="rId53"/>
    <p:sldId id="4381" r:id="rId54"/>
    <p:sldId id="2658" r:id="rId55"/>
    <p:sldId id="5176" r:id="rId56"/>
    <p:sldId id="5177" r:id="rId57"/>
    <p:sldId id="5178" r:id="rId58"/>
    <p:sldId id="2248" r:id="rId59"/>
    <p:sldId id="5157" r:id="rId60"/>
    <p:sldId id="3488" r:id="rId61"/>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000099"/>
    <a:srgbClr val="000066"/>
    <a:srgbClr val="0000CC"/>
    <a:srgbClr val="006600"/>
    <a:srgbClr val="003300"/>
    <a:srgbClr val="008000"/>
    <a:srgbClr val="FFFF99"/>
    <a:srgbClr val="A50021"/>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450" autoAdjust="0"/>
    <p:restoredTop sz="93383" autoAdjust="0"/>
  </p:normalViewPr>
  <p:slideViewPr>
    <p:cSldViewPr>
      <p:cViewPr varScale="1">
        <p:scale>
          <a:sx n="103" d="100"/>
          <a:sy n="103" d="100"/>
        </p:scale>
        <p:origin x="1668"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3170238" cy="479425"/>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defTabSz="920970" eaLnBrk="1" hangingPunct="1">
              <a:defRPr sz="14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Dr. Andy Woods</a:t>
            </a:r>
          </a:p>
        </p:txBody>
      </p:sp>
      <p:sp>
        <p:nvSpPr>
          <p:cNvPr id="36867" name="Rectangle 3"/>
          <p:cNvSpPr>
            <a:spLocks noGrp="1" noChangeArrowheads="1"/>
          </p:cNvSpPr>
          <p:nvPr>
            <p:ph type="dt" sz="quarter" idx="1"/>
          </p:nvPr>
        </p:nvSpPr>
        <p:spPr bwMode="auto">
          <a:xfrm>
            <a:off x="4144963" y="0"/>
            <a:ext cx="3170237" cy="479425"/>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algn="r" defTabSz="920970" eaLnBrk="1" hangingPunct="1">
              <a:defRPr sz="1400">
                <a:latin typeface="Times New Roman" pitchFamily="18" charset="0"/>
                <a:cs typeface="Arial" charset="0"/>
              </a:defRPr>
            </a:lvl1pPr>
          </a:lstStyle>
          <a:p>
            <a:pPr>
              <a:defRPr/>
            </a:pPr>
            <a:r>
              <a:rPr lang="en-US">
                <a:latin typeface="Calibri" panose="020F0502020204030204" pitchFamily="34" charset="0"/>
                <a:cs typeface="Calibri" panose="020F0502020204030204" pitchFamily="34" charset="0"/>
              </a:rPr>
              <a:t>1/27/2019</a:t>
            </a:r>
            <a:endParaRPr lang="en-US" dirty="0">
              <a:latin typeface="Calibri" panose="020F0502020204030204" pitchFamily="34" charset="0"/>
              <a:cs typeface="Calibri" panose="020F0502020204030204" pitchFamily="34" charset="0"/>
            </a:endParaRPr>
          </a:p>
        </p:txBody>
      </p:sp>
      <p:sp>
        <p:nvSpPr>
          <p:cNvPr id="36868" name="Rectangle 4"/>
          <p:cNvSpPr>
            <a:spLocks noGrp="1" noChangeArrowheads="1"/>
          </p:cNvSpPr>
          <p:nvPr>
            <p:ph type="ftr" sz="quarter" idx="2"/>
          </p:nvPr>
        </p:nvSpPr>
        <p:spPr bwMode="auto">
          <a:xfrm>
            <a:off x="0" y="9121775"/>
            <a:ext cx="3170238"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defTabSz="920970" eaLnBrk="1" hangingPunct="1">
              <a:defRPr sz="14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Sugar Land Bible Church</a:t>
            </a:r>
          </a:p>
        </p:txBody>
      </p:sp>
      <p:sp>
        <p:nvSpPr>
          <p:cNvPr id="36869" name="Rectangle 5"/>
          <p:cNvSpPr>
            <a:spLocks noGrp="1" noChangeArrowheads="1"/>
          </p:cNvSpPr>
          <p:nvPr>
            <p:ph type="sldNum" sz="quarter" idx="3"/>
          </p:nvPr>
        </p:nvSpPr>
        <p:spPr bwMode="auto">
          <a:xfrm>
            <a:off x="4144963" y="9121775"/>
            <a:ext cx="3170237"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163" eaLnBrk="1" hangingPunct="1">
              <a:defRPr sz="1400" smtClean="0"/>
            </a:lvl1pPr>
          </a:lstStyle>
          <a:p>
            <a:pPr>
              <a:defRPr/>
            </a:pPr>
            <a:fld id="{F12A5B29-4538-4C3D-A81C-6C008BE36C0F}" type="slidenum">
              <a:rPr lang="en-US" altLang="en-US">
                <a:latin typeface="Calibri" panose="020F0502020204030204" pitchFamily="34" charset="0"/>
                <a:cs typeface="Calibri" panose="020F0502020204030204" pitchFamily="34" charset="0"/>
              </a:rPr>
              <a:pPr>
                <a:defRPr/>
              </a:pPr>
              <a:t>‹#›</a:t>
            </a:fld>
            <a:endParaRPr lang="en-US" altLang="en-US" dirty="0">
              <a:latin typeface="Calibri" panose="020F0502020204030204" pitchFamily="34" charset="0"/>
              <a:cs typeface="Calibri" panose="020F0502020204030204" pitchFamily="34" charset="0"/>
            </a:endParaRPr>
          </a:p>
        </p:txBody>
      </p:sp>
    </p:spTree>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170238" cy="479425"/>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defTabSz="920970" eaLnBrk="1" hangingPunct="1">
              <a:defRPr sz="1400">
                <a:latin typeface="Calibri" panose="020F0502020204030204" pitchFamily="34" charset="0"/>
                <a:cs typeface="Calibri" panose="020F0502020204030204" pitchFamily="34" charset="0"/>
              </a:defRPr>
            </a:lvl1pPr>
          </a:lstStyle>
          <a:p>
            <a:pPr>
              <a:defRPr/>
            </a:pPr>
            <a:r>
              <a:rPr lang="en-US" dirty="0"/>
              <a:t>Dr. Andy Woods</a:t>
            </a:r>
          </a:p>
        </p:txBody>
      </p:sp>
      <p:sp>
        <p:nvSpPr>
          <p:cNvPr id="3" name="Date Placeholder 2"/>
          <p:cNvSpPr>
            <a:spLocks noGrp="1"/>
          </p:cNvSpPr>
          <p:nvPr>
            <p:ph type="dt" idx="1"/>
          </p:nvPr>
        </p:nvSpPr>
        <p:spPr bwMode="auto">
          <a:xfrm>
            <a:off x="4143375" y="0"/>
            <a:ext cx="3170238" cy="479425"/>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algn="r" defTabSz="920970" eaLnBrk="1" hangingPunct="1">
              <a:defRPr sz="1400">
                <a:latin typeface="Calibri" panose="020F0502020204030204" pitchFamily="34" charset="0"/>
                <a:cs typeface="Calibri" panose="020F0502020204030204" pitchFamily="34" charset="0"/>
              </a:defRPr>
            </a:lvl1pPr>
          </a:lstStyle>
          <a:p>
            <a:pPr>
              <a:defRPr/>
            </a:pPr>
            <a:r>
              <a:rPr lang="en-US"/>
              <a:t>1/27/2019</a:t>
            </a:r>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101038" tIns="50519" rIns="101038" bIns="50519" rtlCol="0" anchor="ctr"/>
          <a:lstStyle/>
          <a:p>
            <a:pPr lvl="0"/>
            <a:endParaRPr lang="en-US" noProof="0" dirty="0"/>
          </a:p>
        </p:txBody>
      </p:sp>
      <p:sp>
        <p:nvSpPr>
          <p:cNvPr id="5" name="Notes Placeholder 4"/>
          <p:cNvSpPr>
            <a:spLocks noGrp="1"/>
          </p:cNvSpPr>
          <p:nvPr>
            <p:ph type="body" sz="quarter" idx="3"/>
          </p:nvPr>
        </p:nvSpPr>
        <p:spPr bwMode="auto">
          <a:xfrm>
            <a:off x="731838" y="4560888"/>
            <a:ext cx="5851525" cy="4319587"/>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0" y="9120188"/>
            <a:ext cx="3170238"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defTabSz="920970" eaLnBrk="1" hangingPunct="1">
              <a:defRPr sz="1400">
                <a:latin typeface="Calibri" panose="020F0502020204030204" pitchFamily="34" charset="0"/>
                <a:cs typeface="Calibri" panose="020F0502020204030204" pitchFamily="34" charset="0"/>
              </a:defRPr>
            </a:lvl1pPr>
          </a:lstStyle>
          <a:p>
            <a:pPr>
              <a:defRPr/>
            </a:pPr>
            <a:r>
              <a:rPr lang="en-US" dirty="0"/>
              <a:t>Sugar Land Bible Church</a:t>
            </a:r>
          </a:p>
        </p:txBody>
      </p:sp>
      <p:sp>
        <p:nvSpPr>
          <p:cNvPr id="7" name="Slide Number Placeholder 6"/>
          <p:cNvSpPr>
            <a:spLocks noGrp="1"/>
          </p:cNvSpPr>
          <p:nvPr>
            <p:ph type="sldNum" sz="quarter" idx="5"/>
          </p:nvPr>
        </p:nvSpPr>
        <p:spPr bwMode="auto">
          <a:xfrm>
            <a:off x="4143375" y="9120188"/>
            <a:ext cx="3170238"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163" eaLnBrk="1" hangingPunct="1">
              <a:defRPr sz="1400" smtClean="0">
                <a:latin typeface="Calibri" panose="020F0502020204030204" pitchFamily="34" charset="0"/>
                <a:cs typeface="Calibri" panose="020F0502020204030204" pitchFamily="34" charset="0"/>
              </a:defRPr>
            </a:lvl1pPr>
          </a:lstStyle>
          <a:p>
            <a:pPr>
              <a:defRPr/>
            </a:pPr>
            <a:fld id="{F3584848-F49B-4589-80F1-8AC4D2C6A1D1}" type="slidenum">
              <a:rPr lang="en-US" altLang="en-US" smtClean="0"/>
              <a:pPr>
                <a:defRPr/>
              </a:pPr>
              <a:t>‹#›</a:t>
            </a:fld>
            <a:endParaRPr lang="en-US" altLang="en-US" dirty="0"/>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26058274"/>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smtClean="0"/>
            </a:lvl1pPr>
          </a:lstStyle>
          <a:p>
            <a:pPr>
              <a:defRPr/>
            </a:pPr>
            <a:fld id="{B3C3A6CF-E9D9-4FB9-8425-0D4364AA3ACE}" type="slidenum">
              <a:rPr lang="en-US" altLang="en-US"/>
              <a:pPr>
                <a:defRPr/>
              </a:pPr>
              <a:t>‹#›</a:t>
            </a:fld>
            <a:endParaRPr lang="en-US" altLang="en-US"/>
          </a:p>
        </p:txBody>
      </p:sp>
    </p:spTree>
    <p:extLst>
      <p:ext uri="{BB962C8B-B14F-4D97-AF65-F5344CB8AC3E}">
        <p14:creationId xmlns:p14="http://schemas.microsoft.com/office/powerpoint/2010/main" val="10364542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a:p>
        </p:txBody>
      </p:sp>
      <p:sp>
        <p:nvSpPr>
          <p:cNvPr id="3" name="Rectangle 36"/>
          <p:cNvSpPr>
            <a:spLocks noGrp="1" noChangeArrowheads="1"/>
          </p:cNvSpPr>
          <p:nvPr>
            <p:ph type="ftr" sz="quarter" idx="11"/>
          </p:nvPr>
        </p:nvSpPr>
        <p:spPr/>
        <p:txBody>
          <a:bodyPr/>
          <a:lstStyle>
            <a:lvl1pPr>
              <a:defRPr/>
            </a:lvl1pPr>
          </a:lstStyle>
          <a:p>
            <a:pPr>
              <a:defRPr/>
            </a:pPr>
            <a:endParaRPr lang="en-US"/>
          </a:p>
        </p:txBody>
      </p:sp>
      <p:sp>
        <p:nvSpPr>
          <p:cNvPr id="4" name="Rectangle 37"/>
          <p:cNvSpPr>
            <a:spLocks noGrp="1" noChangeArrowheads="1"/>
          </p:cNvSpPr>
          <p:nvPr>
            <p:ph type="sldNum" sz="quarter" idx="12"/>
          </p:nvPr>
        </p:nvSpPr>
        <p:spPr/>
        <p:txBody>
          <a:bodyPr/>
          <a:lstStyle>
            <a:lvl1pPr>
              <a:defRPr smtClean="0"/>
            </a:lvl1pPr>
          </a:lstStyle>
          <a:p>
            <a:pPr>
              <a:defRPr/>
            </a:pPr>
            <a:fld id="{53B3D57C-D3B2-4DA0-B014-3E13462AB546}" type="slidenum">
              <a:rPr lang="en-US" altLang="en-US"/>
              <a:pPr>
                <a:defRPr/>
              </a:pPr>
              <a:t>‹#›</a:t>
            </a:fld>
            <a:endParaRPr lang="en-US" altLang="en-US"/>
          </a:p>
        </p:txBody>
      </p:sp>
    </p:spTree>
    <p:extLst>
      <p:ext uri="{BB962C8B-B14F-4D97-AF65-F5344CB8AC3E}">
        <p14:creationId xmlns:p14="http://schemas.microsoft.com/office/powerpoint/2010/main" val="141224210"/>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1_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1085850" cy="6854825"/>
            <a:chOff x="0" y="0"/>
            <a:chExt cx="684" cy="4318"/>
          </a:xfrm>
        </p:grpSpPr>
        <p:sp>
          <p:nvSpPr>
            <p:cNvPr id="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cs typeface="Calibri" panose="020F0502020204030204" pitchFamily="34" charset="0"/>
              </a:endParaRPr>
            </a:p>
          </p:txBody>
        </p:sp>
        <p:grpSp>
          <p:nvGrpSpPr>
            <p:cNvPr id="6" name="Group 4"/>
            <p:cNvGrpSpPr>
              <a:grpSpLocks/>
            </p:cNvGrpSpPr>
            <p:nvPr/>
          </p:nvGrpSpPr>
          <p:grpSpPr bwMode="auto">
            <a:xfrm>
              <a:off x="48" y="103"/>
              <a:ext cx="96" cy="4126"/>
              <a:chOff x="48" y="103"/>
              <a:chExt cx="96" cy="4126"/>
            </a:xfrm>
          </p:grpSpPr>
          <p:sp>
            <p:nvSpPr>
              <p:cNvPr id="7" name="Rectangle 5"/>
              <p:cNvSpPr>
                <a:spLocks noChangeArrowheads="1"/>
              </p:cNvSpPr>
              <p:nvPr/>
            </p:nvSpPr>
            <p:spPr bwMode="auto">
              <a:xfrm>
                <a:off x="48" y="1105"/>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8" name="Rectangle 6"/>
              <p:cNvSpPr>
                <a:spLocks noChangeArrowheads="1"/>
              </p:cNvSpPr>
              <p:nvPr/>
            </p:nvSpPr>
            <p:spPr bwMode="auto">
              <a:xfrm>
                <a:off x="48" y="1250"/>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9" name="Rectangle 7"/>
              <p:cNvSpPr>
                <a:spLocks noChangeArrowheads="1"/>
              </p:cNvSpPr>
              <p:nvPr/>
            </p:nvSpPr>
            <p:spPr bwMode="auto">
              <a:xfrm>
                <a:off x="48" y="139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 name="Rectangle 8"/>
              <p:cNvSpPr>
                <a:spLocks noChangeArrowheads="1"/>
              </p:cNvSpPr>
              <p:nvPr/>
            </p:nvSpPr>
            <p:spPr bwMode="auto">
              <a:xfrm>
                <a:off x="48" y="1538"/>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1" name="Rectangle 9"/>
              <p:cNvSpPr>
                <a:spLocks noChangeArrowheads="1"/>
              </p:cNvSpPr>
              <p:nvPr/>
            </p:nvSpPr>
            <p:spPr bwMode="auto">
              <a:xfrm>
                <a:off x="48" y="1683"/>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2" name="Rectangle 10"/>
              <p:cNvSpPr>
                <a:spLocks noChangeArrowheads="1"/>
              </p:cNvSpPr>
              <p:nvPr/>
            </p:nvSpPr>
            <p:spPr bwMode="auto">
              <a:xfrm>
                <a:off x="48" y="1826"/>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3" name="Rectangle 11"/>
              <p:cNvSpPr>
                <a:spLocks noChangeArrowheads="1"/>
              </p:cNvSpPr>
              <p:nvPr/>
            </p:nvSpPr>
            <p:spPr bwMode="auto">
              <a:xfrm>
                <a:off x="48" y="1971"/>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4" name="Rectangle 12"/>
              <p:cNvSpPr>
                <a:spLocks noChangeArrowheads="1"/>
              </p:cNvSpPr>
              <p:nvPr/>
            </p:nvSpPr>
            <p:spPr bwMode="auto">
              <a:xfrm>
                <a:off x="48" y="2116"/>
                <a:ext cx="96" cy="94"/>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5" name="Rectangle 13"/>
              <p:cNvSpPr>
                <a:spLocks noChangeArrowheads="1"/>
              </p:cNvSpPr>
              <p:nvPr/>
            </p:nvSpPr>
            <p:spPr bwMode="auto">
              <a:xfrm>
                <a:off x="48" y="2259"/>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6" name="Rectangle 14"/>
              <p:cNvSpPr>
                <a:spLocks noChangeArrowheads="1"/>
              </p:cNvSpPr>
              <p:nvPr/>
            </p:nvSpPr>
            <p:spPr bwMode="auto">
              <a:xfrm>
                <a:off x="48" y="2404"/>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7" name="Rectangle 15"/>
              <p:cNvSpPr>
                <a:spLocks noChangeArrowheads="1"/>
              </p:cNvSpPr>
              <p:nvPr/>
            </p:nvSpPr>
            <p:spPr bwMode="auto">
              <a:xfrm>
                <a:off x="48" y="2549"/>
                <a:ext cx="96" cy="94"/>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8" name="Rectangle 16"/>
              <p:cNvSpPr>
                <a:spLocks noChangeArrowheads="1"/>
              </p:cNvSpPr>
              <p:nvPr/>
            </p:nvSpPr>
            <p:spPr bwMode="auto">
              <a:xfrm>
                <a:off x="48" y="2691"/>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9" name="Rectangle 17"/>
              <p:cNvSpPr>
                <a:spLocks noChangeArrowheads="1"/>
              </p:cNvSpPr>
              <p:nvPr/>
            </p:nvSpPr>
            <p:spPr bwMode="auto">
              <a:xfrm>
                <a:off x="48" y="2836"/>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0" name="Rectangle 18"/>
              <p:cNvSpPr>
                <a:spLocks noChangeArrowheads="1"/>
              </p:cNvSpPr>
              <p:nvPr/>
            </p:nvSpPr>
            <p:spPr bwMode="auto">
              <a:xfrm>
                <a:off x="48" y="2979"/>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1" name="Rectangle 19"/>
              <p:cNvSpPr>
                <a:spLocks noChangeArrowheads="1"/>
              </p:cNvSpPr>
              <p:nvPr/>
            </p:nvSpPr>
            <p:spPr bwMode="auto">
              <a:xfrm>
                <a:off x="48" y="3124"/>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2" name="Rectangle 20"/>
              <p:cNvSpPr>
                <a:spLocks noChangeArrowheads="1"/>
              </p:cNvSpPr>
              <p:nvPr/>
            </p:nvSpPr>
            <p:spPr bwMode="auto">
              <a:xfrm>
                <a:off x="48" y="3269"/>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3" name="Rectangle 21"/>
              <p:cNvSpPr>
                <a:spLocks noChangeArrowheads="1"/>
              </p:cNvSpPr>
              <p:nvPr/>
            </p:nvSpPr>
            <p:spPr bwMode="auto">
              <a:xfrm>
                <a:off x="48" y="3412"/>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4" name="Rectangle 22"/>
              <p:cNvSpPr>
                <a:spLocks noChangeArrowheads="1"/>
              </p:cNvSpPr>
              <p:nvPr/>
            </p:nvSpPr>
            <p:spPr bwMode="auto">
              <a:xfrm>
                <a:off x="48" y="3557"/>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5" name="Rectangle 23"/>
              <p:cNvSpPr>
                <a:spLocks noChangeArrowheads="1"/>
              </p:cNvSpPr>
              <p:nvPr/>
            </p:nvSpPr>
            <p:spPr bwMode="auto">
              <a:xfrm>
                <a:off x="48" y="3702"/>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6" name="Rectangle 24"/>
              <p:cNvSpPr>
                <a:spLocks noChangeArrowheads="1"/>
              </p:cNvSpPr>
              <p:nvPr/>
            </p:nvSpPr>
            <p:spPr bwMode="auto">
              <a:xfrm>
                <a:off x="48" y="3845"/>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7" name="Rectangle 25"/>
              <p:cNvSpPr>
                <a:spLocks noChangeArrowheads="1"/>
              </p:cNvSpPr>
              <p:nvPr/>
            </p:nvSpPr>
            <p:spPr bwMode="auto">
              <a:xfrm>
                <a:off x="48" y="3990"/>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8" name="Rectangle 26"/>
              <p:cNvSpPr>
                <a:spLocks noChangeArrowheads="1"/>
              </p:cNvSpPr>
              <p:nvPr/>
            </p:nvSpPr>
            <p:spPr bwMode="auto">
              <a:xfrm>
                <a:off x="48" y="4134"/>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9" name="Rectangle 27"/>
              <p:cNvSpPr>
                <a:spLocks noChangeArrowheads="1"/>
              </p:cNvSpPr>
              <p:nvPr/>
            </p:nvSpPr>
            <p:spPr bwMode="auto">
              <a:xfrm>
                <a:off x="48" y="103"/>
                <a:ext cx="96" cy="94"/>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0" name="Rectangle 28"/>
              <p:cNvSpPr>
                <a:spLocks noChangeArrowheads="1"/>
              </p:cNvSpPr>
              <p:nvPr/>
            </p:nvSpPr>
            <p:spPr bwMode="auto">
              <a:xfrm>
                <a:off x="48" y="246"/>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1" name="Rectangle 29"/>
              <p:cNvSpPr>
                <a:spLocks noChangeArrowheads="1"/>
              </p:cNvSpPr>
              <p:nvPr/>
            </p:nvSpPr>
            <p:spPr bwMode="auto">
              <a:xfrm>
                <a:off x="48" y="391"/>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2" name="Rectangle 30"/>
              <p:cNvSpPr>
                <a:spLocks noChangeArrowheads="1"/>
              </p:cNvSpPr>
              <p:nvPr/>
            </p:nvSpPr>
            <p:spPr bwMode="auto">
              <a:xfrm>
                <a:off x="48" y="535"/>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3" name="Rectangle 31"/>
              <p:cNvSpPr>
                <a:spLocks noChangeArrowheads="1"/>
              </p:cNvSpPr>
              <p:nvPr/>
            </p:nvSpPr>
            <p:spPr bwMode="auto">
              <a:xfrm>
                <a:off x="48" y="678"/>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4" name="Rectangle 32"/>
              <p:cNvSpPr>
                <a:spLocks noChangeArrowheads="1"/>
              </p:cNvSpPr>
              <p:nvPr/>
            </p:nvSpPr>
            <p:spPr bwMode="auto">
              <a:xfrm>
                <a:off x="48" y="82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5" name="Rectangle 33"/>
              <p:cNvSpPr>
                <a:spLocks noChangeArrowheads="1"/>
              </p:cNvSpPr>
              <p:nvPr/>
            </p:nvSpPr>
            <p:spPr bwMode="auto">
              <a:xfrm>
                <a:off x="48" y="968"/>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grpSp>
      </p:grpSp>
      <p:sp>
        <p:nvSpPr>
          <p:cNvPr id="15394" name="Rectangle 34"/>
          <p:cNvSpPr>
            <a:spLocks noGrp="1" noChangeArrowheads="1"/>
          </p:cNvSpPr>
          <p:nvPr>
            <p:ph type="ctrTitle" sz="quarter"/>
          </p:nvPr>
        </p:nvSpPr>
        <p:spPr>
          <a:xfrm>
            <a:off x="1143000" y="2286000"/>
            <a:ext cx="7772400" cy="1143000"/>
          </a:xfrm>
        </p:spPr>
        <p:txBody>
          <a:bodyPr/>
          <a:lstStyle>
            <a:lvl1pPr algn="ctr">
              <a:defRPr>
                <a:solidFill>
                  <a:srgbClr val="00FFFF"/>
                </a:solidFill>
              </a:defRPr>
            </a:lvl1pPr>
          </a:lstStyle>
          <a:p>
            <a:r>
              <a:rPr lang="en-US"/>
              <a:t>Click to edit Master title style</a:t>
            </a:r>
          </a:p>
        </p:txBody>
      </p:sp>
      <p:sp>
        <p:nvSpPr>
          <p:cNvPr id="15395"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pitchFamily="2" charset="2"/>
              <a:buNone/>
              <a:defRPr>
                <a:solidFill>
                  <a:srgbClr val="FFFFFF"/>
                </a:solidFill>
              </a:defRPr>
            </a:lvl1pPr>
          </a:lstStyle>
          <a:p>
            <a:r>
              <a:rPr lang="en-US"/>
              <a:t>Click to edit Master subtitle style</a:t>
            </a:r>
          </a:p>
        </p:txBody>
      </p:sp>
      <p:sp>
        <p:nvSpPr>
          <p:cNvPr id="36" name="Rectangle 36"/>
          <p:cNvSpPr>
            <a:spLocks noGrp="1" noChangeArrowheads="1"/>
          </p:cNvSpPr>
          <p:nvPr>
            <p:ph type="dt" sz="quarter" idx="10"/>
          </p:nvPr>
        </p:nvSpPr>
        <p:spPr/>
        <p:txBody>
          <a:bodyPr/>
          <a:lstStyle>
            <a:lvl1pPr>
              <a:defRPr>
                <a:solidFill>
                  <a:srgbClr val="FFFFFF"/>
                </a:solidFill>
              </a:defRPr>
            </a:lvl1pPr>
          </a:lstStyle>
          <a:p>
            <a:pPr>
              <a:defRPr/>
            </a:pPr>
            <a:endParaRPr lang="en-US"/>
          </a:p>
        </p:txBody>
      </p:sp>
      <p:sp>
        <p:nvSpPr>
          <p:cNvPr id="37" name="Rectangle 37"/>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38" name="Rectangle 38"/>
          <p:cNvSpPr>
            <a:spLocks noGrp="1" noChangeArrowheads="1"/>
          </p:cNvSpPr>
          <p:nvPr>
            <p:ph type="sldNum" sz="quarter" idx="12"/>
          </p:nvPr>
        </p:nvSpPr>
        <p:spPr/>
        <p:txBody>
          <a:bodyPr/>
          <a:lstStyle>
            <a:lvl1pPr>
              <a:defRPr smtClean="0">
                <a:solidFill>
                  <a:srgbClr val="FFFFFF"/>
                </a:solidFill>
              </a:defRPr>
            </a:lvl1pPr>
          </a:lstStyle>
          <a:p>
            <a:pPr>
              <a:defRPr/>
            </a:pPr>
            <a:fld id="{6F6F37EF-C3DC-4734-9315-DC3690F55A64}" type="slidenum">
              <a:rPr lang="en-US" altLang="en-US"/>
              <a:pPr>
                <a:defRPr/>
              </a:pPr>
              <a:t>‹#›</a:t>
            </a:fld>
            <a:endParaRPr lang="en-US" altLang="en-US"/>
          </a:p>
        </p:txBody>
      </p:sp>
    </p:spTree>
    <p:extLst>
      <p:ext uri="{BB962C8B-B14F-4D97-AF65-F5344CB8AC3E}">
        <p14:creationId xmlns:p14="http://schemas.microsoft.com/office/powerpoint/2010/main" val="2009147252"/>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lipArt Placeholder 2"/>
          <p:cNvSpPr>
            <a:spLocks noGrp="1"/>
          </p:cNvSpPr>
          <p:nvPr>
            <p:ph type="clipArt" sz="half" idx="1"/>
          </p:nvPr>
        </p:nvSpPr>
        <p:spPr>
          <a:xfrm>
            <a:off x="685800" y="1981200"/>
            <a:ext cx="3810000" cy="4114800"/>
          </a:xfrm>
        </p:spPr>
        <p:txBody>
          <a:bodyPr/>
          <a:lstStyle/>
          <a:p>
            <a:pPr lvl="0"/>
            <a:endParaRPr lang="en-US" noProof="0"/>
          </a:p>
        </p:txBody>
      </p:sp>
      <p:sp>
        <p:nvSpPr>
          <p:cNvPr id="4" name="Text Placeholder 3"/>
          <p:cNvSpPr>
            <a:spLocks noGrp="1"/>
          </p:cNvSpPr>
          <p:nvPr>
            <p:ph type="body"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54D67403-144F-4AEC-BC88-67C5B66B5E64}"/>
              </a:ext>
            </a:extLst>
          </p:cNvPr>
          <p:cNvSpPr>
            <a:spLocks noGrp="1" noChangeArrowheads="1"/>
          </p:cNvSpPr>
          <p:nvPr>
            <p:ph type="dt" sz="half" idx="10"/>
          </p:nvPr>
        </p:nvSpPr>
        <p:spPr>
          <a:ln/>
        </p:spPr>
        <p:txBody>
          <a:bodyPr/>
          <a:lstStyle>
            <a:lvl1pPr>
              <a:defRPr/>
            </a:lvl1pPr>
          </a:lstStyle>
          <a:p>
            <a:pPr>
              <a:defRPr/>
            </a:pPr>
            <a:fld id="{B34F64C5-3DB7-4AC4-A6E4-BEC91B3E2FBA}" type="datetime1">
              <a:rPr lang="en-US"/>
              <a:pPr>
                <a:defRPr/>
              </a:pPr>
              <a:t>3/30/2019</a:t>
            </a:fld>
            <a:endParaRPr lang="en-US"/>
          </a:p>
        </p:txBody>
      </p:sp>
      <p:sp>
        <p:nvSpPr>
          <p:cNvPr id="6" name="Rectangle 5">
            <a:extLst>
              <a:ext uri="{FF2B5EF4-FFF2-40B4-BE49-F238E27FC236}">
                <a16:creationId xmlns:a16="http://schemas.microsoft.com/office/drawing/2014/main" id="{23CB1886-C67F-4246-8472-984A0C9423EB}"/>
              </a:ext>
            </a:extLst>
          </p:cNvPr>
          <p:cNvSpPr>
            <a:spLocks noGrp="1" noChangeArrowheads="1"/>
          </p:cNvSpPr>
          <p:nvPr>
            <p:ph type="ftr" sz="quarter" idx="11"/>
          </p:nvPr>
        </p:nvSpPr>
        <p:spPr>
          <a:ln/>
        </p:spPr>
        <p:txBody>
          <a:bodyPr/>
          <a:lstStyle>
            <a:lvl1pPr>
              <a:defRPr/>
            </a:lvl1pPr>
          </a:lstStyle>
          <a:p>
            <a:pPr>
              <a:defRPr/>
            </a:pPr>
            <a:r>
              <a:rPr lang="en-US"/>
              <a:t>DANIEL 9</a:t>
            </a:r>
          </a:p>
        </p:txBody>
      </p:sp>
      <p:sp>
        <p:nvSpPr>
          <p:cNvPr id="7" name="Rectangle 6">
            <a:extLst>
              <a:ext uri="{FF2B5EF4-FFF2-40B4-BE49-F238E27FC236}">
                <a16:creationId xmlns:a16="http://schemas.microsoft.com/office/drawing/2014/main" id="{AB9FFE0C-7104-4250-9847-A3BCCD531A22}"/>
              </a:ext>
            </a:extLst>
          </p:cNvPr>
          <p:cNvSpPr>
            <a:spLocks noGrp="1" noChangeArrowheads="1"/>
          </p:cNvSpPr>
          <p:nvPr>
            <p:ph type="sldNum" sz="quarter" idx="12"/>
          </p:nvPr>
        </p:nvSpPr>
        <p:spPr>
          <a:ln/>
        </p:spPr>
        <p:txBody>
          <a:bodyPr/>
          <a:lstStyle>
            <a:lvl1pPr>
              <a:defRPr/>
            </a:lvl1pPr>
          </a:lstStyle>
          <a:p>
            <a:fld id="{F0448DBA-96FE-4E7C-9802-95FE3A1458D8}" type="slidenum">
              <a:rPr lang="en-US" altLang="en-US"/>
              <a:pPr/>
              <a:t>‹#›</a:t>
            </a:fld>
            <a:endParaRPr lang="en-US" altLang="en-US"/>
          </a:p>
        </p:txBody>
      </p:sp>
    </p:spTree>
    <p:extLst>
      <p:ext uri="{BB962C8B-B14F-4D97-AF65-F5344CB8AC3E}">
        <p14:creationId xmlns:p14="http://schemas.microsoft.com/office/powerpoint/2010/main" val="6984241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fld id="{A59691FE-0289-4C30-AC1E-B4493DEEE7A5}" type="datetime1">
              <a:rPr lang="en-US"/>
              <a:pPr>
                <a:defRPr/>
              </a:pPr>
              <a:t>3/30/2019</a:t>
            </a:fld>
            <a:endParaRPr lang="en-US"/>
          </a:p>
        </p:txBody>
      </p:sp>
      <p:sp>
        <p:nvSpPr>
          <p:cNvPr id="4" name="Footer Placeholder 3"/>
          <p:cNvSpPr>
            <a:spLocks noGrp="1"/>
          </p:cNvSpPr>
          <p:nvPr>
            <p:ph type="ftr" sz="quarter" idx="11"/>
          </p:nvPr>
        </p:nvSpPr>
        <p:spPr/>
        <p:txBody>
          <a:bodyPr/>
          <a:lstStyle>
            <a:lvl1pPr>
              <a:defRPr/>
            </a:lvl1pPr>
          </a:lstStyle>
          <a:p>
            <a:pPr>
              <a:defRPr/>
            </a:pPr>
            <a:r>
              <a:rPr lang="en-US"/>
              <a:t>DANIEL</a:t>
            </a:r>
          </a:p>
        </p:txBody>
      </p:sp>
      <p:sp>
        <p:nvSpPr>
          <p:cNvPr id="5" name="Slide Number Placeholder 4"/>
          <p:cNvSpPr>
            <a:spLocks noGrp="1"/>
          </p:cNvSpPr>
          <p:nvPr>
            <p:ph type="sldNum" sz="quarter" idx="12"/>
          </p:nvPr>
        </p:nvSpPr>
        <p:spPr/>
        <p:txBody>
          <a:bodyPr/>
          <a:lstStyle>
            <a:lvl1pPr>
              <a:defRPr/>
            </a:lvl1pPr>
          </a:lstStyle>
          <a:p>
            <a:fld id="{0831CE7A-67AC-4113-9A38-5E67E965B48E}" type="slidenum">
              <a:rPr lang="en-US" altLang="en-US"/>
              <a:pPr/>
              <a:t>‹#›</a:t>
            </a:fld>
            <a:endParaRPr lang="en-US" altLang="en-US"/>
          </a:p>
        </p:txBody>
      </p:sp>
    </p:spTree>
    <p:extLst>
      <p:ext uri="{BB962C8B-B14F-4D97-AF65-F5344CB8AC3E}">
        <p14:creationId xmlns:p14="http://schemas.microsoft.com/office/powerpoint/2010/main" val="17743682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1143000" y="1981200"/>
            <a:ext cx="7772400" cy="4114800"/>
          </a:xfrm>
        </p:spPr>
        <p:txBody>
          <a:bodyPr/>
          <a:lstStyle/>
          <a:p>
            <a:pPr lvl="0"/>
            <a:endParaRPr lang="en-US" noProof="0"/>
          </a:p>
        </p:txBody>
      </p:sp>
      <p:sp>
        <p:nvSpPr>
          <p:cNvPr id="4" name="Rectangle 36">
            <a:extLst>
              <a:ext uri="{FF2B5EF4-FFF2-40B4-BE49-F238E27FC236}">
                <a16:creationId xmlns:a16="http://schemas.microsoft.com/office/drawing/2014/main" id="{519FA5C6-8B19-423F-BCBC-5EA426BA5822}"/>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7">
            <a:extLst>
              <a:ext uri="{FF2B5EF4-FFF2-40B4-BE49-F238E27FC236}">
                <a16:creationId xmlns:a16="http://schemas.microsoft.com/office/drawing/2014/main" id="{95E6AD2D-68AA-462F-8A8A-5DE91022FE35}"/>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8">
            <a:extLst>
              <a:ext uri="{FF2B5EF4-FFF2-40B4-BE49-F238E27FC236}">
                <a16:creationId xmlns:a16="http://schemas.microsoft.com/office/drawing/2014/main" id="{A04F76E8-1C71-4DE0-8A97-DB4214AF7F25}"/>
              </a:ext>
            </a:extLst>
          </p:cNvPr>
          <p:cNvSpPr>
            <a:spLocks noGrp="1" noChangeArrowheads="1"/>
          </p:cNvSpPr>
          <p:nvPr>
            <p:ph type="sldNum" sz="quarter" idx="12"/>
          </p:nvPr>
        </p:nvSpPr>
        <p:spPr/>
        <p:txBody>
          <a:bodyPr/>
          <a:lstStyle>
            <a:lvl1pPr>
              <a:defRPr/>
            </a:lvl1pPr>
          </a:lstStyle>
          <a:p>
            <a:fld id="{3C8BDF75-FAFD-4772-87A3-AE2DDCF0B1C1}" type="slidenum">
              <a:rPr lang="en-US" altLang="en-US"/>
              <a:pPr/>
              <a:t>‹#›</a:t>
            </a:fld>
            <a:endParaRPr lang="en-US" altLang="en-US"/>
          </a:p>
        </p:txBody>
      </p:sp>
    </p:spTree>
    <p:extLst>
      <p:ext uri="{BB962C8B-B14F-4D97-AF65-F5344CB8AC3E}">
        <p14:creationId xmlns:p14="http://schemas.microsoft.com/office/powerpoint/2010/main" val="39337169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7090857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843557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8133249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8565704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57859783"/>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0898383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1075347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60119707"/>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08585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cs typeface="Calibri" panose="020F0502020204030204" pitchFamily="34" charset="0"/>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grpSp>
      </p:grpSp>
      <p:sp>
        <p:nvSpPr>
          <p:cNvPr id="1027" name="Rectangle 34"/>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4371" name="Rectangle 35"/>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smtClean="0">
                <a:latin typeface="Calibri" panose="020F0502020204030204" pitchFamily="34" charset="0"/>
                <a:cs typeface="Calibri" panose="020F0502020204030204" pitchFamily="34" charset="0"/>
              </a:defRPr>
            </a:lvl1pPr>
          </a:lstStyle>
          <a:p>
            <a:pPr>
              <a:defRPr/>
            </a:pPr>
            <a:fld id="{29634EE1-7EB7-4B53-9DE7-78AC25DB4F0A}" type="slidenum">
              <a:rPr lang="en-US" altLang="en-US" smtClean="0"/>
              <a:pPr>
                <a:defRPr/>
              </a:pPr>
              <a:t>‹#›</a:t>
            </a:fld>
            <a:endParaRPr lang="en-US" altLang="en-US" dirty="0"/>
          </a:p>
        </p:txBody>
      </p:sp>
      <p:sp>
        <p:nvSpPr>
          <p:cNvPr id="14374"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8" r:id="rId7"/>
    <p:sldLayoutId id="2147483909" r:id="rId8"/>
    <p:sldLayoutId id="2147483910" r:id="rId9"/>
    <p:sldLayoutId id="2147483911" r:id="rId10"/>
    <p:sldLayoutId id="2147483912" r:id="rId11"/>
    <p:sldLayoutId id="2147483913" r:id="rId12"/>
    <p:sldLayoutId id="2147483916" r:id="rId13"/>
    <p:sldLayoutId id="2147483917" r:id="rId14"/>
    <p:sldLayoutId id="2147483918" r:id="rId15"/>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https://s3.amazonaws.com/slbc-wordpress/wp-content/uploads/2018/05/21010127/TheBookofRevelation-SLBC-WebsiteImage.jpg">
            <a:extLst>
              <a:ext uri="{FF2B5EF4-FFF2-40B4-BE49-F238E27FC236}">
                <a16:creationId xmlns:a16="http://schemas.microsoft.com/office/drawing/2014/main" id="{6BBCB659-9ABA-4634-8520-21702CE6D234}"/>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48006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9BE5DCF4-598D-41E1-94AB-D150A65AB6F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1" y="5181600"/>
            <a:ext cx="1002323" cy="1371600"/>
          </a:xfrm>
          <a:prstGeom prst="rect">
            <a:avLst/>
          </a:prstGeom>
          <a:ln>
            <a:noFill/>
          </a:ln>
        </p:spPr>
      </p:pic>
      <p:sp>
        <p:nvSpPr>
          <p:cNvPr id="8" name="Subtitle 2">
            <a:extLst>
              <a:ext uri="{FF2B5EF4-FFF2-40B4-BE49-F238E27FC236}">
                <a16:creationId xmlns:a16="http://schemas.microsoft.com/office/drawing/2014/main" id="{B9CDD187-4665-4441-9CE9-61C16AFDD123}"/>
              </a:ext>
            </a:extLst>
          </p:cNvPr>
          <p:cNvSpPr txBox="1">
            <a:spLocks/>
          </p:cNvSpPr>
          <p:nvPr/>
        </p:nvSpPr>
        <p:spPr bwMode="auto">
          <a:xfrm>
            <a:off x="838200" y="5257800"/>
            <a:ext cx="7467600" cy="15240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Clr>
                <a:schemeClr val="tx2"/>
              </a:buClr>
              <a:buSzPct val="75000"/>
              <a:buFont typeface="Wingdings" pitchFamily="2" charset="2"/>
              <a:buNone/>
              <a:defRPr sz="3200">
                <a:solidFill>
                  <a:srgbClr val="FFFFFF"/>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eaLnBrk="1" hangingPunct="1"/>
            <a:r>
              <a:rPr lang="en-US" altLang="en-US" kern="0" dirty="0">
                <a:solidFill>
                  <a:schemeClr val="tx1"/>
                </a:solidFill>
                <a:effectLst>
                  <a:outerShdw blurRad="38100" dist="38100" dir="2700000" algn="tl">
                    <a:srgbClr val="000000">
                      <a:alpha val="43137"/>
                    </a:srgbClr>
                  </a:outerShdw>
                </a:effectLst>
              </a:rPr>
              <a:t>Dr. Andy Woods</a:t>
            </a:r>
          </a:p>
          <a:p>
            <a:pPr eaLnBrk="1" hangingPunct="1"/>
            <a:r>
              <a:rPr lang="en-US" altLang="en-US" sz="2000" kern="0" dirty="0">
                <a:solidFill>
                  <a:schemeClr val="tx1"/>
                </a:solidFill>
                <a:effectLst>
                  <a:outerShdw blurRad="38100" dist="38100" dir="2700000" algn="tl">
                    <a:srgbClr val="000000">
                      <a:alpha val="43137"/>
                    </a:srgbClr>
                  </a:outerShdw>
                </a:effectLst>
              </a:rPr>
              <a:t>Senior Pastor – Sugar Land Bible Church</a:t>
            </a:r>
          </a:p>
          <a:p>
            <a:pPr eaLnBrk="1" hangingPunct="1"/>
            <a:r>
              <a:rPr lang="en-US" altLang="en-US" sz="2000" kern="0" dirty="0">
                <a:solidFill>
                  <a:schemeClr val="tx1"/>
                </a:solidFill>
                <a:effectLst>
                  <a:outerShdw blurRad="38100" dist="38100" dir="2700000" algn="tl">
                    <a:srgbClr val="000000">
                      <a:alpha val="43137"/>
                    </a:srgbClr>
                  </a:outerShdw>
                </a:effectLst>
              </a:rPr>
              <a:t>President – Chafer Theological Seminary</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1514475" y="228600"/>
            <a:ext cx="6115050" cy="1095335"/>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7</a:t>
            </a:r>
            <a:r>
              <a:rPr lang="en-US" altLang="en-US" sz="3600" baseline="30000" dirty="0">
                <a:effectLst>
                  <a:outerShdw blurRad="38100" dist="38100" dir="2700000" algn="tl">
                    <a:srgbClr val="000000">
                      <a:alpha val="43137"/>
                    </a:srgbClr>
                  </a:outerShdw>
                </a:effectLst>
                <a:cs typeface="Calibri" panose="020F0502020204030204" pitchFamily="34" charset="0"/>
              </a:rPr>
              <a:t>th</a:t>
            </a:r>
            <a:r>
              <a:rPr lang="en-US" altLang="en-US" sz="3600" dirty="0">
                <a:effectLst>
                  <a:outerShdw blurRad="38100" dist="38100" dir="2700000" algn="tl">
                    <a:srgbClr val="000000">
                      <a:alpha val="43137"/>
                    </a:srgbClr>
                  </a:outerShdw>
                </a:effectLst>
                <a:cs typeface="Calibri" panose="020F0502020204030204" pitchFamily="34" charset="0"/>
              </a:rPr>
              <a:t> Seal &amp; 1</a:t>
            </a:r>
            <a:r>
              <a:rPr lang="en-US" altLang="en-US" sz="3600" baseline="30000" dirty="0">
                <a:effectLst>
                  <a:outerShdw blurRad="38100" dist="38100" dir="2700000" algn="tl">
                    <a:srgbClr val="000000">
                      <a:alpha val="43137"/>
                    </a:srgbClr>
                  </a:outerShdw>
                </a:effectLst>
                <a:cs typeface="Calibri" panose="020F0502020204030204" pitchFamily="34" charset="0"/>
              </a:rPr>
              <a:t>st</a:t>
            </a:r>
            <a:r>
              <a:rPr lang="en-US" altLang="en-US" sz="3600" dirty="0">
                <a:effectLst>
                  <a:outerShdw blurRad="38100" dist="38100" dir="2700000" algn="tl">
                    <a:srgbClr val="000000">
                      <a:alpha val="43137"/>
                    </a:srgbClr>
                  </a:outerShdw>
                </a:effectLst>
                <a:cs typeface="Calibri" panose="020F0502020204030204" pitchFamily="34" charset="0"/>
              </a:rPr>
              <a:t> Six Trumpets </a:t>
            </a:r>
            <a:r>
              <a:rPr lang="en-US" altLang="en-US" sz="2800" dirty="0">
                <a:solidFill>
                  <a:schemeClr val="tx1"/>
                </a:solidFill>
                <a:effectLst>
                  <a:outerShdw blurRad="38100" dist="38100" dir="2700000" algn="tl">
                    <a:srgbClr val="000000">
                      <a:alpha val="43137"/>
                    </a:srgbClr>
                  </a:outerShdw>
                </a:effectLst>
                <a:cs typeface="Calibri" panose="020F0502020204030204" pitchFamily="34" charset="0"/>
              </a:rPr>
              <a:t>(Revelation 8‒9)</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77827" name="Content Placeholder 2"/>
          <p:cNvSpPr>
            <a:spLocks noGrp="1"/>
          </p:cNvSpPr>
          <p:nvPr>
            <p:ph idx="1"/>
          </p:nvPr>
        </p:nvSpPr>
        <p:spPr>
          <a:xfrm>
            <a:off x="548711" y="1588889"/>
            <a:ext cx="8046578" cy="5069046"/>
          </a:xfrm>
        </p:spPr>
        <p:txBody>
          <a:bodyPr/>
          <a:lstStyle/>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7</a:t>
            </a:r>
            <a:r>
              <a:rPr lang="en-US" sz="2800" baseline="30000" dirty="0">
                <a:effectLst>
                  <a:outerShdw blurRad="38100" dist="38100" dir="2700000" algn="tl">
                    <a:srgbClr val="000000">
                      <a:alpha val="43137"/>
                    </a:srgbClr>
                  </a:outerShdw>
                </a:effectLst>
                <a:cs typeface="Calibri" panose="020F0502020204030204" pitchFamily="34" charset="0"/>
              </a:rPr>
              <a:t>th</a:t>
            </a:r>
            <a:r>
              <a:rPr lang="en-US" sz="2800" dirty="0">
                <a:effectLst>
                  <a:outerShdw blurRad="38100" dist="38100" dir="2700000" algn="tl">
                    <a:srgbClr val="000000">
                      <a:alpha val="43137"/>
                    </a:srgbClr>
                  </a:outerShdw>
                </a:effectLst>
                <a:cs typeface="Calibri" panose="020F0502020204030204" pitchFamily="34" charset="0"/>
              </a:rPr>
              <a:t> Seal (8:1-6) – Trumpet preparation</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1</a:t>
            </a:r>
            <a:r>
              <a:rPr lang="en-US" sz="2800" baseline="30000" dirty="0">
                <a:effectLst>
                  <a:outerShdw blurRad="38100" dist="38100" dir="2700000" algn="tl">
                    <a:srgbClr val="000000">
                      <a:alpha val="43137"/>
                    </a:srgbClr>
                  </a:outerShdw>
                </a:effectLst>
                <a:cs typeface="Calibri" panose="020F0502020204030204" pitchFamily="34" charset="0"/>
              </a:rPr>
              <a:t>st</a:t>
            </a:r>
            <a:r>
              <a:rPr lang="en-US" sz="2800" dirty="0">
                <a:effectLst>
                  <a:outerShdw blurRad="38100" dist="38100" dir="2700000" algn="tl">
                    <a:srgbClr val="000000">
                      <a:alpha val="43137"/>
                    </a:srgbClr>
                  </a:outerShdw>
                </a:effectLst>
                <a:cs typeface="Calibri" panose="020F0502020204030204" pitchFamily="34" charset="0"/>
              </a:rPr>
              <a:t> Trumpet (8:7) – 1/3 vegetation destroyed</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2</a:t>
            </a:r>
            <a:r>
              <a:rPr lang="en-US" sz="2800" baseline="30000" dirty="0">
                <a:effectLst>
                  <a:outerShdw blurRad="38100" dist="38100" dir="2700000" algn="tl">
                    <a:srgbClr val="000000">
                      <a:alpha val="43137"/>
                    </a:srgbClr>
                  </a:outerShdw>
                </a:effectLst>
                <a:cs typeface="Calibri" panose="020F0502020204030204" pitchFamily="34" charset="0"/>
              </a:rPr>
              <a:t>nd</a:t>
            </a:r>
            <a:r>
              <a:rPr lang="en-US" sz="2800" dirty="0">
                <a:effectLst>
                  <a:outerShdw blurRad="38100" dist="38100" dir="2700000" algn="tl">
                    <a:srgbClr val="000000">
                      <a:alpha val="43137"/>
                    </a:srgbClr>
                  </a:outerShdw>
                </a:effectLst>
                <a:cs typeface="Calibri" panose="020F0502020204030204" pitchFamily="34" charset="0"/>
              </a:rPr>
              <a:t> Trumpet (8:8-9) – 1/3 ocean destroyed</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3</a:t>
            </a:r>
            <a:r>
              <a:rPr lang="en-US" sz="2800" baseline="30000" dirty="0">
                <a:effectLst>
                  <a:outerShdw blurRad="38100" dist="38100" dir="2700000" algn="tl">
                    <a:srgbClr val="000000">
                      <a:alpha val="43137"/>
                    </a:srgbClr>
                  </a:outerShdw>
                </a:effectLst>
                <a:cs typeface="Calibri" panose="020F0502020204030204" pitchFamily="34" charset="0"/>
              </a:rPr>
              <a:t>rd</a:t>
            </a:r>
            <a:r>
              <a:rPr lang="en-US" sz="2800" dirty="0">
                <a:effectLst>
                  <a:outerShdw blurRad="38100" dist="38100" dir="2700000" algn="tl">
                    <a:srgbClr val="000000">
                      <a:alpha val="43137"/>
                    </a:srgbClr>
                  </a:outerShdw>
                </a:effectLst>
                <a:cs typeface="Calibri" panose="020F0502020204030204" pitchFamily="34" charset="0"/>
              </a:rPr>
              <a:t> Trumpet (8:10-11) – 1/3 water destroyed </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4th Trumpet (8:12-13) – 1/3 luminaries darkened</a:t>
            </a:r>
          </a:p>
          <a:p>
            <a:pPr marL="557213" indent="-557213" eaLnBrk="1" hangingPunct="1">
              <a:spcBef>
                <a:spcPts val="0"/>
              </a:spcBef>
              <a:spcAft>
                <a:spcPts val="2400"/>
              </a:spcAft>
              <a:buSzPct val="100000"/>
              <a:buFont typeface="+mj-lt"/>
              <a:buAutoNum type="arabicPeriod"/>
              <a:defRPr/>
            </a:pPr>
            <a:r>
              <a:rPr lang="en-US" sz="2800" b="1" u="sng" dirty="0">
                <a:solidFill>
                  <a:srgbClr val="FFFFCC"/>
                </a:solidFill>
                <a:effectLst>
                  <a:outerShdw blurRad="38100" dist="38100" dir="2700000" algn="tl">
                    <a:srgbClr val="000000">
                      <a:alpha val="43137"/>
                    </a:srgbClr>
                  </a:outerShdw>
                </a:effectLst>
                <a:cs typeface="Calibri" panose="020F0502020204030204" pitchFamily="34" charset="0"/>
              </a:rPr>
              <a:t>5th Trumpet (9:1-12) – Demons released</a:t>
            </a:r>
          </a:p>
          <a:p>
            <a:pPr marL="557213" indent="-557213" eaLnBrk="1" hangingPunct="1">
              <a:spcBef>
                <a:spcPts val="0"/>
              </a:spcBef>
              <a:spcAft>
                <a:spcPts val="2400"/>
              </a:spcAft>
              <a:buSzPct val="100000"/>
              <a:buFont typeface="+mj-lt"/>
              <a:buAutoNum type="arabicPeriod"/>
              <a:defRPr/>
            </a:pPr>
            <a:r>
              <a:rPr lang="en-US" sz="2800" b="1" u="sng" dirty="0">
                <a:solidFill>
                  <a:srgbClr val="FFFFCC"/>
                </a:solidFill>
                <a:effectLst>
                  <a:outerShdw blurRad="38100" dist="38100" dir="2700000" algn="tl">
                    <a:srgbClr val="000000">
                      <a:alpha val="43137"/>
                    </a:srgbClr>
                  </a:outerShdw>
                </a:effectLst>
                <a:cs typeface="Calibri" panose="020F0502020204030204" pitchFamily="34" charset="0"/>
              </a:rPr>
              <a:t>6th Trumpet (9:13-21) – 1/3 humanity destroyed</a:t>
            </a:r>
          </a:p>
        </p:txBody>
      </p:sp>
      <p:pic>
        <p:nvPicPr>
          <p:cNvPr id="1028" name="Picture 4" descr="Image result for the seven trumpets">
            <a:extLst>
              <a:ext uri="{FF2B5EF4-FFF2-40B4-BE49-F238E27FC236}">
                <a16:creationId xmlns:a16="http://schemas.microsoft.com/office/drawing/2014/main" id="{7E126B6E-EC66-4E91-9EF6-3BB49FB8FDD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453355" y="152400"/>
            <a:ext cx="1538245"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the seven trumpets">
            <a:extLst>
              <a:ext uri="{FF2B5EF4-FFF2-40B4-BE49-F238E27FC236}">
                <a16:creationId xmlns:a16="http://schemas.microsoft.com/office/drawing/2014/main" id="{FDBF3474-E61C-4200-AA5E-89FB52E94E2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6738" y="167142"/>
            <a:ext cx="1382235"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2043467"/>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C0F23B93-C82B-465B-9FA4-28464250B0ED}"/>
              </a:ext>
            </a:extLst>
          </p:cNvPr>
          <p:cNvSpPr>
            <a:spLocks noGrp="1" noChangeArrowheads="1"/>
          </p:cNvSpPr>
          <p:nvPr>
            <p:ph type="title"/>
          </p:nvPr>
        </p:nvSpPr>
        <p:spPr>
          <a:xfrm>
            <a:off x="685800" y="228600"/>
            <a:ext cx="7772400" cy="914400"/>
          </a:xfrm>
        </p:spPr>
        <p:txBody>
          <a:bodyPr/>
          <a:lstStyle/>
          <a:p>
            <a:pPr algn="ctr" eaLnBrk="1" hangingPunct="1"/>
            <a:r>
              <a:rPr lang="en-US" altLang="en-US" sz="3600" dirty="0">
                <a:effectLst>
                  <a:outerShdw blurRad="38100" dist="38100" dir="2700000" algn="tl">
                    <a:srgbClr val="000000">
                      <a:alpha val="43137"/>
                    </a:srgbClr>
                  </a:outerShdw>
                </a:effectLst>
              </a:rPr>
              <a:t>Telescoping</a:t>
            </a:r>
            <a:endParaRPr lang="en-US" altLang="en-US" sz="4000" dirty="0">
              <a:effectLst>
                <a:outerShdw blurRad="38100" dist="38100" dir="2700000" algn="tl">
                  <a:srgbClr val="000000">
                    <a:alpha val="43137"/>
                  </a:srgbClr>
                </a:outerShdw>
              </a:effectLst>
            </a:endParaRPr>
          </a:p>
        </p:txBody>
      </p:sp>
      <p:sp>
        <p:nvSpPr>
          <p:cNvPr id="5123" name="Rectangle 3">
            <a:extLst>
              <a:ext uri="{FF2B5EF4-FFF2-40B4-BE49-F238E27FC236}">
                <a16:creationId xmlns:a16="http://schemas.microsoft.com/office/drawing/2014/main" id="{C977EBDF-18A7-4225-9116-0F3D90BFA17D}"/>
              </a:ext>
            </a:extLst>
          </p:cNvPr>
          <p:cNvSpPr>
            <a:spLocks noGrp="1" noChangeArrowheads="1"/>
          </p:cNvSpPr>
          <p:nvPr>
            <p:ph type="body" idx="1"/>
          </p:nvPr>
        </p:nvSpPr>
        <p:spPr>
          <a:xfrm>
            <a:off x="685800" y="1600200"/>
            <a:ext cx="7772400" cy="4460875"/>
          </a:xfrm>
        </p:spPr>
        <p:txBody>
          <a:bodyPr/>
          <a:lstStyle/>
          <a:p>
            <a:pPr marL="0" indent="0" algn="ctr" eaLnBrk="1" hangingPunct="1">
              <a:buFont typeface="Wingdings" pitchFamily="2" charset="2"/>
              <a:buNone/>
              <a:defRPr/>
            </a:pPr>
            <a:r>
              <a:rPr lang="en-US" sz="3600" dirty="0">
                <a:solidFill>
                  <a:srgbClr val="FFFFCC"/>
                </a:solidFill>
                <a:effectLst>
                  <a:outerShdw blurRad="38100" dist="38100" dir="2700000" algn="tl">
                    <a:srgbClr val="000000">
                      <a:alpha val="43137"/>
                    </a:srgbClr>
                  </a:outerShdw>
                </a:effectLst>
                <a:cs typeface="Times New Roman" pitchFamily="18" charset="0"/>
              </a:rPr>
              <a:t>7</a:t>
            </a:r>
            <a:r>
              <a:rPr lang="en-US" sz="3600" baseline="30000" dirty="0">
                <a:solidFill>
                  <a:srgbClr val="FFFFCC"/>
                </a:solidFill>
                <a:effectLst>
                  <a:outerShdw blurRad="38100" dist="38100" dir="2700000" algn="tl">
                    <a:srgbClr val="000000">
                      <a:alpha val="43137"/>
                    </a:srgbClr>
                  </a:outerShdw>
                </a:effectLst>
                <a:cs typeface="Times New Roman" pitchFamily="18" charset="0"/>
              </a:rPr>
              <a:t>th</a:t>
            </a:r>
            <a:r>
              <a:rPr lang="en-US" sz="3600" dirty="0">
                <a:solidFill>
                  <a:srgbClr val="FFFFCC"/>
                </a:solidFill>
                <a:effectLst>
                  <a:outerShdw blurRad="38100" dist="38100" dir="2700000" algn="tl">
                    <a:srgbClr val="000000">
                      <a:alpha val="43137"/>
                    </a:srgbClr>
                  </a:outerShdw>
                </a:effectLst>
                <a:cs typeface="Times New Roman" pitchFamily="18" charset="0"/>
              </a:rPr>
              <a:t> judgment releases 1</a:t>
            </a:r>
            <a:r>
              <a:rPr lang="en-US" sz="3600" baseline="30000" dirty="0">
                <a:solidFill>
                  <a:srgbClr val="FFFFCC"/>
                </a:solidFill>
                <a:effectLst>
                  <a:outerShdw blurRad="38100" dist="38100" dir="2700000" algn="tl">
                    <a:srgbClr val="000000">
                      <a:alpha val="43137"/>
                    </a:srgbClr>
                  </a:outerShdw>
                </a:effectLst>
                <a:cs typeface="Times New Roman" pitchFamily="18" charset="0"/>
              </a:rPr>
              <a:t>st</a:t>
            </a:r>
            <a:r>
              <a:rPr lang="en-US" sz="3600" dirty="0">
                <a:solidFill>
                  <a:srgbClr val="FFFFCC"/>
                </a:solidFill>
                <a:effectLst>
                  <a:outerShdw blurRad="38100" dist="38100" dir="2700000" algn="tl">
                    <a:srgbClr val="000000">
                      <a:alpha val="43137"/>
                    </a:srgbClr>
                  </a:outerShdw>
                </a:effectLst>
                <a:cs typeface="Times New Roman" pitchFamily="18" charset="0"/>
              </a:rPr>
              <a:t> in next series</a:t>
            </a:r>
          </a:p>
          <a:p>
            <a:pPr algn="ctr" eaLnBrk="1" hangingPunct="1">
              <a:buFont typeface="Wingdings" pitchFamily="2" charset="2"/>
              <a:buNone/>
              <a:defRPr/>
            </a:pPr>
            <a:endParaRPr lang="en-US" dirty="0">
              <a:solidFill>
                <a:srgbClr val="FFFF00"/>
              </a:solidFill>
              <a:effectLst>
                <a:outerShdw blurRad="38100" dist="38100" dir="2700000" algn="tl">
                  <a:srgbClr val="000000">
                    <a:alpha val="43137"/>
                  </a:srgbClr>
                </a:outerShdw>
              </a:effectLst>
              <a:cs typeface="Times New Roman" pitchFamily="18" charset="0"/>
            </a:endParaRPr>
          </a:p>
          <a:p>
            <a:pPr eaLnBrk="1" hangingPunct="1">
              <a:buFont typeface="Wingdings" pitchFamily="2" charset="2"/>
              <a:buNone/>
              <a:defRPr/>
            </a:pPr>
            <a:r>
              <a:rPr lang="en-US" dirty="0">
                <a:effectLst>
                  <a:outerShdw blurRad="38100" dist="38100" dir="2700000" algn="tl">
                    <a:srgbClr val="000000">
                      <a:alpha val="43137"/>
                    </a:srgbClr>
                  </a:outerShdw>
                </a:effectLst>
                <a:cs typeface="Times New Roman" pitchFamily="18" charset="0"/>
              </a:rPr>
              <a:t>Seals: 1 2 3 4 5 6 </a:t>
            </a:r>
            <a:r>
              <a:rPr lang="en-US" b="1" dirty="0">
                <a:solidFill>
                  <a:srgbClr val="FFFF00"/>
                </a:solidFill>
                <a:effectLst>
                  <a:outerShdw blurRad="38100" dist="38100" dir="2700000" algn="tl">
                    <a:srgbClr val="000000">
                      <a:alpha val="43137"/>
                    </a:srgbClr>
                  </a:outerShdw>
                </a:effectLst>
                <a:cs typeface="Times New Roman" pitchFamily="18" charset="0"/>
              </a:rPr>
              <a:t>7 </a:t>
            </a:r>
            <a:endParaRPr lang="en-US" b="1" u="sng" dirty="0">
              <a:solidFill>
                <a:srgbClr val="FFFF00"/>
              </a:solidFill>
              <a:effectLst>
                <a:outerShdw blurRad="38100" dist="38100" dir="2700000" algn="tl">
                  <a:srgbClr val="000000">
                    <a:alpha val="43137"/>
                  </a:srgbClr>
                </a:outerShdw>
              </a:effectLst>
              <a:cs typeface="Times New Roman" pitchFamily="18" charset="0"/>
            </a:endParaRPr>
          </a:p>
          <a:p>
            <a:pPr eaLnBrk="1" hangingPunct="1">
              <a:buFont typeface="Wingdings" pitchFamily="2" charset="2"/>
              <a:buNone/>
              <a:defRPr/>
            </a:pPr>
            <a:r>
              <a:rPr lang="en-US" dirty="0">
                <a:effectLst>
                  <a:outerShdw blurRad="38100" dist="38100" dir="2700000" algn="tl">
                    <a:srgbClr val="000000">
                      <a:alpha val="43137"/>
                    </a:srgbClr>
                  </a:outerShdw>
                </a:effectLst>
                <a:cs typeface="Times New Roman" pitchFamily="18" charset="0"/>
              </a:rPr>
              <a:t>           Trumpets: </a:t>
            </a:r>
            <a:r>
              <a:rPr lang="en-US" b="1" dirty="0">
                <a:solidFill>
                  <a:srgbClr val="FFFF00"/>
                </a:solidFill>
                <a:effectLst>
                  <a:outerShdw blurRad="38100" dist="38100" dir="2700000" algn="tl">
                    <a:srgbClr val="000000">
                      <a:alpha val="43137"/>
                    </a:srgbClr>
                  </a:outerShdw>
                </a:effectLst>
                <a:cs typeface="Times New Roman" pitchFamily="18" charset="0"/>
              </a:rPr>
              <a:t>1</a:t>
            </a:r>
            <a:r>
              <a:rPr lang="en-US" b="1" dirty="0">
                <a:effectLst>
                  <a:outerShdw blurRad="38100" dist="38100" dir="2700000" algn="tl">
                    <a:srgbClr val="000000">
                      <a:alpha val="43137"/>
                    </a:srgbClr>
                  </a:outerShdw>
                </a:effectLst>
                <a:cs typeface="Times New Roman" pitchFamily="18" charset="0"/>
              </a:rPr>
              <a:t> </a:t>
            </a:r>
            <a:r>
              <a:rPr lang="en-US" dirty="0">
                <a:effectLst>
                  <a:outerShdw blurRad="38100" dist="38100" dir="2700000" algn="tl">
                    <a:srgbClr val="000000">
                      <a:alpha val="43137"/>
                    </a:srgbClr>
                  </a:outerShdw>
                </a:effectLst>
                <a:cs typeface="Times New Roman" pitchFamily="18" charset="0"/>
              </a:rPr>
              <a:t>2 3 4 5 6 </a:t>
            </a:r>
            <a:r>
              <a:rPr lang="en-US" b="1" dirty="0">
                <a:solidFill>
                  <a:srgbClr val="FFFF00"/>
                </a:solidFill>
                <a:effectLst>
                  <a:outerShdw blurRad="38100" dist="38100" dir="2700000" algn="tl">
                    <a:srgbClr val="000000">
                      <a:alpha val="43137"/>
                    </a:srgbClr>
                  </a:outerShdw>
                </a:effectLst>
                <a:cs typeface="Times New Roman" pitchFamily="18" charset="0"/>
              </a:rPr>
              <a:t>7</a:t>
            </a:r>
            <a:endParaRPr lang="en-US" b="1" u="sng" dirty="0">
              <a:solidFill>
                <a:srgbClr val="FFFF00"/>
              </a:solidFill>
              <a:effectLst>
                <a:outerShdw blurRad="38100" dist="38100" dir="2700000" algn="tl">
                  <a:srgbClr val="000000">
                    <a:alpha val="43137"/>
                  </a:srgbClr>
                </a:outerShdw>
              </a:effectLst>
              <a:cs typeface="Times New Roman" pitchFamily="18" charset="0"/>
            </a:endParaRPr>
          </a:p>
          <a:p>
            <a:pPr eaLnBrk="1" hangingPunct="1">
              <a:buFont typeface="Wingdings" pitchFamily="2" charset="2"/>
              <a:buNone/>
              <a:defRPr/>
            </a:pPr>
            <a:r>
              <a:rPr lang="en-US" b="1" dirty="0">
                <a:effectLst>
                  <a:outerShdw blurRad="38100" dist="38100" dir="2700000" algn="tl">
                    <a:srgbClr val="000000">
                      <a:alpha val="43137"/>
                    </a:srgbClr>
                  </a:outerShdw>
                </a:effectLst>
                <a:cs typeface="Times New Roman" pitchFamily="18" charset="0"/>
              </a:rPr>
              <a:t>                                     </a:t>
            </a:r>
            <a:r>
              <a:rPr lang="en-US" dirty="0">
                <a:effectLst>
                  <a:outerShdw blurRad="38100" dist="38100" dir="2700000" algn="tl">
                    <a:srgbClr val="000000">
                      <a:alpha val="43137"/>
                    </a:srgbClr>
                  </a:outerShdw>
                </a:effectLst>
                <a:cs typeface="Times New Roman" pitchFamily="18" charset="0"/>
              </a:rPr>
              <a:t>Bowls: </a:t>
            </a:r>
            <a:r>
              <a:rPr lang="en-US" b="1" dirty="0">
                <a:solidFill>
                  <a:srgbClr val="FFFF00"/>
                </a:solidFill>
                <a:effectLst>
                  <a:outerShdw blurRad="38100" dist="38100" dir="2700000" algn="tl">
                    <a:srgbClr val="000000">
                      <a:alpha val="43137"/>
                    </a:srgbClr>
                  </a:outerShdw>
                </a:effectLst>
                <a:cs typeface="Times New Roman" pitchFamily="18" charset="0"/>
              </a:rPr>
              <a:t>1</a:t>
            </a:r>
            <a:r>
              <a:rPr lang="en-US" dirty="0">
                <a:effectLst>
                  <a:outerShdw blurRad="38100" dist="38100" dir="2700000" algn="tl">
                    <a:srgbClr val="000000">
                      <a:alpha val="43137"/>
                    </a:srgbClr>
                  </a:outerShdw>
                </a:effectLst>
                <a:cs typeface="Times New Roman" pitchFamily="18" charset="0"/>
              </a:rPr>
              <a:t> 2 3 4 5 6 7</a:t>
            </a:r>
            <a:r>
              <a:rPr lang="en-US" dirty="0">
                <a:effectLst>
                  <a:outerShdw blurRad="38100" dist="38100" dir="2700000" algn="tl">
                    <a:srgbClr val="000000">
                      <a:alpha val="43137"/>
                    </a:srgbClr>
                  </a:outerShdw>
                </a:effectLst>
              </a:rPr>
              <a:t> </a:t>
            </a:r>
          </a:p>
        </p:txBody>
      </p:sp>
      <p:pic>
        <p:nvPicPr>
          <p:cNvPr id="2" name="Picture 1">
            <a:extLst>
              <a:ext uri="{FF2B5EF4-FFF2-40B4-BE49-F238E27FC236}">
                <a16:creationId xmlns:a16="http://schemas.microsoft.com/office/drawing/2014/main" id="{7D32B1D0-FE3F-4748-A3CE-794E4CE8576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70314" y="4724400"/>
            <a:ext cx="2203373" cy="1828800"/>
          </a:xfrm>
          <a:prstGeom prst="roundRect">
            <a:avLst/>
          </a:prstGeom>
          <a:scene3d>
            <a:camera prst="orthographicFront"/>
            <a:lightRig rig="threePt" dir="t"/>
          </a:scene3d>
          <a:sp3d>
            <a:bevelT w="114300" prst="artDeco"/>
          </a:sp3d>
        </p:spPr>
      </p:pic>
    </p:spTree>
    <p:extLst>
      <p:ext uri="{BB962C8B-B14F-4D97-AF65-F5344CB8AC3E}">
        <p14:creationId xmlns:p14="http://schemas.microsoft.com/office/powerpoint/2010/main" val="1409409812"/>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2FC0087-576F-4445-B0B0-C60059F92AB6}"/>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0" y="0"/>
            <a:ext cx="9144000" cy="4893647"/>
          </a:xfrm>
          <a:prstGeom prst="rect">
            <a:avLst/>
          </a:prstGeom>
          <a:noFill/>
          <a:ln w="28575">
            <a:noFill/>
            <a:miter lim="800000"/>
            <a:headEnd/>
            <a:tailEnd/>
          </a:ln>
        </p:spPr>
        <p:txBody>
          <a:bodyPr wrap="square">
            <a:spAutoFit/>
          </a:bodyPr>
          <a:lstStyle/>
          <a:p>
            <a:pPr algn="ctr">
              <a:spcAft>
                <a:spcPts val="1200"/>
              </a:spcAft>
            </a:pPr>
            <a:r>
              <a:rPr lang="en-US" sz="2700" baseline="30000" dirty="0">
                <a:latin typeface="Calibri" panose="020F0502020204030204" pitchFamily="34" charset="0"/>
              </a:rPr>
              <a:t> </a:t>
            </a:r>
            <a:r>
              <a:rPr lang="en-US" sz="3200" dirty="0">
                <a:solidFill>
                  <a:schemeClr val="tx2"/>
                </a:solidFill>
                <a:latin typeface="Calibri" panose="020F0502020204030204" pitchFamily="34" charset="0"/>
                <a:ea typeface="+mj-ea"/>
              </a:rPr>
              <a:t>Genesis 1:26-28</a:t>
            </a:r>
          </a:p>
          <a:p>
            <a:pPr algn="just">
              <a:spcAft>
                <a:spcPts val="0"/>
              </a:spcAft>
            </a:pPr>
            <a:r>
              <a:rPr lang="en-US" sz="2700" baseline="30000" dirty="0">
                <a:latin typeface="Calibri" panose="020F0502020204030204" pitchFamily="34" charset="0"/>
              </a:rPr>
              <a:t>26 </a:t>
            </a:r>
            <a:r>
              <a:rPr lang="en-US" sz="2700" dirty="0">
                <a:latin typeface="Calibri" panose="020F0502020204030204" pitchFamily="34" charset="0"/>
              </a:rPr>
              <a:t>Then God said, “Let Us make man in Our image, according to Our likeness; and let </a:t>
            </a:r>
            <a:r>
              <a:rPr lang="en-US" sz="2700" b="1" u="sng" dirty="0">
                <a:solidFill>
                  <a:srgbClr val="FFFFCC"/>
                </a:solidFill>
                <a:latin typeface="Calibri" panose="020F0502020204030204" pitchFamily="34" charset="0"/>
              </a:rPr>
              <a:t>them rule over the fish of the sea and over the birds of the sky and over the cattle and over all the earth, and over every creeping thing that creeps on the earth</a:t>
            </a:r>
            <a:r>
              <a:rPr lang="en-US" sz="2700" dirty="0">
                <a:latin typeface="Calibri" panose="020F0502020204030204" pitchFamily="34" charset="0"/>
              </a:rPr>
              <a:t>.” </a:t>
            </a:r>
            <a:r>
              <a:rPr lang="en-US" sz="2700" baseline="30000" dirty="0">
                <a:latin typeface="Calibri" panose="020F0502020204030204" pitchFamily="34" charset="0"/>
              </a:rPr>
              <a:t>27 </a:t>
            </a:r>
            <a:r>
              <a:rPr lang="en-US" sz="2700" dirty="0">
                <a:latin typeface="Calibri" panose="020F0502020204030204" pitchFamily="34" charset="0"/>
              </a:rPr>
              <a:t>God created man in His own image, in the image of God He created him; male and female He created them. </a:t>
            </a:r>
            <a:r>
              <a:rPr lang="en-US" sz="2700" baseline="30000" dirty="0">
                <a:latin typeface="Calibri" panose="020F0502020204030204" pitchFamily="34" charset="0"/>
              </a:rPr>
              <a:t>28 </a:t>
            </a:r>
            <a:r>
              <a:rPr lang="en-US" sz="2700" dirty="0">
                <a:latin typeface="Calibri" panose="020F0502020204030204" pitchFamily="34" charset="0"/>
              </a:rPr>
              <a:t>God blessed them; and God said to them, “Be fruitful and multiply, and fill the earth, and </a:t>
            </a:r>
            <a:r>
              <a:rPr lang="en-US" sz="2700" b="1" u="sng" dirty="0">
                <a:solidFill>
                  <a:srgbClr val="FFFFCC"/>
                </a:solidFill>
                <a:latin typeface="Calibri" panose="020F0502020204030204" pitchFamily="34" charset="0"/>
              </a:rPr>
              <a:t>subdue it; and rule over the fish of the sea and over the birds of the sky and over every living thing that moves on the earth</a:t>
            </a:r>
            <a:r>
              <a:rPr lang="en-US" sz="2700" dirty="0">
                <a:latin typeface="Calibri" panose="020F0502020204030204" pitchFamily="34" charset="0"/>
              </a:rPr>
              <a:t>.”</a:t>
            </a:r>
          </a:p>
        </p:txBody>
      </p:sp>
    </p:spTree>
    <p:extLst>
      <p:ext uri="{BB962C8B-B14F-4D97-AF65-F5344CB8AC3E}">
        <p14:creationId xmlns:p14="http://schemas.microsoft.com/office/powerpoint/2010/main" val="1679158139"/>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5463" y="228111"/>
            <a:ext cx="7773074" cy="5639289"/>
          </a:xfrm>
          <a:prstGeom prst="rect">
            <a:avLst/>
          </a:prstGeom>
        </p:spPr>
      </p:pic>
    </p:spTree>
    <p:extLst>
      <p:ext uri="{BB962C8B-B14F-4D97-AF65-F5344CB8AC3E}">
        <p14:creationId xmlns:p14="http://schemas.microsoft.com/office/powerpoint/2010/main" val="3534469049"/>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685800" y="228600"/>
            <a:ext cx="7772400" cy="914400"/>
          </a:xfrm>
        </p:spPr>
        <p:txBody>
          <a:bodyPr/>
          <a:lstStyle/>
          <a:p>
            <a:pPr algn="ctr"/>
            <a:r>
              <a:rPr lang="en-US" altLang="en-US" sz="3600" dirty="0">
                <a:effectLst>
                  <a:outerShdw blurRad="38100" dist="38100" dir="2700000" algn="tl">
                    <a:srgbClr val="000000">
                      <a:alpha val="43137"/>
                    </a:srgbClr>
                  </a:outerShdw>
                </a:effectLst>
              </a:rPr>
              <a:t>Satan as Ruler of this World</a:t>
            </a:r>
          </a:p>
        </p:txBody>
      </p:sp>
      <p:sp>
        <p:nvSpPr>
          <p:cNvPr id="25603" name="Rectangle 3"/>
          <p:cNvSpPr>
            <a:spLocks noGrp="1" noChangeArrowheads="1"/>
          </p:cNvSpPr>
          <p:nvPr>
            <p:ph type="body" idx="1"/>
          </p:nvPr>
        </p:nvSpPr>
        <p:spPr>
          <a:xfrm>
            <a:off x="491150" y="1143000"/>
            <a:ext cx="4766649" cy="4724400"/>
          </a:xfrm>
        </p:spPr>
        <p:txBody>
          <a:bodyPr/>
          <a:lstStyle/>
          <a:p>
            <a:pPr marL="457200" indent="-457200" eaLnBrk="1" hangingPunct="1">
              <a:spcBef>
                <a:spcPts val="0"/>
              </a:spcBef>
              <a:spcAft>
                <a:spcPts val="1800"/>
              </a:spcAft>
              <a:buClr>
                <a:srgbClr val="00FFFF"/>
              </a:buClr>
              <a:defRPr/>
            </a:pPr>
            <a:r>
              <a:rPr lang="en-US" altLang="en-US" dirty="0">
                <a:effectLst>
                  <a:outerShdw blurRad="38100" dist="38100" dir="2700000" algn="tl">
                    <a:srgbClr val="000000">
                      <a:alpha val="43137"/>
                    </a:srgbClr>
                  </a:outerShdw>
                </a:effectLst>
              </a:rPr>
              <a:t>Job 1:7; 2:2</a:t>
            </a:r>
          </a:p>
          <a:p>
            <a:pPr marL="457200" indent="-457200" eaLnBrk="1" hangingPunct="1">
              <a:spcBef>
                <a:spcPts val="0"/>
              </a:spcBef>
              <a:spcAft>
                <a:spcPts val="1800"/>
              </a:spcAft>
              <a:buClr>
                <a:srgbClr val="00FFFF"/>
              </a:buClr>
              <a:defRPr/>
            </a:pPr>
            <a:r>
              <a:rPr lang="en-US" altLang="en-US" dirty="0">
                <a:effectLst>
                  <a:outerShdw blurRad="38100" dist="38100" dir="2700000" algn="tl">
                    <a:srgbClr val="000000">
                      <a:alpha val="43137"/>
                    </a:srgbClr>
                  </a:outerShdw>
                </a:effectLst>
              </a:rPr>
              <a:t>Luke 4:5-7</a:t>
            </a:r>
          </a:p>
          <a:p>
            <a:pPr marL="457200" indent="-457200" eaLnBrk="1" hangingPunct="1">
              <a:spcBef>
                <a:spcPts val="0"/>
              </a:spcBef>
              <a:spcAft>
                <a:spcPts val="1800"/>
              </a:spcAft>
              <a:buClr>
                <a:srgbClr val="00FFFF"/>
              </a:buClr>
              <a:defRPr/>
            </a:pPr>
            <a:r>
              <a:rPr lang="en-US" altLang="en-US" dirty="0">
                <a:effectLst>
                  <a:outerShdw blurRad="38100" dist="38100" dir="2700000" algn="tl">
                    <a:srgbClr val="000000">
                      <a:alpha val="43137"/>
                    </a:srgbClr>
                  </a:outerShdw>
                </a:effectLst>
              </a:rPr>
              <a:t>John 12:31; 14:30; 16:11</a:t>
            </a:r>
          </a:p>
          <a:p>
            <a:pPr marL="457200" indent="-457200" eaLnBrk="1" hangingPunct="1">
              <a:spcBef>
                <a:spcPts val="0"/>
              </a:spcBef>
              <a:spcAft>
                <a:spcPts val="1800"/>
              </a:spcAft>
              <a:buClr>
                <a:srgbClr val="00FFFF"/>
              </a:buClr>
              <a:defRPr/>
            </a:pPr>
            <a:r>
              <a:rPr lang="en-US" altLang="en-US" dirty="0">
                <a:effectLst>
                  <a:outerShdw blurRad="38100" dist="38100" dir="2700000" algn="tl">
                    <a:srgbClr val="000000">
                      <a:alpha val="43137"/>
                    </a:srgbClr>
                  </a:outerShdw>
                </a:effectLst>
              </a:rPr>
              <a:t>2 Corinthians 4:4</a:t>
            </a:r>
          </a:p>
          <a:p>
            <a:pPr marL="457200" indent="-457200" eaLnBrk="1" hangingPunct="1">
              <a:spcBef>
                <a:spcPts val="0"/>
              </a:spcBef>
              <a:spcAft>
                <a:spcPts val="1800"/>
              </a:spcAft>
              <a:buClr>
                <a:srgbClr val="00FFFF"/>
              </a:buClr>
              <a:defRPr/>
            </a:pPr>
            <a:r>
              <a:rPr lang="en-US" altLang="en-US" dirty="0">
                <a:effectLst>
                  <a:outerShdw blurRad="38100" dist="38100" dir="2700000" algn="tl">
                    <a:srgbClr val="000000">
                      <a:alpha val="43137"/>
                    </a:srgbClr>
                  </a:outerShdw>
                </a:effectLst>
              </a:rPr>
              <a:t>Ephesians 2:2</a:t>
            </a:r>
          </a:p>
          <a:p>
            <a:pPr marL="457200" indent="-457200" eaLnBrk="1" hangingPunct="1">
              <a:spcBef>
                <a:spcPts val="0"/>
              </a:spcBef>
              <a:spcAft>
                <a:spcPts val="1800"/>
              </a:spcAft>
              <a:buClr>
                <a:srgbClr val="00FFFF"/>
              </a:buClr>
              <a:defRPr/>
            </a:pPr>
            <a:r>
              <a:rPr lang="en-US" altLang="en-US" dirty="0">
                <a:effectLst>
                  <a:outerShdw blurRad="38100" dist="38100" dir="2700000" algn="tl">
                    <a:srgbClr val="000000">
                      <a:alpha val="43137"/>
                    </a:srgbClr>
                  </a:outerShdw>
                </a:effectLst>
              </a:rPr>
              <a:t>1 John 4:4; 5:19</a:t>
            </a:r>
          </a:p>
        </p:txBody>
      </p:sp>
      <p:pic>
        <p:nvPicPr>
          <p:cNvPr id="43012" name="Picture 8" descr="D:\Powerpoint JPEG Images\22.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638800" y="2209800"/>
            <a:ext cx="3082500" cy="2327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1191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1562100" y="228600"/>
            <a:ext cx="6019800" cy="1447800"/>
          </a:xfrm>
        </p:spPr>
        <p:txBody>
          <a:bodyPr/>
          <a:lstStyle/>
          <a:p>
            <a:pPr algn="ctr" eaLnBrk="1" hangingPunct="1"/>
            <a:r>
              <a:rPr lang="en-US" sz="3200" dirty="0"/>
              <a:t>Names &amp; Titles Demonstrating Satan’s Post-Fall, Earthly Authority </a:t>
            </a:r>
            <a:br>
              <a:rPr lang="en-US" sz="2800" dirty="0"/>
            </a:br>
            <a:r>
              <a:rPr lang="en-US" sz="2400" dirty="0">
                <a:solidFill>
                  <a:schemeClr val="tx1"/>
                </a:solidFill>
              </a:rPr>
              <a:t>(Job 1:7; 2:2; Luke 4:5-8; Rom. 8:19-22)</a:t>
            </a:r>
            <a:endParaRPr lang="en-US" sz="2800" dirty="0">
              <a:solidFill>
                <a:schemeClr val="tx1"/>
              </a:solidFill>
            </a:endParaRPr>
          </a:p>
        </p:txBody>
      </p:sp>
      <p:sp>
        <p:nvSpPr>
          <p:cNvPr id="6147" name="Rectangle 3"/>
          <p:cNvSpPr>
            <a:spLocks noGrp="1" noChangeArrowheads="1"/>
          </p:cNvSpPr>
          <p:nvPr>
            <p:ph type="body" idx="1"/>
          </p:nvPr>
        </p:nvSpPr>
        <p:spPr>
          <a:xfrm>
            <a:off x="1714300" y="2057399"/>
            <a:ext cx="7353500" cy="4114801"/>
          </a:xfrm>
        </p:spPr>
        <p:txBody>
          <a:bodyPr/>
          <a:lstStyle/>
          <a:p>
            <a:pPr marL="461963" indent="-461963">
              <a:spcBef>
                <a:spcPts val="0"/>
              </a:spcBef>
              <a:spcAft>
                <a:spcPts val="2400"/>
              </a:spcAft>
              <a:defRPr/>
            </a:pPr>
            <a:r>
              <a:rPr lang="en-US" sz="2800" dirty="0">
                <a:effectLst/>
              </a:rPr>
              <a:t>Prince of this world (John 12:31; 14:30; 16:11)</a:t>
            </a:r>
          </a:p>
          <a:p>
            <a:pPr marL="461963" indent="-461963">
              <a:spcBef>
                <a:spcPts val="0"/>
              </a:spcBef>
              <a:spcAft>
                <a:spcPts val="2400"/>
              </a:spcAft>
              <a:defRPr/>
            </a:pPr>
            <a:r>
              <a:rPr lang="en-US" sz="2800" dirty="0">
                <a:effectLst/>
              </a:rPr>
              <a:t>God of this age (2 Cor. 4:4)</a:t>
            </a:r>
          </a:p>
          <a:p>
            <a:pPr marL="461963" indent="-461963">
              <a:spcBef>
                <a:spcPts val="0"/>
              </a:spcBef>
              <a:spcAft>
                <a:spcPts val="2400"/>
              </a:spcAft>
              <a:defRPr/>
            </a:pPr>
            <a:r>
              <a:rPr lang="en-US" sz="2800" dirty="0">
                <a:effectLst/>
              </a:rPr>
              <a:t>Prince and power of the air (Eph. 2:2)</a:t>
            </a:r>
          </a:p>
          <a:p>
            <a:pPr marL="461963" indent="-461963">
              <a:spcBef>
                <a:spcPts val="0"/>
              </a:spcBef>
              <a:spcAft>
                <a:spcPts val="2400"/>
              </a:spcAft>
              <a:defRPr/>
            </a:pPr>
            <a:r>
              <a:rPr lang="en-US" sz="2800" dirty="0">
                <a:effectLst/>
              </a:rPr>
              <a:t>Who the believer wrestles with (Eph. 6:12)</a:t>
            </a:r>
          </a:p>
          <a:p>
            <a:pPr marL="461963" indent="-461963">
              <a:spcBef>
                <a:spcPts val="0"/>
              </a:spcBef>
              <a:spcAft>
                <a:spcPts val="2400"/>
              </a:spcAft>
              <a:defRPr/>
            </a:pPr>
            <a:r>
              <a:rPr lang="en-US" sz="2800" dirty="0">
                <a:effectLst/>
              </a:rPr>
              <a:t>Roaring lion (1 Pet. 5:8)</a:t>
            </a:r>
          </a:p>
          <a:p>
            <a:pPr marL="461963" indent="-461963">
              <a:spcBef>
                <a:spcPts val="0"/>
              </a:spcBef>
              <a:spcAft>
                <a:spcPts val="2400"/>
              </a:spcAft>
              <a:defRPr/>
            </a:pPr>
            <a:r>
              <a:rPr lang="en-US" sz="2800" dirty="0">
                <a:effectLst/>
              </a:rPr>
              <a:t>Whole world lies in his power (1 John 5:19)</a:t>
            </a:r>
            <a:endParaRPr lang="en-US" sz="2800" dirty="0"/>
          </a:p>
        </p:txBody>
      </p:sp>
      <p:pic>
        <p:nvPicPr>
          <p:cNvPr id="66564" name="Picture 2" descr="https://encrypted-tbn2.gstatic.com/images?q=tbn:ANd9GcSBMfbzscRtRxzhQdk5QNPtl4JEhIIZ2ki1w7Rw4zlT093wbKcls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39874" y="2133601"/>
            <a:ext cx="1479176" cy="1905000"/>
          </a:xfrm>
          <a:prstGeom prst="rect">
            <a:avLst/>
          </a:prstGeom>
          <a:noFill/>
          <a:ln w="9525">
            <a:noFill/>
            <a:miter lim="800000"/>
            <a:headEnd/>
            <a:tailEnd/>
          </a:ln>
        </p:spPr>
      </p:pic>
    </p:spTree>
    <p:extLst>
      <p:ext uri="{BB962C8B-B14F-4D97-AF65-F5344CB8AC3E}">
        <p14:creationId xmlns:p14="http://schemas.microsoft.com/office/powerpoint/2010/main" val="1966753080"/>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6C0AF70-B179-470D-9C25-D9298A0F79D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15" y="0"/>
            <a:ext cx="9144000" cy="6857999"/>
          </a:xfrm>
          <a:prstGeom prst="rect">
            <a:avLst/>
          </a:prstGeom>
        </p:spPr>
      </p:pic>
      <p:sp>
        <p:nvSpPr>
          <p:cNvPr id="134147" name="Rectangle 1">
            <a:extLst>
              <a:ext uri="{FF2B5EF4-FFF2-40B4-BE49-F238E27FC236}">
                <a16:creationId xmlns:a16="http://schemas.microsoft.com/office/drawing/2014/main" id="{972624A7-20E3-4DA9-A466-8A9F888B1F46}"/>
              </a:ext>
            </a:extLst>
          </p:cNvPr>
          <p:cNvSpPr>
            <a:spLocks noChangeArrowheads="1"/>
          </p:cNvSpPr>
          <p:nvPr/>
        </p:nvSpPr>
        <p:spPr bwMode="auto">
          <a:xfrm>
            <a:off x="0" y="0"/>
            <a:ext cx="9128185" cy="4893647"/>
          </a:xfrm>
          <a:prstGeom prst="rect">
            <a:avLst/>
          </a:prstGeom>
          <a:noFill/>
          <a:ln w="28575">
            <a:noFill/>
            <a:miter lim="800000"/>
            <a:headEnd/>
            <a:tailEnd/>
          </a:ln>
        </p:spPr>
        <p:txBody>
          <a:bodyPr wrap="square">
            <a:spAutoFit/>
          </a:bodyPr>
          <a:lstStyle/>
          <a:p>
            <a:pPr algn="ctr">
              <a:spcAft>
                <a:spcPts val="1200"/>
              </a:spcAft>
              <a:defRPr/>
            </a:pPr>
            <a:r>
              <a:rPr lang="en-US" sz="27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 </a:t>
            </a:r>
            <a:r>
              <a:rPr lang="en-US" sz="3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Romans 8:19-23</a:t>
            </a:r>
            <a:endPar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endParaRPr>
          </a:p>
          <a:p>
            <a:pPr algn="just">
              <a:defRPr/>
            </a:pPr>
            <a:r>
              <a:rPr lang="en-US" sz="27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19</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the anxious longing of the creation waits eagerly for the revealing of the sons of God. </a:t>
            </a:r>
            <a:r>
              <a:rPr lang="en-US" sz="27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20</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the creation was subjected to futility, not willingly, but because of Him who subjected it, in hope </a:t>
            </a:r>
            <a:r>
              <a:rPr lang="en-US" sz="27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21</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that the creation itself also will be set free from its slavery to corruption into the freedom of the glory of the children of God. </a:t>
            </a:r>
            <a:r>
              <a:rPr lang="en-US" sz="27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22</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we know that </a:t>
            </a:r>
            <a:r>
              <a:rPr lang="en-US" sz="27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whole creation groans </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suffers the pains of childbirth together until now.</a:t>
            </a:r>
            <a:r>
              <a:rPr lang="en-US" sz="27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7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23</a:t>
            </a:r>
            <a:r>
              <a:rPr lang="en-US" sz="27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not only this, but also we ourselves, having the first fruits of the Spirit, even we ourselves groan within ourselves, waiting eagerly for our adoption as sons, the redemption of our body.”</a:t>
            </a:r>
          </a:p>
        </p:txBody>
      </p:sp>
    </p:spTree>
    <p:extLst>
      <p:ext uri="{BB962C8B-B14F-4D97-AF65-F5344CB8AC3E}">
        <p14:creationId xmlns:p14="http://schemas.microsoft.com/office/powerpoint/2010/main" val="11257257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6">
            <a:extLst>
              <a:ext uri="{FF2B5EF4-FFF2-40B4-BE49-F238E27FC236}">
                <a16:creationId xmlns:a16="http://schemas.microsoft.com/office/drawing/2014/main" id="{65D4DCBA-C569-4E35-9EF6-409DC374ED23}"/>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009650" y="293688"/>
            <a:ext cx="7124700" cy="627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685800" y="226577"/>
            <a:ext cx="7772400" cy="916423"/>
          </a:xfrm>
        </p:spPr>
        <p:txBody>
          <a:bodyPr/>
          <a:lstStyle/>
          <a:p>
            <a:pPr algn="ctr"/>
            <a:r>
              <a:rPr lang="en-US" sz="3600" dirty="0">
                <a:effectLst>
                  <a:outerShdw blurRad="38100" dist="38100" dir="2700000" algn="tl">
                    <a:srgbClr val="000000">
                      <a:alpha val="43137"/>
                    </a:srgbClr>
                  </a:outerShdw>
                </a:effectLst>
              </a:rPr>
              <a:t>Ultimate Exodus </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rPr>
              <a:t>(Rev 11:15)</a:t>
            </a:r>
            <a:endParaRPr lang="en-US" sz="3600" dirty="0">
              <a:solidFill>
                <a:schemeClr val="tx1"/>
              </a:solidFill>
              <a:effectLst>
                <a:outerShdw blurRad="38100" dist="38100" dir="2700000" algn="tl">
                  <a:srgbClr val="000000">
                    <a:alpha val="43137"/>
                  </a:srgbClr>
                </a:outerShdw>
              </a:effectLst>
            </a:endParaRPr>
          </a:p>
        </p:txBody>
      </p:sp>
      <p:sp>
        <p:nvSpPr>
          <p:cNvPr id="72707" name="Rectangle 3"/>
          <p:cNvSpPr>
            <a:spLocks noGrp="1" noChangeArrowheads="1"/>
          </p:cNvSpPr>
          <p:nvPr>
            <p:ph type="body" idx="1"/>
          </p:nvPr>
        </p:nvSpPr>
        <p:spPr>
          <a:xfrm>
            <a:off x="114300" y="1371600"/>
            <a:ext cx="8915400" cy="4537075"/>
          </a:xfrm>
        </p:spPr>
        <p:txBody>
          <a:bodyPr/>
          <a:lstStyle/>
          <a:p>
            <a:pPr marL="465138" indent="-465138" eaLnBrk="1" hangingPunct="1">
              <a:spcBef>
                <a:spcPts val="0"/>
              </a:spcBef>
              <a:spcAft>
                <a:spcPts val="2400"/>
              </a:spcAft>
              <a:defRPr/>
            </a:pPr>
            <a:r>
              <a:rPr lang="en-US" sz="3000" b="1" u="sng" dirty="0">
                <a:solidFill>
                  <a:srgbClr val="FFFFCC"/>
                </a:solidFill>
                <a:effectLst>
                  <a:outerShdw blurRad="38100" dist="38100" dir="2700000" algn="tl">
                    <a:srgbClr val="000000">
                      <a:alpha val="43137"/>
                    </a:srgbClr>
                  </a:outerShdw>
                </a:effectLst>
              </a:rPr>
              <a:t>Sores</a:t>
            </a:r>
            <a:r>
              <a:rPr lang="en-US" sz="3000" dirty="0">
                <a:effectLst>
                  <a:outerShdw blurRad="38100" dist="38100" dir="2700000" algn="tl">
                    <a:srgbClr val="000000">
                      <a:alpha val="43137"/>
                    </a:srgbClr>
                  </a:outerShdw>
                </a:effectLst>
              </a:rPr>
              <a:t>: 6</a:t>
            </a:r>
            <a:r>
              <a:rPr lang="en-US" sz="3000" baseline="30000" dirty="0">
                <a:effectLst>
                  <a:outerShdw blurRad="38100" dist="38100" dir="2700000" algn="tl">
                    <a:srgbClr val="000000">
                      <a:alpha val="43137"/>
                    </a:srgbClr>
                  </a:outerShdw>
                </a:effectLst>
              </a:rPr>
              <a:t>th</a:t>
            </a:r>
            <a:r>
              <a:rPr lang="en-US" sz="3000" dirty="0">
                <a:effectLst>
                  <a:outerShdw blurRad="38100" dist="38100" dir="2700000" algn="tl">
                    <a:srgbClr val="000000">
                      <a:alpha val="43137"/>
                    </a:srgbClr>
                  </a:outerShdw>
                </a:effectLst>
              </a:rPr>
              <a:t> plague (Ex 9:8-12), 1</a:t>
            </a:r>
            <a:r>
              <a:rPr lang="en-US" sz="3000" baseline="30000" dirty="0">
                <a:effectLst>
                  <a:outerShdw blurRad="38100" dist="38100" dir="2700000" algn="tl">
                    <a:srgbClr val="000000">
                      <a:alpha val="43137"/>
                    </a:srgbClr>
                  </a:outerShdw>
                </a:effectLst>
              </a:rPr>
              <a:t>st</a:t>
            </a:r>
            <a:r>
              <a:rPr lang="en-US" sz="3000" dirty="0">
                <a:effectLst>
                  <a:outerShdw blurRad="38100" dist="38100" dir="2700000" algn="tl">
                    <a:srgbClr val="000000">
                      <a:alpha val="43137"/>
                    </a:srgbClr>
                  </a:outerShdw>
                </a:effectLst>
              </a:rPr>
              <a:t> bowl (Rev 16:1-2)</a:t>
            </a:r>
          </a:p>
          <a:p>
            <a:pPr marL="465138" indent="-465138" eaLnBrk="1" hangingPunct="1">
              <a:spcBef>
                <a:spcPts val="0"/>
              </a:spcBef>
              <a:spcAft>
                <a:spcPts val="2400"/>
              </a:spcAft>
              <a:defRPr/>
            </a:pPr>
            <a:r>
              <a:rPr lang="en-US" sz="3000" b="1" u="sng" dirty="0">
                <a:solidFill>
                  <a:srgbClr val="FFFFCC"/>
                </a:solidFill>
                <a:effectLst>
                  <a:outerShdw blurRad="38100" dist="38100" dir="2700000" algn="tl">
                    <a:srgbClr val="000000">
                      <a:alpha val="43137"/>
                    </a:srgbClr>
                  </a:outerShdw>
                </a:effectLst>
              </a:rPr>
              <a:t>Rivers to blood</a:t>
            </a:r>
            <a:r>
              <a:rPr lang="en-US" sz="3000" dirty="0">
                <a:effectLst>
                  <a:outerShdw blurRad="38100" dist="38100" dir="2700000" algn="tl">
                    <a:srgbClr val="000000">
                      <a:alpha val="43137"/>
                    </a:srgbClr>
                  </a:outerShdw>
                </a:effectLst>
              </a:rPr>
              <a:t>: 1</a:t>
            </a:r>
            <a:r>
              <a:rPr lang="en-US" sz="3000" baseline="30000" dirty="0">
                <a:effectLst>
                  <a:outerShdw blurRad="38100" dist="38100" dir="2700000" algn="tl">
                    <a:srgbClr val="000000">
                      <a:alpha val="43137"/>
                    </a:srgbClr>
                  </a:outerShdw>
                </a:effectLst>
              </a:rPr>
              <a:t>st</a:t>
            </a:r>
            <a:r>
              <a:rPr lang="en-US" sz="3000" dirty="0">
                <a:effectLst>
                  <a:outerShdw blurRad="38100" dist="38100" dir="2700000" algn="tl">
                    <a:srgbClr val="000000">
                      <a:alpha val="43137"/>
                    </a:srgbClr>
                  </a:outerShdw>
                </a:effectLst>
              </a:rPr>
              <a:t> plague (Ex 7:19-21), 3</a:t>
            </a:r>
            <a:r>
              <a:rPr lang="en-US" sz="3000" baseline="30000" dirty="0">
                <a:effectLst>
                  <a:outerShdw blurRad="38100" dist="38100" dir="2700000" algn="tl">
                    <a:srgbClr val="000000">
                      <a:alpha val="43137"/>
                    </a:srgbClr>
                  </a:outerShdw>
                </a:effectLst>
              </a:rPr>
              <a:t>rd</a:t>
            </a:r>
            <a:r>
              <a:rPr lang="en-US" sz="3000" dirty="0">
                <a:effectLst>
                  <a:outerShdw blurRad="38100" dist="38100" dir="2700000" algn="tl">
                    <a:srgbClr val="000000">
                      <a:alpha val="43137"/>
                    </a:srgbClr>
                  </a:outerShdw>
                </a:effectLst>
              </a:rPr>
              <a:t> bowl (Rev 16:4-7)</a:t>
            </a:r>
          </a:p>
          <a:p>
            <a:pPr marL="465138" indent="-465138" eaLnBrk="1" hangingPunct="1">
              <a:spcBef>
                <a:spcPts val="0"/>
              </a:spcBef>
              <a:spcAft>
                <a:spcPts val="2400"/>
              </a:spcAft>
              <a:defRPr/>
            </a:pPr>
            <a:r>
              <a:rPr lang="en-US" sz="3000" b="1" u="sng" dirty="0">
                <a:solidFill>
                  <a:srgbClr val="FFFFCC"/>
                </a:solidFill>
                <a:effectLst>
                  <a:outerShdw blurRad="38100" dist="38100" dir="2700000" algn="tl">
                    <a:srgbClr val="000000">
                      <a:alpha val="43137"/>
                    </a:srgbClr>
                  </a:outerShdw>
                </a:effectLst>
              </a:rPr>
              <a:t>Darkness</a:t>
            </a:r>
            <a:r>
              <a:rPr lang="en-US" sz="3000" dirty="0">
                <a:effectLst>
                  <a:outerShdw blurRad="38100" dist="38100" dir="2700000" algn="tl">
                    <a:srgbClr val="000000">
                      <a:alpha val="43137"/>
                    </a:srgbClr>
                  </a:outerShdw>
                </a:effectLst>
              </a:rPr>
              <a:t>: 9</a:t>
            </a:r>
            <a:r>
              <a:rPr lang="en-US" sz="3000" baseline="30000" dirty="0">
                <a:effectLst>
                  <a:outerShdw blurRad="38100" dist="38100" dir="2700000" algn="tl">
                    <a:srgbClr val="000000">
                      <a:alpha val="43137"/>
                    </a:srgbClr>
                  </a:outerShdw>
                </a:effectLst>
              </a:rPr>
              <a:t>th</a:t>
            </a:r>
            <a:r>
              <a:rPr lang="en-US" sz="3000" dirty="0">
                <a:effectLst>
                  <a:outerShdw blurRad="38100" dist="38100" dir="2700000" algn="tl">
                    <a:srgbClr val="000000">
                      <a:alpha val="43137"/>
                    </a:srgbClr>
                  </a:outerShdw>
                </a:effectLst>
              </a:rPr>
              <a:t> plague (Ex 10:21-23), 5</a:t>
            </a:r>
            <a:r>
              <a:rPr lang="en-US" sz="3000" baseline="30000" dirty="0">
                <a:effectLst>
                  <a:outerShdw blurRad="38100" dist="38100" dir="2700000" algn="tl">
                    <a:srgbClr val="000000">
                      <a:alpha val="43137"/>
                    </a:srgbClr>
                  </a:outerShdw>
                </a:effectLst>
              </a:rPr>
              <a:t>th</a:t>
            </a:r>
            <a:r>
              <a:rPr lang="en-US" sz="3000" dirty="0">
                <a:effectLst>
                  <a:outerShdw blurRad="38100" dist="38100" dir="2700000" algn="tl">
                    <a:srgbClr val="000000">
                      <a:alpha val="43137"/>
                    </a:srgbClr>
                  </a:outerShdw>
                </a:effectLst>
              </a:rPr>
              <a:t> bowl (Rev 16:10-11)</a:t>
            </a:r>
          </a:p>
          <a:p>
            <a:pPr marL="465138" indent="-465138" eaLnBrk="1" hangingPunct="1">
              <a:spcBef>
                <a:spcPts val="0"/>
              </a:spcBef>
              <a:spcAft>
                <a:spcPts val="2400"/>
              </a:spcAft>
              <a:defRPr/>
            </a:pPr>
            <a:r>
              <a:rPr lang="en-US" sz="3000" b="1" u="sng" dirty="0">
                <a:solidFill>
                  <a:srgbClr val="FFFFCC"/>
                </a:solidFill>
                <a:effectLst>
                  <a:outerShdw blurRad="38100" dist="38100" dir="2700000" algn="tl">
                    <a:srgbClr val="000000">
                      <a:alpha val="43137"/>
                    </a:srgbClr>
                  </a:outerShdw>
                </a:effectLst>
              </a:rPr>
              <a:t>Frogs</a:t>
            </a:r>
            <a:r>
              <a:rPr lang="en-US" sz="3000" dirty="0">
                <a:effectLst>
                  <a:outerShdw blurRad="38100" dist="38100" dir="2700000" algn="tl">
                    <a:srgbClr val="000000">
                      <a:alpha val="43137"/>
                    </a:srgbClr>
                  </a:outerShdw>
                </a:effectLst>
              </a:rPr>
              <a:t>: 2</a:t>
            </a:r>
            <a:r>
              <a:rPr lang="en-US" sz="3000" baseline="30000" dirty="0">
                <a:effectLst>
                  <a:outerShdw blurRad="38100" dist="38100" dir="2700000" algn="tl">
                    <a:srgbClr val="000000">
                      <a:alpha val="43137"/>
                    </a:srgbClr>
                  </a:outerShdw>
                </a:effectLst>
              </a:rPr>
              <a:t>nd</a:t>
            </a:r>
            <a:r>
              <a:rPr lang="en-US" sz="3000" dirty="0">
                <a:effectLst>
                  <a:outerShdw blurRad="38100" dist="38100" dir="2700000" algn="tl">
                    <a:srgbClr val="000000">
                      <a:alpha val="43137"/>
                    </a:srgbClr>
                  </a:outerShdw>
                </a:effectLst>
              </a:rPr>
              <a:t> plague (Ex 7:25</a:t>
            </a:r>
            <a:r>
              <a:rPr lang="en-US" sz="3000" dirty="0">
                <a:effectLst>
                  <a:outerShdw blurRad="38100" dist="38100" dir="2700000" algn="tl">
                    <a:srgbClr val="000000">
                      <a:alpha val="43137"/>
                    </a:srgbClr>
                  </a:outerShdw>
                </a:effectLst>
                <a:cs typeface="Calibri" panose="020F0502020204030204" pitchFamily="34" charset="0"/>
              </a:rPr>
              <a:t>‒8;15), 6</a:t>
            </a:r>
            <a:r>
              <a:rPr lang="en-US" sz="3000" baseline="30000" dirty="0">
                <a:effectLst>
                  <a:outerShdw blurRad="38100" dist="38100" dir="2700000" algn="tl">
                    <a:srgbClr val="000000">
                      <a:alpha val="43137"/>
                    </a:srgbClr>
                  </a:outerShdw>
                </a:effectLst>
                <a:cs typeface="Calibri" panose="020F0502020204030204" pitchFamily="34" charset="0"/>
              </a:rPr>
              <a:t>th</a:t>
            </a:r>
            <a:r>
              <a:rPr lang="en-US" sz="3000" dirty="0">
                <a:effectLst>
                  <a:outerShdw blurRad="38100" dist="38100" dir="2700000" algn="tl">
                    <a:srgbClr val="000000">
                      <a:alpha val="43137"/>
                    </a:srgbClr>
                  </a:outerShdw>
                </a:effectLst>
                <a:cs typeface="Calibri" panose="020F0502020204030204" pitchFamily="34" charset="0"/>
              </a:rPr>
              <a:t> bowl (Rev 16:13)</a:t>
            </a:r>
            <a:endParaRPr lang="en-US" sz="3000" dirty="0">
              <a:effectLst>
                <a:outerShdw blurRad="38100" dist="38100" dir="2700000" algn="tl">
                  <a:srgbClr val="000000">
                    <a:alpha val="43137"/>
                  </a:srgbClr>
                </a:outerShdw>
              </a:effectLst>
            </a:endParaRPr>
          </a:p>
          <a:p>
            <a:pPr marL="465138" indent="-465138" eaLnBrk="1" hangingPunct="1">
              <a:spcBef>
                <a:spcPts val="0"/>
              </a:spcBef>
              <a:spcAft>
                <a:spcPts val="2400"/>
              </a:spcAft>
              <a:defRPr/>
            </a:pPr>
            <a:r>
              <a:rPr lang="en-US" sz="3000" b="1" u="sng" dirty="0">
                <a:solidFill>
                  <a:srgbClr val="FFFFCC"/>
                </a:solidFill>
                <a:effectLst>
                  <a:outerShdw blurRad="38100" dist="38100" dir="2700000" algn="tl">
                    <a:srgbClr val="000000">
                      <a:alpha val="43137"/>
                    </a:srgbClr>
                  </a:outerShdw>
                </a:effectLst>
              </a:rPr>
              <a:t>Hail</a:t>
            </a:r>
            <a:r>
              <a:rPr lang="en-US" sz="3000" dirty="0">
                <a:effectLst>
                  <a:outerShdw blurRad="38100" dist="38100" dir="2700000" algn="tl">
                    <a:srgbClr val="000000">
                      <a:alpha val="43137"/>
                    </a:srgbClr>
                  </a:outerShdw>
                </a:effectLst>
              </a:rPr>
              <a:t>: 7</a:t>
            </a:r>
            <a:r>
              <a:rPr lang="en-US" sz="3000" baseline="30000" dirty="0">
                <a:effectLst>
                  <a:outerShdw blurRad="38100" dist="38100" dir="2700000" algn="tl">
                    <a:srgbClr val="000000">
                      <a:alpha val="43137"/>
                    </a:srgbClr>
                  </a:outerShdw>
                </a:effectLst>
              </a:rPr>
              <a:t>th</a:t>
            </a:r>
            <a:r>
              <a:rPr lang="en-US" sz="3000" dirty="0">
                <a:effectLst>
                  <a:outerShdw blurRad="38100" dist="38100" dir="2700000" algn="tl">
                    <a:srgbClr val="000000">
                      <a:alpha val="43137"/>
                    </a:srgbClr>
                  </a:outerShdw>
                </a:effectLst>
              </a:rPr>
              <a:t> plague (Ex 9:22-26), 7</a:t>
            </a:r>
            <a:r>
              <a:rPr lang="en-US" sz="3000" baseline="30000" dirty="0">
                <a:effectLst>
                  <a:outerShdw blurRad="38100" dist="38100" dir="2700000" algn="tl">
                    <a:srgbClr val="000000">
                      <a:alpha val="43137"/>
                    </a:srgbClr>
                  </a:outerShdw>
                </a:effectLst>
              </a:rPr>
              <a:t>th</a:t>
            </a:r>
            <a:r>
              <a:rPr lang="en-US" sz="3000" dirty="0">
                <a:effectLst>
                  <a:outerShdw blurRad="38100" dist="38100" dir="2700000" algn="tl">
                    <a:srgbClr val="000000">
                      <a:alpha val="43137"/>
                    </a:srgbClr>
                  </a:outerShdw>
                </a:effectLst>
              </a:rPr>
              <a:t> bowl (Rev 16:17-21)</a:t>
            </a:r>
          </a:p>
        </p:txBody>
      </p:sp>
    </p:spTree>
    <p:extLst>
      <p:ext uri="{BB962C8B-B14F-4D97-AF65-F5344CB8AC3E}">
        <p14:creationId xmlns:p14="http://schemas.microsoft.com/office/powerpoint/2010/main" val="3235418752"/>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A596C6F-DFD1-4B4B-A4B8-F18E5994ADAC}"/>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0" y="0"/>
            <a:ext cx="9144000" cy="3185487"/>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11:15</a:t>
            </a:r>
          </a:p>
          <a:p>
            <a:pPr algn="just"/>
            <a:r>
              <a:rPr lang="en-US" altLang="en-US" sz="32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 the seventh angel sounded; and there were loud voices in heaven, saying, ‘The kingdom of the world has become the kingdom of our Lord and of His Christ; and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He will reign (</a:t>
            </a:r>
            <a:r>
              <a:rPr lang="en-US" sz="32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basileuō</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forever and ever.’” (cf. Matt. 6:10)</a:t>
            </a:r>
          </a:p>
        </p:txBody>
      </p:sp>
      <p:pic>
        <p:nvPicPr>
          <p:cNvPr id="6" name="Picture 5">
            <a:extLst>
              <a:ext uri="{FF2B5EF4-FFF2-40B4-BE49-F238E27FC236}">
                <a16:creationId xmlns:a16="http://schemas.microsoft.com/office/drawing/2014/main" id="{ECDA44F2-033B-4A28-A10E-8D044393D40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41404" y="2971800"/>
            <a:ext cx="2461193" cy="1828800"/>
          </a:xfrm>
          <a:prstGeom prst="rect">
            <a:avLst/>
          </a:prstGeom>
        </p:spPr>
      </p:pic>
    </p:spTree>
    <p:extLst>
      <p:ext uri="{BB962C8B-B14F-4D97-AF65-F5344CB8AC3E}">
        <p14:creationId xmlns:p14="http://schemas.microsoft.com/office/powerpoint/2010/main" val="1009661952"/>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81DCB00-EAFE-40A8-88DB-7EAAA0A27361}"/>
              </a:ext>
            </a:extLst>
          </p:cNvPr>
          <p:cNvPicPr>
            <a:picLocks noChangeAspect="1"/>
          </p:cNvPicPr>
          <p:nvPr/>
        </p:nvPicPr>
        <p:blipFill>
          <a:blip r:embed="rId2"/>
          <a:stretch>
            <a:fillRect/>
          </a:stretch>
        </p:blipFill>
        <p:spPr>
          <a:xfrm>
            <a:off x="305333" y="605190"/>
            <a:ext cx="8533333" cy="5647619"/>
          </a:xfrm>
          <a:prstGeom prst="rect">
            <a:avLst/>
          </a:prstGeom>
        </p:spPr>
      </p:pic>
    </p:spTree>
    <p:extLst>
      <p:ext uri="{BB962C8B-B14F-4D97-AF65-F5344CB8AC3E}">
        <p14:creationId xmlns:p14="http://schemas.microsoft.com/office/powerpoint/2010/main" val="2177821002"/>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A596C6F-DFD1-4B4B-A4B8-F18E5994ADAC}"/>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0" y="0"/>
            <a:ext cx="9144000" cy="3185487"/>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11:15</a:t>
            </a:r>
          </a:p>
          <a:p>
            <a:pPr algn="just"/>
            <a:r>
              <a:rPr lang="en-US" altLang="en-US" sz="32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 the seventh angel sounded; and there were loud voices in heaven, saying, ‘The kingdom of the world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has become</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kingdom of our Lord and of His Christ; and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He will reign (</a:t>
            </a:r>
            <a:r>
              <a:rPr lang="en-US" sz="32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basileuō</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forever and ever.’” (cf. Matt. 6:10)</a:t>
            </a:r>
          </a:p>
        </p:txBody>
      </p:sp>
      <p:pic>
        <p:nvPicPr>
          <p:cNvPr id="6" name="Picture 5">
            <a:extLst>
              <a:ext uri="{FF2B5EF4-FFF2-40B4-BE49-F238E27FC236}">
                <a16:creationId xmlns:a16="http://schemas.microsoft.com/office/drawing/2014/main" id="{ECDA44F2-033B-4A28-A10E-8D044393D40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41404" y="2971800"/>
            <a:ext cx="2461193" cy="1828800"/>
          </a:xfrm>
          <a:prstGeom prst="rect">
            <a:avLst/>
          </a:prstGeom>
        </p:spPr>
      </p:pic>
    </p:spTree>
    <p:extLst>
      <p:ext uri="{BB962C8B-B14F-4D97-AF65-F5344CB8AC3E}">
        <p14:creationId xmlns:p14="http://schemas.microsoft.com/office/powerpoint/2010/main" val="3830318362"/>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A596C6F-DFD1-4B4B-A4B8-F18E5994ADAC}"/>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0" y="0"/>
            <a:ext cx="9144000" cy="3185487"/>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11:15</a:t>
            </a:r>
          </a:p>
          <a:p>
            <a:pPr algn="just"/>
            <a:r>
              <a:rPr lang="en-US" altLang="en-US" sz="32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 the seventh angel sounded; and there were loud voices in heaven, saying, ‘The kingdom of the world has become the kingdom of our Lord and of His Christ; and He will reign (</a:t>
            </a:r>
            <a:r>
              <a:rPr lang="en-US" sz="3200" i="1"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basileuō</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forever and ever</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(cf. Matt. 6:10)</a:t>
            </a:r>
          </a:p>
        </p:txBody>
      </p:sp>
      <p:pic>
        <p:nvPicPr>
          <p:cNvPr id="6" name="Picture 5">
            <a:extLst>
              <a:ext uri="{FF2B5EF4-FFF2-40B4-BE49-F238E27FC236}">
                <a16:creationId xmlns:a16="http://schemas.microsoft.com/office/drawing/2014/main" id="{ECDA44F2-033B-4A28-A10E-8D044393D40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41404" y="2971800"/>
            <a:ext cx="2461193" cy="1828800"/>
          </a:xfrm>
          <a:prstGeom prst="rect">
            <a:avLst/>
          </a:prstGeom>
        </p:spPr>
      </p:pic>
    </p:spTree>
    <p:extLst>
      <p:ext uri="{BB962C8B-B14F-4D97-AF65-F5344CB8AC3E}">
        <p14:creationId xmlns:p14="http://schemas.microsoft.com/office/powerpoint/2010/main" val="215758714"/>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399" y="533400"/>
            <a:ext cx="8839201" cy="5791200"/>
          </a:xfrm>
          <a:prstGeom prst="rect">
            <a:avLst/>
          </a:prstGeom>
          <a:ln>
            <a:solidFill>
              <a:srgbClr val="FFFFCC"/>
            </a:solidFill>
          </a:ln>
        </p:spPr>
      </p:pic>
    </p:spTree>
    <p:extLst>
      <p:ext uri="{BB962C8B-B14F-4D97-AF65-F5344CB8AC3E}">
        <p14:creationId xmlns:p14="http://schemas.microsoft.com/office/powerpoint/2010/main" val="4434624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Content Placeholder 2"/>
          <p:cNvSpPr>
            <a:spLocks noGrp="1"/>
          </p:cNvSpPr>
          <p:nvPr>
            <p:ph idx="1"/>
          </p:nvPr>
        </p:nvSpPr>
        <p:spPr>
          <a:xfrm>
            <a:off x="1870728" y="1981200"/>
            <a:ext cx="5402544" cy="2895600"/>
          </a:xfrm>
        </p:spPr>
        <p:txBody>
          <a:bodyPr/>
          <a:lstStyle/>
          <a:p>
            <a:pPr marL="457200" indent="-457200">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The Transference (11:14-15)</a:t>
            </a:r>
          </a:p>
          <a:p>
            <a:pPr marL="457200" indent="-457200">
              <a:spcBef>
                <a:spcPts val="0"/>
              </a:spcBef>
              <a:spcAft>
                <a:spcPts val="3600"/>
              </a:spcAft>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The praise (11:16-18)</a:t>
            </a:r>
          </a:p>
          <a:p>
            <a:pPr marL="457200" indent="-457200">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The Anticipation (11:19)</a:t>
            </a:r>
          </a:p>
        </p:txBody>
      </p:sp>
      <p:sp>
        <p:nvSpPr>
          <p:cNvPr id="5" name="Rectangle 4">
            <a:extLst>
              <a:ext uri="{FF2B5EF4-FFF2-40B4-BE49-F238E27FC236}">
                <a16:creationId xmlns:a16="http://schemas.microsoft.com/office/drawing/2014/main" id="{11DA3F4E-5E20-4363-945B-0DD1994CA9C7}"/>
              </a:ext>
            </a:extLst>
          </p:cNvPr>
          <p:cNvSpPr/>
          <p:nvPr/>
        </p:nvSpPr>
        <p:spPr>
          <a:xfrm>
            <a:off x="2286000" y="228600"/>
            <a:ext cx="4572000" cy="1154162"/>
          </a:xfrm>
          <a:prstGeom prst="rect">
            <a:avLst/>
          </a:prstGeom>
        </p:spPr>
        <p:txBody>
          <a:bodyPr>
            <a:spAutoFit/>
          </a:bodyPr>
          <a:lstStyle/>
          <a:p>
            <a:pPr algn="ctr">
              <a:spcAft>
                <a:spcPts val="6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The Seventh Trumpet </a:t>
            </a:r>
          </a:p>
          <a:p>
            <a:pPr algn="ct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(Revelation 11:14-19)</a:t>
            </a:r>
          </a:p>
        </p:txBody>
      </p:sp>
      <p:pic>
        <p:nvPicPr>
          <p:cNvPr id="6" name="Picture 6" descr="Image result for the seven trumpets">
            <a:extLst>
              <a:ext uri="{FF2B5EF4-FFF2-40B4-BE49-F238E27FC236}">
                <a16:creationId xmlns:a16="http://schemas.microsoft.com/office/drawing/2014/main" id="{43D4687E-5009-4433-88FF-B8C6BB1A089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26738" y="167142"/>
            <a:ext cx="1382235" cy="9144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Image result for the seven trumpets">
            <a:extLst>
              <a:ext uri="{FF2B5EF4-FFF2-40B4-BE49-F238E27FC236}">
                <a16:creationId xmlns:a16="http://schemas.microsoft.com/office/drawing/2014/main" id="{7D523AF3-1B58-4FC4-BAC0-99919579F56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453355" y="152400"/>
            <a:ext cx="1538245"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9264643"/>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Content Placeholder 2"/>
          <p:cNvSpPr>
            <a:spLocks noGrp="1"/>
          </p:cNvSpPr>
          <p:nvPr>
            <p:ph idx="1"/>
          </p:nvPr>
        </p:nvSpPr>
        <p:spPr>
          <a:xfrm>
            <a:off x="1870728" y="1981200"/>
            <a:ext cx="6511272" cy="2895600"/>
          </a:xfrm>
        </p:spPr>
        <p:txBody>
          <a:bodyPr/>
          <a:lstStyle/>
          <a:p>
            <a:pPr marL="514350" indent="-514350">
              <a:spcBef>
                <a:spcPts val="0"/>
              </a:spcBef>
              <a:spcAft>
                <a:spcPts val="36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The Worshippers (11:16)</a:t>
            </a:r>
          </a:p>
          <a:p>
            <a:pPr marL="457200" indent="-457200">
              <a:spcBef>
                <a:spcPts val="0"/>
              </a:spcBef>
              <a:spcAft>
                <a:spcPts val="36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The Worship’s Content (11:17-18)</a:t>
            </a:r>
          </a:p>
          <a:p>
            <a:pPr marL="914400" lvl="1" indent="-514350">
              <a:spcBef>
                <a:spcPts val="0"/>
              </a:spcBef>
              <a:spcAft>
                <a:spcPts val="36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The Coming Reign (11:17)</a:t>
            </a:r>
          </a:p>
          <a:p>
            <a:pPr marL="914400" lvl="1" indent="-514350">
              <a:spcBef>
                <a:spcPts val="0"/>
              </a:spcBef>
              <a:spcAft>
                <a:spcPts val="36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The Coming Justice (11:18)</a:t>
            </a:r>
          </a:p>
        </p:txBody>
      </p:sp>
      <p:sp>
        <p:nvSpPr>
          <p:cNvPr id="5" name="Rectangle 4">
            <a:extLst>
              <a:ext uri="{FF2B5EF4-FFF2-40B4-BE49-F238E27FC236}">
                <a16:creationId xmlns:a16="http://schemas.microsoft.com/office/drawing/2014/main" id="{11DA3F4E-5E20-4363-945B-0DD1994CA9C7}"/>
              </a:ext>
            </a:extLst>
          </p:cNvPr>
          <p:cNvSpPr/>
          <p:nvPr/>
        </p:nvSpPr>
        <p:spPr>
          <a:xfrm>
            <a:off x="2286000" y="228600"/>
            <a:ext cx="4572000" cy="1154162"/>
          </a:xfrm>
          <a:prstGeom prst="rect">
            <a:avLst/>
          </a:prstGeom>
        </p:spPr>
        <p:txBody>
          <a:bodyPr>
            <a:spAutoFit/>
          </a:bodyPr>
          <a:lstStyle/>
          <a:p>
            <a:pPr algn="ctr">
              <a:spcAft>
                <a:spcPts val="6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II. The Praise </a:t>
            </a:r>
          </a:p>
          <a:p>
            <a:pPr algn="ct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(Revelation 11:16-18)</a:t>
            </a:r>
          </a:p>
        </p:txBody>
      </p:sp>
      <p:pic>
        <p:nvPicPr>
          <p:cNvPr id="6" name="Picture 6" descr="Image result for the seven trumpets">
            <a:extLst>
              <a:ext uri="{FF2B5EF4-FFF2-40B4-BE49-F238E27FC236}">
                <a16:creationId xmlns:a16="http://schemas.microsoft.com/office/drawing/2014/main" id="{43D4687E-5009-4433-88FF-B8C6BB1A089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26738" y="167142"/>
            <a:ext cx="1382235" cy="9144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Image result for the seven trumpets">
            <a:extLst>
              <a:ext uri="{FF2B5EF4-FFF2-40B4-BE49-F238E27FC236}">
                <a16:creationId xmlns:a16="http://schemas.microsoft.com/office/drawing/2014/main" id="{7D523AF3-1B58-4FC4-BAC0-99919579F56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453355" y="152400"/>
            <a:ext cx="1538245"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5356254"/>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Content Placeholder 2"/>
          <p:cNvSpPr>
            <a:spLocks noGrp="1"/>
          </p:cNvSpPr>
          <p:nvPr>
            <p:ph idx="1"/>
          </p:nvPr>
        </p:nvSpPr>
        <p:spPr>
          <a:xfrm>
            <a:off x="1870728" y="1981200"/>
            <a:ext cx="6511272" cy="2895600"/>
          </a:xfrm>
        </p:spPr>
        <p:txBody>
          <a:bodyPr/>
          <a:lstStyle/>
          <a:p>
            <a:pPr marL="514350" indent="-514350">
              <a:spcBef>
                <a:spcPts val="0"/>
              </a:spcBef>
              <a:spcAft>
                <a:spcPts val="36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The Worshippers (11:16)</a:t>
            </a:r>
          </a:p>
          <a:p>
            <a:pPr marL="457200" indent="-457200">
              <a:spcBef>
                <a:spcPts val="0"/>
              </a:spcBef>
              <a:spcAft>
                <a:spcPts val="36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The Worship’s Content (11:17-18)</a:t>
            </a:r>
          </a:p>
          <a:p>
            <a:pPr marL="914400" lvl="1" indent="-514350">
              <a:spcBef>
                <a:spcPts val="0"/>
              </a:spcBef>
              <a:spcAft>
                <a:spcPts val="36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The Coming Reign (11:17)</a:t>
            </a:r>
          </a:p>
          <a:p>
            <a:pPr marL="914400" lvl="1" indent="-514350">
              <a:spcBef>
                <a:spcPts val="0"/>
              </a:spcBef>
              <a:spcAft>
                <a:spcPts val="36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The Coming Justice (11:18)</a:t>
            </a:r>
          </a:p>
        </p:txBody>
      </p:sp>
      <p:sp>
        <p:nvSpPr>
          <p:cNvPr id="5" name="Rectangle 4">
            <a:extLst>
              <a:ext uri="{FF2B5EF4-FFF2-40B4-BE49-F238E27FC236}">
                <a16:creationId xmlns:a16="http://schemas.microsoft.com/office/drawing/2014/main" id="{11DA3F4E-5E20-4363-945B-0DD1994CA9C7}"/>
              </a:ext>
            </a:extLst>
          </p:cNvPr>
          <p:cNvSpPr/>
          <p:nvPr/>
        </p:nvSpPr>
        <p:spPr>
          <a:xfrm>
            <a:off x="2286000" y="228600"/>
            <a:ext cx="4572000" cy="1154162"/>
          </a:xfrm>
          <a:prstGeom prst="rect">
            <a:avLst/>
          </a:prstGeom>
        </p:spPr>
        <p:txBody>
          <a:bodyPr>
            <a:spAutoFit/>
          </a:bodyPr>
          <a:lstStyle/>
          <a:p>
            <a:pPr algn="ctr">
              <a:spcAft>
                <a:spcPts val="6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II. The Praise </a:t>
            </a:r>
          </a:p>
          <a:p>
            <a:pPr algn="ct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(Revelation 11:16-18)</a:t>
            </a:r>
          </a:p>
        </p:txBody>
      </p:sp>
      <p:pic>
        <p:nvPicPr>
          <p:cNvPr id="6" name="Picture 6" descr="Image result for the seven trumpets">
            <a:extLst>
              <a:ext uri="{FF2B5EF4-FFF2-40B4-BE49-F238E27FC236}">
                <a16:creationId xmlns:a16="http://schemas.microsoft.com/office/drawing/2014/main" id="{43D4687E-5009-4433-88FF-B8C6BB1A089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26738" y="167142"/>
            <a:ext cx="1382235" cy="9144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Image result for the seven trumpets">
            <a:extLst>
              <a:ext uri="{FF2B5EF4-FFF2-40B4-BE49-F238E27FC236}">
                <a16:creationId xmlns:a16="http://schemas.microsoft.com/office/drawing/2014/main" id="{7D523AF3-1B58-4FC4-BAC0-99919579F56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453355" y="152400"/>
            <a:ext cx="1538245"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9223050"/>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C:\Users\BulloKr\AppData\Local\Microsoft\Windows\Temporary Internet Files\Content.IE5\PONOXAD0\MP900382922[1].jpg">
            <a:extLst>
              <a:ext uri="{FF2B5EF4-FFF2-40B4-BE49-F238E27FC236}">
                <a16:creationId xmlns:a16="http://schemas.microsoft.com/office/drawing/2014/main" id="{262D227C-7ABB-4FAE-81CF-0276FD57ABE8}"/>
              </a:ext>
            </a:extLst>
          </p:cNvPr>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1600200" y="1143000"/>
            <a:ext cx="6335713" cy="4525963"/>
          </a:xfrm>
        </p:spPr>
      </p:pic>
      <p:pic>
        <p:nvPicPr>
          <p:cNvPr id="26627" name="Picture 2" descr="C:\Users\BulloKr\AppData\Local\Microsoft\Windows\Temporary Internet Files\Content.Outlook\N34490JH\image (2).jpg">
            <a:extLst>
              <a:ext uri="{FF2B5EF4-FFF2-40B4-BE49-F238E27FC236}">
                <a16:creationId xmlns:a16="http://schemas.microsoft.com/office/drawing/2014/main" id="{1D34D6F6-82FD-481C-8B43-412F426B3DC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81000" y="190500"/>
            <a:ext cx="8382000"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 7">
            <a:extLst>
              <a:ext uri="{FF2B5EF4-FFF2-40B4-BE49-F238E27FC236}">
                <a16:creationId xmlns:a16="http://schemas.microsoft.com/office/drawing/2014/main" id="{DC8996D7-A86C-4331-AE72-DE6BCD508FEC}"/>
              </a:ext>
            </a:extLst>
          </p:cNvPr>
          <p:cNvSpPr>
            <a:spLocks noChangeArrowheads="1"/>
          </p:cNvSpPr>
          <p:nvPr/>
        </p:nvSpPr>
        <p:spPr bwMode="auto">
          <a:xfrm>
            <a:off x="838200" y="4648200"/>
            <a:ext cx="2286000" cy="1143000"/>
          </a:xfrm>
          <a:prstGeom prst="ellipse">
            <a:avLst/>
          </a:prstGeom>
          <a:noFill/>
          <a:ln w="762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84724949"/>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345" name="Group 217">
            <a:extLst>
              <a:ext uri="{FF2B5EF4-FFF2-40B4-BE49-F238E27FC236}">
                <a16:creationId xmlns:a16="http://schemas.microsoft.com/office/drawing/2014/main" id="{58C71DB7-3A8C-4E7D-8C1D-F5D27F4BB2FC}"/>
              </a:ext>
            </a:extLst>
          </p:cNvPr>
          <p:cNvGraphicFramePr>
            <a:graphicFrameLocks noGrp="1"/>
          </p:cNvGraphicFramePr>
          <p:nvPr>
            <p:ph type="tbl" idx="1"/>
            <p:extLst/>
          </p:nvPr>
        </p:nvGraphicFramePr>
        <p:xfrm>
          <a:off x="76200" y="640195"/>
          <a:ext cx="8991601" cy="5455690"/>
        </p:xfrm>
        <a:graphic>
          <a:graphicData uri="http://schemas.openxmlformats.org/drawingml/2006/table">
            <a:tbl>
              <a:tblPr>
                <a:tableStyleId>{D7AC3CCA-C797-4891-BE02-D94E43425B78}</a:tableStyleId>
              </a:tblPr>
              <a:tblGrid>
                <a:gridCol w="3016919">
                  <a:extLst>
                    <a:ext uri="{9D8B030D-6E8A-4147-A177-3AD203B41FA5}">
                      <a16:colId xmlns:a16="http://schemas.microsoft.com/office/drawing/2014/main" val="20000"/>
                    </a:ext>
                  </a:extLst>
                </a:gridCol>
                <a:gridCol w="3016919">
                  <a:extLst>
                    <a:ext uri="{9D8B030D-6E8A-4147-A177-3AD203B41FA5}">
                      <a16:colId xmlns:a16="http://schemas.microsoft.com/office/drawing/2014/main" val="20001"/>
                    </a:ext>
                  </a:extLst>
                </a:gridCol>
                <a:gridCol w="2957763">
                  <a:extLst>
                    <a:ext uri="{9D8B030D-6E8A-4147-A177-3AD203B41FA5}">
                      <a16:colId xmlns:a16="http://schemas.microsoft.com/office/drawing/2014/main" val="20003"/>
                    </a:ext>
                  </a:extLst>
                </a:gridCol>
              </a:tblGrid>
              <a:tr h="514276">
                <a:tc gridSpan="3">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lang="en-US" altLang="en-US" sz="3200" kern="1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DESCRIPTION OF THE SEVEN CHURCHES</a:t>
                      </a:r>
                      <a:br>
                        <a:rPr lang="en-US" altLang="en-US" sz="3600" kern="1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br>
                      <a:r>
                        <a:rPr lang="en-US" altLang="en-US" sz="2800" b="0" kern="1200" dirty="0">
                          <a:solidFill>
                            <a:srgbClr val="FFFFCC"/>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2‒3</a:t>
                      </a:r>
                      <a:endParaRPr lang="en-US" sz="3200" b="0" kern="1200" dirty="0">
                        <a:solidFill>
                          <a:srgbClr val="FFFFCC"/>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txBody>
                  <a:tcPr marT="45713" marB="45713" anchor="ctr" horzOverflow="overflow">
                    <a:solidFill>
                      <a:schemeClr val="bg2"/>
                    </a:solidFill>
                  </a:tcPr>
                </a:tc>
                <a:tc hMerge="1">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2400" b="1" i="0" u="none" strike="noStrike" cap="none" normalizeH="0" baseline="0" dirty="0">
                        <a:ln>
                          <a:noFill/>
                        </a:ln>
                        <a:solidFill>
                          <a:schemeClr val="tx1"/>
                        </a:solidFill>
                        <a:effectLst>
                          <a:outerShdw blurRad="38100" dist="38100" dir="2700000" algn="tl">
                            <a:srgbClr val="000000"/>
                          </a:outerShdw>
                        </a:effectLst>
                        <a:latin typeface="Times New Roman"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2400" b="0" i="0" u="none" strike="noStrike" cap="none" normalizeH="0" baseline="0" dirty="0">
                        <a:ln>
                          <a:noFill/>
                        </a:ln>
                        <a:solidFill>
                          <a:schemeClr val="tx1"/>
                        </a:solidFill>
                        <a:effectLst>
                          <a:outerShdw blurRad="38100" dist="38100" dir="2700000" algn="tl">
                            <a:srgbClr val="000000"/>
                          </a:outerShdw>
                        </a:effectLst>
                        <a:latin typeface="Times New Roman"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26820574"/>
                  </a:ext>
                </a:extLst>
              </a:tr>
              <a:tr h="556233">
                <a:tc>
                  <a:txBody>
                    <a:bodyPr/>
                    <a:lstStyle/>
                    <a:p>
                      <a:pPr marL="112713"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CHURCH</a:t>
                      </a:r>
                      <a:endParaRPr kumimoji="0" lang="en-US" sz="28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3" marB="45713" anchor="ctr" horzOverflow="overflow"/>
                </a:tc>
                <a:tc>
                  <a:txBody>
                    <a:bodyPr/>
                    <a:lstStyle/>
                    <a:p>
                      <a:pPr marL="112713"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SCRIPTURE</a:t>
                      </a:r>
                    </a:p>
                  </a:txBody>
                  <a:tcPr marT="45713" marB="45713" anchor="ctr" horzOverflow="overflow"/>
                </a:tc>
                <a:tc>
                  <a:txBody>
                    <a:bodyPr/>
                    <a:lstStyle/>
                    <a:p>
                      <a:pPr marL="112713"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rgbClr val="A50021"/>
                          </a:solidFill>
                          <a:effectLst/>
                          <a:latin typeface="Calibri" panose="020F0502020204030204" pitchFamily="34" charset="0"/>
                          <a:ea typeface="+mn-ea"/>
                          <a:cs typeface="Calibri" panose="020F0502020204030204" pitchFamily="34" charset="0"/>
                        </a:rPr>
                        <a:t>DESCRIPTION</a:t>
                      </a:r>
                    </a:p>
                  </a:txBody>
                  <a:tcPr marT="45713" marB="45713" anchor="ctr" horzOverflow="overflow"/>
                </a:tc>
                <a:extLst>
                  <a:ext uri="{0D108BD9-81ED-4DB2-BD59-A6C34878D82A}">
                    <a16:rowId xmlns:a16="http://schemas.microsoft.com/office/drawing/2014/main" val="10000"/>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Ephesus</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2:1-7</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Loveless</a:t>
                      </a:r>
                    </a:p>
                  </a:txBody>
                  <a:tcPr marT="45713" marB="45713" anchor="ctr" horzOverflow="overflow"/>
                </a:tc>
                <a:extLst>
                  <a:ext uri="{0D108BD9-81ED-4DB2-BD59-A6C34878D82A}">
                    <a16:rowId xmlns:a16="http://schemas.microsoft.com/office/drawing/2014/main" val="10001"/>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Smyrna</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2:8-11</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Persecuted</a:t>
                      </a:r>
                    </a:p>
                  </a:txBody>
                  <a:tcPr marT="45713" marB="45713" anchor="ctr" horzOverflow="overflow"/>
                </a:tc>
                <a:extLst>
                  <a:ext uri="{0D108BD9-81ED-4DB2-BD59-A6C34878D82A}">
                    <a16:rowId xmlns:a16="http://schemas.microsoft.com/office/drawing/2014/main" val="10002"/>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Pergamum</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2:12-17</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Compromised</a:t>
                      </a:r>
                    </a:p>
                  </a:txBody>
                  <a:tcPr marT="45713" marB="45713" anchor="ctr" horzOverflow="overflow"/>
                </a:tc>
                <a:extLst>
                  <a:ext uri="{0D108BD9-81ED-4DB2-BD59-A6C34878D82A}">
                    <a16:rowId xmlns:a16="http://schemas.microsoft.com/office/drawing/2014/main" val="10003"/>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Thyatira</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2:18-29</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Corrupt</a:t>
                      </a:r>
                    </a:p>
                  </a:txBody>
                  <a:tcPr marT="45713" marB="45713" anchor="ctr" horzOverflow="overflow"/>
                </a:tc>
                <a:extLst>
                  <a:ext uri="{0D108BD9-81ED-4DB2-BD59-A6C34878D82A}">
                    <a16:rowId xmlns:a16="http://schemas.microsoft.com/office/drawing/2014/main" val="10004"/>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Sardis</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3:1-6</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Dead</a:t>
                      </a:r>
                    </a:p>
                  </a:txBody>
                  <a:tcPr marT="45713" marB="45713" anchor="ctr" horzOverflow="overflow"/>
                </a:tc>
                <a:extLst>
                  <a:ext uri="{0D108BD9-81ED-4DB2-BD59-A6C34878D82A}">
                    <a16:rowId xmlns:a16="http://schemas.microsoft.com/office/drawing/2014/main" val="10005"/>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Philadelphia</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3:7-13</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Missionary</a:t>
                      </a:r>
                    </a:p>
                  </a:txBody>
                  <a:tcPr marT="45713" marB="45713" anchor="ctr" horzOverflow="overflow"/>
                </a:tc>
                <a:extLst>
                  <a:ext uri="{0D108BD9-81ED-4DB2-BD59-A6C34878D82A}">
                    <a16:rowId xmlns:a16="http://schemas.microsoft.com/office/drawing/2014/main" val="10006"/>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Laodicea</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3:14-22</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Man-centered</a:t>
                      </a:r>
                    </a:p>
                  </a:txBody>
                  <a:tcPr marT="45713" marB="45713" anchor="ctr" horzOverflow="overflow"/>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103755400"/>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193A998-C673-46EA-8C7A-A39ABEFDEA91}"/>
              </a:ext>
            </a:extLst>
          </p:cNvPr>
          <p:cNvSpPr>
            <a:spLocks noGrp="1" noChangeArrowheads="1"/>
          </p:cNvSpPr>
          <p:nvPr>
            <p:ph type="title" idx="4294967295"/>
          </p:nvPr>
        </p:nvSpPr>
        <p:spPr>
          <a:xfrm>
            <a:off x="0" y="228600"/>
            <a:ext cx="9144000" cy="1143000"/>
          </a:xfrm>
        </p:spPr>
        <p:txBody>
          <a:bodyPr/>
          <a:lstStyle/>
          <a:p>
            <a:pPr algn="ctr" eaLnBrk="1" hangingPunct="1">
              <a:defRPr/>
            </a:pPr>
            <a:r>
              <a:rPr lang="en-US" sz="3600" kern="1200" dirty="0">
                <a:effectLst>
                  <a:outerShdw blurRad="38100" dist="38100" dir="2700000" algn="tl">
                    <a:srgbClr val="000000">
                      <a:alpha val="43137"/>
                    </a:srgbClr>
                  </a:outerShdw>
                </a:effectLst>
                <a:cs typeface="Calibri" panose="020F0502020204030204" pitchFamily="34" charset="0"/>
              </a:rPr>
              <a:t>Twenty-Four Elders</a:t>
            </a:r>
            <a:br>
              <a:rPr lang="en-US" sz="3600" kern="1200" dirty="0">
                <a:effectLst>
                  <a:outerShdw blurRad="38100" dist="38100" dir="2700000" algn="tl">
                    <a:srgbClr val="000000">
                      <a:alpha val="43137"/>
                    </a:srgbClr>
                  </a:outerShdw>
                </a:effectLst>
                <a:cs typeface="Calibri" panose="020F0502020204030204" pitchFamily="34" charset="0"/>
              </a:rPr>
            </a:br>
            <a:r>
              <a:rPr lang="en-US" sz="2800" kern="1200" dirty="0">
                <a:solidFill>
                  <a:schemeClr val="tx1"/>
                </a:solidFill>
                <a:effectLst>
                  <a:outerShdw blurRad="38100" dist="38100" dir="2700000" algn="tl">
                    <a:srgbClr val="000000">
                      <a:alpha val="43137"/>
                    </a:srgbClr>
                  </a:outerShdw>
                </a:effectLst>
                <a:cs typeface="Calibri" panose="020F0502020204030204" pitchFamily="34" charset="0"/>
              </a:rPr>
              <a:t>(Rev. 4:4)</a:t>
            </a:r>
          </a:p>
        </p:txBody>
      </p:sp>
      <p:sp>
        <p:nvSpPr>
          <p:cNvPr id="16387" name="Rectangle 3">
            <a:extLst>
              <a:ext uri="{FF2B5EF4-FFF2-40B4-BE49-F238E27FC236}">
                <a16:creationId xmlns:a16="http://schemas.microsoft.com/office/drawing/2014/main" id="{CE7396C4-1082-4750-A984-3A6B521EAA50}"/>
              </a:ext>
            </a:extLst>
          </p:cNvPr>
          <p:cNvSpPr>
            <a:spLocks noGrp="1" noChangeArrowheads="1"/>
          </p:cNvSpPr>
          <p:nvPr>
            <p:ph type="body" idx="4294967295"/>
          </p:nvPr>
        </p:nvSpPr>
        <p:spPr>
          <a:xfrm>
            <a:off x="914400" y="1371600"/>
            <a:ext cx="6172200" cy="5181600"/>
          </a:xfrm>
        </p:spPr>
        <p:txBody>
          <a:bodyPr/>
          <a:lstStyle/>
          <a:p>
            <a:pPr marL="0" indent="0" eaLnBrk="1" hangingPunct="1">
              <a:spcBef>
                <a:spcPts val="0"/>
              </a:spcBef>
              <a:spcAft>
                <a:spcPts val="1800"/>
              </a:spcAft>
              <a:buSzPct val="100000"/>
              <a:buNone/>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Church</a:t>
            </a:r>
          </a:p>
          <a:p>
            <a:pPr marL="914400" lvl="1" indent="-457200" eaLnBrk="1" hangingPunct="1">
              <a:spcBef>
                <a:spcPts val="0"/>
              </a:spcBef>
              <a:spcAft>
                <a:spcPts val="12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Crowned (2:10)</a:t>
            </a:r>
          </a:p>
          <a:p>
            <a:pPr marL="914400" lvl="1" indent="-457200" eaLnBrk="1" hangingPunct="1">
              <a:spcBef>
                <a:spcPts val="0"/>
              </a:spcBef>
              <a:spcAft>
                <a:spcPts val="12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Clothed in White (3:5)</a:t>
            </a:r>
          </a:p>
          <a:p>
            <a:pPr marL="914400" lvl="1" indent="-457200" eaLnBrk="1" hangingPunct="1">
              <a:spcBef>
                <a:spcPts val="0"/>
              </a:spcBef>
              <a:spcAft>
                <a:spcPts val="12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Redeemed (5:8-10)</a:t>
            </a:r>
          </a:p>
          <a:p>
            <a:pPr marL="914400" lvl="1" indent="-457200" eaLnBrk="1" hangingPunct="1">
              <a:spcBef>
                <a:spcPts val="0"/>
              </a:spcBef>
              <a:spcAft>
                <a:spcPts val="12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Enthroned (3:21)</a:t>
            </a:r>
          </a:p>
          <a:p>
            <a:pPr marL="914400" lvl="1" indent="-457200" eaLnBrk="1" hangingPunct="1">
              <a:spcBef>
                <a:spcPts val="0"/>
              </a:spcBef>
              <a:spcAft>
                <a:spcPts val="12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Elders (1 Tim. 3:1-7)</a:t>
            </a:r>
          </a:p>
          <a:p>
            <a:pPr marL="914400" lvl="1" indent="-457200" eaLnBrk="1" hangingPunct="1">
              <a:spcBef>
                <a:spcPts val="0"/>
              </a:spcBef>
              <a:spcAft>
                <a:spcPts val="12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Kingdom of Priests (Rev. 1:6)</a:t>
            </a:r>
          </a:p>
          <a:p>
            <a:pPr marL="914400" lvl="1" indent="-457200" eaLnBrk="1" hangingPunct="1">
              <a:spcBef>
                <a:spcPts val="0"/>
              </a:spcBef>
              <a:spcAft>
                <a:spcPts val="12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Twenty-four (Rev. 1:6)</a:t>
            </a:r>
          </a:p>
        </p:txBody>
      </p:sp>
      <p:pic>
        <p:nvPicPr>
          <p:cNvPr id="5" name="Picture 4">
            <a:extLst>
              <a:ext uri="{FF2B5EF4-FFF2-40B4-BE49-F238E27FC236}">
                <a16:creationId xmlns:a16="http://schemas.microsoft.com/office/drawing/2014/main" id="{4813355A-A201-4CF1-9852-5FA55F792DD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14483" y="2286000"/>
            <a:ext cx="2215117" cy="2286000"/>
          </a:xfrm>
          <a:prstGeom prst="rect">
            <a:avLst/>
          </a:prstGeom>
        </p:spPr>
      </p:pic>
    </p:spTree>
    <p:extLst>
      <p:ext uri="{BB962C8B-B14F-4D97-AF65-F5344CB8AC3E}">
        <p14:creationId xmlns:p14="http://schemas.microsoft.com/office/powerpoint/2010/main" val="15801332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08664" y="252708"/>
            <a:ext cx="8126672" cy="6352583"/>
          </a:xfrm>
          <a:prstGeom prst="rect">
            <a:avLst/>
          </a:prstGeom>
          <a:ln w="28575">
            <a:solidFill>
              <a:srgbClr val="FFFFCC"/>
            </a:solidFill>
          </a:ln>
        </p:spPr>
      </p:pic>
    </p:spTree>
    <p:extLst>
      <p:ext uri="{BB962C8B-B14F-4D97-AF65-F5344CB8AC3E}">
        <p14:creationId xmlns:p14="http://schemas.microsoft.com/office/powerpoint/2010/main" val="619536506"/>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1514475" y="228600"/>
            <a:ext cx="6115050" cy="1095335"/>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7</a:t>
            </a:r>
            <a:r>
              <a:rPr lang="en-US" altLang="en-US" sz="3600" baseline="30000" dirty="0">
                <a:effectLst>
                  <a:outerShdw blurRad="38100" dist="38100" dir="2700000" algn="tl">
                    <a:srgbClr val="000000">
                      <a:alpha val="43137"/>
                    </a:srgbClr>
                  </a:outerShdw>
                </a:effectLst>
                <a:cs typeface="Calibri" panose="020F0502020204030204" pitchFamily="34" charset="0"/>
              </a:rPr>
              <a:t>th</a:t>
            </a:r>
            <a:r>
              <a:rPr lang="en-US" altLang="en-US" sz="3600" dirty="0">
                <a:effectLst>
                  <a:outerShdw blurRad="38100" dist="38100" dir="2700000" algn="tl">
                    <a:srgbClr val="000000">
                      <a:alpha val="43137"/>
                    </a:srgbClr>
                  </a:outerShdw>
                </a:effectLst>
                <a:cs typeface="Calibri" panose="020F0502020204030204" pitchFamily="34" charset="0"/>
              </a:rPr>
              <a:t> Seal &amp; 1</a:t>
            </a:r>
            <a:r>
              <a:rPr lang="en-US" altLang="en-US" sz="3600" baseline="30000" dirty="0">
                <a:effectLst>
                  <a:outerShdw blurRad="38100" dist="38100" dir="2700000" algn="tl">
                    <a:srgbClr val="000000">
                      <a:alpha val="43137"/>
                    </a:srgbClr>
                  </a:outerShdw>
                </a:effectLst>
                <a:cs typeface="Calibri" panose="020F0502020204030204" pitchFamily="34" charset="0"/>
              </a:rPr>
              <a:t>st</a:t>
            </a:r>
            <a:r>
              <a:rPr lang="en-US" altLang="en-US" sz="3600" dirty="0">
                <a:effectLst>
                  <a:outerShdw blurRad="38100" dist="38100" dir="2700000" algn="tl">
                    <a:srgbClr val="000000">
                      <a:alpha val="43137"/>
                    </a:srgbClr>
                  </a:outerShdw>
                </a:effectLst>
                <a:cs typeface="Calibri" panose="020F0502020204030204" pitchFamily="34" charset="0"/>
              </a:rPr>
              <a:t> Six Trumpets </a:t>
            </a:r>
            <a:r>
              <a:rPr lang="en-US" altLang="en-US" sz="2800" dirty="0">
                <a:solidFill>
                  <a:schemeClr val="tx1"/>
                </a:solidFill>
                <a:effectLst>
                  <a:outerShdw blurRad="38100" dist="38100" dir="2700000" algn="tl">
                    <a:srgbClr val="000000">
                      <a:alpha val="43137"/>
                    </a:srgbClr>
                  </a:outerShdw>
                </a:effectLst>
                <a:cs typeface="Calibri" panose="020F0502020204030204" pitchFamily="34" charset="0"/>
              </a:rPr>
              <a:t>(Revelation 8‒9)</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77827" name="Content Placeholder 2"/>
          <p:cNvSpPr>
            <a:spLocks noGrp="1"/>
          </p:cNvSpPr>
          <p:nvPr>
            <p:ph idx="1"/>
          </p:nvPr>
        </p:nvSpPr>
        <p:spPr>
          <a:xfrm>
            <a:off x="548711" y="1588889"/>
            <a:ext cx="8046578" cy="5069046"/>
          </a:xfrm>
        </p:spPr>
        <p:txBody>
          <a:bodyPr/>
          <a:lstStyle/>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7</a:t>
            </a:r>
            <a:r>
              <a:rPr lang="en-US" sz="2800" baseline="30000" dirty="0">
                <a:effectLst>
                  <a:outerShdw blurRad="38100" dist="38100" dir="2700000" algn="tl">
                    <a:srgbClr val="000000">
                      <a:alpha val="43137"/>
                    </a:srgbClr>
                  </a:outerShdw>
                </a:effectLst>
                <a:cs typeface="Calibri" panose="020F0502020204030204" pitchFamily="34" charset="0"/>
              </a:rPr>
              <a:t>th</a:t>
            </a:r>
            <a:r>
              <a:rPr lang="en-US" sz="2800" dirty="0">
                <a:effectLst>
                  <a:outerShdw blurRad="38100" dist="38100" dir="2700000" algn="tl">
                    <a:srgbClr val="000000">
                      <a:alpha val="43137"/>
                    </a:srgbClr>
                  </a:outerShdw>
                </a:effectLst>
                <a:cs typeface="Calibri" panose="020F0502020204030204" pitchFamily="34" charset="0"/>
              </a:rPr>
              <a:t> Seal (8:1-6) – Trumpet preparation</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1</a:t>
            </a:r>
            <a:r>
              <a:rPr lang="en-US" sz="2800" baseline="30000" dirty="0">
                <a:effectLst>
                  <a:outerShdw blurRad="38100" dist="38100" dir="2700000" algn="tl">
                    <a:srgbClr val="000000">
                      <a:alpha val="43137"/>
                    </a:srgbClr>
                  </a:outerShdw>
                </a:effectLst>
                <a:cs typeface="Calibri" panose="020F0502020204030204" pitchFamily="34" charset="0"/>
              </a:rPr>
              <a:t>st</a:t>
            </a:r>
            <a:r>
              <a:rPr lang="en-US" sz="2800" dirty="0">
                <a:effectLst>
                  <a:outerShdw blurRad="38100" dist="38100" dir="2700000" algn="tl">
                    <a:srgbClr val="000000">
                      <a:alpha val="43137"/>
                    </a:srgbClr>
                  </a:outerShdw>
                </a:effectLst>
                <a:cs typeface="Calibri" panose="020F0502020204030204" pitchFamily="34" charset="0"/>
              </a:rPr>
              <a:t> Trumpet (8:7) – 1/3 vegetation destroyed</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2</a:t>
            </a:r>
            <a:r>
              <a:rPr lang="en-US" sz="2800" baseline="30000" dirty="0">
                <a:effectLst>
                  <a:outerShdw blurRad="38100" dist="38100" dir="2700000" algn="tl">
                    <a:srgbClr val="000000">
                      <a:alpha val="43137"/>
                    </a:srgbClr>
                  </a:outerShdw>
                </a:effectLst>
                <a:cs typeface="Calibri" panose="020F0502020204030204" pitchFamily="34" charset="0"/>
              </a:rPr>
              <a:t>nd</a:t>
            </a:r>
            <a:r>
              <a:rPr lang="en-US" sz="2800" dirty="0">
                <a:effectLst>
                  <a:outerShdw blurRad="38100" dist="38100" dir="2700000" algn="tl">
                    <a:srgbClr val="000000">
                      <a:alpha val="43137"/>
                    </a:srgbClr>
                  </a:outerShdw>
                </a:effectLst>
                <a:cs typeface="Calibri" panose="020F0502020204030204" pitchFamily="34" charset="0"/>
              </a:rPr>
              <a:t> Trumpet (8:8-9) – 1/3 ocean destroyed</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3</a:t>
            </a:r>
            <a:r>
              <a:rPr lang="en-US" sz="2800" baseline="30000" dirty="0">
                <a:effectLst>
                  <a:outerShdw blurRad="38100" dist="38100" dir="2700000" algn="tl">
                    <a:srgbClr val="000000">
                      <a:alpha val="43137"/>
                    </a:srgbClr>
                  </a:outerShdw>
                </a:effectLst>
                <a:cs typeface="Calibri" panose="020F0502020204030204" pitchFamily="34" charset="0"/>
              </a:rPr>
              <a:t>rd</a:t>
            </a:r>
            <a:r>
              <a:rPr lang="en-US" sz="2800" dirty="0">
                <a:effectLst>
                  <a:outerShdw blurRad="38100" dist="38100" dir="2700000" algn="tl">
                    <a:srgbClr val="000000">
                      <a:alpha val="43137"/>
                    </a:srgbClr>
                  </a:outerShdw>
                </a:effectLst>
                <a:cs typeface="Calibri" panose="020F0502020204030204" pitchFamily="34" charset="0"/>
              </a:rPr>
              <a:t> Trumpet (8:10-11) – 1/3 water destroyed </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4</a:t>
            </a:r>
            <a:r>
              <a:rPr lang="en-US" sz="2800" baseline="30000" dirty="0">
                <a:effectLst>
                  <a:outerShdw blurRad="38100" dist="38100" dir="2700000" algn="tl">
                    <a:srgbClr val="000000">
                      <a:alpha val="43137"/>
                    </a:srgbClr>
                  </a:outerShdw>
                </a:effectLst>
                <a:cs typeface="Calibri" panose="020F0502020204030204" pitchFamily="34" charset="0"/>
              </a:rPr>
              <a:t>th</a:t>
            </a:r>
            <a:r>
              <a:rPr lang="en-US" sz="2800" dirty="0">
                <a:effectLst>
                  <a:outerShdw blurRad="38100" dist="38100" dir="2700000" algn="tl">
                    <a:srgbClr val="000000">
                      <a:alpha val="43137"/>
                    </a:srgbClr>
                  </a:outerShdw>
                </a:effectLst>
                <a:cs typeface="Calibri" panose="020F0502020204030204" pitchFamily="34" charset="0"/>
              </a:rPr>
              <a:t> Trumpet (8:12-13) – 1/3 luminaries darkened</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5</a:t>
            </a:r>
            <a:r>
              <a:rPr lang="en-US" sz="2800" baseline="30000" dirty="0">
                <a:effectLst>
                  <a:outerShdw blurRad="38100" dist="38100" dir="2700000" algn="tl">
                    <a:srgbClr val="000000">
                      <a:alpha val="43137"/>
                    </a:srgbClr>
                  </a:outerShdw>
                </a:effectLst>
                <a:cs typeface="Calibri" panose="020F0502020204030204" pitchFamily="34" charset="0"/>
              </a:rPr>
              <a:t>th</a:t>
            </a:r>
            <a:r>
              <a:rPr lang="en-US" sz="2800" dirty="0">
                <a:effectLst>
                  <a:outerShdw blurRad="38100" dist="38100" dir="2700000" algn="tl">
                    <a:srgbClr val="000000">
                      <a:alpha val="43137"/>
                    </a:srgbClr>
                  </a:outerShdw>
                </a:effectLst>
                <a:cs typeface="Calibri" panose="020F0502020204030204" pitchFamily="34" charset="0"/>
              </a:rPr>
              <a:t> Trumpet (9:1-12) – Demons released</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6</a:t>
            </a:r>
            <a:r>
              <a:rPr lang="en-US" sz="2800" baseline="30000" dirty="0">
                <a:effectLst>
                  <a:outerShdw blurRad="38100" dist="38100" dir="2700000" algn="tl">
                    <a:srgbClr val="000000">
                      <a:alpha val="43137"/>
                    </a:srgbClr>
                  </a:outerShdw>
                </a:effectLst>
                <a:cs typeface="Calibri" panose="020F0502020204030204" pitchFamily="34" charset="0"/>
              </a:rPr>
              <a:t>th</a:t>
            </a:r>
            <a:r>
              <a:rPr lang="en-US" sz="2800" dirty="0">
                <a:effectLst>
                  <a:outerShdw blurRad="38100" dist="38100" dir="2700000" algn="tl">
                    <a:srgbClr val="000000">
                      <a:alpha val="43137"/>
                    </a:srgbClr>
                  </a:outerShdw>
                </a:effectLst>
                <a:cs typeface="Calibri" panose="020F0502020204030204" pitchFamily="34" charset="0"/>
              </a:rPr>
              <a:t> Trumpet (9:13-21) – 1/3 humanity destroyed</a:t>
            </a:r>
          </a:p>
        </p:txBody>
      </p:sp>
      <p:pic>
        <p:nvPicPr>
          <p:cNvPr id="1028" name="Picture 4" descr="Image result for the seven trumpets">
            <a:extLst>
              <a:ext uri="{FF2B5EF4-FFF2-40B4-BE49-F238E27FC236}">
                <a16:creationId xmlns:a16="http://schemas.microsoft.com/office/drawing/2014/main" id="{7E126B6E-EC66-4E91-9EF6-3BB49FB8FDD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453355" y="152400"/>
            <a:ext cx="1538245"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the seven trumpets">
            <a:extLst>
              <a:ext uri="{FF2B5EF4-FFF2-40B4-BE49-F238E27FC236}">
                <a16:creationId xmlns:a16="http://schemas.microsoft.com/office/drawing/2014/main" id="{FDBF3474-E61C-4200-AA5E-89FB52E94E2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6738" y="167142"/>
            <a:ext cx="1382235"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971890"/>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193A998-C673-46EA-8C7A-A39ABEFDEA91}"/>
              </a:ext>
            </a:extLst>
          </p:cNvPr>
          <p:cNvSpPr>
            <a:spLocks noGrp="1" noChangeArrowheads="1"/>
          </p:cNvSpPr>
          <p:nvPr>
            <p:ph type="title" idx="4294967295"/>
          </p:nvPr>
        </p:nvSpPr>
        <p:spPr>
          <a:xfrm>
            <a:off x="0" y="228600"/>
            <a:ext cx="9144000" cy="1143000"/>
          </a:xfrm>
        </p:spPr>
        <p:txBody>
          <a:bodyPr/>
          <a:lstStyle/>
          <a:p>
            <a:pPr algn="ctr" eaLnBrk="1" hangingPunct="1">
              <a:defRPr/>
            </a:pPr>
            <a:r>
              <a:rPr lang="en-US" sz="3600" kern="1200" dirty="0">
                <a:effectLst>
                  <a:outerShdw blurRad="38100" dist="38100" dir="2700000" algn="tl">
                    <a:srgbClr val="000000">
                      <a:alpha val="43137"/>
                    </a:srgbClr>
                  </a:outerShdw>
                </a:effectLst>
                <a:cs typeface="Calibri" panose="020F0502020204030204" pitchFamily="34" charset="0"/>
              </a:rPr>
              <a:t>Twenty-Four Elders</a:t>
            </a:r>
            <a:br>
              <a:rPr lang="en-US" sz="3600" kern="1200" dirty="0">
                <a:effectLst>
                  <a:outerShdw blurRad="38100" dist="38100" dir="2700000" algn="tl">
                    <a:srgbClr val="000000">
                      <a:alpha val="43137"/>
                    </a:srgbClr>
                  </a:outerShdw>
                </a:effectLst>
                <a:cs typeface="Calibri" panose="020F0502020204030204" pitchFamily="34" charset="0"/>
              </a:rPr>
            </a:br>
            <a:r>
              <a:rPr lang="en-US" sz="2800" kern="1200" dirty="0">
                <a:solidFill>
                  <a:schemeClr val="tx1"/>
                </a:solidFill>
                <a:effectLst>
                  <a:outerShdw blurRad="38100" dist="38100" dir="2700000" algn="tl">
                    <a:srgbClr val="000000">
                      <a:alpha val="43137"/>
                    </a:srgbClr>
                  </a:outerShdw>
                </a:effectLst>
                <a:cs typeface="Calibri" panose="020F0502020204030204" pitchFamily="34" charset="0"/>
              </a:rPr>
              <a:t>(Rev. 4:4)</a:t>
            </a:r>
          </a:p>
        </p:txBody>
      </p:sp>
      <p:sp>
        <p:nvSpPr>
          <p:cNvPr id="16387" name="Rectangle 3">
            <a:extLst>
              <a:ext uri="{FF2B5EF4-FFF2-40B4-BE49-F238E27FC236}">
                <a16:creationId xmlns:a16="http://schemas.microsoft.com/office/drawing/2014/main" id="{CE7396C4-1082-4750-A984-3A6B521EAA50}"/>
              </a:ext>
            </a:extLst>
          </p:cNvPr>
          <p:cNvSpPr>
            <a:spLocks noGrp="1" noChangeArrowheads="1"/>
          </p:cNvSpPr>
          <p:nvPr>
            <p:ph type="body" idx="4294967295"/>
          </p:nvPr>
        </p:nvSpPr>
        <p:spPr>
          <a:xfrm>
            <a:off x="914400" y="1371600"/>
            <a:ext cx="6172200" cy="5181600"/>
          </a:xfrm>
        </p:spPr>
        <p:txBody>
          <a:bodyPr/>
          <a:lstStyle/>
          <a:p>
            <a:pPr marL="0" indent="0" eaLnBrk="1" hangingPunct="1">
              <a:spcBef>
                <a:spcPts val="0"/>
              </a:spcBef>
              <a:spcAft>
                <a:spcPts val="1800"/>
              </a:spcAft>
              <a:buSzPct val="100000"/>
              <a:buNone/>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Church</a:t>
            </a:r>
          </a:p>
          <a:p>
            <a:pPr marL="914400" lvl="1" indent="-457200" eaLnBrk="1" hangingPunct="1">
              <a:spcBef>
                <a:spcPts val="0"/>
              </a:spcBef>
              <a:spcAft>
                <a:spcPts val="12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Crowned (2:10)</a:t>
            </a:r>
          </a:p>
          <a:p>
            <a:pPr marL="914400" lvl="1" indent="-457200" eaLnBrk="1" hangingPunct="1">
              <a:spcBef>
                <a:spcPts val="0"/>
              </a:spcBef>
              <a:spcAft>
                <a:spcPts val="12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Clothed in White (3:5)</a:t>
            </a:r>
          </a:p>
          <a:p>
            <a:pPr marL="914400" lvl="1" indent="-457200" eaLnBrk="1" hangingPunct="1">
              <a:spcBef>
                <a:spcPts val="0"/>
              </a:spcBef>
              <a:spcAft>
                <a:spcPts val="12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Redeemed (5:8-10)</a:t>
            </a:r>
          </a:p>
          <a:p>
            <a:pPr marL="914400" lvl="1" indent="-457200" eaLnBrk="1" hangingPunct="1">
              <a:spcBef>
                <a:spcPts val="0"/>
              </a:spcBef>
              <a:spcAft>
                <a:spcPts val="1200"/>
              </a:spcAft>
              <a:buSzPct val="100000"/>
              <a:buAutoNum type="arabi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Enthroned (3:21)</a:t>
            </a:r>
          </a:p>
          <a:p>
            <a:pPr marL="914400" lvl="1" indent="-457200" eaLnBrk="1" hangingPunct="1">
              <a:spcBef>
                <a:spcPts val="0"/>
              </a:spcBef>
              <a:spcAft>
                <a:spcPts val="12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Elders (1 Tim. 3:1-7)</a:t>
            </a:r>
          </a:p>
          <a:p>
            <a:pPr marL="914400" lvl="1" indent="-457200" eaLnBrk="1" hangingPunct="1">
              <a:spcBef>
                <a:spcPts val="0"/>
              </a:spcBef>
              <a:spcAft>
                <a:spcPts val="12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Kingdom of Priests (Rev. 1:6)</a:t>
            </a:r>
          </a:p>
          <a:p>
            <a:pPr marL="914400" lvl="1" indent="-457200" eaLnBrk="1" hangingPunct="1">
              <a:spcBef>
                <a:spcPts val="0"/>
              </a:spcBef>
              <a:spcAft>
                <a:spcPts val="12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Twenty-four (Rev. 1:6)</a:t>
            </a:r>
          </a:p>
        </p:txBody>
      </p:sp>
      <p:pic>
        <p:nvPicPr>
          <p:cNvPr id="5" name="Picture 4">
            <a:extLst>
              <a:ext uri="{FF2B5EF4-FFF2-40B4-BE49-F238E27FC236}">
                <a16:creationId xmlns:a16="http://schemas.microsoft.com/office/drawing/2014/main" id="{4813355A-A201-4CF1-9852-5FA55F792DD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14483" y="2286000"/>
            <a:ext cx="2215117" cy="2286000"/>
          </a:xfrm>
          <a:prstGeom prst="rect">
            <a:avLst/>
          </a:prstGeom>
        </p:spPr>
      </p:pic>
    </p:spTree>
    <p:extLst>
      <p:ext uri="{BB962C8B-B14F-4D97-AF65-F5344CB8AC3E}">
        <p14:creationId xmlns:p14="http://schemas.microsoft.com/office/powerpoint/2010/main" val="17169458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2321F26-7BC3-4354-AD50-FC0FA517FFA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Content Placeholder 2">
            <a:extLst>
              <a:ext uri="{FF2B5EF4-FFF2-40B4-BE49-F238E27FC236}">
                <a16:creationId xmlns:a16="http://schemas.microsoft.com/office/drawing/2014/main" id="{9FCE1375-9F6D-4FCB-B3CC-1DEAE2B6A2CD}"/>
              </a:ext>
            </a:extLst>
          </p:cNvPr>
          <p:cNvSpPr>
            <a:spLocks noGrp="1"/>
          </p:cNvSpPr>
          <p:nvPr>
            <p:ph idx="4294967295"/>
          </p:nvPr>
        </p:nvSpPr>
        <p:spPr>
          <a:xfrm>
            <a:off x="0" y="0"/>
            <a:ext cx="9144000" cy="2286000"/>
          </a:xfrm>
        </p:spPr>
        <p:txBody>
          <a:bodyPr/>
          <a:lstStyle/>
          <a:p>
            <a:pPr marL="0" indent="0" algn="ctr">
              <a:spcBef>
                <a:spcPts val="0"/>
              </a:spcBef>
              <a:spcAft>
                <a:spcPts val="600"/>
              </a:spcAft>
              <a:buNone/>
              <a:defRPr/>
            </a:pPr>
            <a:r>
              <a:rPr lang="en-US" sz="3600" dirty="0">
                <a:solidFill>
                  <a:schemeClr val="tx2"/>
                </a:solidFill>
                <a:effectLst>
                  <a:outerShdw blurRad="38100" dist="38100" dir="2700000" algn="tl">
                    <a:srgbClr val="000000">
                      <a:alpha val="43137"/>
                    </a:srgbClr>
                  </a:outerShdw>
                </a:effectLst>
                <a:ea typeface="+mj-ea"/>
                <a:cs typeface="+mj-cs"/>
              </a:rPr>
              <a:t>Rev 3:21</a:t>
            </a:r>
          </a:p>
          <a:p>
            <a:pPr marL="0" indent="0" algn="just">
              <a:spcBef>
                <a:spcPts val="0"/>
              </a:spcBef>
              <a:spcAft>
                <a:spcPts val="1200"/>
              </a:spcAft>
              <a:buNone/>
              <a:defRPr/>
            </a:pPr>
            <a:r>
              <a:rPr lang="en-US" altLang="en-US" dirty="0">
                <a:effectLst>
                  <a:outerShdw blurRad="38100" dist="38100" dir="2700000" algn="tl">
                    <a:srgbClr val="000000">
                      <a:alpha val="43137"/>
                    </a:srgbClr>
                  </a:outerShdw>
                </a:effectLst>
              </a:rPr>
              <a:t>“</a:t>
            </a:r>
            <a:r>
              <a:rPr lang="en-US" dirty="0">
                <a:effectLst>
                  <a:outerShdw blurRad="38100" dist="38100" dir="2700000" algn="tl">
                    <a:srgbClr val="000000">
                      <a:alpha val="43137"/>
                    </a:srgbClr>
                  </a:outerShdw>
                </a:effectLst>
              </a:rPr>
              <a:t>He who overcomes, </a:t>
            </a:r>
            <a:r>
              <a:rPr lang="en-US" b="1" u="sng" dirty="0">
                <a:solidFill>
                  <a:srgbClr val="FFFFCC"/>
                </a:solidFill>
                <a:effectLst>
                  <a:outerShdw blurRad="38100" dist="38100" dir="2700000" algn="tl">
                    <a:srgbClr val="000000">
                      <a:alpha val="43137"/>
                    </a:srgbClr>
                  </a:outerShdw>
                </a:effectLst>
              </a:rPr>
              <a:t>I will grant to him to sit down with Me on My throne</a:t>
            </a:r>
            <a:r>
              <a:rPr lang="en-US" dirty="0">
                <a:effectLst>
                  <a:outerShdw blurRad="38100" dist="38100" dir="2700000" algn="tl">
                    <a:srgbClr val="000000">
                      <a:alpha val="43137"/>
                    </a:srgbClr>
                  </a:outerShdw>
                </a:effectLst>
              </a:rPr>
              <a:t>, as I also overcame and sat down with My Father on His throne</a:t>
            </a:r>
            <a:r>
              <a:rPr lang="en-US" altLang="en-US" dirty="0">
                <a:effectLst>
                  <a:outerShdw blurRad="38100" dist="38100" dir="2700000" algn="tl">
                    <a:srgbClr val="000000">
                      <a:alpha val="43137"/>
                    </a:srgbClr>
                  </a:outerShdw>
                </a:effectLst>
                <a:latin typeface="Calibri" panose="020F0502020204030204" pitchFamily="34" charset="0"/>
              </a:rPr>
              <a:t>.”</a:t>
            </a:r>
            <a:endParaRPr lang="en-US" dirty="0">
              <a:effectLst>
                <a:outerShdw blurRad="38100" dist="38100" dir="2700000" algn="tl">
                  <a:srgbClr val="000000">
                    <a:alpha val="43137"/>
                  </a:srgbClr>
                </a:outerShdw>
              </a:effectLst>
              <a:latin typeface="Calibri" pitchFamily="34" charset="0"/>
              <a:cs typeface="Calibri" pitchFamily="34" charset="0"/>
            </a:endParaRPr>
          </a:p>
        </p:txBody>
      </p:sp>
      <p:pic>
        <p:nvPicPr>
          <p:cNvPr id="2" name="Picture 1">
            <a:extLst>
              <a:ext uri="{FF2B5EF4-FFF2-40B4-BE49-F238E27FC236}">
                <a16:creationId xmlns:a16="http://schemas.microsoft.com/office/drawing/2014/main" id="{84A5281A-6E2B-4C34-B72B-0D394267873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99690" y="2240280"/>
            <a:ext cx="3544620" cy="2560320"/>
          </a:xfrm>
          <a:prstGeom prst="rect">
            <a:avLst/>
          </a:prstGeom>
        </p:spPr>
      </p:pic>
    </p:spTree>
    <p:extLst>
      <p:ext uri="{BB962C8B-B14F-4D97-AF65-F5344CB8AC3E}">
        <p14:creationId xmlns:p14="http://schemas.microsoft.com/office/powerpoint/2010/main" val="10228835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76200" y="1551579"/>
            <a:ext cx="8991600" cy="2258421"/>
          </a:xfrm>
        </p:spPr>
        <p:txBody>
          <a:bodyPr/>
          <a:lstStyle/>
          <a:p>
            <a:pPr marL="0" indent="0" algn="just">
              <a:spcBef>
                <a:spcPts val="0"/>
              </a:spcBef>
              <a:buNone/>
              <a:defRPr/>
            </a:pPr>
            <a:r>
              <a:rPr lang="en-US" sz="2800" i="1" dirty="0">
                <a:effectLst>
                  <a:outerShdw blurRad="38100" dist="38100" dir="2700000" algn="tl">
                    <a:srgbClr val="000000">
                      <a:alpha val="43137"/>
                    </a:srgbClr>
                  </a:outerShdw>
                </a:effectLst>
              </a:rPr>
              <a:t>“</a:t>
            </a:r>
            <a:r>
              <a:rPr lang="en-US" sz="2800" dirty="0">
                <a:effectLst/>
              </a:rPr>
              <a:t>The number one priority of every believer should be the worship and praise of Almighty God. We were created to worship the God who made us. The action of falling down on their faces demonstrates a clear understanding of God‘s greatness and the believer’s humility before God</a:t>
            </a:r>
            <a:r>
              <a:rPr lang="en-US" sz="2800" dirty="0">
                <a:effectLst>
                  <a:outerShdw blurRad="38100" dist="38100" dir="2700000" algn="tl">
                    <a:srgbClr val="000000">
                      <a:alpha val="43137"/>
                    </a:srgbClr>
                  </a:outerShdw>
                </a:effectLst>
              </a:rPr>
              <a:t>.</a:t>
            </a:r>
            <a:r>
              <a:rPr lang="en-US" sz="2800" i="1" dirty="0">
                <a:effectLst>
                  <a:outerShdw blurRad="38100" dist="38100" dir="2700000" algn="tl">
                    <a:srgbClr val="000000">
                      <a:alpha val="43137"/>
                    </a:srgbClr>
                  </a:outerShdw>
                </a:effectLst>
              </a:rPr>
              <a:t>”</a:t>
            </a:r>
          </a:p>
        </p:txBody>
      </p:sp>
      <p:sp>
        <p:nvSpPr>
          <p:cNvPr id="4" name="Rectangle 3">
            <a:extLst>
              <a:ext uri="{FF2B5EF4-FFF2-40B4-BE49-F238E27FC236}">
                <a16:creationId xmlns:a16="http://schemas.microsoft.com/office/drawing/2014/main" id="{DDED8C29-5312-47D5-972D-3ABE15909AE2}"/>
              </a:ext>
            </a:extLst>
          </p:cNvPr>
          <p:cNvSpPr/>
          <p:nvPr/>
        </p:nvSpPr>
        <p:spPr>
          <a:xfrm>
            <a:off x="1443038" y="217438"/>
            <a:ext cx="6257925" cy="1154162"/>
          </a:xfrm>
          <a:prstGeom prst="rect">
            <a:avLst/>
          </a:prstGeom>
        </p:spPr>
        <p:txBody>
          <a:bodyPr wrap="square">
            <a:spAutoFit/>
          </a:bodyPr>
          <a:lstStyle/>
          <a:p>
            <a:pPr algn="ctr">
              <a:spcAft>
                <a:spcPts val="600"/>
              </a:spcAft>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David Hocking</a:t>
            </a:r>
          </a:p>
          <a:p>
            <a:pPr algn="ct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David Hocking, </a:t>
            </a:r>
            <a:r>
              <a:rPr lang="en-US" sz="1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Book of Revelation: Understanding the Future </a:t>
            </a: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(Tustin, CA: Hope For Today Publications, 2014), 390.</a:t>
            </a:r>
          </a:p>
        </p:txBody>
      </p:sp>
      <p:pic>
        <p:nvPicPr>
          <p:cNvPr id="2" name="Picture 1">
            <a:extLst>
              <a:ext uri="{FF2B5EF4-FFF2-40B4-BE49-F238E27FC236}">
                <a16:creationId xmlns:a16="http://schemas.microsoft.com/office/drawing/2014/main" id="{208DDC6B-0924-4483-AD92-673482CA0F5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7407" y="121920"/>
            <a:ext cx="1167993" cy="1097280"/>
          </a:xfrm>
          <a:prstGeom prst="rect">
            <a:avLst/>
          </a:prstGeom>
        </p:spPr>
      </p:pic>
      <p:pic>
        <p:nvPicPr>
          <p:cNvPr id="3" name="Picture 2">
            <a:extLst>
              <a:ext uri="{FF2B5EF4-FFF2-40B4-BE49-F238E27FC236}">
                <a16:creationId xmlns:a16="http://schemas.microsoft.com/office/drawing/2014/main" id="{F92F0784-351D-4451-BC3F-A0BC727F6AB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30929" y="4114800"/>
            <a:ext cx="4082143" cy="2286000"/>
          </a:xfrm>
          <a:prstGeom prst="rect">
            <a:avLst/>
          </a:prstGeom>
        </p:spPr>
      </p:pic>
    </p:spTree>
    <p:extLst>
      <p:ext uri="{BB962C8B-B14F-4D97-AF65-F5344CB8AC3E}">
        <p14:creationId xmlns:p14="http://schemas.microsoft.com/office/powerpoint/2010/main" val="280667095"/>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Content Placeholder 2"/>
          <p:cNvSpPr>
            <a:spLocks noGrp="1"/>
          </p:cNvSpPr>
          <p:nvPr>
            <p:ph idx="1"/>
          </p:nvPr>
        </p:nvSpPr>
        <p:spPr>
          <a:xfrm>
            <a:off x="1870728" y="1981200"/>
            <a:ext cx="6511272" cy="2895600"/>
          </a:xfrm>
        </p:spPr>
        <p:txBody>
          <a:bodyPr/>
          <a:lstStyle/>
          <a:p>
            <a:pPr marL="514350" indent="-514350">
              <a:spcBef>
                <a:spcPts val="0"/>
              </a:spcBef>
              <a:spcAft>
                <a:spcPts val="36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The Worshippers (11:16)</a:t>
            </a:r>
          </a:p>
          <a:p>
            <a:pPr marL="457200" indent="-457200">
              <a:spcBef>
                <a:spcPts val="0"/>
              </a:spcBef>
              <a:spcAft>
                <a:spcPts val="36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The Worship’s Content (11:17-18)</a:t>
            </a:r>
          </a:p>
          <a:p>
            <a:pPr marL="914400" lvl="1" indent="-514350">
              <a:spcBef>
                <a:spcPts val="0"/>
              </a:spcBef>
              <a:spcAft>
                <a:spcPts val="36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The Coming Reign (11:17)</a:t>
            </a:r>
          </a:p>
          <a:p>
            <a:pPr marL="914400" lvl="1" indent="-514350">
              <a:spcBef>
                <a:spcPts val="0"/>
              </a:spcBef>
              <a:spcAft>
                <a:spcPts val="36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The Coming Justice (11:18)</a:t>
            </a:r>
          </a:p>
        </p:txBody>
      </p:sp>
      <p:sp>
        <p:nvSpPr>
          <p:cNvPr id="5" name="Rectangle 4">
            <a:extLst>
              <a:ext uri="{FF2B5EF4-FFF2-40B4-BE49-F238E27FC236}">
                <a16:creationId xmlns:a16="http://schemas.microsoft.com/office/drawing/2014/main" id="{11DA3F4E-5E20-4363-945B-0DD1994CA9C7}"/>
              </a:ext>
            </a:extLst>
          </p:cNvPr>
          <p:cNvSpPr/>
          <p:nvPr/>
        </p:nvSpPr>
        <p:spPr>
          <a:xfrm>
            <a:off x="2286000" y="228600"/>
            <a:ext cx="4572000" cy="1154162"/>
          </a:xfrm>
          <a:prstGeom prst="rect">
            <a:avLst/>
          </a:prstGeom>
        </p:spPr>
        <p:txBody>
          <a:bodyPr>
            <a:spAutoFit/>
          </a:bodyPr>
          <a:lstStyle/>
          <a:p>
            <a:pPr algn="ctr">
              <a:spcAft>
                <a:spcPts val="6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II. The Praise </a:t>
            </a:r>
          </a:p>
          <a:p>
            <a:pPr algn="ct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(Revelation 11:16-18)</a:t>
            </a:r>
          </a:p>
        </p:txBody>
      </p:sp>
      <p:pic>
        <p:nvPicPr>
          <p:cNvPr id="6" name="Picture 6" descr="Image result for the seven trumpets">
            <a:extLst>
              <a:ext uri="{FF2B5EF4-FFF2-40B4-BE49-F238E27FC236}">
                <a16:creationId xmlns:a16="http://schemas.microsoft.com/office/drawing/2014/main" id="{43D4687E-5009-4433-88FF-B8C6BB1A089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26738" y="167142"/>
            <a:ext cx="1382235" cy="9144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Image result for the seven trumpets">
            <a:extLst>
              <a:ext uri="{FF2B5EF4-FFF2-40B4-BE49-F238E27FC236}">
                <a16:creationId xmlns:a16="http://schemas.microsoft.com/office/drawing/2014/main" id="{7D523AF3-1B58-4FC4-BAC0-99919579F56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453355" y="152400"/>
            <a:ext cx="1538245"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7170026"/>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Content Placeholder 2"/>
          <p:cNvSpPr>
            <a:spLocks noGrp="1"/>
          </p:cNvSpPr>
          <p:nvPr>
            <p:ph idx="1"/>
          </p:nvPr>
        </p:nvSpPr>
        <p:spPr>
          <a:xfrm>
            <a:off x="1870728" y="1981200"/>
            <a:ext cx="6511272" cy="2895600"/>
          </a:xfrm>
        </p:spPr>
        <p:txBody>
          <a:bodyPr/>
          <a:lstStyle/>
          <a:p>
            <a:pPr marL="514350" indent="-514350">
              <a:spcBef>
                <a:spcPts val="0"/>
              </a:spcBef>
              <a:spcAft>
                <a:spcPts val="36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The Worshippers (11:16)</a:t>
            </a:r>
          </a:p>
          <a:p>
            <a:pPr marL="457200" indent="-457200">
              <a:spcBef>
                <a:spcPts val="0"/>
              </a:spcBef>
              <a:spcAft>
                <a:spcPts val="3600"/>
              </a:spcAft>
              <a:buSzPct val="100000"/>
              <a:buFont typeface="+mj-lt"/>
              <a:buAutoNum type="alphaUcPeriod"/>
              <a:defRPr/>
            </a:pPr>
            <a:r>
              <a:rPr lang="en-US" b="1" dirty="0">
                <a:solidFill>
                  <a:srgbClr val="FFFFCC"/>
                </a:solidFill>
                <a:effectLst>
                  <a:outerShdw blurRad="38100" dist="38100" dir="2700000" algn="tl">
                    <a:srgbClr val="000000">
                      <a:alpha val="43137"/>
                    </a:srgbClr>
                  </a:outerShdw>
                </a:effectLst>
                <a:cs typeface="Calibri" panose="020F0502020204030204" pitchFamily="34" charset="0"/>
              </a:rPr>
              <a:t>The Worship’s Content (11:17-18)</a:t>
            </a:r>
          </a:p>
          <a:p>
            <a:pPr marL="914400" lvl="1" indent="-514350">
              <a:spcBef>
                <a:spcPts val="0"/>
              </a:spcBef>
              <a:spcAft>
                <a:spcPts val="3600"/>
              </a:spcAft>
              <a:buSzPct val="100000"/>
              <a:buAutoNum type="arabi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The Coming Reign (11:17)</a:t>
            </a:r>
          </a:p>
          <a:p>
            <a:pPr marL="914400" lvl="1" indent="-514350">
              <a:spcBef>
                <a:spcPts val="0"/>
              </a:spcBef>
              <a:spcAft>
                <a:spcPts val="36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The Coming Justice (11:18)</a:t>
            </a:r>
          </a:p>
        </p:txBody>
      </p:sp>
      <p:sp>
        <p:nvSpPr>
          <p:cNvPr id="5" name="Rectangle 4">
            <a:extLst>
              <a:ext uri="{FF2B5EF4-FFF2-40B4-BE49-F238E27FC236}">
                <a16:creationId xmlns:a16="http://schemas.microsoft.com/office/drawing/2014/main" id="{11DA3F4E-5E20-4363-945B-0DD1994CA9C7}"/>
              </a:ext>
            </a:extLst>
          </p:cNvPr>
          <p:cNvSpPr/>
          <p:nvPr/>
        </p:nvSpPr>
        <p:spPr>
          <a:xfrm>
            <a:off x="2286000" y="228600"/>
            <a:ext cx="4572000" cy="1154162"/>
          </a:xfrm>
          <a:prstGeom prst="rect">
            <a:avLst/>
          </a:prstGeom>
        </p:spPr>
        <p:txBody>
          <a:bodyPr>
            <a:spAutoFit/>
          </a:bodyPr>
          <a:lstStyle/>
          <a:p>
            <a:pPr algn="ctr">
              <a:spcAft>
                <a:spcPts val="6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II. The Praise </a:t>
            </a:r>
          </a:p>
          <a:p>
            <a:pPr algn="ct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(Revelation 11:16-18)</a:t>
            </a:r>
          </a:p>
        </p:txBody>
      </p:sp>
      <p:pic>
        <p:nvPicPr>
          <p:cNvPr id="6" name="Picture 6" descr="Image result for the seven trumpets">
            <a:extLst>
              <a:ext uri="{FF2B5EF4-FFF2-40B4-BE49-F238E27FC236}">
                <a16:creationId xmlns:a16="http://schemas.microsoft.com/office/drawing/2014/main" id="{43D4687E-5009-4433-88FF-B8C6BB1A089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26738" y="167142"/>
            <a:ext cx="1382235" cy="9144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Image result for the seven trumpets">
            <a:extLst>
              <a:ext uri="{FF2B5EF4-FFF2-40B4-BE49-F238E27FC236}">
                <a16:creationId xmlns:a16="http://schemas.microsoft.com/office/drawing/2014/main" id="{7D523AF3-1B58-4FC4-BAC0-99919579F56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453355" y="152400"/>
            <a:ext cx="1538245"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4834180"/>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Content Placeholder 2"/>
          <p:cNvSpPr>
            <a:spLocks noGrp="1"/>
          </p:cNvSpPr>
          <p:nvPr>
            <p:ph idx="1"/>
          </p:nvPr>
        </p:nvSpPr>
        <p:spPr>
          <a:xfrm>
            <a:off x="1870728" y="1981200"/>
            <a:ext cx="6511272" cy="2895600"/>
          </a:xfrm>
        </p:spPr>
        <p:txBody>
          <a:bodyPr/>
          <a:lstStyle/>
          <a:p>
            <a:pPr marL="514350" indent="-514350">
              <a:spcBef>
                <a:spcPts val="0"/>
              </a:spcBef>
              <a:spcAft>
                <a:spcPts val="36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The Worshippers (11:16)</a:t>
            </a:r>
          </a:p>
          <a:p>
            <a:pPr marL="457200" indent="-457200">
              <a:spcBef>
                <a:spcPts val="0"/>
              </a:spcBef>
              <a:spcAft>
                <a:spcPts val="3600"/>
              </a:spcAft>
              <a:buSzPct val="100000"/>
              <a:buFont typeface="+mj-lt"/>
              <a:buAutoNum type="alphaUcPeriod"/>
              <a:defRPr/>
            </a:pPr>
            <a:r>
              <a:rPr lang="en-US" b="1" dirty="0">
                <a:solidFill>
                  <a:srgbClr val="FFFFCC"/>
                </a:solidFill>
                <a:effectLst>
                  <a:outerShdw blurRad="38100" dist="38100" dir="2700000" algn="tl">
                    <a:srgbClr val="000000">
                      <a:alpha val="43137"/>
                    </a:srgbClr>
                  </a:outerShdw>
                </a:effectLst>
                <a:cs typeface="Calibri" panose="020F0502020204030204" pitchFamily="34" charset="0"/>
              </a:rPr>
              <a:t>The Worship’s Content (11:17-18)</a:t>
            </a:r>
          </a:p>
          <a:p>
            <a:pPr marL="914400" lvl="1" indent="-514350">
              <a:spcBef>
                <a:spcPts val="0"/>
              </a:spcBef>
              <a:spcAft>
                <a:spcPts val="3600"/>
              </a:spcAft>
              <a:buSzPct val="100000"/>
              <a:buAutoNum type="arabicPeriod"/>
              <a:defRPr/>
            </a:pPr>
            <a:r>
              <a:rPr lang="en-US" dirty="0">
                <a:effectLst>
                  <a:outerShdw blurRad="38100" dist="38100" dir="2700000" algn="tl">
                    <a:srgbClr val="000000">
                      <a:alpha val="43137"/>
                    </a:srgbClr>
                  </a:outerShdw>
                </a:effectLst>
                <a:ea typeface="+mn-ea"/>
                <a:cs typeface="Calibri" panose="020F0502020204030204" pitchFamily="34" charset="0"/>
              </a:rPr>
              <a:t>The Coming Reign (11:17)</a:t>
            </a:r>
          </a:p>
          <a:p>
            <a:pPr marL="914400" lvl="1" indent="-514350">
              <a:spcBef>
                <a:spcPts val="0"/>
              </a:spcBef>
              <a:spcAft>
                <a:spcPts val="3600"/>
              </a:spcAft>
              <a:buSzPct val="100000"/>
              <a:buFont typeface="Wingdings" panose="05000000000000000000" pitchFamily="2" charset="2"/>
              <a:buAutoNum type="arabi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The Coming Justice (11:18)</a:t>
            </a:r>
          </a:p>
        </p:txBody>
      </p:sp>
      <p:sp>
        <p:nvSpPr>
          <p:cNvPr id="5" name="Rectangle 4">
            <a:extLst>
              <a:ext uri="{FF2B5EF4-FFF2-40B4-BE49-F238E27FC236}">
                <a16:creationId xmlns:a16="http://schemas.microsoft.com/office/drawing/2014/main" id="{11DA3F4E-5E20-4363-945B-0DD1994CA9C7}"/>
              </a:ext>
            </a:extLst>
          </p:cNvPr>
          <p:cNvSpPr/>
          <p:nvPr/>
        </p:nvSpPr>
        <p:spPr>
          <a:xfrm>
            <a:off x="2286000" y="228600"/>
            <a:ext cx="4572000" cy="1154162"/>
          </a:xfrm>
          <a:prstGeom prst="rect">
            <a:avLst/>
          </a:prstGeom>
        </p:spPr>
        <p:txBody>
          <a:bodyPr>
            <a:spAutoFit/>
          </a:bodyPr>
          <a:lstStyle/>
          <a:p>
            <a:pPr algn="ctr">
              <a:spcAft>
                <a:spcPts val="6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II. The Praise </a:t>
            </a:r>
          </a:p>
          <a:p>
            <a:pPr algn="ct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(Revelation 11:16-18)</a:t>
            </a:r>
          </a:p>
        </p:txBody>
      </p:sp>
      <p:pic>
        <p:nvPicPr>
          <p:cNvPr id="6" name="Picture 6" descr="Image result for the seven trumpets">
            <a:extLst>
              <a:ext uri="{FF2B5EF4-FFF2-40B4-BE49-F238E27FC236}">
                <a16:creationId xmlns:a16="http://schemas.microsoft.com/office/drawing/2014/main" id="{43D4687E-5009-4433-88FF-B8C6BB1A089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26738" y="167142"/>
            <a:ext cx="1382235" cy="9144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Image result for the seven trumpets">
            <a:extLst>
              <a:ext uri="{FF2B5EF4-FFF2-40B4-BE49-F238E27FC236}">
                <a16:creationId xmlns:a16="http://schemas.microsoft.com/office/drawing/2014/main" id="{7D523AF3-1B58-4FC4-BAC0-99919579F56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453355" y="152400"/>
            <a:ext cx="1538245"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0599964"/>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Content Placeholder 2"/>
          <p:cNvSpPr>
            <a:spLocks noGrp="1"/>
          </p:cNvSpPr>
          <p:nvPr>
            <p:ph idx="1"/>
          </p:nvPr>
        </p:nvSpPr>
        <p:spPr>
          <a:xfrm>
            <a:off x="1508972" y="1600200"/>
            <a:ext cx="7025427" cy="2895600"/>
          </a:xfrm>
        </p:spPr>
        <p:txBody>
          <a:bodyPr/>
          <a:lstStyle/>
          <a:p>
            <a:pPr marL="514350" indent="-514350">
              <a:spcBef>
                <a:spcPts val="0"/>
              </a:spcBef>
              <a:spcAft>
                <a:spcPts val="3600"/>
              </a:spcAft>
              <a:buSzPct val="100000"/>
              <a:buFont typeface="+mj-lt"/>
              <a:buAutoNum type="alphaLcPeriod"/>
              <a:defRPr/>
            </a:pPr>
            <a:r>
              <a:rPr lang="en-US" dirty="0">
                <a:effectLst>
                  <a:outerShdw blurRad="38100" dist="38100" dir="2700000" algn="tl">
                    <a:srgbClr val="000000">
                      <a:alpha val="43137"/>
                    </a:srgbClr>
                  </a:outerShdw>
                </a:effectLst>
                <a:cs typeface="Calibri" panose="020F0502020204030204" pitchFamily="34" charset="0"/>
              </a:rPr>
              <a:t>Nations rage (11:18a)</a:t>
            </a:r>
          </a:p>
          <a:p>
            <a:pPr marL="514350" indent="-514350">
              <a:spcBef>
                <a:spcPts val="0"/>
              </a:spcBef>
              <a:spcAft>
                <a:spcPts val="3600"/>
              </a:spcAft>
              <a:buSzPct val="100000"/>
              <a:buFont typeface="+mj-lt"/>
              <a:buAutoNum type="alphaLcPeriod"/>
              <a:defRPr/>
            </a:pPr>
            <a:r>
              <a:rPr lang="en-US" dirty="0">
                <a:effectLst>
                  <a:outerShdw blurRad="38100" dist="38100" dir="2700000" algn="tl">
                    <a:srgbClr val="000000">
                      <a:alpha val="43137"/>
                    </a:srgbClr>
                  </a:outerShdw>
                </a:effectLst>
                <a:cs typeface="Calibri" panose="020F0502020204030204" pitchFamily="34" charset="0"/>
              </a:rPr>
              <a:t>Divine wrath (11:18b)</a:t>
            </a:r>
          </a:p>
          <a:p>
            <a:pPr marL="514350" indent="-514350">
              <a:spcBef>
                <a:spcPts val="0"/>
              </a:spcBef>
              <a:spcAft>
                <a:spcPts val="3600"/>
              </a:spcAft>
              <a:buSzPct val="100000"/>
              <a:buFont typeface="+mj-lt"/>
              <a:buAutoNum type="alphaLcPeriod"/>
              <a:defRPr/>
            </a:pPr>
            <a:r>
              <a:rPr lang="en-US" dirty="0">
                <a:effectLst>
                  <a:outerShdw blurRad="38100" dist="38100" dir="2700000" algn="tl">
                    <a:srgbClr val="000000">
                      <a:alpha val="43137"/>
                    </a:srgbClr>
                  </a:outerShdw>
                </a:effectLst>
                <a:cs typeface="Calibri" panose="020F0502020204030204" pitchFamily="34" charset="0"/>
              </a:rPr>
              <a:t>Dead will be judged (11:18c)</a:t>
            </a:r>
          </a:p>
          <a:p>
            <a:pPr marL="514350" indent="-514350">
              <a:spcBef>
                <a:spcPts val="0"/>
              </a:spcBef>
              <a:spcAft>
                <a:spcPts val="3600"/>
              </a:spcAft>
              <a:buSzPct val="100000"/>
              <a:buFont typeface="+mj-lt"/>
              <a:buAutoNum type="alphaLcPeriod"/>
              <a:defRPr/>
            </a:pPr>
            <a:r>
              <a:rPr lang="en-US" dirty="0">
                <a:effectLst>
                  <a:outerShdw blurRad="38100" dist="38100" dir="2700000" algn="tl">
                    <a:srgbClr val="000000">
                      <a:alpha val="43137"/>
                    </a:srgbClr>
                  </a:outerShdw>
                </a:effectLst>
                <a:cs typeface="Calibri" panose="020F0502020204030204" pitchFamily="34" charset="0"/>
              </a:rPr>
              <a:t>Saints will be rewarded (11:18d)</a:t>
            </a:r>
          </a:p>
          <a:p>
            <a:pPr marL="514350" indent="-514350">
              <a:spcBef>
                <a:spcPts val="0"/>
              </a:spcBef>
              <a:spcAft>
                <a:spcPts val="3600"/>
              </a:spcAft>
              <a:buSzPct val="100000"/>
              <a:buFont typeface="+mj-lt"/>
              <a:buAutoNum type="alphaLcPeriod"/>
              <a:defRPr/>
            </a:pPr>
            <a:r>
              <a:rPr lang="en-US" dirty="0">
                <a:effectLst>
                  <a:outerShdw blurRad="38100" dist="38100" dir="2700000" algn="tl">
                    <a:srgbClr val="000000">
                      <a:alpha val="43137"/>
                    </a:srgbClr>
                  </a:outerShdw>
                </a:effectLst>
                <a:cs typeface="Calibri" panose="020F0502020204030204" pitchFamily="34" charset="0"/>
              </a:rPr>
              <a:t>Destroyer will be destroyed (11:18e)</a:t>
            </a:r>
          </a:p>
          <a:p>
            <a:pPr marL="514350" indent="-514350">
              <a:spcBef>
                <a:spcPts val="0"/>
              </a:spcBef>
              <a:spcAft>
                <a:spcPts val="3600"/>
              </a:spcAft>
              <a:buSzPct val="100000"/>
              <a:buFont typeface="+mj-lt"/>
              <a:buAutoNum type="alphaLcPeriod"/>
              <a:defRPr/>
            </a:pPr>
            <a:endParaRPr lang="en-US" dirty="0">
              <a:effectLst>
                <a:outerShdw blurRad="38100" dist="38100" dir="2700000" algn="tl">
                  <a:srgbClr val="000000">
                    <a:alpha val="43137"/>
                  </a:srgbClr>
                </a:outerShdw>
              </a:effectLst>
              <a:cs typeface="Calibri" panose="020F0502020204030204" pitchFamily="34" charset="0"/>
            </a:endParaRPr>
          </a:p>
        </p:txBody>
      </p:sp>
      <p:sp>
        <p:nvSpPr>
          <p:cNvPr id="5" name="Rectangle 4">
            <a:extLst>
              <a:ext uri="{FF2B5EF4-FFF2-40B4-BE49-F238E27FC236}">
                <a16:creationId xmlns:a16="http://schemas.microsoft.com/office/drawing/2014/main" id="{11DA3F4E-5E20-4363-945B-0DD1994CA9C7}"/>
              </a:ext>
            </a:extLst>
          </p:cNvPr>
          <p:cNvSpPr/>
          <p:nvPr/>
        </p:nvSpPr>
        <p:spPr>
          <a:xfrm>
            <a:off x="2286000" y="228600"/>
            <a:ext cx="4572000" cy="1154162"/>
          </a:xfrm>
          <a:prstGeom prst="rect">
            <a:avLst/>
          </a:prstGeom>
        </p:spPr>
        <p:txBody>
          <a:bodyPr>
            <a:spAutoFit/>
          </a:bodyPr>
          <a:lstStyle/>
          <a:p>
            <a:pPr algn="ctr">
              <a:spcAft>
                <a:spcPts val="6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2. The Coming Justice </a:t>
            </a:r>
          </a:p>
          <a:p>
            <a:pPr algn="ct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(Revelation 11:18)</a:t>
            </a:r>
          </a:p>
        </p:txBody>
      </p:sp>
      <p:pic>
        <p:nvPicPr>
          <p:cNvPr id="6" name="Picture 6" descr="Image result for the seven trumpets">
            <a:extLst>
              <a:ext uri="{FF2B5EF4-FFF2-40B4-BE49-F238E27FC236}">
                <a16:creationId xmlns:a16="http://schemas.microsoft.com/office/drawing/2014/main" id="{43D4687E-5009-4433-88FF-B8C6BB1A089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26738" y="167142"/>
            <a:ext cx="1382235" cy="9144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Image result for the seven trumpets">
            <a:extLst>
              <a:ext uri="{FF2B5EF4-FFF2-40B4-BE49-F238E27FC236}">
                <a16:creationId xmlns:a16="http://schemas.microsoft.com/office/drawing/2014/main" id="{7D523AF3-1B58-4FC4-BAC0-99919579F56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453355" y="152400"/>
            <a:ext cx="1538245"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5715136"/>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Content Placeholder 2"/>
          <p:cNvSpPr>
            <a:spLocks noGrp="1"/>
          </p:cNvSpPr>
          <p:nvPr>
            <p:ph idx="1"/>
          </p:nvPr>
        </p:nvSpPr>
        <p:spPr>
          <a:xfrm>
            <a:off x="1508972" y="1600200"/>
            <a:ext cx="7025427" cy="2895600"/>
          </a:xfrm>
        </p:spPr>
        <p:txBody>
          <a:bodyPr/>
          <a:lstStyle/>
          <a:p>
            <a:pPr marL="514350" indent="-514350">
              <a:spcBef>
                <a:spcPts val="0"/>
              </a:spcBef>
              <a:spcAft>
                <a:spcPts val="3600"/>
              </a:spcAft>
              <a:buSzPct val="100000"/>
              <a:buFont typeface="+mj-lt"/>
              <a:buAutoNum type="alphaL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Nations rage (11:18a)</a:t>
            </a:r>
          </a:p>
          <a:p>
            <a:pPr marL="514350" indent="-514350">
              <a:spcBef>
                <a:spcPts val="0"/>
              </a:spcBef>
              <a:spcAft>
                <a:spcPts val="3600"/>
              </a:spcAft>
              <a:buSzPct val="100000"/>
              <a:buFont typeface="+mj-lt"/>
              <a:buAutoNum type="alphaLcPeriod"/>
              <a:defRPr/>
            </a:pPr>
            <a:r>
              <a:rPr lang="en-US" dirty="0">
                <a:effectLst>
                  <a:outerShdw blurRad="38100" dist="38100" dir="2700000" algn="tl">
                    <a:srgbClr val="000000">
                      <a:alpha val="43137"/>
                    </a:srgbClr>
                  </a:outerShdw>
                </a:effectLst>
                <a:cs typeface="Calibri" panose="020F0502020204030204" pitchFamily="34" charset="0"/>
              </a:rPr>
              <a:t>Divine wrath (11:18b)</a:t>
            </a:r>
          </a:p>
          <a:p>
            <a:pPr marL="514350" indent="-514350">
              <a:spcBef>
                <a:spcPts val="0"/>
              </a:spcBef>
              <a:spcAft>
                <a:spcPts val="3600"/>
              </a:spcAft>
              <a:buSzPct val="100000"/>
              <a:buFont typeface="+mj-lt"/>
              <a:buAutoNum type="alphaLcPeriod"/>
              <a:defRPr/>
            </a:pPr>
            <a:r>
              <a:rPr lang="en-US" dirty="0">
                <a:effectLst>
                  <a:outerShdw blurRad="38100" dist="38100" dir="2700000" algn="tl">
                    <a:srgbClr val="000000">
                      <a:alpha val="43137"/>
                    </a:srgbClr>
                  </a:outerShdw>
                </a:effectLst>
                <a:cs typeface="Calibri" panose="020F0502020204030204" pitchFamily="34" charset="0"/>
              </a:rPr>
              <a:t>Dead will be judged (11:18c)</a:t>
            </a:r>
          </a:p>
          <a:p>
            <a:pPr marL="514350" indent="-514350">
              <a:spcBef>
                <a:spcPts val="0"/>
              </a:spcBef>
              <a:spcAft>
                <a:spcPts val="3600"/>
              </a:spcAft>
              <a:buSzPct val="100000"/>
              <a:buFont typeface="+mj-lt"/>
              <a:buAutoNum type="alphaLcPeriod"/>
              <a:defRPr/>
            </a:pPr>
            <a:r>
              <a:rPr lang="en-US" dirty="0">
                <a:effectLst>
                  <a:outerShdw blurRad="38100" dist="38100" dir="2700000" algn="tl">
                    <a:srgbClr val="000000">
                      <a:alpha val="43137"/>
                    </a:srgbClr>
                  </a:outerShdw>
                </a:effectLst>
                <a:cs typeface="Calibri" panose="020F0502020204030204" pitchFamily="34" charset="0"/>
              </a:rPr>
              <a:t>Saints will be rewarded (11:18d)</a:t>
            </a:r>
          </a:p>
          <a:p>
            <a:pPr marL="514350" indent="-514350">
              <a:spcBef>
                <a:spcPts val="0"/>
              </a:spcBef>
              <a:spcAft>
                <a:spcPts val="3600"/>
              </a:spcAft>
              <a:buSzPct val="100000"/>
              <a:buFont typeface="+mj-lt"/>
              <a:buAutoNum type="alphaLcPeriod"/>
              <a:defRPr/>
            </a:pPr>
            <a:r>
              <a:rPr lang="en-US" dirty="0">
                <a:effectLst>
                  <a:outerShdw blurRad="38100" dist="38100" dir="2700000" algn="tl">
                    <a:srgbClr val="000000">
                      <a:alpha val="43137"/>
                    </a:srgbClr>
                  </a:outerShdw>
                </a:effectLst>
                <a:cs typeface="Calibri" panose="020F0502020204030204" pitchFamily="34" charset="0"/>
              </a:rPr>
              <a:t>Destroyer will be destroyed (11:18e)</a:t>
            </a:r>
          </a:p>
          <a:p>
            <a:pPr marL="514350" indent="-514350">
              <a:spcBef>
                <a:spcPts val="0"/>
              </a:spcBef>
              <a:spcAft>
                <a:spcPts val="3600"/>
              </a:spcAft>
              <a:buSzPct val="100000"/>
              <a:buFont typeface="+mj-lt"/>
              <a:buAutoNum type="alphaLcPeriod"/>
              <a:defRPr/>
            </a:pPr>
            <a:endParaRPr lang="en-US" dirty="0">
              <a:effectLst>
                <a:outerShdw blurRad="38100" dist="38100" dir="2700000" algn="tl">
                  <a:srgbClr val="000000">
                    <a:alpha val="43137"/>
                  </a:srgbClr>
                </a:outerShdw>
              </a:effectLst>
              <a:cs typeface="Calibri" panose="020F0502020204030204" pitchFamily="34" charset="0"/>
            </a:endParaRPr>
          </a:p>
        </p:txBody>
      </p:sp>
      <p:sp>
        <p:nvSpPr>
          <p:cNvPr id="5" name="Rectangle 4">
            <a:extLst>
              <a:ext uri="{FF2B5EF4-FFF2-40B4-BE49-F238E27FC236}">
                <a16:creationId xmlns:a16="http://schemas.microsoft.com/office/drawing/2014/main" id="{11DA3F4E-5E20-4363-945B-0DD1994CA9C7}"/>
              </a:ext>
            </a:extLst>
          </p:cNvPr>
          <p:cNvSpPr/>
          <p:nvPr/>
        </p:nvSpPr>
        <p:spPr>
          <a:xfrm>
            <a:off x="2286000" y="228600"/>
            <a:ext cx="4572000" cy="1154162"/>
          </a:xfrm>
          <a:prstGeom prst="rect">
            <a:avLst/>
          </a:prstGeom>
        </p:spPr>
        <p:txBody>
          <a:bodyPr>
            <a:spAutoFit/>
          </a:bodyPr>
          <a:lstStyle/>
          <a:p>
            <a:pPr algn="ctr">
              <a:spcAft>
                <a:spcPts val="6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2. The Coming Justice </a:t>
            </a:r>
          </a:p>
          <a:p>
            <a:pPr algn="ct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(Revelation 11:18)</a:t>
            </a:r>
          </a:p>
        </p:txBody>
      </p:sp>
      <p:pic>
        <p:nvPicPr>
          <p:cNvPr id="6" name="Picture 6" descr="Image result for the seven trumpets">
            <a:extLst>
              <a:ext uri="{FF2B5EF4-FFF2-40B4-BE49-F238E27FC236}">
                <a16:creationId xmlns:a16="http://schemas.microsoft.com/office/drawing/2014/main" id="{43D4687E-5009-4433-88FF-B8C6BB1A089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26738" y="167142"/>
            <a:ext cx="1382235" cy="9144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Image result for the seven trumpets">
            <a:extLst>
              <a:ext uri="{FF2B5EF4-FFF2-40B4-BE49-F238E27FC236}">
                <a16:creationId xmlns:a16="http://schemas.microsoft.com/office/drawing/2014/main" id="{7D523AF3-1B58-4FC4-BAC0-99919579F56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453355" y="152400"/>
            <a:ext cx="1538245"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7557393"/>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Content Placeholder 2"/>
          <p:cNvSpPr>
            <a:spLocks noGrp="1"/>
          </p:cNvSpPr>
          <p:nvPr>
            <p:ph idx="1"/>
          </p:nvPr>
        </p:nvSpPr>
        <p:spPr>
          <a:xfrm>
            <a:off x="1508972" y="1600200"/>
            <a:ext cx="7025427" cy="2895600"/>
          </a:xfrm>
        </p:spPr>
        <p:txBody>
          <a:bodyPr/>
          <a:lstStyle/>
          <a:p>
            <a:pPr marL="514350" indent="-514350">
              <a:spcBef>
                <a:spcPts val="0"/>
              </a:spcBef>
              <a:spcAft>
                <a:spcPts val="3600"/>
              </a:spcAft>
              <a:buSzPct val="100000"/>
              <a:buFont typeface="+mj-lt"/>
              <a:buAutoNum type="alphaLcPeriod"/>
              <a:defRPr/>
            </a:pPr>
            <a:r>
              <a:rPr lang="en-US" dirty="0">
                <a:effectLst>
                  <a:outerShdw blurRad="38100" dist="38100" dir="2700000" algn="tl">
                    <a:srgbClr val="000000">
                      <a:alpha val="43137"/>
                    </a:srgbClr>
                  </a:outerShdw>
                </a:effectLst>
                <a:cs typeface="Calibri" panose="020F0502020204030204" pitchFamily="34" charset="0"/>
              </a:rPr>
              <a:t>Nations rage (11:18a)</a:t>
            </a:r>
          </a:p>
          <a:p>
            <a:pPr marL="514350" indent="-514350">
              <a:spcBef>
                <a:spcPts val="0"/>
              </a:spcBef>
              <a:spcAft>
                <a:spcPts val="3600"/>
              </a:spcAft>
              <a:buSzPct val="100000"/>
              <a:buFont typeface="+mj-lt"/>
              <a:buAutoNum type="alphaL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Divine wrath (11:18b)</a:t>
            </a:r>
          </a:p>
          <a:p>
            <a:pPr marL="514350" indent="-514350">
              <a:spcBef>
                <a:spcPts val="0"/>
              </a:spcBef>
              <a:spcAft>
                <a:spcPts val="3600"/>
              </a:spcAft>
              <a:buSzPct val="100000"/>
              <a:buFont typeface="+mj-lt"/>
              <a:buAutoNum type="alphaLcPeriod"/>
              <a:defRPr/>
            </a:pPr>
            <a:r>
              <a:rPr lang="en-US" dirty="0">
                <a:effectLst>
                  <a:outerShdw blurRad="38100" dist="38100" dir="2700000" algn="tl">
                    <a:srgbClr val="000000">
                      <a:alpha val="43137"/>
                    </a:srgbClr>
                  </a:outerShdw>
                </a:effectLst>
                <a:cs typeface="Calibri" panose="020F0502020204030204" pitchFamily="34" charset="0"/>
              </a:rPr>
              <a:t>Dead will be judged (11:18c)</a:t>
            </a:r>
          </a:p>
          <a:p>
            <a:pPr marL="514350" indent="-514350">
              <a:spcBef>
                <a:spcPts val="0"/>
              </a:spcBef>
              <a:spcAft>
                <a:spcPts val="3600"/>
              </a:spcAft>
              <a:buSzPct val="100000"/>
              <a:buFont typeface="+mj-lt"/>
              <a:buAutoNum type="alphaLcPeriod"/>
              <a:defRPr/>
            </a:pPr>
            <a:r>
              <a:rPr lang="en-US" dirty="0">
                <a:effectLst>
                  <a:outerShdw blurRad="38100" dist="38100" dir="2700000" algn="tl">
                    <a:srgbClr val="000000">
                      <a:alpha val="43137"/>
                    </a:srgbClr>
                  </a:outerShdw>
                </a:effectLst>
                <a:cs typeface="Calibri" panose="020F0502020204030204" pitchFamily="34" charset="0"/>
              </a:rPr>
              <a:t>Saints will be rewarded (11:18d)</a:t>
            </a:r>
          </a:p>
          <a:p>
            <a:pPr marL="514350" indent="-514350">
              <a:spcBef>
                <a:spcPts val="0"/>
              </a:spcBef>
              <a:spcAft>
                <a:spcPts val="3600"/>
              </a:spcAft>
              <a:buSzPct val="100000"/>
              <a:buFont typeface="+mj-lt"/>
              <a:buAutoNum type="alphaLcPeriod"/>
              <a:defRPr/>
            </a:pPr>
            <a:r>
              <a:rPr lang="en-US" dirty="0">
                <a:effectLst>
                  <a:outerShdw blurRad="38100" dist="38100" dir="2700000" algn="tl">
                    <a:srgbClr val="000000">
                      <a:alpha val="43137"/>
                    </a:srgbClr>
                  </a:outerShdw>
                </a:effectLst>
                <a:cs typeface="Calibri" panose="020F0502020204030204" pitchFamily="34" charset="0"/>
              </a:rPr>
              <a:t>Destroyer will be destroyed (11:18e)</a:t>
            </a:r>
          </a:p>
          <a:p>
            <a:pPr marL="514350" indent="-514350">
              <a:spcBef>
                <a:spcPts val="0"/>
              </a:spcBef>
              <a:spcAft>
                <a:spcPts val="3600"/>
              </a:spcAft>
              <a:buSzPct val="100000"/>
              <a:buFont typeface="+mj-lt"/>
              <a:buAutoNum type="alphaLcPeriod"/>
              <a:defRPr/>
            </a:pPr>
            <a:endParaRPr lang="en-US" dirty="0">
              <a:effectLst>
                <a:outerShdw blurRad="38100" dist="38100" dir="2700000" algn="tl">
                  <a:srgbClr val="000000">
                    <a:alpha val="43137"/>
                  </a:srgbClr>
                </a:outerShdw>
              </a:effectLst>
              <a:cs typeface="Calibri" panose="020F0502020204030204" pitchFamily="34" charset="0"/>
            </a:endParaRPr>
          </a:p>
        </p:txBody>
      </p:sp>
      <p:sp>
        <p:nvSpPr>
          <p:cNvPr id="5" name="Rectangle 4">
            <a:extLst>
              <a:ext uri="{FF2B5EF4-FFF2-40B4-BE49-F238E27FC236}">
                <a16:creationId xmlns:a16="http://schemas.microsoft.com/office/drawing/2014/main" id="{11DA3F4E-5E20-4363-945B-0DD1994CA9C7}"/>
              </a:ext>
            </a:extLst>
          </p:cNvPr>
          <p:cNvSpPr/>
          <p:nvPr/>
        </p:nvSpPr>
        <p:spPr>
          <a:xfrm>
            <a:off x="2286000" y="228600"/>
            <a:ext cx="4572000" cy="1154162"/>
          </a:xfrm>
          <a:prstGeom prst="rect">
            <a:avLst/>
          </a:prstGeom>
        </p:spPr>
        <p:txBody>
          <a:bodyPr>
            <a:spAutoFit/>
          </a:bodyPr>
          <a:lstStyle/>
          <a:p>
            <a:pPr algn="ctr">
              <a:spcAft>
                <a:spcPts val="6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2. The Coming Justice </a:t>
            </a:r>
          </a:p>
          <a:p>
            <a:pPr algn="ct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(Revelation 11:18)</a:t>
            </a:r>
          </a:p>
        </p:txBody>
      </p:sp>
      <p:pic>
        <p:nvPicPr>
          <p:cNvPr id="6" name="Picture 6" descr="Image result for the seven trumpets">
            <a:extLst>
              <a:ext uri="{FF2B5EF4-FFF2-40B4-BE49-F238E27FC236}">
                <a16:creationId xmlns:a16="http://schemas.microsoft.com/office/drawing/2014/main" id="{43D4687E-5009-4433-88FF-B8C6BB1A089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26738" y="167142"/>
            <a:ext cx="1382235" cy="9144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Image result for the seven trumpets">
            <a:extLst>
              <a:ext uri="{FF2B5EF4-FFF2-40B4-BE49-F238E27FC236}">
                <a16:creationId xmlns:a16="http://schemas.microsoft.com/office/drawing/2014/main" id="{7D523AF3-1B58-4FC4-BAC0-99919579F56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453355" y="152400"/>
            <a:ext cx="1538245"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4472308"/>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190500" y="228600"/>
            <a:ext cx="8763000" cy="914400"/>
          </a:xfrm>
        </p:spPr>
        <p:txBody>
          <a:bodyPr/>
          <a:lstStyle/>
          <a:p>
            <a:pPr algn="ctr" eaLnBrk="1" hangingPunct="1"/>
            <a:r>
              <a:rPr lang="en-US" altLang="en-US" sz="3600" dirty="0">
                <a:latin typeface="Calibri" panose="020F0502020204030204" pitchFamily="34" charset="0"/>
                <a:cs typeface="Calibri" panose="020F0502020204030204" pitchFamily="34" charset="0"/>
              </a:rPr>
              <a:t>Promised Exemption from Divine Wrath</a:t>
            </a:r>
          </a:p>
        </p:txBody>
      </p:sp>
      <p:sp>
        <p:nvSpPr>
          <p:cNvPr id="23555" name="Rectangle 3"/>
          <p:cNvSpPr>
            <a:spLocks noGrp="1" noChangeArrowheads="1"/>
          </p:cNvSpPr>
          <p:nvPr>
            <p:ph type="body" idx="1"/>
          </p:nvPr>
        </p:nvSpPr>
        <p:spPr>
          <a:xfrm>
            <a:off x="38100" y="1371601"/>
            <a:ext cx="9067800" cy="3352800"/>
          </a:xfrm>
        </p:spPr>
        <p:txBody>
          <a:bodyPr/>
          <a:lstStyle/>
          <a:p>
            <a:pPr marL="457200" indent="-457200" eaLnBrk="1" hangingPunct="1">
              <a:spcBef>
                <a:spcPts val="0"/>
              </a:spcBef>
              <a:spcAft>
                <a:spcPts val="3600"/>
              </a:spcAft>
              <a:defRPr/>
            </a:pPr>
            <a:r>
              <a:rPr lang="en-US" dirty="0">
                <a:latin typeface="Calibri" panose="020F0502020204030204" pitchFamily="34" charset="0"/>
                <a:cs typeface="Calibri" panose="020F0502020204030204" pitchFamily="34" charset="0"/>
              </a:rPr>
              <a:t>The promise (1 </a:t>
            </a:r>
            <a:r>
              <a:rPr lang="en-US" dirty="0" err="1">
                <a:latin typeface="Calibri" panose="020F0502020204030204" pitchFamily="34" charset="0"/>
                <a:cs typeface="Calibri" panose="020F0502020204030204" pitchFamily="34" charset="0"/>
              </a:rPr>
              <a:t>Thess</a:t>
            </a:r>
            <a:r>
              <a:rPr lang="en-US" dirty="0">
                <a:latin typeface="Calibri" panose="020F0502020204030204" pitchFamily="34" charset="0"/>
                <a:cs typeface="Calibri" panose="020F0502020204030204" pitchFamily="34" charset="0"/>
              </a:rPr>
              <a:t> 1:10; 5:9; Rom 5:9; Rev 3:10)</a:t>
            </a:r>
          </a:p>
          <a:p>
            <a:pPr marL="457200" indent="-457200" eaLnBrk="1" hangingPunct="1">
              <a:spcBef>
                <a:spcPts val="0"/>
              </a:spcBef>
              <a:spcAft>
                <a:spcPts val="3600"/>
              </a:spcAft>
              <a:defRPr/>
            </a:pPr>
            <a:r>
              <a:rPr lang="en-US" dirty="0">
                <a:latin typeface="Calibri" panose="020F0502020204030204" pitchFamily="34" charset="0"/>
                <a:cs typeface="Calibri" panose="020F0502020204030204" pitchFamily="34" charset="0"/>
              </a:rPr>
              <a:t>Tribulation = divine wrath (Rev 6:16-17; 11:18; 15:1, 7; 16:19)</a:t>
            </a:r>
          </a:p>
        </p:txBody>
      </p:sp>
      <p:pic>
        <p:nvPicPr>
          <p:cNvPr id="4" name="Picture 3">
            <a:extLst>
              <a:ext uri="{FF2B5EF4-FFF2-40B4-BE49-F238E27FC236}">
                <a16:creationId xmlns:a16="http://schemas.microsoft.com/office/drawing/2014/main" id="{9DCBCEB7-EB6A-4402-986E-39ACA12B924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864972" y="3572011"/>
            <a:ext cx="3414056" cy="2828789"/>
          </a:xfrm>
          <a:prstGeom prst="rect">
            <a:avLst/>
          </a:prstGeom>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B2E633F-C1C8-4454-B56B-617011648F8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228124"/>
            <a:ext cx="8864352" cy="5486876"/>
          </a:xfrm>
          <a:prstGeom prst="rect">
            <a:avLst/>
          </a:prstGeom>
        </p:spPr>
      </p:pic>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08664" y="252708"/>
            <a:ext cx="8126672" cy="6352583"/>
          </a:xfrm>
          <a:prstGeom prst="rect">
            <a:avLst/>
          </a:prstGeom>
          <a:ln w="28575">
            <a:solidFill>
              <a:srgbClr val="FFFFCC"/>
            </a:solidFill>
          </a:ln>
        </p:spPr>
      </p:pic>
    </p:spTree>
    <p:extLst>
      <p:ext uri="{BB962C8B-B14F-4D97-AF65-F5344CB8AC3E}">
        <p14:creationId xmlns:p14="http://schemas.microsoft.com/office/powerpoint/2010/main" val="3876090423"/>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Content Placeholder 2"/>
          <p:cNvSpPr>
            <a:spLocks noGrp="1"/>
          </p:cNvSpPr>
          <p:nvPr>
            <p:ph idx="1"/>
          </p:nvPr>
        </p:nvSpPr>
        <p:spPr>
          <a:xfrm>
            <a:off x="1508972" y="1600200"/>
            <a:ext cx="7025427" cy="2895600"/>
          </a:xfrm>
        </p:spPr>
        <p:txBody>
          <a:bodyPr/>
          <a:lstStyle/>
          <a:p>
            <a:pPr marL="514350" indent="-514350">
              <a:spcBef>
                <a:spcPts val="0"/>
              </a:spcBef>
              <a:spcAft>
                <a:spcPts val="3600"/>
              </a:spcAft>
              <a:buSzPct val="100000"/>
              <a:buFont typeface="+mj-lt"/>
              <a:buAutoNum type="alphaLcPeriod"/>
              <a:defRPr/>
            </a:pPr>
            <a:r>
              <a:rPr lang="en-US" dirty="0">
                <a:effectLst>
                  <a:outerShdw blurRad="38100" dist="38100" dir="2700000" algn="tl">
                    <a:srgbClr val="000000">
                      <a:alpha val="43137"/>
                    </a:srgbClr>
                  </a:outerShdw>
                </a:effectLst>
                <a:cs typeface="Calibri" panose="020F0502020204030204" pitchFamily="34" charset="0"/>
              </a:rPr>
              <a:t>Nations rage (11:18a)</a:t>
            </a:r>
          </a:p>
          <a:p>
            <a:pPr marL="514350" indent="-514350">
              <a:spcBef>
                <a:spcPts val="0"/>
              </a:spcBef>
              <a:spcAft>
                <a:spcPts val="3600"/>
              </a:spcAft>
              <a:buSzPct val="100000"/>
              <a:buFont typeface="+mj-lt"/>
              <a:buAutoNum type="alphaLcPeriod"/>
              <a:defRPr/>
            </a:pPr>
            <a:r>
              <a:rPr lang="en-US" dirty="0">
                <a:effectLst>
                  <a:outerShdw blurRad="38100" dist="38100" dir="2700000" algn="tl">
                    <a:srgbClr val="000000">
                      <a:alpha val="43137"/>
                    </a:srgbClr>
                  </a:outerShdw>
                </a:effectLst>
                <a:cs typeface="Calibri" panose="020F0502020204030204" pitchFamily="34" charset="0"/>
              </a:rPr>
              <a:t>Divine wrath (11:18b)</a:t>
            </a:r>
          </a:p>
          <a:p>
            <a:pPr marL="514350" indent="-514350">
              <a:spcBef>
                <a:spcPts val="0"/>
              </a:spcBef>
              <a:spcAft>
                <a:spcPts val="3600"/>
              </a:spcAft>
              <a:buSzPct val="100000"/>
              <a:buFont typeface="+mj-lt"/>
              <a:buAutoNum type="alphaL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Dead will be judged (11:18c)</a:t>
            </a:r>
          </a:p>
          <a:p>
            <a:pPr marL="514350" indent="-514350">
              <a:spcBef>
                <a:spcPts val="0"/>
              </a:spcBef>
              <a:spcAft>
                <a:spcPts val="3600"/>
              </a:spcAft>
              <a:buSzPct val="100000"/>
              <a:buFont typeface="+mj-lt"/>
              <a:buAutoNum type="alphaLcPeriod"/>
              <a:defRPr/>
            </a:pPr>
            <a:r>
              <a:rPr lang="en-US" dirty="0">
                <a:effectLst>
                  <a:outerShdw blurRad="38100" dist="38100" dir="2700000" algn="tl">
                    <a:srgbClr val="000000">
                      <a:alpha val="43137"/>
                    </a:srgbClr>
                  </a:outerShdw>
                </a:effectLst>
                <a:cs typeface="Calibri" panose="020F0502020204030204" pitchFamily="34" charset="0"/>
              </a:rPr>
              <a:t>Saints will be rewarded (11:18d)</a:t>
            </a:r>
          </a:p>
          <a:p>
            <a:pPr marL="514350" indent="-514350">
              <a:spcBef>
                <a:spcPts val="0"/>
              </a:spcBef>
              <a:spcAft>
                <a:spcPts val="3600"/>
              </a:spcAft>
              <a:buSzPct val="100000"/>
              <a:buFont typeface="+mj-lt"/>
              <a:buAutoNum type="alphaLcPeriod"/>
              <a:defRPr/>
            </a:pPr>
            <a:r>
              <a:rPr lang="en-US" dirty="0">
                <a:effectLst>
                  <a:outerShdw blurRad="38100" dist="38100" dir="2700000" algn="tl">
                    <a:srgbClr val="000000">
                      <a:alpha val="43137"/>
                    </a:srgbClr>
                  </a:outerShdw>
                </a:effectLst>
                <a:cs typeface="Calibri" panose="020F0502020204030204" pitchFamily="34" charset="0"/>
              </a:rPr>
              <a:t>Destroyer will be destroyed (11:18e)</a:t>
            </a:r>
          </a:p>
          <a:p>
            <a:pPr marL="514350" indent="-514350">
              <a:spcBef>
                <a:spcPts val="0"/>
              </a:spcBef>
              <a:spcAft>
                <a:spcPts val="3600"/>
              </a:spcAft>
              <a:buSzPct val="100000"/>
              <a:buFont typeface="+mj-lt"/>
              <a:buAutoNum type="alphaLcPeriod"/>
              <a:defRPr/>
            </a:pPr>
            <a:endParaRPr lang="en-US" dirty="0">
              <a:effectLst>
                <a:outerShdw blurRad="38100" dist="38100" dir="2700000" algn="tl">
                  <a:srgbClr val="000000">
                    <a:alpha val="43137"/>
                  </a:srgbClr>
                </a:outerShdw>
              </a:effectLst>
              <a:cs typeface="Calibri" panose="020F0502020204030204" pitchFamily="34" charset="0"/>
            </a:endParaRPr>
          </a:p>
        </p:txBody>
      </p:sp>
      <p:sp>
        <p:nvSpPr>
          <p:cNvPr id="5" name="Rectangle 4">
            <a:extLst>
              <a:ext uri="{FF2B5EF4-FFF2-40B4-BE49-F238E27FC236}">
                <a16:creationId xmlns:a16="http://schemas.microsoft.com/office/drawing/2014/main" id="{11DA3F4E-5E20-4363-945B-0DD1994CA9C7}"/>
              </a:ext>
            </a:extLst>
          </p:cNvPr>
          <p:cNvSpPr/>
          <p:nvPr/>
        </p:nvSpPr>
        <p:spPr>
          <a:xfrm>
            <a:off x="2286000" y="228600"/>
            <a:ext cx="4572000" cy="1154162"/>
          </a:xfrm>
          <a:prstGeom prst="rect">
            <a:avLst/>
          </a:prstGeom>
        </p:spPr>
        <p:txBody>
          <a:bodyPr>
            <a:spAutoFit/>
          </a:bodyPr>
          <a:lstStyle/>
          <a:p>
            <a:pPr algn="ctr">
              <a:spcAft>
                <a:spcPts val="6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2. The Coming Justice </a:t>
            </a:r>
          </a:p>
          <a:p>
            <a:pPr algn="ct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(Revelation 11:18)</a:t>
            </a:r>
          </a:p>
        </p:txBody>
      </p:sp>
      <p:pic>
        <p:nvPicPr>
          <p:cNvPr id="6" name="Picture 6" descr="Image result for the seven trumpets">
            <a:extLst>
              <a:ext uri="{FF2B5EF4-FFF2-40B4-BE49-F238E27FC236}">
                <a16:creationId xmlns:a16="http://schemas.microsoft.com/office/drawing/2014/main" id="{43D4687E-5009-4433-88FF-B8C6BB1A089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26738" y="167142"/>
            <a:ext cx="1382235" cy="9144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Image result for the seven trumpets">
            <a:extLst>
              <a:ext uri="{FF2B5EF4-FFF2-40B4-BE49-F238E27FC236}">
                <a16:creationId xmlns:a16="http://schemas.microsoft.com/office/drawing/2014/main" id="{7D523AF3-1B58-4FC4-BAC0-99919579F56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453355" y="152400"/>
            <a:ext cx="1538245"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3742512"/>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399" y="533400"/>
            <a:ext cx="8839201" cy="5791200"/>
          </a:xfrm>
          <a:prstGeom prst="rect">
            <a:avLst/>
          </a:prstGeom>
          <a:ln>
            <a:solidFill>
              <a:srgbClr val="FFFFCC"/>
            </a:solidFill>
          </a:ln>
        </p:spPr>
      </p:pic>
    </p:spTree>
    <p:extLst>
      <p:ext uri="{BB962C8B-B14F-4D97-AF65-F5344CB8AC3E}">
        <p14:creationId xmlns:p14="http://schemas.microsoft.com/office/powerpoint/2010/main" val="19566056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Content Placeholder 2"/>
          <p:cNvSpPr>
            <a:spLocks noGrp="1"/>
          </p:cNvSpPr>
          <p:nvPr>
            <p:ph idx="1"/>
          </p:nvPr>
        </p:nvSpPr>
        <p:spPr>
          <a:xfrm>
            <a:off x="1508972" y="1600200"/>
            <a:ext cx="7025427" cy="2895600"/>
          </a:xfrm>
        </p:spPr>
        <p:txBody>
          <a:bodyPr/>
          <a:lstStyle/>
          <a:p>
            <a:pPr marL="514350" indent="-514350">
              <a:spcBef>
                <a:spcPts val="0"/>
              </a:spcBef>
              <a:spcAft>
                <a:spcPts val="3600"/>
              </a:spcAft>
              <a:buSzPct val="100000"/>
              <a:buFont typeface="+mj-lt"/>
              <a:buAutoNum type="alphaLcPeriod"/>
              <a:defRPr/>
            </a:pPr>
            <a:r>
              <a:rPr lang="en-US" dirty="0">
                <a:effectLst>
                  <a:outerShdw blurRad="38100" dist="38100" dir="2700000" algn="tl">
                    <a:srgbClr val="000000">
                      <a:alpha val="43137"/>
                    </a:srgbClr>
                  </a:outerShdw>
                </a:effectLst>
                <a:cs typeface="Calibri" panose="020F0502020204030204" pitchFamily="34" charset="0"/>
              </a:rPr>
              <a:t>Nations rage (11:18a)</a:t>
            </a:r>
          </a:p>
          <a:p>
            <a:pPr marL="514350" indent="-514350">
              <a:spcBef>
                <a:spcPts val="0"/>
              </a:spcBef>
              <a:spcAft>
                <a:spcPts val="3600"/>
              </a:spcAft>
              <a:buSzPct val="100000"/>
              <a:buFont typeface="+mj-lt"/>
              <a:buAutoNum type="alphaLcPeriod"/>
              <a:defRPr/>
            </a:pPr>
            <a:r>
              <a:rPr lang="en-US" dirty="0">
                <a:effectLst>
                  <a:outerShdw blurRad="38100" dist="38100" dir="2700000" algn="tl">
                    <a:srgbClr val="000000">
                      <a:alpha val="43137"/>
                    </a:srgbClr>
                  </a:outerShdw>
                </a:effectLst>
                <a:cs typeface="Calibri" panose="020F0502020204030204" pitchFamily="34" charset="0"/>
              </a:rPr>
              <a:t>Divine wrath (11:18b)</a:t>
            </a:r>
          </a:p>
          <a:p>
            <a:pPr marL="514350" indent="-514350">
              <a:spcBef>
                <a:spcPts val="0"/>
              </a:spcBef>
              <a:spcAft>
                <a:spcPts val="3600"/>
              </a:spcAft>
              <a:buSzPct val="100000"/>
              <a:buFont typeface="+mj-lt"/>
              <a:buAutoNum type="alphaLcPeriod"/>
              <a:defRPr/>
            </a:pPr>
            <a:r>
              <a:rPr lang="en-US" dirty="0">
                <a:effectLst>
                  <a:outerShdw blurRad="38100" dist="38100" dir="2700000" algn="tl">
                    <a:srgbClr val="000000">
                      <a:alpha val="43137"/>
                    </a:srgbClr>
                  </a:outerShdw>
                </a:effectLst>
                <a:cs typeface="Calibri" panose="020F0502020204030204" pitchFamily="34" charset="0"/>
              </a:rPr>
              <a:t>Dead will be judged (11:18c)</a:t>
            </a:r>
          </a:p>
          <a:p>
            <a:pPr marL="514350" indent="-514350">
              <a:spcBef>
                <a:spcPts val="0"/>
              </a:spcBef>
              <a:spcAft>
                <a:spcPts val="3600"/>
              </a:spcAft>
              <a:buSzPct val="100000"/>
              <a:buFont typeface="+mj-lt"/>
              <a:buAutoNum type="alphaL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Saints will be rewarded (11:18d)</a:t>
            </a:r>
          </a:p>
          <a:p>
            <a:pPr marL="514350" indent="-514350">
              <a:spcBef>
                <a:spcPts val="0"/>
              </a:spcBef>
              <a:spcAft>
                <a:spcPts val="3600"/>
              </a:spcAft>
              <a:buSzPct val="100000"/>
              <a:buFont typeface="+mj-lt"/>
              <a:buAutoNum type="alphaLcPeriod"/>
              <a:defRPr/>
            </a:pPr>
            <a:r>
              <a:rPr lang="en-US" dirty="0">
                <a:effectLst>
                  <a:outerShdw blurRad="38100" dist="38100" dir="2700000" algn="tl">
                    <a:srgbClr val="000000">
                      <a:alpha val="43137"/>
                    </a:srgbClr>
                  </a:outerShdw>
                </a:effectLst>
                <a:cs typeface="Calibri" panose="020F0502020204030204" pitchFamily="34" charset="0"/>
              </a:rPr>
              <a:t>Destroyer will be destroyed (11:18e)</a:t>
            </a:r>
          </a:p>
          <a:p>
            <a:pPr marL="514350" indent="-514350">
              <a:spcBef>
                <a:spcPts val="0"/>
              </a:spcBef>
              <a:spcAft>
                <a:spcPts val="3600"/>
              </a:spcAft>
              <a:buSzPct val="100000"/>
              <a:buFont typeface="+mj-lt"/>
              <a:buAutoNum type="alphaLcPeriod"/>
              <a:defRPr/>
            </a:pPr>
            <a:endParaRPr lang="en-US" dirty="0">
              <a:effectLst>
                <a:outerShdw blurRad="38100" dist="38100" dir="2700000" algn="tl">
                  <a:srgbClr val="000000">
                    <a:alpha val="43137"/>
                  </a:srgbClr>
                </a:outerShdw>
              </a:effectLst>
              <a:cs typeface="Calibri" panose="020F0502020204030204" pitchFamily="34" charset="0"/>
            </a:endParaRPr>
          </a:p>
        </p:txBody>
      </p:sp>
      <p:sp>
        <p:nvSpPr>
          <p:cNvPr id="5" name="Rectangle 4">
            <a:extLst>
              <a:ext uri="{FF2B5EF4-FFF2-40B4-BE49-F238E27FC236}">
                <a16:creationId xmlns:a16="http://schemas.microsoft.com/office/drawing/2014/main" id="{11DA3F4E-5E20-4363-945B-0DD1994CA9C7}"/>
              </a:ext>
            </a:extLst>
          </p:cNvPr>
          <p:cNvSpPr/>
          <p:nvPr/>
        </p:nvSpPr>
        <p:spPr>
          <a:xfrm>
            <a:off x="2286000" y="228600"/>
            <a:ext cx="4572000" cy="1154162"/>
          </a:xfrm>
          <a:prstGeom prst="rect">
            <a:avLst/>
          </a:prstGeom>
        </p:spPr>
        <p:txBody>
          <a:bodyPr>
            <a:spAutoFit/>
          </a:bodyPr>
          <a:lstStyle/>
          <a:p>
            <a:pPr algn="ctr">
              <a:spcAft>
                <a:spcPts val="6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2. The Coming Justice </a:t>
            </a:r>
          </a:p>
          <a:p>
            <a:pPr algn="ct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(Revelation 11:18)</a:t>
            </a:r>
          </a:p>
        </p:txBody>
      </p:sp>
      <p:pic>
        <p:nvPicPr>
          <p:cNvPr id="6" name="Picture 6" descr="Image result for the seven trumpets">
            <a:extLst>
              <a:ext uri="{FF2B5EF4-FFF2-40B4-BE49-F238E27FC236}">
                <a16:creationId xmlns:a16="http://schemas.microsoft.com/office/drawing/2014/main" id="{43D4687E-5009-4433-88FF-B8C6BB1A089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26738" y="167142"/>
            <a:ext cx="1382235" cy="9144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Image result for the seven trumpets">
            <a:extLst>
              <a:ext uri="{FF2B5EF4-FFF2-40B4-BE49-F238E27FC236}">
                <a16:creationId xmlns:a16="http://schemas.microsoft.com/office/drawing/2014/main" id="{7D523AF3-1B58-4FC4-BAC0-99919579F56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453355" y="152400"/>
            <a:ext cx="1538245"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3788479"/>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1657350" y="228600"/>
            <a:ext cx="5829300" cy="857250"/>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1</a:t>
            </a:r>
            <a:r>
              <a:rPr lang="en-US" altLang="en-US" sz="3600" baseline="30000" dirty="0">
                <a:effectLst>
                  <a:outerShdw blurRad="38100" dist="38100" dir="2700000" algn="tl">
                    <a:srgbClr val="000000">
                      <a:alpha val="43137"/>
                    </a:srgbClr>
                  </a:outerShdw>
                </a:effectLst>
                <a:cs typeface="Calibri" panose="020F0502020204030204" pitchFamily="34" charset="0"/>
              </a:rPr>
              <a:t>st</a:t>
            </a:r>
            <a:r>
              <a:rPr lang="en-US" altLang="en-US" sz="3600" dirty="0">
                <a:effectLst>
                  <a:outerShdw blurRad="38100" dist="38100" dir="2700000" algn="tl">
                    <a:srgbClr val="000000">
                      <a:alpha val="43137"/>
                    </a:srgbClr>
                  </a:outerShdw>
                </a:effectLst>
                <a:cs typeface="Calibri" panose="020F0502020204030204" pitchFamily="34" charset="0"/>
              </a:rPr>
              <a:t> Six Seals (Revelation 6)</a:t>
            </a:r>
          </a:p>
        </p:txBody>
      </p:sp>
      <p:sp>
        <p:nvSpPr>
          <p:cNvPr id="77827" name="Content Placeholder 2"/>
          <p:cNvSpPr>
            <a:spLocks noGrp="1"/>
          </p:cNvSpPr>
          <p:nvPr>
            <p:ph idx="1"/>
          </p:nvPr>
        </p:nvSpPr>
        <p:spPr>
          <a:xfrm>
            <a:off x="636367" y="1588888"/>
            <a:ext cx="7077075" cy="4659511"/>
          </a:xfrm>
        </p:spPr>
        <p:txBody>
          <a:bodyPr/>
          <a:lstStyle/>
          <a:p>
            <a:pPr marL="557213" indent="-55721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6:1-2 – Advent of antichrist</a:t>
            </a:r>
          </a:p>
          <a:p>
            <a:pPr marL="557213" indent="-55721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6:3-4 – War</a:t>
            </a:r>
          </a:p>
          <a:p>
            <a:pPr marL="557213" indent="-55721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6:5-6 – Famine</a:t>
            </a:r>
          </a:p>
          <a:p>
            <a:pPr marL="557213" indent="-55721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6:7-8 – Death</a:t>
            </a:r>
          </a:p>
          <a:p>
            <a:pPr marL="557213" indent="-557213" eaLnBrk="1" hangingPunct="1">
              <a:spcBef>
                <a:spcPts val="0"/>
              </a:spcBef>
              <a:spcAft>
                <a:spcPts val="18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6:9-11 – Martyrdoms</a:t>
            </a:r>
          </a:p>
          <a:p>
            <a:pPr marL="557213" indent="-55721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6:12-17 – Cosmic disturbances</a:t>
            </a:r>
          </a:p>
        </p:txBody>
      </p:sp>
      <p:pic>
        <p:nvPicPr>
          <p:cNvPr id="4" name="Picture 5">
            <a:extLst>
              <a:ext uri="{FF2B5EF4-FFF2-40B4-BE49-F238E27FC236}">
                <a16:creationId xmlns:a16="http://schemas.microsoft.com/office/drawing/2014/main" id="{76E4E65B-0E43-4490-905E-FA3DDBDF283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629400" y="2590800"/>
            <a:ext cx="2053944" cy="2347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Content Placeholder 2"/>
          <p:cNvSpPr>
            <a:spLocks noGrp="1"/>
          </p:cNvSpPr>
          <p:nvPr>
            <p:ph idx="1"/>
          </p:nvPr>
        </p:nvSpPr>
        <p:spPr>
          <a:xfrm>
            <a:off x="1508972" y="1600200"/>
            <a:ext cx="7025427" cy="2895600"/>
          </a:xfrm>
        </p:spPr>
        <p:txBody>
          <a:bodyPr/>
          <a:lstStyle/>
          <a:p>
            <a:pPr marL="514350" indent="-514350">
              <a:spcBef>
                <a:spcPts val="0"/>
              </a:spcBef>
              <a:spcAft>
                <a:spcPts val="3600"/>
              </a:spcAft>
              <a:buSzPct val="100000"/>
              <a:buFont typeface="+mj-lt"/>
              <a:buAutoNum type="alphaLcPeriod"/>
              <a:defRPr/>
            </a:pPr>
            <a:r>
              <a:rPr lang="en-US" dirty="0">
                <a:effectLst>
                  <a:outerShdw blurRad="38100" dist="38100" dir="2700000" algn="tl">
                    <a:srgbClr val="000000">
                      <a:alpha val="43137"/>
                    </a:srgbClr>
                  </a:outerShdw>
                </a:effectLst>
                <a:cs typeface="Calibri" panose="020F0502020204030204" pitchFamily="34" charset="0"/>
              </a:rPr>
              <a:t>Nations rage (11:18a)</a:t>
            </a:r>
          </a:p>
          <a:p>
            <a:pPr marL="514350" indent="-514350">
              <a:spcBef>
                <a:spcPts val="0"/>
              </a:spcBef>
              <a:spcAft>
                <a:spcPts val="3600"/>
              </a:spcAft>
              <a:buSzPct val="100000"/>
              <a:buFont typeface="+mj-lt"/>
              <a:buAutoNum type="alphaLcPeriod"/>
              <a:defRPr/>
            </a:pPr>
            <a:r>
              <a:rPr lang="en-US" dirty="0">
                <a:effectLst>
                  <a:outerShdw blurRad="38100" dist="38100" dir="2700000" algn="tl">
                    <a:srgbClr val="000000">
                      <a:alpha val="43137"/>
                    </a:srgbClr>
                  </a:outerShdw>
                </a:effectLst>
                <a:cs typeface="Calibri" panose="020F0502020204030204" pitchFamily="34" charset="0"/>
              </a:rPr>
              <a:t>Divine wrath (11:18b)</a:t>
            </a:r>
          </a:p>
          <a:p>
            <a:pPr marL="514350" indent="-514350">
              <a:spcBef>
                <a:spcPts val="0"/>
              </a:spcBef>
              <a:spcAft>
                <a:spcPts val="3600"/>
              </a:spcAft>
              <a:buSzPct val="100000"/>
              <a:buFont typeface="+mj-lt"/>
              <a:buAutoNum type="alphaLcPeriod"/>
              <a:defRPr/>
            </a:pPr>
            <a:r>
              <a:rPr lang="en-US" dirty="0">
                <a:effectLst>
                  <a:outerShdw blurRad="38100" dist="38100" dir="2700000" algn="tl">
                    <a:srgbClr val="000000">
                      <a:alpha val="43137"/>
                    </a:srgbClr>
                  </a:outerShdw>
                </a:effectLst>
                <a:cs typeface="Calibri" panose="020F0502020204030204" pitchFamily="34" charset="0"/>
              </a:rPr>
              <a:t>Dead will be judged (11:18c)</a:t>
            </a:r>
          </a:p>
          <a:p>
            <a:pPr marL="514350" indent="-514350">
              <a:spcBef>
                <a:spcPts val="0"/>
              </a:spcBef>
              <a:spcAft>
                <a:spcPts val="3600"/>
              </a:spcAft>
              <a:buSzPct val="100000"/>
              <a:buFont typeface="+mj-lt"/>
              <a:buAutoNum type="alphaLcPeriod"/>
              <a:defRPr/>
            </a:pPr>
            <a:r>
              <a:rPr lang="en-US" dirty="0">
                <a:effectLst>
                  <a:outerShdw blurRad="38100" dist="38100" dir="2700000" algn="tl">
                    <a:srgbClr val="000000">
                      <a:alpha val="43137"/>
                    </a:srgbClr>
                  </a:outerShdw>
                </a:effectLst>
                <a:cs typeface="Calibri" panose="020F0502020204030204" pitchFamily="34" charset="0"/>
              </a:rPr>
              <a:t>Saints will be rewarded (11:18d)</a:t>
            </a:r>
          </a:p>
          <a:p>
            <a:pPr marL="514350" indent="-514350">
              <a:spcBef>
                <a:spcPts val="0"/>
              </a:spcBef>
              <a:spcAft>
                <a:spcPts val="3600"/>
              </a:spcAft>
              <a:buSzPct val="100000"/>
              <a:buFont typeface="+mj-lt"/>
              <a:buAutoNum type="alphaL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Destroyer will be destroyed (11:18e)</a:t>
            </a:r>
          </a:p>
          <a:p>
            <a:pPr marL="514350" indent="-514350">
              <a:spcBef>
                <a:spcPts val="0"/>
              </a:spcBef>
              <a:spcAft>
                <a:spcPts val="3600"/>
              </a:spcAft>
              <a:buSzPct val="100000"/>
              <a:buFont typeface="+mj-lt"/>
              <a:buAutoNum type="alphaLcPeriod"/>
              <a:defRPr/>
            </a:pPr>
            <a:endParaRPr lang="en-US" dirty="0">
              <a:effectLst>
                <a:outerShdw blurRad="38100" dist="38100" dir="2700000" algn="tl">
                  <a:srgbClr val="000000">
                    <a:alpha val="43137"/>
                  </a:srgbClr>
                </a:outerShdw>
              </a:effectLst>
              <a:cs typeface="Calibri" panose="020F0502020204030204" pitchFamily="34" charset="0"/>
            </a:endParaRPr>
          </a:p>
        </p:txBody>
      </p:sp>
      <p:sp>
        <p:nvSpPr>
          <p:cNvPr id="5" name="Rectangle 4">
            <a:extLst>
              <a:ext uri="{FF2B5EF4-FFF2-40B4-BE49-F238E27FC236}">
                <a16:creationId xmlns:a16="http://schemas.microsoft.com/office/drawing/2014/main" id="{11DA3F4E-5E20-4363-945B-0DD1994CA9C7}"/>
              </a:ext>
            </a:extLst>
          </p:cNvPr>
          <p:cNvSpPr/>
          <p:nvPr/>
        </p:nvSpPr>
        <p:spPr>
          <a:xfrm>
            <a:off x="2286000" y="228600"/>
            <a:ext cx="4572000" cy="1154162"/>
          </a:xfrm>
          <a:prstGeom prst="rect">
            <a:avLst/>
          </a:prstGeom>
        </p:spPr>
        <p:txBody>
          <a:bodyPr>
            <a:spAutoFit/>
          </a:bodyPr>
          <a:lstStyle/>
          <a:p>
            <a:pPr algn="ctr">
              <a:spcAft>
                <a:spcPts val="6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2. The Coming Justice </a:t>
            </a:r>
          </a:p>
          <a:p>
            <a:pPr algn="ct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(Revelation 11:18)</a:t>
            </a:r>
          </a:p>
        </p:txBody>
      </p:sp>
      <p:pic>
        <p:nvPicPr>
          <p:cNvPr id="6" name="Picture 6" descr="Image result for the seven trumpets">
            <a:extLst>
              <a:ext uri="{FF2B5EF4-FFF2-40B4-BE49-F238E27FC236}">
                <a16:creationId xmlns:a16="http://schemas.microsoft.com/office/drawing/2014/main" id="{43D4687E-5009-4433-88FF-B8C6BB1A089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26738" y="167142"/>
            <a:ext cx="1382235" cy="9144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Image result for the seven trumpets">
            <a:extLst>
              <a:ext uri="{FF2B5EF4-FFF2-40B4-BE49-F238E27FC236}">
                <a16:creationId xmlns:a16="http://schemas.microsoft.com/office/drawing/2014/main" id="{7D523AF3-1B58-4FC4-BAC0-99919579F56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453355" y="152400"/>
            <a:ext cx="1538245"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3452337"/>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6C0AF70-B179-470D-9C25-D9298A0F79D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15" y="0"/>
            <a:ext cx="9144000" cy="6857999"/>
          </a:xfrm>
          <a:prstGeom prst="rect">
            <a:avLst/>
          </a:prstGeom>
        </p:spPr>
      </p:pic>
      <p:sp>
        <p:nvSpPr>
          <p:cNvPr id="134147" name="Rectangle 1">
            <a:extLst>
              <a:ext uri="{FF2B5EF4-FFF2-40B4-BE49-F238E27FC236}">
                <a16:creationId xmlns:a16="http://schemas.microsoft.com/office/drawing/2014/main" id="{972624A7-20E3-4DA9-A466-8A9F888B1F46}"/>
              </a:ext>
            </a:extLst>
          </p:cNvPr>
          <p:cNvSpPr>
            <a:spLocks noChangeArrowheads="1"/>
          </p:cNvSpPr>
          <p:nvPr/>
        </p:nvSpPr>
        <p:spPr bwMode="auto">
          <a:xfrm>
            <a:off x="0" y="0"/>
            <a:ext cx="9128185" cy="4893647"/>
          </a:xfrm>
          <a:prstGeom prst="rect">
            <a:avLst/>
          </a:prstGeom>
          <a:noFill/>
          <a:ln w="28575">
            <a:noFill/>
            <a:miter lim="800000"/>
            <a:headEnd/>
            <a:tailEnd/>
          </a:ln>
        </p:spPr>
        <p:txBody>
          <a:bodyPr wrap="square">
            <a:spAutoFit/>
          </a:bodyPr>
          <a:lstStyle/>
          <a:p>
            <a:pPr algn="ctr">
              <a:spcAft>
                <a:spcPts val="1200"/>
              </a:spcAft>
              <a:defRPr/>
            </a:pPr>
            <a:r>
              <a:rPr lang="en-US" sz="27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 </a:t>
            </a:r>
            <a:r>
              <a:rPr lang="en-US" sz="3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Romans 8:19-23</a:t>
            </a:r>
            <a:endPar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endParaRPr>
          </a:p>
          <a:p>
            <a:pPr algn="just">
              <a:defRPr/>
            </a:pPr>
            <a:r>
              <a:rPr lang="en-US" sz="27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19</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the anxious longing of the creation waits eagerly for the revealing of the sons of God. </a:t>
            </a:r>
            <a:r>
              <a:rPr lang="en-US" sz="27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20</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the creation was subjected to futility, not willingly, but because of Him who subjected it, in hope </a:t>
            </a:r>
            <a:r>
              <a:rPr lang="en-US" sz="27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21</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that the creation itself also will be set free from its slavery to corruption into the freedom of the glory of the children of God. </a:t>
            </a:r>
            <a:r>
              <a:rPr lang="en-US" sz="27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22</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we know that </a:t>
            </a:r>
            <a:r>
              <a:rPr lang="en-US" sz="27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whole creation groans </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suffers the pains of childbirth together until now.</a:t>
            </a:r>
            <a:r>
              <a:rPr lang="en-US" sz="27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7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23</a:t>
            </a:r>
            <a:r>
              <a:rPr lang="en-US" sz="27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not only this, but also we ourselves, having the first fruits of the Spirit, even we ourselves groan within ourselves, waiting eagerly for our adoption as sons, the redemption of our body.”</a:t>
            </a:r>
          </a:p>
        </p:txBody>
      </p:sp>
    </p:spTree>
    <p:extLst>
      <p:ext uri="{BB962C8B-B14F-4D97-AF65-F5344CB8AC3E}">
        <p14:creationId xmlns:p14="http://schemas.microsoft.com/office/powerpoint/2010/main" val="29731909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6">
            <a:extLst>
              <a:ext uri="{FF2B5EF4-FFF2-40B4-BE49-F238E27FC236}">
                <a16:creationId xmlns:a16="http://schemas.microsoft.com/office/drawing/2014/main" id="{65D4DCBA-C569-4E35-9EF6-409DC374ED23}"/>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009650" y="293688"/>
            <a:ext cx="7124700" cy="627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22638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C03C1F84-50F2-4AD7-A6C9-819D23EAC03A}"/>
              </a:ext>
            </a:extLst>
          </p:cNvPr>
          <p:cNvSpPr>
            <a:spLocks noGrp="1" noChangeArrowheads="1"/>
          </p:cNvSpPr>
          <p:nvPr>
            <p:ph type="title" idx="4294967295"/>
          </p:nvPr>
        </p:nvSpPr>
        <p:spPr>
          <a:xfrm>
            <a:off x="1697038" y="228600"/>
            <a:ext cx="5749925" cy="762000"/>
          </a:xfrm>
        </p:spPr>
        <p:txBody>
          <a:bodyPr anchor="t"/>
          <a:lstStyle/>
          <a:p>
            <a:pPr algn="ctr" eaLnBrk="1" hangingPunct="1"/>
            <a:r>
              <a:rPr lang="en-US" altLang="en-US" sz="3600" dirty="0">
                <a:effectLst>
                  <a:outerShdw blurRad="38100" dist="38100" dir="2700000" algn="tl">
                    <a:srgbClr val="000000">
                      <a:alpha val="43137"/>
                    </a:srgbClr>
                  </a:outerShdw>
                </a:effectLst>
                <a:latin typeface="Calibri" panose="020F0502020204030204" pitchFamily="34" charset="0"/>
              </a:rPr>
              <a:t>Satan’s Progressive Defeat</a:t>
            </a:r>
          </a:p>
        </p:txBody>
      </p:sp>
      <p:sp>
        <p:nvSpPr>
          <p:cNvPr id="36867" name="Rectangle 3">
            <a:extLst>
              <a:ext uri="{FF2B5EF4-FFF2-40B4-BE49-F238E27FC236}">
                <a16:creationId xmlns:a16="http://schemas.microsoft.com/office/drawing/2014/main" id="{03A2E33C-754B-4D69-A3F8-36AB0282C58D}"/>
              </a:ext>
            </a:extLst>
          </p:cNvPr>
          <p:cNvSpPr>
            <a:spLocks noGrp="1" noChangeArrowheads="1"/>
          </p:cNvSpPr>
          <p:nvPr>
            <p:ph type="body" idx="4294967295"/>
          </p:nvPr>
        </p:nvSpPr>
        <p:spPr>
          <a:xfrm>
            <a:off x="114300" y="1371600"/>
            <a:ext cx="8915400" cy="4876800"/>
          </a:xfrm>
        </p:spPr>
        <p:txBody>
          <a:bodyPr/>
          <a:lstStyle/>
          <a:p>
            <a:pPr marL="461963" indent="-461963" eaLnBrk="1" hangingPunct="1">
              <a:spcBef>
                <a:spcPts val="0"/>
              </a:spcBef>
              <a:spcAft>
                <a:spcPts val="1800"/>
              </a:spcAft>
              <a:buSzPct val="100000"/>
              <a:buFont typeface="+mj-lt"/>
              <a:buAutoNum type="arabicPeriod"/>
              <a:defRPr/>
            </a:pPr>
            <a:r>
              <a:rPr lang="en-US" sz="2800" dirty="0">
                <a:latin typeface="Calibri" panose="020F0502020204030204" pitchFamily="34" charset="0"/>
              </a:rPr>
              <a:t>Initial eviction from heaven (Isa 14:12-15; Ezek 28:12-17)</a:t>
            </a:r>
          </a:p>
          <a:p>
            <a:pPr marL="461963" indent="-461963" eaLnBrk="1" hangingPunct="1">
              <a:spcBef>
                <a:spcPts val="0"/>
              </a:spcBef>
              <a:spcAft>
                <a:spcPts val="1800"/>
              </a:spcAft>
              <a:buSzPct val="100000"/>
              <a:buFont typeface="+mj-lt"/>
              <a:buAutoNum type="arabicPeriod"/>
              <a:defRPr/>
            </a:pPr>
            <a:r>
              <a:rPr lang="en-US" sz="2800" dirty="0">
                <a:latin typeface="Calibri" panose="020F0502020204030204" pitchFamily="34" charset="0"/>
              </a:rPr>
              <a:t>Eden (Gen 3:15)</a:t>
            </a:r>
          </a:p>
          <a:p>
            <a:pPr marL="461963" indent="-461963" eaLnBrk="1" hangingPunct="1">
              <a:spcBef>
                <a:spcPts val="0"/>
              </a:spcBef>
              <a:spcAft>
                <a:spcPts val="1800"/>
              </a:spcAft>
              <a:buSzPct val="100000"/>
              <a:buFont typeface="+mj-lt"/>
              <a:buAutoNum type="arabicPeriod"/>
              <a:defRPr/>
            </a:pPr>
            <a:r>
              <a:rPr lang="en-US" sz="2800" dirty="0">
                <a:latin typeface="Calibri" panose="020F0502020204030204" pitchFamily="34" charset="0"/>
              </a:rPr>
              <a:t>Pre-</a:t>
            </a:r>
            <a:r>
              <a:rPr lang="en-US" sz="2800" dirty="0" err="1">
                <a:latin typeface="Calibri" panose="020F0502020204030204" pitchFamily="34" charset="0"/>
              </a:rPr>
              <a:t>diluvian</a:t>
            </a:r>
            <a:r>
              <a:rPr lang="en-US" sz="2800" dirty="0">
                <a:latin typeface="Calibri" panose="020F0502020204030204" pitchFamily="34" charset="0"/>
              </a:rPr>
              <a:t> world (1 Pet 3:19-20)</a:t>
            </a:r>
          </a:p>
          <a:p>
            <a:pPr marL="461963" indent="-461963" eaLnBrk="1" hangingPunct="1">
              <a:spcBef>
                <a:spcPts val="0"/>
              </a:spcBef>
              <a:spcAft>
                <a:spcPts val="1800"/>
              </a:spcAft>
              <a:buSzPct val="100000"/>
              <a:buFont typeface="+mj-lt"/>
              <a:buAutoNum type="arabicPeriod"/>
              <a:defRPr/>
            </a:pPr>
            <a:r>
              <a:rPr lang="en-US" sz="2800" dirty="0">
                <a:latin typeface="Calibri" panose="020F0502020204030204" pitchFamily="34" charset="0"/>
              </a:rPr>
              <a:t>Cross (John 12:31; 16:11; Col 2:15; Heb 2:14; 1 John 3:8)</a:t>
            </a:r>
          </a:p>
          <a:p>
            <a:pPr marL="461963" indent="-461963" eaLnBrk="1" hangingPunct="1">
              <a:spcBef>
                <a:spcPts val="0"/>
              </a:spcBef>
              <a:spcAft>
                <a:spcPts val="1800"/>
              </a:spcAft>
              <a:buSzPct val="100000"/>
              <a:buFont typeface="+mj-lt"/>
              <a:buAutoNum type="arabicPeriod"/>
              <a:defRPr/>
            </a:pPr>
            <a:r>
              <a:rPr lang="en-US" sz="2800" dirty="0">
                <a:latin typeface="Calibri" panose="020F0502020204030204" pitchFamily="34" charset="0"/>
              </a:rPr>
              <a:t>Mid point of the Tribulation (Rev 12:9)</a:t>
            </a:r>
          </a:p>
          <a:p>
            <a:pPr marL="461963" indent="-461963" eaLnBrk="1" hangingPunct="1">
              <a:spcBef>
                <a:spcPts val="0"/>
              </a:spcBef>
              <a:spcAft>
                <a:spcPts val="1800"/>
              </a:spcAft>
              <a:buSzPct val="100000"/>
              <a:buFont typeface="+mj-lt"/>
              <a:buAutoNum type="arabicPeriod"/>
              <a:defRPr/>
            </a:pPr>
            <a:r>
              <a:rPr lang="en-US" sz="2800" b="1" u="sng" dirty="0">
                <a:solidFill>
                  <a:srgbClr val="FFFFCC"/>
                </a:solidFill>
                <a:latin typeface="Calibri" panose="020F0502020204030204" pitchFamily="34" charset="0"/>
              </a:rPr>
              <a:t>Beginning of millennium (Rev 20:2-3)</a:t>
            </a:r>
          </a:p>
          <a:p>
            <a:pPr marL="461963" indent="-461963" eaLnBrk="1" hangingPunct="1">
              <a:spcBef>
                <a:spcPts val="0"/>
              </a:spcBef>
              <a:spcAft>
                <a:spcPts val="1800"/>
              </a:spcAft>
              <a:buSzPct val="100000"/>
              <a:buFont typeface="+mj-lt"/>
              <a:buAutoNum type="arabicPeriod"/>
              <a:defRPr/>
            </a:pPr>
            <a:r>
              <a:rPr lang="en-US" sz="2800" b="1" u="sng" dirty="0">
                <a:solidFill>
                  <a:srgbClr val="FFFFCC"/>
                </a:solidFill>
                <a:latin typeface="Calibri" panose="020F0502020204030204" pitchFamily="34" charset="0"/>
              </a:rPr>
              <a:t>End of millennium (Rev 20:10)</a:t>
            </a:r>
            <a:endParaRPr lang="en-US" b="1" u="sng" dirty="0">
              <a:solidFill>
                <a:srgbClr val="FFFFCC"/>
              </a:solidFill>
              <a:latin typeface="Calibri" panose="020F0502020204030204" pitchFamily="34" charset="0"/>
            </a:endParaRPr>
          </a:p>
        </p:txBody>
      </p:sp>
      <p:pic>
        <p:nvPicPr>
          <p:cNvPr id="2" name="Picture 1">
            <a:extLst>
              <a:ext uri="{FF2B5EF4-FFF2-40B4-BE49-F238E27FC236}">
                <a16:creationId xmlns:a16="http://schemas.microsoft.com/office/drawing/2014/main" id="{327A3CC1-AF2A-4108-BA29-6CA2769B729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200" y="76200"/>
            <a:ext cx="1083478" cy="1097280"/>
          </a:xfrm>
          <a:prstGeom prst="rect">
            <a:avLst/>
          </a:prstGeom>
          <a:ln w="12700">
            <a:solidFill>
              <a:schemeClr val="tx1"/>
            </a:solidFill>
          </a:ln>
        </p:spPr>
      </p:pic>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Content Placeholder 2"/>
          <p:cNvSpPr>
            <a:spLocks noGrp="1"/>
          </p:cNvSpPr>
          <p:nvPr>
            <p:ph idx="1"/>
          </p:nvPr>
        </p:nvSpPr>
        <p:spPr>
          <a:xfrm>
            <a:off x="1870728" y="1981200"/>
            <a:ext cx="5402544" cy="2895600"/>
          </a:xfrm>
        </p:spPr>
        <p:txBody>
          <a:bodyPr/>
          <a:lstStyle/>
          <a:p>
            <a:pPr marL="457200" indent="-457200">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The Transference (11:14-15)</a:t>
            </a:r>
          </a:p>
          <a:p>
            <a:pPr marL="457200" indent="-457200">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The praise (11:16-18)</a:t>
            </a:r>
          </a:p>
          <a:p>
            <a:pPr marL="457200" indent="-457200">
              <a:spcBef>
                <a:spcPts val="0"/>
              </a:spcBef>
              <a:spcAft>
                <a:spcPts val="3600"/>
              </a:spcAft>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The Anticipation (11:19)</a:t>
            </a:r>
          </a:p>
        </p:txBody>
      </p:sp>
      <p:sp>
        <p:nvSpPr>
          <p:cNvPr id="5" name="Rectangle 4">
            <a:extLst>
              <a:ext uri="{FF2B5EF4-FFF2-40B4-BE49-F238E27FC236}">
                <a16:creationId xmlns:a16="http://schemas.microsoft.com/office/drawing/2014/main" id="{11DA3F4E-5E20-4363-945B-0DD1994CA9C7}"/>
              </a:ext>
            </a:extLst>
          </p:cNvPr>
          <p:cNvSpPr/>
          <p:nvPr/>
        </p:nvSpPr>
        <p:spPr>
          <a:xfrm>
            <a:off x="2286000" y="228600"/>
            <a:ext cx="4572000" cy="1154162"/>
          </a:xfrm>
          <a:prstGeom prst="rect">
            <a:avLst/>
          </a:prstGeom>
        </p:spPr>
        <p:txBody>
          <a:bodyPr>
            <a:spAutoFit/>
          </a:bodyPr>
          <a:lstStyle/>
          <a:p>
            <a:pPr algn="ctr">
              <a:spcAft>
                <a:spcPts val="6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The Seventh Trumpet </a:t>
            </a:r>
          </a:p>
          <a:p>
            <a:pPr algn="ct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(Revelation 11:14-19)</a:t>
            </a:r>
          </a:p>
        </p:txBody>
      </p:sp>
      <p:pic>
        <p:nvPicPr>
          <p:cNvPr id="6" name="Picture 6" descr="Image result for the seven trumpets">
            <a:extLst>
              <a:ext uri="{FF2B5EF4-FFF2-40B4-BE49-F238E27FC236}">
                <a16:creationId xmlns:a16="http://schemas.microsoft.com/office/drawing/2014/main" id="{43D4687E-5009-4433-88FF-B8C6BB1A089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26738" y="167142"/>
            <a:ext cx="1382235" cy="9144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Image result for the seven trumpets">
            <a:extLst>
              <a:ext uri="{FF2B5EF4-FFF2-40B4-BE49-F238E27FC236}">
                <a16:creationId xmlns:a16="http://schemas.microsoft.com/office/drawing/2014/main" id="{7D523AF3-1B58-4FC4-BAC0-99919579F56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453355" y="152400"/>
            <a:ext cx="1538245"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8412426"/>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7BE7A3DF-91BB-4AC2-B7ED-5A965ACD77AF}"/>
              </a:ext>
            </a:extLst>
          </p:cNvPr>
          <p:cNvSpPr>
            <a:spLocks noGrp="1" noChangeArrowheads="1"/>
          </p:cNvSpPr>
          <p:nvPr>
            <p:ph type="title"/>
          </p:nvPr>
        </p:nvSpPr>
        <p:spPr>
          <a:xfrm>
            <a:off x="0" y="228600"/>
            <a:ext cx="9144000" cy="1143000"/>
          </a:xfrm>
        </p:spPr>
        <p:txBody>
          <a:bodyPr/>
          <a:lstStyle/>
          <a:p>
            <a:pPr algn="ctr"/>
            <a:r>
              <a:rPr lang="en-US" altLang="en-US" sz="3600" dirty="0"/>
              <a:t>5 Non-Chronological Parenthetical Insertions</a:t>
            </a:r>
          </a:p>
        </p:txBody>
      </p:sp>
      <p:sp>
        <p:nvSpPr>
          <p:cNvPr id="58371" name="Rectangle 3">
            <a:extLst>
              <a:ext uri="{FF2B5EF4-FFF2-40B4-BE49-F238E27FC236}">
                <a16:creationId xmlns:a16="http://schemas.microsoft.com/office/drawing/2014/main" id="{540F1CC5-045C-4C43-B65B-8CBDEAE84D50}"/>
              </a:ext>
            </a:extLst>
          </p:cNvPr>
          <p:cNvSpPr>
            <a:spLocks noGrp="1" noChangeArrowheads="1"/>
          </p:cNvSpPr>
          <p:nvPr>
            <p:ph type="body" idx="1"/>
          </p:nvPr>
        </p:nvSpPr>
        <p:spPr>
          <a:xfrm>
            <a:off x="228600" y="1371600"/>
            <a:ext cx="8713788" cy="5181600"/>
          </a:xfrm>
        </p:spPr>
        <p:txBody>
          <a:bodyPr/>
          <a:lstStyle/>
          <a:p>
            <a:pPr marL="514350" indent="-514350">
              <a:spcBef>
                <a:spcPts val="0"/>
              </a:spcBef>
              <a:spcAft>
                <a:spcPts val="1800"/>
              </a:spcAft>
              <a:buSzPct val="100000"/>
              <a:buFont typeface="+mj-lt"/>
              <a:buAutoNum type="arabicPeriod"/>
              <a:defRPr/>
            </a:pPr>
            <a:r>
              <a:rPr lang="en-US" dirty="0"/>
              <a:t>Rev 7 – 144,000 Jews</a:t>
            </a:r>
          </a:p>
          <a:p>
            <a:pPr marL="514350" indent="-514350">
              <a:spcBef>
                <a:spcPts val="0"/>
              </a:spcBef>
              <a:spcAft>
                <a:spcPts val="1800"/>
              </a:spcAft>
              <a:buSzPct val="100000"/>
              <a:buFont typeface="+mj-lt"/>
              <a:buAutoNum type="arabicPeriod"/>
              <a:defRPr/>
            </a:pPr>
            <a:r>
              <a:rPr lang="en-US" dirty="0"/>
              <a:t>Rev 10:1-</a:t>
            </a:r>
            <a:r>
              <a:rPr lang="en-US" dirty="0">
                <a:cs typeface="Calibri" panose="020F0502020204030204" pitchFamily="34" charset="0"/>
              </a:rPr>
              <a:t>11:13</a:t>
            </a:r>
            <a:r>
              <a:rPr lang="en-US" dirty="0"/>
              <a:t> – </a:t>
            </a:r>
            <a:r>
              <a:rPr lang="en-US" dirty="0">
                <a:cs typeface="Calibri" panose="020F0502020204030204" pitchFamily="34" charset="0"/>
              </a:rPr>
              <a:t>Announcement of no more delay and the two witnesses</a:t>
            </a:r>
          </a:p>
          <a:p>
            <a:pPr marL="514350" indent="-514350">
              <a:spcBef>
                <a:spcPts val="0"/>
              </a:spcBef>
              <a:spcAft>
                <a:spcPts val="1800"/>
              </a:spcAft>
              <a:buSzPct val="100000"/>
              <a:buFont typeface="+mj-lt"/>
              <a:buAutoNum type="arabicPeriod"/>
              <a:defRPr/>
            </a:pPr>
            <a:r>
              <a:rPr lang="en-US" dirty="0"/>
              <a:t>Rev 12-</a:t>
            </a:r>
            <a:r>
              <a:rPr lang="en-US" dirty="0">
                <a:cs typeface="Calibri" panose="020F0502020204030204" pitchFamily="34" charset="0"/>
              </a:rPr>
              <a:t>14</a:t>
            </a:r>
            <a:r>
              <a:rPr lang="en-US" dirty="0"/>
              <a:t> – </a:t>
            </a:r>
            <a:r>
              <a:rPr lang="en-US" dirty="0">
                <a:cs typeface="Calibri" panose="020F0502020204030204" pitchFamily="34" charset="0"/>
              </a:rPr>
              <a:t>Israel’s flight, two beasts, six scenes of hope</a:t>
            </a:r>
          </a:p>
          <a:p>
            <a:pPr marL="514350" indent="-514350">
              <a:spcBef>
                <a:spcPts val="0"/>
              </a:spcBef>
              <a:spcAft>
                <a:spcPts val="1800"/>
              </a:spcAft>
              <a:buSzPct val="100000"/>
              <a:buFont typeface="+mj-lt"/>
              <a:buAutoNum type="arabicPeriod"/>
              <a:defRPr/>
            </a:pPr>
            <a:r>
              <a:rPr lang="en-US" dirty="0"/>
              <a:t>Rev 16</a:t>
            </a:r>
            <a:r>
              <a:rPr lang="en-US" dirty="0">
                <a:cs typeface="Calibri" panose="020F0502020204030204" pitchFamily="34" charset="0"/>
              </a:rPr>
              <a:t>:13-16</a:t>
            </a:r>
            <a:r>
              <a:rPr lang="en-US" dirty="0"/>
              <a:t> – </a:t>
            </a:r>
            <a:r>
              <a:rPr lang="en-US" dirty="0">
                <a:cs typeface="Calibri" panose="020F0502020204030204" pitchFamily="34" charset="0"/>
              </a:rPr>
              <a:t>Gathering of the nations to Armageddon</a:t>
            </a:r>
          </a:p>
          <a:p>
            <a:pPr marL="514350" indent="-514350">
              <a:spcBef>
                <a:spcPts val="0"/>
              </a:spcBef>
              <a:spcAft>
                <a:spcPts val="1800"/>
              </a:spcAft>
              <a:buSzPct val="100000"/>
              <a:buFont typeface="+mj-lt"/>
              <a:buAutoNum type="arabicPeriod"/>
              <a:defRPr/>
            </a:pPr>
            <a:r>
              <a:rPr lang="en-US" dirty="0"/>
              <a:t>Rev 17:1-</a:t>
            </a:r>
            <a:r>
              <a:rPr lang="en-US" dirty="0">
                <a:cs typeface="Calibri" panose="020F0502020204030204" pitchFamily="34" charset="0"/>
              </a:rPr>
              <a:t>19:6</a:t>
            </a:r>
            <a:r>
              <a:rPr lang="en-US" dirty="0"/>
              <a:t> – </a:t>
            </a:r>
            <a:r>
              <a:rPr lang="en-US" dirty="0">
                <a:cs typeface="Calibri" panose="020F0502020204030204" pitchFamily="34" charset="0"/>
              </a:rPr>
              <a:t>Babylon’s fall</a:t>
            </a:r>
            <a:endParaRPr lang="en-US" sz="3600" dirty="0">
              <a:cs typeface="Calibri" panose="020F0502020204030204" pitchFamily="34" charset="0"/>
            </a:endParaRPr>
          </a:p>
        </p:txBody>
      </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C:\Users\HP Desktop\Pictures\Gabe's images\TheMellenniumTemple.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357313" y="298450"/>
            <a:ext cx="6429375" cy="626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2689423"/>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C:\Users\HP Desktop\Pictures\Gabe's images\TempleComparisons.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61950" y="595313"/>
            <a:ext cx="8420100" cy="566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5130810"/>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36568DC-D002-49B6-BDBC-355DFB6E89D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15" y="0"/>
            <a:ext cx="9144000" cy="6857999"/>
          </a:xfrm>
          <a:prstGeom prst="rect">
            <a:avLst/>
          </a:prstGeom>
        </p:spPr>
      </p:pic>
      <p:sp>
        <p:nvSpPr>
          <p:cNvPr id="134147" name="Rectangle 1"/>
          <p:cNvSpPr>
            <a:spLocks noChangeArrowheads="1"/>
          </p:cNvSpPr>
          <p:nvPr/>
        </p:nvSpPr>
        <p:spPr bwMode="auto">
          <a:xfrm>
            <a:off x="-1" y="0"/>
            <a:ext cx="9128185" cy="1862048"/>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Matthew 4:17</a:t>
            </a:r>
          </a:p>
          <a:p>
            <a:pPr algn="just">
              <a:spcBef>
                <a:spcPts val="600"/>
              </a:spcBef>
              <a:spcAft>
                <a:spcPts val="600"/>
              </a:spcAft>
            </a:pPr>
            <a:r>
              <a:rPr lang="en-US" altLang="en-US" sz="3200" kern="0" dirty="0">
                <a:latin typeface="Calibri" panose="020F0502020204030204" pitchFamily="34" charset="0"/>
              </a:rPr>
              <a:t>“</a:t>
            </a:r>
            <a:r>
              <a:rPr lang="en-US" sz="3200" dirty="0">
                <a:latin typeface="Calibri" panose="020F0502020204030204" pitchFamily="34" charset="0"/>
              </a:rPr>
              <a:t>From that time Jesus began to preach and say, ‘</a:t>
            </a:r>
            <a:r>
              <a:rPr lang="en-US" sz="3200" b="1" u="sng" dirty="0">
                <a:solidFill>
                  <a:srgbClr val="FFFFCC"/>
                </a:solidFill>
                <a:latin typeface="Calibri" panose="020F0502020204030204" pitchFamily="34" charset="0"/>
              </a:rPr>
              <a:t>Repent, for the kingdom of heaven is at hand</a:t>
            </a:r>
            <a:r>
              <a:rPr lang="en-US" sz="3200" dirty="0">
                <a:latin typeface="Calibri" panose="020F0502020204030204" pitchFamily="34" charset="0"/>
              </a:rPr>
              <a:t>.’”</a:t>
            </a:r>
            <a:endParaRPr lang="en-US" altLang="en-US" sz="3200" kern="0" dirty="0">
              <a:latin typeface="Calibri" panose="020F0502020204030204" pitchFamily="34" charset="0"/>
            </a:endParaRPr>
          </a:p>
        </p:txBody>
      </p:sp>
      <p:pic>
        <p:nvPicPr>
          <p:cNvPr id="2" name="Picture 1">
            <a:extLst>
              <a:ext uri="{FF2B5EF4-FFF2-40B4-BE49-F238E27FC236}">
                <a16:creationId xmlns:a16="http://schemas.microsoft.com/office/drawing/2014/main" id="{0666360C-565F-46C2-87E1-05B560C8107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43200" y="2057400"/>
            <a:ext cx="3657600" cy="2743200"/>
          </a:xfrm>
          <a:prstGeom prst="rect">
            <a:avLst/>
          </a:prstGeom>
        </p:spPr>
      </p:pic>
    </p:spTree>
    <p:extLst>
      <p:ext uri="{BB962C8B-B14F-4D97-AF65-F5344CB8AC3E}">
        <p14:creationId xmlns:p14="http://schemas.microsoft.com/office/powerpoint/2010/main" val="2986030223"/>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idx="4294967295"/>
          </p:nvPr>
        </p:nvSpPr>
        <p:spPr>
          <a:xfrm>
            <a:off x="304800" y="304800"/>
            <a:ext cx="8534400" cy="1143000"/>
          </a:xfrm>
        </p:spPr>
        <p:txBody>
          <a:bodyPr/>
          <a:lstStyle/>
          <a:p>
            <a:pPr lvl="0" algn="ctr" eaLnBrk="1" hangingPunct="1"/>
            <a:r>
              <a:rPr lang="en-US" altLang="en-US" sz="4000" dirty="0">
                <a:solidFill>
                  <a:srgbClr val="00FFFF"/>
                </a:solidFill>
                <a:effectLst>
                  <a:outerShdw blurRad="38100" dist="38100" dir="2700000" algn="tl">
                    <a:srgbClr val="000000">
                      <a:alpha val="43137"/>
                    </a:srgbClr>
                  </a:outerShdw>
                </a:effectLst>
              </a:rPr>
              <a:t>Messengers of the Kingdom In Matthew</a:t>
            </a:r>
            <a:br>
              <a:rPr lang="en-US" altLang="en-US" sz="4000" dirty="0">
                <a:solidFill>
                  <a:srgbClr val="00FFFF"/>
                </a:solidFill>
                <a:effectLst>
                  <a:outerShdw blurRad="38100" dist="38100" dir="2700000" algn="tl">
                    <a:srgbClr val="000000">
                      <a:alpha val="43137"/>
                    </a:srgbClr>
                  </a:outerShdw>
                </a:effectLst>
              </a:rPr>
            </a:br>
            <a:r>
              <a:rPr lang="en-US" altLang="en-US" sz="1800" dirty="0">
                <a:solidFill>
                  <a:srgbClr val="FFFFFF"/>
                </a:solidFill>
                <a:effectLst>
                  <a:outerShdw blurRad="38100" dist="38100" dir="2700000" algn="tl">
                    <a:srgbClr val="000000">
                      <a:alpha val="43137"/>
                    </a:srgbClr>
                  </a:outerShdw>
                </a:effectLst>
                <a:ea typeface="+mn-ea"/>
                <a:cs typeface="Arial" charset="0"/>
              </a:rPr>
              <a:t>Toussaint, </a:t>
            </a:r>
            <a:r>
              <a:rPr lang="en-US" altLang="en-US" sz="1800" i="1" dirty="0">
                <a:solidFill>
                  <a:srgbClr val="FFFFFF"/>
                </a:solidFill>
                <a:effectLst>
                  <a:outerShdw blurRad="38100" dist="38100" dir="2700000" algn="tl">
                    <a:srgbClr val="000000">
                      <a:alpha val="43137"/>
                    </a:srgbClr>
                  </a:outerShdw>
                </a:effectLst>
                <a:ea typeface="+mn-ea"/>
                <a:cs typeface="Arial" charset="0"/>
              </a:rPr>
              <a:t>Behold the King</a:t>
            </a:r>
            <a:r>
              <a:rPr lang="en-US" altLang="en-US" sz="1800" dirty="0">
                <a:solidFill>
                  <a:srgbClr val="FFFFFF"/>
                </a:solidFill>
                <a:effectLst>
                  <a:outerShdw blurRad="38100" dist="38100" dir="2700000" algn="tl">
                    <a:srgbClr val="000000">
                      <a:alpha val="43137"/>
                    </a:srgbClr>
                  </a:outerShdw>
                </a:effectLst>
                <a:ea typeface="+mn-ea"/>
                <a:cs typeface="Arial" charset="0"/>
              </a:rPr>
              <a:t>, 18-20</a:t>
            </a:r>
            <a:endParaRPr lang="en-US" altLang="en-US" sz="4000" dirty="0">
              <a:solidFill>
                <a:srgbClr val="00FFFF"/>
              </a:solidFill>
              <a:effectLst>
                <a:outerShdw blurRad="38100" dist="38100" dir="2700000" algn="tl">
                  <a:srgbClr val="000000">
                    <a:alpha val="43137"/>
                  </a:srgbClr>
                </a:outerShdw>
              </a:effectLst>
            </a:endParaRPr>
          </a:p>
        </p:txBody>
      </p:sp>
      <p:sp>
        <p:nvSpPr>
          <p:cNvPr id="145411" name="Rectangle 3"/>
          <p:cNvSpPr>
            <a:spLocks noGrp="1" noChangeArrowheads="1"/>
          </p:cNvSpPr>
          <p:nvPr>
            <p:ph type="body" sz="half" idx="4294967295"/>
          </p:nvPr>
        </p:nvSpPr>
        <p:spPr>
          <a:xfrm>
            <a:off x="4267201" y="1905003"/>
            <a:ext cx="4648200" cy="3581398"/>
          </a:xfrm>
        </p:spPr>
        <p:txBody>
          <a:bodyPr/>
          <a:lstStyle/>
          <a:p>
            <a:pPr marL="461963" indent="-461963" eaLnBrk="1" hangingPunct="1">
              <a:spcBef>
                <a:spcPts val="1200"/>
              </a:spcBef>
              <a:spcAft>
                <a:spcPts val="1200"/>
              </a:spcAft>
            </a:pPr>
            <a:r>
              <a:rPr lang="en-US" altLang="en-US" dirty="0">
                <a:effectLst>
                  <a:outerShdw blurRad="38100" dist="38100" dir="2700000" algn="tl">
                    <a:srgbClr val="000000">
                      <a:alpha val="43137"/>
                    </a:srgbClr>
                  </a:outerShdw>
                </a:effectLst>
              </a:rPr>
              <a:t>John the Baptist – 3:2</a:t>
            </a:r>
          </a:p>
          <a:p>
            <a:pPr marL="461963" indent="-461963" eaLnBrk="1" hangingPunct="1">
              <a:spcBef>
                <a:spcPts val="1200"/>
              </a:spcBef>
              <a:spcAft>
                <a:spcPts val="1200"/>
              </a:spcAft>
            </a:pPr>
            <a:r>
              <a:rPr lang="en-US" altLang="en-US" dirty="0">
                <a:effectLst>
                  <a:outerShdw blurRad="38100" dist="38100" dir="2700000" algn="tl">
                    <a:srgbClr val="000000">
                      <a:alpha val="43137"/>
                    </a:srgbClr>
                  </a:outerShdw>
                </a:effectLst>
              </a:rPr>
              <a:t>Jesus Christ – 4:17</a:t>
            </a:r>
          </a:p>
          <a:p>
            <a:pPr marL="461963" indent="-461963" eaLnBrk="1" hangingPunct="1">
              <a:spcBef>
                <a:spcPts val="1200"/>
              </a:spcBef>
              <a:spcAft>
                <a:spcPts val="1200"/>
              </a:spcAft>
            </a:pPr>
            <a:r>
              <a:rPr lang="en-US" altLang="en-US" dirty="0">
                <a:effectLst>
                  <a:outerShdw blurRad="38100" dist="38100" dir="2700000" algn="tl">
                    <a:srgbClr val="000000">
                      <a:alpha val="43137"/>
                    </a:srgbClr>
                  </a:outerShdw>
                </a:effectLst>
              </a:rPr>
              <a:t>12 Apostles – 10:5-7</a:t>
            </a:r>
          </a:p>
          <a:p>
            <a:pPr marL="461963" indent="-461963" eaLnBrk="1" hangingPunct="1">
              <a:spcBef>
                <a:spcPts val="1200"/>
              </a:spcBef>
              <a:spcAft>
                <a:spcPts val="1200"/>
              </a:spcAft>
            </a:pPr>
            <a:r>
              <a:rPr lang="en-US" altLang="en-US" dirty="0">
                <a:effectLst>
                  <a:outerShdw blurRad="38100" dist="38100" dir="2700000" algn="tl">
                    <a:srgbClr val="000000">
                      <a:alpha val="43137"/>
                    </a:srgbClr>
                  </a:outerShdw>
                </a:effectLst>
              </a:rPr>
              <a:t>Seventy – Luke 10:1, 9</a:t>
            </a:r>
          </a:p>
        </p:txBody>
      </p:sp>
      <p:pic>
        <p:nvPicPr>
          <p:cNvPr id="145412" name="Picture 4" descr="j0275620"/>
          <p:cNvPicPr>
            <a:picLocks noGrp="1" noChangeAspect="1" noChangeArrowheads="1"/>
          </p:cNvPicPr>
          <p:nvPr>
            <p:ph type="clipArt" sz="half" idx="4294967295"/>
          </p:nvPr>
        </p:nvPicPr>
        <p:blipFill>
          <a:blip r:embed="rId2" cstate="print"/>
          <a:srcRect/>
          <a:stretch>
            <a:fillRect/>
          </a:stretch>
        </p:blipFill>
        <p:spPr>
          <a:xfrm>
            <a:off x="295278" y="1905002"/>
            <a:ext cx="3372787" cy="2743200"/>
          </a:xfrm>
        </p:spPr>
      </p:pic>
    </p:spTree>
    <p:extLst>
      <p:ext uri="{BB962C8B-B14F-4D97-AF65-F5344CB8AC3E}">
        <p14:creationId xmlns:p14="http://schemas.microsoft.com/office/powerpoint/2010/main" val="3245216753"/>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E4EF538-176B-4BFB-9BE4-F777ED2354D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15" y="0"/>
            <a:ext cx="9144000" cy="6857999"/>
          </a:xfrm>
          <a:prstGeom prst="rect">
            <a:avLst/>
          </a:prstGeom>
        </p:spPr>
      </p:pic>
      <p:sp>
        <p:nvSpPr>
          <p:cNvPr id="134147" name="Rectangle 1"/>
          <p:cNvSpPr>
            <a:spLocks noChangeArrowheads="1"/>
          </p:cNvSpPr>
          <p:nvPr/>
        </p:nvSpPr>
        <p:spPr bwMode="auto">
          <a:xfrm>
            <a:off x="0" y="0"/>
            <a:ext cx="9144000" cy="3339376"/>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Daniel 2:44</a:t>
            </a:r>
          </a:p>
          <a:p>
            <a:pPr algn="just">
              <a:spcBef>
                <a:spcPts val="600"/>
              </a:spcBef>
              <a:spcAft>
                <a:spcPts val="600"/>
              </a:spcAft>
            </a:pPr>
            <a:r>
              <a:rPr lang="en-US" altLang="en-US" sz="3200" kern="0" dirty="0">
                <a:latin typeface="Calibri" panose="020F0502020204030204" pitchFamily="34" charset="0"/>
              </a:rPr>
              <a:t>“</a:t>
            </a:r>
            <a:r>
              <a:rPr lang="en-US" sz="3200" dirty="0">
                <a:latin typeface="Calibri" panose="020F0502020204030204" pitchFamily="34" charset="0"/>
              </a:rPr>
              <a:t>In the days of those kings </a:t>
            </a:r>
            <a:r>
              <a:rPr lang="en-US" sz="3200" b="1" u="sng" dirty="0">
                <a:solidFill>
                  <a:srgbClr val="FFFFCC"/>
                </a:solidFill>
                <a:latin typeface="Calibri" panose="020F0502020204030204" pitchFamily="34" charset="0"/>
              </a:rPr>
              <a:t>the God of heaven</a:t>
            </a:r>
            <a:r>
              <a:rPr lang="en-US" sz="3200" dirty="0">
                <a:latin typeface="Calibri" panose="020F0502020204030204" pitchFamily="34" charset="0"/>
              </a:rPr>
              <a:t> will set up a kingdom which will never be destroyed, and </a:t>
            </a:r>
            <a:r>
              <a:rPr lang="en-US" sz="3200" i="1" dirty="0">
                <a:latin typeface="Calibri" panose="020F0502020204030204" pitchFamily="34" charset="0"/>
              </a:rPr>
              <a:t>that</a:t>
            </a:r>
            <a:r>
              <a:rPr lang="en-US" sz="3200" dirty="0">
                <a:latin typeface="Calibri" panose="020F0502020204030204" pitchFamily="34" charset="0"/>
              </a:rPr>
              <a:t> kingdom will not be left for another people; it will crush and put an end to all these kingdoms, but it will itself endure forever.”</a:t>
            </a:r>
            <a:endParaRPr lang="en-US" altLang="en-US" sz="3200" kern="0" dirty="0">
              <a:latin typeface="Calibri" panose="020F0502020204030204" pitchFamily="34" charset="0"/>
            </a:endParaRPr>
          </a:p>
        </p:txBody>
      </p:sp>
      <p:pic>
        <p:nvPicPr>
          <p:cNvPr id="2" name="Picture 1">
            <a:extLst>
              <a:ext uri="{FF2B5EF4-FFF2-40B4-BE49-F238E27FC236}">
                <a16:creationId xmlns:a16="http://schemas.microsoft.com/office/drawing/2014/main" id="{0509FB95-2D37-4E09-AF2F-457FF80D8A6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98102" y="3230880"/>
            <a:ext cx="2347796" cy="1645920"/>
          </a:xfrm>
          <a:prstGeom prst="rect">
            <a:avLst/>
          </a:prstGeom>
        </p:spPr>
      </p:pic>
    </p:spTree>
    <p:extLst>
      <p:ext uri="{BB962C8B-B14F-4D97-AF65-F5344CB8AC3E}">
        <p14:creationId xmlns:p14="http://schemas.microsoft.com/office/powerpoint/2010/main" val="2785130084"/>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81DCB00-EAFE-40A8-88DB-7EAAA0A27361}"/>
              </a:ext>
            </a:extLst>
          </p:cNvPr>
          <p:cNvPicPr>
            <a:picLocks noChangeAspect="1"/>
          </p:cNvPicPr>
          <p:nvPr/>
        </p:nvPicPr>
        <p:blipFill>
          <a:blip r:embed="rId2"/>
          <a:stretch>
            <a:fillRect/>
          </a:stretch>
        </p:blipFill>
        <p:spPr>
          <a:xfrm>
            <a:off x="305333" y="605190"/>
            <a:ext cx="8533333" cy="5647619"/>
          </a:xfrm>
          <a:prstGeom prst="rect">
            <a:avLst/>
          </a:prstGeom>
        </p:spPr>
      </p:pic>
    </p:spTree>
    <p:extLst>
      <p:ext uri="{BB962C8B-B14F-4D97-AF65-F5344CB8AC3E}">
        <p14:creationId xmlns:p14="http://schemas.microsoft.com/office/powerpoint/2010/main" val="2889804310"/>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B2E633F-C1C8-4454-B56B-617011648F8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228124"/>
            <a:ext cx="8864352" cy="5486876"/>
          </a:xfrm>
          <a:prstGeom prst="rect">
            <a:avLst/>
          </a:prstGeom>
        </p:spPr>
      </p:pic>
    </p:spTree>
    <p:extLst>
      <p:ext uri="{BB962C8B-B14F-4D97-AF65-F5344CB8AC3E}">
        <p14:creationId xmlns:p14="http://schemas.microsoft.com/office/powerpoint/2010/main" val="704962109"/>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7BE7A3DF-91BB-4AC2-B7ED-5A965ACD77AF}"/>
              </a:ext>
            </a:extLst>
          </p:cNvPr>
          <p:cNvSpPr>
            <a:spLocks noGrp="1" noChangeArrowheads="1"/>
          </p:cNvSpPr>
          <p:nvPr>
            <p:ph type="title"/>
          </p:nvPr>
        </p:nvSpPr>
        <p:spPr>
          <a:xfrm>
            <a:off x="0" y="228600"/>
            <a:ext cx="9144000" cy="1143000"/>
          </a:xfrm>
        </p:spPr>
        <p:txBody>
          <a:bodyPr/>
          <a:lstStyle/>
          <a:p>
            <a:pPr algn="ctr"/>
            <a:r>
              <a:rPr lang="en-US" altLang="en-US" sz="3600" dirty="0"/>
              <a:t>5 Non-Chronological Parenthetical Insertions</a:t>
            </a:r>
          </a:p>
        </p:txBody>
      </p:sp>
      <p:sp>
        <p:nvSpPr>
          <p:cNvPr id="58371" name="Rectangle 3">
            <a:extLst>
              <a:ext uri="{FF2B5EF4-FFF2-40B4-BE49-F238E27FC236}">
                <a16:creationId xmlns:a16="http://schemas.microsoft.com/office/drawing/2014/main" id="{540F1CC5-045C-4C43-B65B-8CBDEAE84D50}"/>
              </a:ext>
            </a:extLst>
          </p:cNvPr>
          <p:cNvSpPr>
            <a:spLocks noGrp="1" noChangeArrowheads="1"/>
          </p:cNvSpPr>
          <p:nvPr>
            <p:ph type="body" idx="1"/>
          </p:nvPr>
        </p:nvSpPr>
        <p:spPr>
          <a:xfrm>
            <a:off x="228600" y="1371600"/>
            <a:ext cx="8713788" cy="5181600"/>
          </a:xfrm>
        </p:spPr>
        <p:txBody>
          <a:bodyPr/>
          <a:lstStyle/>
          <a:p>
            <a:pPr marL="514350" indent="-514350">
              <a:spcBef>
                <a:spcPts val="0"/>
              </a:spcBef>
              <a:spcAft>
                <a:spcPts val="1800"/>
              </a:spcAft>
              <a:buSzPct val="100000"/>
              <a:buFont typeface="+mj-lt"/>
              <a:buAutoNum type="arabicPeriod"/>
              <a:defRPr/>
            </a:pPr>
            <a:r>
              <a:rPr lang="en-US" dirty="0"/>
              <a:t>Rev 7 – 144,000 Jews</a:t>
            </a:r>
          </a:p>
          <a:p>
            <a:pPr marL="514350" indent="-514350">
              <a:spcBef>
                <a:spcPts val="0"/>
              </a:spcBef>
              <a:spcAft>
                <a:spcPts val="1800"/>
              </a:spcAft>
              <a:buSzPct val="100000"/>
              <a:buFont typeface="+mj-lt"/>
              <a:buAutoNum type="arabicPeriod"/>
              <a:defRPr/>
            </a:pPr>
            <a:r>
              <a:rPr lang="en-US" dirty="0"/>
              <a:t>Rev 10:1-11:13 – Announcement of no more delay and the two witnesses</a:t>
            </a:r>
          </a:p>
          <a:p>
            <a:pPr marL="514350" indent="-514350">
              <a:spcBef>
                <a:spcPts val="0"/>
              </a:spcBef>
              <a:spcAft>
                <a:spcPts val="1800"/>
              </a:spcAft>
              <a:buSzPct val="100000"/>
              <a:buFont typeface="+mj-lt"/>
              <a:buAutoNum type="arabicPeriod"/>
              <a:defRPr/>
            </a:pPr>
            <a:r>
              <a:rPr lang="en-US" b="1" u="sng" dirty="0">
                <a:solidFill>
                  <a:srgbClr val="FFFFCC"/>
                </a:solidFill>
              </a:rPr>
              <a:t>Rev 12-14 – Israel’s flight, two beasts, six scenes of hope</a:t>
            </a:r>
          </a:p>
          <a:p>
            <a:pPr marL="514350" indent="-514350">
              <a:spcBef>
                <a:spcPts val="0"/>
              </a:spcBef>
              <a:spcAft>
                <a:spcPts val="1800"/>
              </a:spcAft>
              <a:buSzPct val="100000"/>
              <a:buFont typeface="+mj-lt"/>
              <a:buAutoNum type="arabicPeriod"/>
              <a:defRPr/>
            </a:pPr>
            <a:r>
              <a:rPr lang="en-US" dirty="0"/>
              <a:t>Rev 16</a:t>
            </a:r>
            <a:r>
              <a:rPr lang="en-US" dirty="0">
                <a:cs typeface="Calibri" panose="020F0502020204030204" pitchFamily="34" charset="0"/>
              </a:rPr>
              <a:t>:13-16</a:t>
            </a:r>
            <a:r>
              <a:rPr lang="en-US" dirty="0"/>
              <a:t> – </a:t>
            </a:r>
            <a:r>
              <a:rPr lang="en-US" dirty="0">
                <a:cs typeface="Calibri" panose="020F0502020204030204" pitchFamily="34" charset="0"/>
              </a:rPr>
              <a:t>Gathering of the nations to Armageddon</a:t>
            </a:r>
          </a:p>
          <a:p>
            <a:pPr marL="514350" indent="-514350">
              <a:spcBef>
                <a:spcPts val="0"/>
              </a:spcBef>
              <a:spcAft>
                <a:spcPts val="1800"/>
              </a:spcAft>
              <a:buSzPct val="100000"/>
              <a:buFont typeface="+mj-lt"/>
              <a:buAutoNum type="arabicPeriod"/>
              <a:defRPr/>
            </a:pPr>
            <a:r>
              <a:rPr lang="en-US" dirty="0"/>
              <a:t>Rev 17:1-</a:t>
            </a:r>
            <a:r>
              <a:rPr lang="en-US" dirty="0">
                <a:cs typeface="Calibri" panose="020F0502020204030204" pitchFamily="34" charset="0"/>
              </a:rPr>
              <a:t>19:6</a:t>
            </a:r>
            <a:r>
              <a:rPr lang="en-US" dirty="0"/>
              <a:t> – </a:t>
            </a:r>
            <a:r>
              <a:rPr lang="en-US" dirty="0">
                <a:cs typeface="Calibri" panose="020F0502020204030204" pitchFamily="34" charset="0"/>
              </a:rPr>
              <a:t>Babylon’s fall</a:t>
            </a:r>
            <a:endParaRPr lang="en-US" sz="3600" dirty="0">
              <a:cs typeface="Calibri" panose="020F0502020204030204" pitchFamily="34" charset="0"/>
            </a:endParaRPr>
          </a:p>
        </p:txBody>
      </p:sp>
    </p:spTree>
    <p:extLst>
      <p:ext uri="{BB962C8B-B14F-4D97-AF65-F5344CB8AC3E}">
        <p14:creationId xmlns:p14="http://schemas.microsoft.com/office/powerpoint/2010/main" val="1062678838"/>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idx="4294967295"/>
          </p:nvPr>
        </p:nvSpPr>
        <p:spPr>
          <a:xfrm>
            <a:off x="685800" y="2857500"/>
            <a:ext cx="7772400" cy="1143000"/>
          </a:xfrm>
        </p:spPr>
        <p:txBody>
          <a:bodyPr/>
          <a:lstStyle/>
          <a:p>
            <a:pPr algn="ctr"/>
            <a:r>
              <a:rPr lang="en-US" altLang="en-US" sz="6000">
                <a:effectLst>
                  <a:outerShdw blurRad="38100" dist="38100" dir="2700000" algn="tl">
                    <a:srgbClr val="000000">
                      <a:alpha val="43137"/>
                    </a:srgbClr>
                  </a:outerShdw>
                </a:effectLst>
                <a:latin typeface="Calibri" panose="020F0502020204030204" pitchFamily="34" charset="0"/>
              </a:rPr>
              <a:t>Conclusion</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Content Placeholder 2"/>
          <p:cNvSpPr>
            <a:spLocks noGrp="1"/>
          </p:cNvSpPr>
          <p:nvPr>
            <p:ph idx="1"/>
          </p:nvPr>
        </p:nvSpPr>
        <p:spPr>
          <a:xfrm>
            <a:off x="1870728" y="1981200"/>
            <a:ext cx="5402544" cy="2895600"/>
          </a:xfrm>
        </p:spPr>
        <p:txBody>
          <a:bodyPr/>
          <a:lstStyle/>
          <a:p>
            <a:pPr marL="457200" indent="-457200">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The Transference (11:14-15)</a:t>
            </a:r>
          </a:p>
          <a:p>
            <a:pPr marL="457200" indent="-457200">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The praise (11:16-18)</a:t>
            </a:r>
          </a:p>
          <a:p>
            <a:pPr marL="457200" indent="-457200">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The Anticipation (11:19)</a:t>
            </a:r>
          </a:p>
        </p:txBody>
      </p:sp>
      <p:sp>
        <p:nvSpPr>
          <p:cNvPr id="5" name="Rectangle 4">
            <a:extLst>
              <a:ext uri="{FF2B5EF4-FFF2-40B4-BE49-F238E27FC236}">
                <a16:creationId xmlns:a16="http://schemas.microsoft.com/office/drawing/2014/main" id="{11DA3F4E-5E20-4363-945B-0DD1994CA9C7}"/>
              </a:ext>
            </a:extLst>
          </p:cNvPr>
          <p:cNvSpPr/>
          <p:nvPr/>
        </p:nvSpPr>
        <p:spPr>
          <a:xfrm>
            <a:off x="2286000" y="228600"/>
            <a:ext cx="4572000" cy="1154162"/>
          </a:xfrm>
          <a:prstGeom prst="rect">
            <a:avLst/>
          </a:prstGeom>
        </p:spPr>
        <p:txBody>
          <a:bodyPr>
            <a:spAutoFit/>
          </a:bodyPr>
          <a:lstStyle/>
          <a:p>
            <a:pPr algn="ctr">
              <a:spcAft>
                <a:spcPts val="6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The Seventh Trumpet </a:t>
            </a:r>
          </a:p>
          <a:p>
            <a:pPr algn="ct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(Revelation 11:14-19)</a:t>
            </a:r>
          </a:p>
        </p:txBody>
      </p:sp>
      <p:pic>
        <p:nvPicPr>
          <p:cNvPr id="6" name="Picture 6" descr="Image result for the seven trumpets">
            <a:extLst>
              <a:ext uri="{FF2B5EF4-FFF2-40B4-BE49-F238E27FC236}">
                <a16:creationId xmlns:a16="http://schemas.microsoft.com/office/drawing/2014/main" id="{43D4687E-5009-4433-88FF-B8C6BB1A089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26738" y="167142"/>
            <a:ext cx="1382235" cy="9144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Image result for the seven trumpets">
            <a:extLst>
              <a:ext uri="{FF2B5EF4-FFF2-40B4-BE49-F238E27FC236}">
                <a16:creationId xmlns:a16="http://schemas.microsoft.com/office/drawing/2014/main" id="{7D523AF3-1B58-4FC4-BAC0-99919579F56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453355" y="152400"/>
            <a:ext cx="1538245"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566470"/>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7BE7A3DF-91BB-4AC2-B7ED-5A965ACD77AF}"/>
              </a:ext>
            </a:extLst>
          </p:cNvPr>
          <p:cNvSpPr>
            <a:spLocks noGrp="1" noChangeArrowheads="1"/>
          </p:cNvSpPr>
          <p:nvPr>
            <p:ph type="title"/>
          </p:nvPr>
        </p:nvSpPr>
        <p:spPr>
          <a:xfrm>
            <a:off x="0" y="228600"/>
            <a:ext cx="9144000" cy="1143000"/>
          </a:xfrm>
        </p:spPr>
        <p:txBody>
          <a:bodyPr/>
          <a:lstStyle/>
          <a:p>
            <a:pPr algn="ctr"/>
            <a:r>
              <a:rPr lang="en-US" altLang="en-US" sz="3600" dirty="0"/>
              <a:t>5 Non-Chronological Parenthetical Insertions</a:t>
            </a:r>
          </a:p>
        </p:txBody>
      </p:sp>
      <p:sp>
        <p:nvSpPr>
          <p:cNvPr id="58371" name="Rectangle 3">
            <a:extLst>
              <a:ext uri="{FF2B5EF4-FFF2-40B4-BE49-F238E27FC236}">
                <a16:creationId xmlns:a16="http://schemas.microsoft.com/office/drawing/2014/main" id="{540F1CC5-045C-4C43-B65B-8CBDEAE84D50}"/>
              </a:ext>
            </a:extLst>
          </p:cNvPr>
          <p:cNvSpPr>
            <a:spLocks noGrp="1" noChangeArrowheads="1"/>
          </p:cNvSpPr>
          <p:nvPr>
            <p:ph type="body" idx="1"/>
          </p:nvPr>
        </p:nvSpPr>
        <p:spPr>
          <a:xfrm>
            <a:off x="228600" y="1371600"/>
            <a:ext cx="8713788" cy="5181600"/>
          </a:xfrm>
        </p:spPr>
        <p:txBody>
          <a:bodyPr/>
          <a:lstStyle/>
          <a:p>
            <a:pPr marL="514350" indent="-514350">
              <a:spcBef>
                <a:spcPts val="0"/>
              </a:spcBef>
              <a:spcAft>
                <a:spcPts val="1800"/>
              </a:spcAft>
              <a:buSzPct val="100000"/>
              <a:buFont typeface="+mj-lt"/>
              <a:buAutoNum type="arabicPeriod"/>
              <a:defRPr/>
            </a:pPr>
            <a:r>
              <a:rPr lang="en-US" dirty="0"/>
              <a:t>Rev 7 – 144,000 Jews</a:t>
            </a:r>
          </a:p>
          <a:p>
            <a:pPr marL="514350" indent="-514350">
              <a:spcBef>
                <a:spcPts val="0"/>
              </a:spcBef>
              <a:spcAft>
                <a:spcPts val="1800"/>
              </a:spcAft>
              <a:buSzPct val="100000"/>
              <a:buFont typeface="+mj-lt"/>
              <a:buAutoNum type="arabicPeriod"/>
              <a:defRPr/>
            </a:pPr>
            <a:r>
              <a:rPr lang="en-US" b="1" u="sng" dirty="0">
                <a:solidFill>
                  <a:srgbClr val="FFFFCC"/>
                </a:solidFill>
              </a:rPr>
              <a:t>Rev 10:1-11:13 – Announcement of no more delay and the two witnesses</a:t>
            </a:r>
          </a:p>
          <a:p>
            <a:pPr marL="514350" indent="-514350">
              <a:spcBef>
                <a:spcPts val="0"/>
              </a:spcBef>
              <a:spcAft>
                <a:spcPts val="1800"/>
              </a:spcAft>
              <a:buSzPct val="100000"/>
              <a:buFont typeface="+mj-lt"/>
              <a:buAutoNum type="arabicPeriod"/>
              <a:defRPr/>
            </a:pPr>
            <a:r>
              <a:rPr lang="en-US" dirty="0"/>
              <a:t>Rev 12-</a:t>
            </a:r>
            <a:r>
              <a:rPr lang="en-US" dirty="0">
                <a:cs typeface="Calibri" panose="020F0502020204030204" pitchFamily="34" charset="0"/>
              </a:rPr>
              <a:t>14</a:t>
            </a:r>
            <a:r>
              <a:rPr lang="en-US" dirty="0"/>
              <a:t> – </a:t>
            </a:r>
            <a:r>
              <a:rPr lang="en-US" dirty="0">
                <a:cs typeface="Calibri" panose="020F0502020204030204" pitchFamily="34" charset="0"/>
              </a:rPr>
              <a:t>Israel’s flight, two beasts, six scenes of hope</a:t>
            </a:r>
          </a:p>
          <a:p>
            <a:pPr marL="514350" indent="-514350">
              <a:spcBef>
                <a:spcPts val="0"/>
              </a:spcBef>
              <a:spcAft>
                <a:spcPts val="1800"/>
              </a:spcAft>
              <a:buSzPct val="100000"/>
              <a:buFont typeface="+mj-lt"/>
              <a:buAutoNum type="arabicPeriod"/>
              <a:defRPr/>
            </a:pPr>
            <a:r>
              <a:rPr lang="en-US" dirty="0"/>
              <a:t>Rev 16</a:t>
            </a:r>
            <a:r>
              <a:rPr lang="en-US" dirty="0">
                <a:cs typeface="Calibri" panose="020F0502020204030204" pitchFamily="34" charset="0"/>
              </a:rPr>
              <a:t>:13-16</a:t>
            </a:r>
            <a:r>
              <a:rPr lang="en-US" dirty="0"/>
              <a:t> – </a:t>
            </a:r>
            <a:r>
              <a:rPr lang="en-US" dirty="0">
                <a:cs typeface="Calibri" panose="020F0502020204030204" pitchFamily="34" charset="0"/>
              </a:rPr>
              <a:t>Gathering of the nations to Armageddon</a:t>
            </a:r>
          </a:p>
          <a:p>
            <a:pPr marL="514350" indent="-514350">
              <a:spcBef>
                <a:spcPts val="0"/>
              </a:spcBef>
              <a:spcAft>
                <a:spcPts val="1800"/>
              </a:spcAft>
              <a:buSzPct val="100000"/>
              <a:buFont typeface="+mj-lt"/>
              <a:buAutoNum type="arabicPeriod"/>
              <a:defRPr/>
            </a:pPr>
            <a:r>
              <a:rPr lang="en-US" dirty="0"/>
              <a:t>Rev 17:1-</a:t>
            </a:r>
            <a:r>
              <a:rPr lang="en-US" dirty="0">
                <a:cs typeface="Calibri" panose="020F0502020204030204" pitchFamily="34" charset="0"/>
              </a:rPr>
              <a:t>19:6</a:t>
            </a:r>
            <a:r>
              <a:rPr lang="en-US" dirty="0"/>
              <a:t> – </a:t>
            </a:r>
            <a:r>
              <a:rPr lang="en-US" dirty="0">
                <a:cs typeface="Calibri" panose="020F0502020204030204" pitchFamily="34" charset="0"/>
              </a:rPr>
              <a:t>Babylon’s fall</a:t>
            </a:r>
            <a:endParaRPr lang="en-US" sz="3600" dirty="0">
              <a:cs typeface="Calibri" panose="020F0502020204030204" pitchFamily="34" charset="0"/>
            </a:endParaRPr>
          </a:p>
        </p:txBody>
      </p:sp>
    </p:spTree>
    <p:extLst>
      <p:ext uri="{BB962C8B-B14F-4D97-AF65-F5344CB8AC3E}">
        <p14:creationId xmlns:p14="http://schemas.microsoft.com/office/powerpoint/2010/main" val="1619894084"/>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00100" y="3429000"/>
            <a:ext cx="7543800" cy="2308324"/>
          </a:xfrm>
          <a:prstGeom prst="rect">
            <a:avLst/>
          </a:prstGeom>
        </p:spPr>
        <p:txBody>
          <a:bodyPr wrap="square">
            <a:spAutoFit/>
          </a:bodyPr>
          <a:lstStyle/>
          <a:p>
            <a:pPr algn="just">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bless you and keep you;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make his face shine on you and be gracious to you;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turn his face toward you and give you peace.” (NIV)</a:t>
            </a:r>
          </a:p>
        </p:txBody>
      </p:sp>
      <p:pic>
        <p:nvPicPr>
          <p:cNvPr id="2" name="Picture 1">
            <a:extLst>
              <a:ext uri="{FF2B5EF4-FFF2-40B4-BE49-F238E27FC236}">
                <a16:creationId xmlns:a16="http://schemas.microsoft.com/office/drawing/2014/main" id="{3580A0FF-365B-4E3B-8121-89E750C5118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36789" y="533400"/>
            <a:ext cx="5070422" cy="2743200"/>
          </a:xfrm>
          <a:prstGeom prst="rect">
            <a:avLst/>
          </a:prstGeom>
        </p:spPr>
      </p:pic>
    </p:spTree>
    <p:extLst>
      <p:ext uri="{BB962C8B-B14F-4D97-AF65-F5344CB8AC3E}">
        <p14:creationId xmlns:p14="http://schemas.microsoft.com/office/powerpoint/2010/main" val="23298310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7BE7A3DF-91BB-4AC2-B7ED-5A965ACD77AF}"/>
              </a:ext>
            </a:extLst>
          </p:cNvPr>
          <p:cNvSpPr>
            <a:spLocks noGrp="1" noChangeArrowheads="1"/>
          </p:cNvSpPr>
          <p:nvPr>
            <p:ph type="title"/>
          </p:nvPr>
        </p:nvSpPr>
        <p:spPr>
          <a:xfrm>
            <a:off x="0" y="228600"/>
            <a:ext cx="9144000" cy="1143000"/>
          </a:xfrm>
        </p:spPr>
        <p:txBody>
          <a:bodyPr/>
          <a:lstStyle/>
          <a:p>
            <a:pPr algn="ctr"/>
            <a:r>
              <a:rPr lang="en-US" altLang="en-US" sz="3600" dirty="0"/>
              <a:t>2. Revelation 10:1</a:t>
            </a:r>
            <a:r>
              <a:rPr lang="en-US" altLang="en-US" sz="3600" dirty="0">
                <a:cs typeface="Calibri" panose="020F0502020204030204" pitchFamily="34" charset="0"/>
              </a:rPr>
              <a:t>‒11:13</a:t>
            </a:r>
            <a:endParaRPr lang="en-US" altLang="en-US" sz="3600" dirty="0"/>
          </a:p>
        </p:txBody>
      </p:sp>
      <p:sp>
        <p:nvSpPr>
          <p:cNvPr id="58371" name="Rectangle 3">
            <a:extLst>
              <a:ext uri="{FF2B5EF4-FFF2-40B4-BE49-F238E27FC236}">
                <a16:creationId xmlns:a16="http://schemas.microsoft.com/office/drawing/2014/main" id="{540F1CC5-045C-4C43-B65B-8CBDEAE84D50}"/>
              </a:ext>
            </a:extLst>
          </p:cNvPr>
          <p:cNvSpPr>
            <a:spLocks noGrp="1" noChangeArrowheads="1"/>
          </p:cNvSpPr>
          <p:nvPr>
            <p:ph type="body" idx="1"/>
          </p:nvPr>
        </p:nvSpPr>
        <p:spPr>
          <a:xfrm>
            <a:off x="381000" y="1600200"/>
            <a:ext cx="8382000" cy="2895600"/>
          </a:xfrm>
        </p:spPr>
        <p:txBody>
          <a:bodyPr/>
          <a:lstStyle/>
          <a:p>
            <a:pPr marL="514350" indent="-514350">
              <a:spcBef>
                <a:spcPts val="0"/>
              </a:spcBef>
              <a:spcAft>
                <a:spcPts val="3600"/>
              </a:spcAft>
              <a:buSzPct val="100000"/>
              <a:buFont typeface="+mj-lt"/>
              <a:buAutoNum type="alphaUcPeriod"/>
              <a:defRPr/>
            </a:pPr>
            <a:r>
              <a:rPr lang="en-US" dirty="0"/>
              <a:t>Rev 10 – </a:t>
            </a:r>
            <a:r>
              <a:rPr lang="en-US" dirty="0">
                <a:cs typeface="Calibri" panose="020F0502020204030204" pitchFamily="34" charset="0"/>
              </a:rPr>
              <a:t>Announcement of no more delay</a:t>
            </a:r>
          </a:p>
          <a:p>
            <a:pPr marL="514350" indent="-514350">
              <a:spcBef>
                <a:spcPts val="0"/>
              </a:spcBef>
              <a:spcAft>
                <a:spcPts val="3600"/>
              </a:spcAft>
              <a:buSzPct val="100000"/>
              <a:buFont typeface="+mj-lt"/>
              <a:buAutoNum type="alphaUcPeriod"/>
              <a:defRPr/>
            </a:pPr>
            <a:r>
              <a:rPr lang="en-US" dirty="0">
                <a:cs typeface="Calibri" panose="020F0502020204030204" pitchFamily="34" charset="0"/>
              </a:rPr>
              <a:t>Rev 11:1-2</a:t>
            </a:r>
            <a:r>
              <a:rPr lang="en-US" dirty="0"/>
              <a:t> – </a:t>
            </a:r>
            <a:r>
              <a:rPr lang="en-US" dirty="0">
                <a:cs typeface="Calibri" panose="020F0502020204030204" pitchFamily="34" charset="0"/>
              </a:rPr>
              <a:t>End of the Times of the Gentiles</a:t>
            </a:r>
          </a:p>
          <a:p>
            <a:pPr marL="514350" indent="-514350">
              <a:spcBef>
                <a:spcPts val="0"/>
              </a:spcBef>
              <a:spcAft>
                <a:spcPts val="3600"/>
              </a:spcAft>
              <a:buSzPct val="100000"/>
              <a:buFont typeface="+mj-lt"/>
              <a:buAutoNum type="alphaUcPeriod"/>
              <a:defRPr/>
            </a:pPr>
            <a:r>
              <a:rPr lang="en-US" dirty="0">
                <a:cs typeface="Calibri" panose="020F0502020204030204" pitchFamily="34" charset="0"/>
              </a:rPr>
              <a:t>Rev 11:3-13</a:t>
            </a:r>
            <a:r>
              <a:rPr lang="en-US" dirty="0"/>
              <a:t> – </a:t>
            </a:r>
            <a:r>
              <a:rPr lang="en-US" dirty="0">
                <a:cs typeface="Calibri" panose="020F0502020204030204" pitchFamily="34" charset="0"/>
              </a:rPr>
              <a:t>Ministry of the Two Witnesses</a:t>
            </a:r>
          </a:p>
        </p:txBody>
      </p:sp>
      <p:pic>
        <p:nvPicPr>
          <p:cNvPr id="4" name="Picture 6" descr="Image result for the seven trumpets">
            <a:extLst>
              <a:ext uri="{FF2B5EF4-FFF2-40B4-BE49-F238E27FC236}">
                <a16:creationId xmlns:a16="http://schemas.microsoft.com/office/drawing/2014/main" id="{6C0E058C-EA02-4384-93FB-2636D77F82E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26738" y="167142"/>
            <a:ext cx="1382235" cy="9144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Image result for the seven trumpets">
            <a:extLst>
              <a:ext uri="{FF2B5EF4-FFF2-40B4-BE49-F238E27FC236}">
                <a16:creationId xmlns:a16="http://schemas.microsoft.com/office/drawing/2014/main" id="{147BF45E-16F0-41C4-803E-D442981D73A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453355" y="152400"/>
            <a:ext cx="1538245"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4179904"/>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Content Placeholder 2"/>
          <p:cNvSpPr>
            <a:spLocks noGrp="1"/>
          </p:cNvSpPr>
          <p:nvPr>
            <p:ph idx="1"/>
          </p:nvPr>
        </p:nvSpPr>
        <p:spPr>
          <a:xfrm>
            <a:off x="1870728" y="1981200"/>
            <a:ext cx="5402544" cy="2895600"/>
          </a:xfrm>
        </p:spPr>
        <p:txBody>
          <a:bodyPr/>
          <a:lstStyle/>
          <a:p>
            <a:pPr marL="457200" indent="-457200">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The Transference (11:14-15)</a:t>
            </a:r>
          </a:p>
          <a:p>
            <a:pPr marL="457200" indent="-457200">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The praise (11:16-18)</a:t>
            </a:r>
          </a:p>
          <a:p>
            <a:pPr marL="457200" indent="-457200">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The Anticipation (11:19)</a:t>
            </a:r>
          </a:p>
        </p:txBody>
      </p:sp>
      <p:sp>
        <p:nvSpPr>
          <p:cNvPr id="5" name="Rectangle 4">
            <a:extLst>
              <a:ext uri="{FF2B5EF4-FFF2-40B4-BE49-F238E27FC236}">
                <a16:creationId xmlns:a16="http://schemas.microsoft.com/office/drawing/2014/main" id="{11DA3F4E-5E20-4363-945B-0DD1994CA9C7}"/>
              </a:ext>
            </a:extLst>
          </p:cNvPr>
          <p:cNvSpPr/>
          <p:nvPr/>
        </p:nvSpPr>
        <p:spPr>
          <a:xfrm>
            <a:off x="2286000" y="228600"/>
            <a:ext cx="4572000" cy="1154162"/>
          </a:xfrm>
          <a:prstGeom prst="rect">
            <a:avLst/>
          </a:prstGeom>
        </p:spPr>
        <p:txBody>
          <a:bodyPr>
            <a:spAutoFit/>
          </a:bodyPr>
          <a:lstStyle/>
          <a:p>
            <a:pPr algn="ctr">
              <a:spcAft>
                <a:spcPts val="6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The Seventh Trumpet </a:t>
            </a:r>
          </a:p>
          <a:p>
            <a:pPr algn="ct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(Revelation 11:14-19)</a:t>
            </a:r>
          </a:p>
        </p:txBody>
      </p:sp>
      <p:pic>
        <p:nvPicPr>
          <p:cNvPr id="6" name="Picture 6" descr="Image result for the seven trumpets">
            <a:extLst>
              <a:ext uri="{FF2B5EF4-FFF2-40B4-BE49-F238E27FC236}">
                <a16:creationId xmlns:a16="http://schemas.microsoft.com/office/drawing/2014/main" id="{43D4687E-5009-4433-88FF-B8C6BB1A089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26738" y="167142"/>
            <a:ext cx="1382235" cy="9144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Image result for the seven trumpets">
            <a:extLst>
              <a:ext uri="{FF2B5EF4-FFF2-40B4-BE49-F238E27FC236}">
                <a16:creationId xmlns:a16="http://schemas.microsoft.com/office/drawing/2014/main" id="{7D523AF3-1B58-4FC4-BAC0-99919579F56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453355" y="152400"/>
            <a:ext cx="1538245"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1435834"/>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Content Placeholder 2"/>
          <p:cNvSpPr>
            <a:spLocks noGrp="1"/>
          </p:cNvSpPr>
          <p:nvPr>
            <p:ph idx="1"/>
          </p:nvPr>
        </p:nvSpPr>
        <p:spPr>
          <a:xfrm>
            <a:off x="1870728" y="1981200"/>
            <a:ext cx="5402544" cy="2895600"/>
          </a:xfrm>
        </p:spPr>
        <p:txBody>
          <a:bodyPr/>
          <a:lstStyle/>
          <a:p>
            <a:pPr marL="457200" indent="-457200">
              <a:spcBef>
                <a:spcPts val="0"/>
              </a:spcBef>
              <a:spcAft>
                <a:spcPts val="3600"/>
              </a:spcAft>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The Transference (11:14-15)</a:t>
            </a:r>
          </a:p>
          <a:p>
            <a:pPr marL="457200" indent="-457200">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The praise (11:16-18)</a:t>
            </a:r>
          </a:p>
          <a:p>
            <a:pPr marL="457200" indent="-457200">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The Anticipation (11:19)</a:t>
            </a:r>
          </a:p>
        </p:txBody>
      </p:sp>
      <p:sp>
        <p:nvSpPr>
          <p:cNvPr id="5" name="Rectangle 4">
            <a:extLst>
              <a:ext uri="{FF2B5EF4-FFF2-40B4-BE49-F238E27FC236}">
                <a16:creationId xmlns:a16="http://schemas.microsoft.com/office/drawing/2014/main" id="{11DA3F4E-5E20-4363-945B-0DD1994CA9C7}"/>
              </a:ext>
            </a:extLst>
          </p:cNvPr>
          <p:cNvSpPr/>
          <p:nvPr/>
        </p:nvSpPr>
        <p:spPr>
          <a:xfrm>
            <a:off x="2286000" y="228600"/>
            <a:ext cx="4572000" cy="1154162"/>
          </a:xfrm>
          <a:prstGeom prst="rect">
            <a:avLst/>
          </a:prstGeom>
        </p:spPr>
        <p:txBody>
          <a:bodyPr>
            <a:spAutoFit/>
          </a:bodyPr>
          <a:lstStyle/>
          <a:p>
            <a:pPr algn="ctr">
              <a:spcAft>
                <a:spcPts val="6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The Seventh Trumpet </a:t>
            </a:r>
          </a:p>
          <a:p>
            <a:pPr algn="ct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(Revelation 11:14-19)</a:t>
            </a:r>
          </a:p>
        </p:txBody>
      </p:sp>
      <p:pic>
        <p:nvPicPr>
          <p:cNvPr id="6" name="Picture 6" descr="Image result for the seven trumpets">
            <a:extLst>
              <a:ext uri="{FF2B5EF4-FFF2-40B4-BE49-F238E27FC236}">
                <a16:creationId xmlns:a16="http://schemas.microsoft.com/office/drawing/2014/main" id="{43D4687E-5009-4433-88FF-B8C6BB1A089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26738" y="167142"/>
            <a:ext cx="1382235" cy="9144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Image result for the seven trumpets">
            <a:extLst>
              <a:ext uri="{FF2B5EF4-FFF2-40B4-BE49-F238E27FC236}">
                <a16:creationId xmlns:a16="http://schemas.microsoft.com/office/drawing/2014/main" id="{7D523AF3-1B58-4FC4-BAC0-99919579F56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453355" y="152400"/>
            <a:ext cx="1538245"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8858577"/>
      </p:ext>
    </p:extLst>
  </p:cSld>
  <p:clrMapOvr>
    <a:masterClrMapping/>
  </p:clrMapOvr>
  <p:transition/>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21187</TotalTime>
  <Words>1661</Words>
  <Application>Microsoft Office PowerPoint</Application>
  <PresentationFormat>On-screen Show (4:3)</PresentationFormat>
  <Paragraphs>253</Paragraphs>
  <Slides>60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60</vt:i4>
      </vt:variant>
    </vt:vector>
  </HeadingPairs>
  <TitlesOfParts>
    <vt:vector size="64" baseType="lpstr">
      <vt:lpstr>Calibri</vt:lpstr>
      <vt:lpstr>Times New Roman</vt:lpstr>
      <vt:lpstr>Wingdings</vt:lpstr>
      <vt:lpstr>Azure</vt:lpstr>
      <vt:lpstr>PowerPoint Presentation</vt:lpstr>
      <vt:lpstr>PowerPoint Presentation</vt:lpstr>
      <vt:lpstr>7th Seal &amp; 1st Six Trumpets (Revelation 8‒9)</vt:lpstr>
      <vt:lpstr>PowerPoint Presentation</vt:lpstr>
      <vt:lpstr>5 Non-Chronological Parenthetical Insertions</vt:lpstr>
      <vt:lpstr>5 Non-Chronological Parenthetical Insertions</vt:lpstr>
      <vt:lpstr>2. Revelation 10:1‒11:13</vt:lpstr>
      <vt:lpstr>PowerPoint Presentation</vt:lpstr>
      <vt:lpstr>PowerPoint Presentation</vt:lpstr>
      <vt:lpstr>7th Seal &amp; 1st Six Trumpets (Revelation 8‒9)</vt:lpstr>
      <vt:lpstr>Telescoping</vt:lpstr>
      <vt:lpstr>PowerPoint Presentation</vt:lpstr>
      <vt:lpstr>PowerPoint Presentation</vt:lpstr>
      <vt:lpstr>Satan as Ruler of this World</vt:lpstr>
      <vt:lpstr>Names &amp; Titles Demonstrating Satan’s Post-Fall, Earthly Authority  (Job 1:7; 2:2; Luke 4:5-8; Rom. 8:19-22)</vt:lpstr>
      <vt:lpstr>PowerPoint Presentation</vt:lpstr>
      <vt:lpstr>PowerPoint Presentation</vt:lpstr>
      <vt:lpstr>Ultimate Exodus  (Rev 11:15)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Twenty-Four Elders (Rev. 4:4)</vt:lpstr>
      <vt:lpstr>PowerPoint Presentation</vt:lpstr>
      <vt:lpstr>Twenty-Four Elders (Rev. 4:4)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Promised Exemption from Divine Wrath</vt:lpstr>
      <vt:lpstr>PowerPoint Presentation</vt:lpstr>
      <vt:lpstr>PowerPoint Presentation</vt:lpstr>
      <vt:lpstr>PowerPoint Presentation</vt:lpstr>
      <vt:lpstr>PowerPoint Presentation</vt:lpstr>
      <vt:lpstr>1st Six Seals (Revelation 6)</vt:lpstr>
      <vt:lpstr>PowerPoint Presentation</vt:lpstr>
      <vt:lpstr>PowerPoint Presentation</vt:lpstr>
      <vt:lpstr>PowerPoint Presentation</vt:lpstr>
      <vt:lpstr>Satan’s Progressive Defeat</vt:lpstr>
      <vt:lpstr>PowerPoint Presentation</vt:lpstr>
      <vt:lpstr>PowerPoint Presentation</vt:lpstr>
      <vt:lpstr>PowerPoint Presentation</vt:lpstr>
      <vt:lpstr>PowerPoint Presentation</vt:lpstr>
      <vt:lpstr>Messengers of the Kingdom In Matthew Toussaint, Behold the King, 18-20</vt:lpstr>
      <vt:lpstr>PowerPoint Presentation</vt:lpstr>
      <vt:lpstr>PowerPoint Presentation</vt:lpstr>
      <vt:lpstr>PowerPoint Presentation</vt:lpstr>
      <vt:lpstr>5 Non-Chronological Parenthetical Insertions</vt:lpstr>
      <vt:lpstr>Conclusion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16-Revelation-6v9-17</dc:title>
  <dc:subject>Revelation</dc:subject>
  <dc:creator>A. Woods</dc:creator>
  <dc:description>Modified by Jim McGowan</dc:description>
  <cp:lastModifiedBy>Andy Woods</cp:lastModifiedBy>
  <cp:revision>2268</cp:revision>
  <cp:lastPrinted>2019-01-24T17:00:53Z</cp:lastPrinted>
  <dcterms:created xsi:type="dcterms:W3CDTF">2009-03-17T12:21:13Z</dcterms:created>
  <dcterms:modified xsi:type="dcterms:W3CDTF">2019-03-31T01:57:16Z</dcterms:modified>
</cp:coreProperties>
</file>