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42"/>
  </p:notesMasterIdLst>
  <p:sldIdLst>
    <p:sldId id="278" r:id="rId5"/>
    <p:sldId id="294" r:id="rId6"/>
    <p:sldId id="268" r:id="rId7"/>
    <p:sldId id="5022" r:id="rId8"/>
    <p:sldId id="5029" r:id="rId9"/>
    <p:sldId id="5023" r:id="rId10"/>
    <p:sldId id="4472" r:id="rId11"/>
    <p:sldId id="2763" r:id="rId12"/>
    <p:sldId id="2813" r:id="rId13"/>
    <p:sldId id="5038" r:id="rId14"/>
    <p:sldId id="5024" r:id="rId15"/>
    <p:sldId id="2051" r:id="rId16"/>
    <p:sldId id="345" r:id="rId17"/>
    <p:sldId id="944" r:id="rId18"/>
    <p:sldId id="1326" r:id="rId19"/>
    <p:sldId id="5025" r:id="rId20"/>
    <p:sldId id="5026" r:id="rId21"/>
    <p:sldId id="5027" r:id="rId22"/>
    <p:sldId id="5039" r:id="rId23"/>
    <p:sldId id="5031" r:id="rId24"/>
    <p:sldId id="2515" r:id="rId25"/>
    <p:sldId id="2516" r:id="rId26"/>
    <p:sldId id="1263" r:id="rId27"/>
    <p:sldId id="2526" r:id="rId28"/>
    <p:sldId id="5034" r:id="rId29"/>
    <p:sldId id="5035" r:id="rId30"/>
    <p:sldId id="5030" r:id="rId31"/>
    <p:sldId id="5032" r:id="rId32"/>
    <p:sldId id="2047" r:id="rId33"/>
    <p:sldId id="2079" r:id="rId34"/>
    <p:sldId id="2336" r:id="rId35"/>
    <p:sldId id="2380" r:id="rId36"/>
    <p:sldId id="5033" r:id="rId37"/>
    <p:sldId id="291" r:id="rId38"/>
    <p:sldId id="4803" r:id="rId39"/>
    <p:sldId id="5037" r:id="rId40"/>
    <p:sldId id="503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333333"/>
    <a:srgbClr val="0D1D51"/>
    <a:srgbClr val="0297DC"/>
    <a:srgbClr val="679CC8"/>
    <a:srgbClr val="2C567A"/>
    <a:srgbClr val="0072C7"/>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7949" autoAdjust="0"/>
  </p:normalViewPr>
  <p:slideViewPr>
    <p:cSldViewPr snapToGrid="0" showGuides="1">
      <p:cViewPr varScale="1">
        <p:scale>
          <a:sx n="110" d="100"/>
          <a:sy n="110" d="100"/>
        </p:scale>
        <p:origin x="1602"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IN" smtClean="0"/>
              <a:t>30-03-2019</a:t>
            </a:fld>
            <a:endParaRPr lang="en-IN"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IN" smtClean="0"/>
              <a:t>‹#›</a:t>
            </a:fld>
            <a:endParaRPr lang="en-IN"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2</a:t>
            </a:fld>
            <a:endParaRPr lang="en-IN" dirty="0"/>
          </a:p>
        </p:txBody>
      </p:sp>
    </p:spTree>
    <p:extLst>
      <p:ext uri="{BB962C8B-B14F-4D97-AF65-F5344CB8AC3E}">
        <p14:creationId xmlns:p14="http://schemas.microsoft.com/office/powerpoint/2010/main" val="2243169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28</a:t>
            </a:fld>
            <a:endParaRPr lang="en-IN" dirty="0"/>
          </a:p>
        </p:txBody>
      </p:sp>
    </p:spTree>
    <p:extLst>
      <p:ext uri="{BB962C8B-B14F-4D97-AF65-F5344CB8AC3E}">
        <p14:creationId xmlns:p14="http://schemas.microsoft.com/office/powerpoint/2010/main" val="368014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34</a:t>
            </a:fld>
            <a:endParaRPr lang="en-IN" dirty="0"/>
          </a:p>
        </p:txBody>
      </p:sp>
    </p:spTree>
    <p:extLst>
      <p:ext uri="{BB962C8B-B14F-4D97-AF65-F5344CB8AC3E}">
        <p14:creationId xmlns:p14="http://schemas.microsoft.com/office/powerpoint/2010/main" val="2987584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3</a:t>
            </a:fld>
            <a:endParaRPr lang="en-IN" dirty="0"/>
          </a:p>
        </p:txBody>
      </p:sp>
    </p:spTree>
    <p:extLst>
      <p:ext uri="{BB962C8B-B14F-4D97-AF65-F5344CB8AC3E}">
        <p14:creationId xmlns:p14="http://schemas.microsoft.com/office/powerpoint/2010/main" val="2243169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4</a:t>
            </a:fld>
            <a:endParaRPr lang="en-IN" dirty="0"/>
          </a:p>
        </p:txBody>
      </p:sp>
    </p:spTree>
    <p:extLst>
      <p:ext uri="{BB962C8B-B14F-4D97-AF65-F5344CB8AC3E}">
        <p14:creationId xmlns:p14="http://schemas.microsoft.com/office/powerpoint/2010/main" val="1634837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5</a:t>
            </a:fld>
            <a:endParaRPr lang="en-IN" dirty="0"/>
          </a:p>
        </p:txBody>
      </p:sp>
    </p:spTree>
    <p:extLst>
      <p:ext uri="{BB962C8B-B14F-4D97-AF65-F5344CB8AC3E}">
        <p14:creationId xmlns:p14="http://schemas.microsoft.com/office/powerpoint/2010/main" val="3229943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6</a:t>
            </a:fld>
            <a:endParaRPr lang="en-IN" dirty="0"/>
          </a:p>
        </p:txBody>
      </p:sp>
    </p:spTree>
    <p:extLst>
      <p:ext uri="{BB962C8B-B14F-4D97-AF65-F5344CB8AC3E}">
        <p14:creationId xmlns:p14="http://schemas.microsoft.com/office/powerpoint/2010/main" val="634393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11</a:t>
            </a:fld>
            <a:endParaRPr lang="en-IN" dirty="0"/>
          </a:p>
        </p:txBody>
      </p:sp>
    </p:spTree>
    <p:extLst>
      <p:ext uri="{BB962C8B-B14F-4D97-AF65-F5344CB8AC3E}">
        <p14:creationId xmlns:p14="http://schemas.microsoft.com/office/powerpoint/2010/main" val="4081534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16</a:t>
            </a:fld>
            <a:endParaRPr lang="en-IN" dirty="0"/>
          </a:p>
        </p:txBody>
      </p:sp>
    </p:spTree>
    <p:extLst>
      <p:ext uri="{BB962C8B-B14F-4D97-AF65-F5344CB8AC3E}">
        <p14:creationId xmlns:p14="http://schemas.microsoft.com/office/powerpoint/2010/main" val="2107190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20</a:t>
            </a:fld>
            <a:endParaRPr lang="en-IN" dirty="0"/>
          </a:p>
        </p:txBody>
      </p:sp>
    </p:spTree>
    <p:extLst>
      <p:ext uri="{BB962C8B-B14F-4D97-AF65-F5344CB8AC3E}">
        <p14:creationId xmlns:p14="http://schemas.microsoft.com/office/powerpoint/2010/main" val="4134435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27</a:t>
            </a:fld>
            <a:endParaRPr lang="en-IN" dirty="0"/>
          </a:p>
        </p:txBody>
      </p:sp>
    </p:spTree>
    <p:extLst>
      <p:ext uri="{BB962C8B-B14F-4D97-AF65-F5344CB8AC3E}">
        <p14:creationId xmlns:p14="http://schemas.microsoft.com/office/powerpoint/2010/main" val="1993155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4757738" y="2173288"/>
            <a:ext cx="3857625" cy="2090808"/>
          </a:xfrm>
        </p:spPr>
        <p:txBody>
          <a:bodyPr anchor="b">
            <a:noAutofit/>
          </a:bodyPr>
          <a:lstStyle>
            <a:lvl1pPr algn="l">
              <a:defRPr sz="5400" b="1" cap="all" baseline="0">
                <a:solidFill>
                  <a:schemeClr val="accent1"/>
                </a:solidFill>
                <a:latin typeface="+mj-lt"/>
              </a:defRPr>
            </a:lvl1pPr>
          </a:lstStyle>
          <a:p>
            <a:r>
              <a:rPr lang="en-US" dirty="0"/>
              <a:t>Title comes here</a:t>
            </a:r>
            <a:endParaRPr lang="en-IN" dirty="0"/>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4757738" y="4279972"/>
            <a:ext cx="3857625"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728546"/>
            <a:ext cx="3979246" cy="5305661"/>
          </a:xfrm>
          <a:prstGeom prst="ellipse">
            <a:avLst/>
          </a:prstGeom>
          <a:solidFill>
            <a:schemeClr val="bg2"/>
          </a:solidFill>
        </p:spPr>
        <p:txBody>
          <a:bodyPr anchor="ctr"/>
          <a:lstStyle>
            <a:lvl1pPr marL="0" indent="0" algn="ctr">
              <a:buNone/>
              <a:defRPr/>
            </a:lvl1pPr>
          </a:lstStyle>
          <a:p>
            <a:r>
              <a:rPr lang="en-US"/>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4233582"/>
            <a:ext cx="189925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5251598" y="4484692"/>
            <a:ext cx="340533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email</a:t>
            </a:r>
            <a:endParaRPr lang="en-IN"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728546"/>
            <a:ext cx="3979246" cy="5305661"/>
          </a:xfrm>
          <a:prstGeom prst="ellipse">
            <a:avLst/>
          </a:prstGeom>
          <a:solidFill>
            <a:schemeClr val="bg2"/>
          </a:solidFill>
        </p:spPr>
        <p:txBody>
          <a:bodyPr anchor="ctr"/>
          <a:lstStyle>
            <a:lvl1pPr marL="0" indent="0" algn="ctr">
              <a:buNone/>
              <a:defRPr/>
            </a:lvl1pPr>
          </a:lstStyle>
          <a:p>
            <a:r>
              <a:rPr lang="en-US"/>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79750" y="1844882"/>
            <a:ext cx="1308938"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4233582"/>
            <a:ext cx="1899252"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5251740" y="5012635"/>
            <a:ext cx="3400425"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dirty="0"/>
              <a:t>Website </a:t>
            </a:r>
            <a:r>
              <a:rPr lang="en-US" dirty="0" err="1"/>
              <a:t>url</a:t>
            </a:r>
            <a:r>
              <a:rPr lang="en-US"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06107" y="4452338"/>
            <a:ext cx="290846"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891564" y="4925641"/>
            <a:ext cx="319931"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4852333" y="3429000"/>
            <a:ext cx="3758558"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a:t>Click to edit Master title style</a:t>
            </a:r>
            <a:endParaRPr lang="en-US" dirty="0"/>
          </a:p>
        </p:txBody>
      </p:sp>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728546"/>
            <a:ext cx="3979246" cy="5305661"/>
          </a:xfrm>
          <a:prstGeom prst="ellipse">
            <a:avLst/>
          </a:prstGeom>
          <a:solidFill>
            <a:schemeClr val="bg2"/>
          </a:solidFill>
        </p:spPr>
        <p:txBody>
          <a:bodyPr anchor="ctr"/>
          <a:lstStyle>
            <a:lvl1pPr marL="0" indent="0" algn="ctr">
              <a:buNone/>
              <a:defRPr/>
            </a:lvl1pPr>
          </a:lstStyle>
          <a:p>
            <a:r>
              <a:rPr lang="en-US"/>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4852334" y="4233582"/>
            <a:ext cx="1899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06107" y="4452338"/>
            <a:ext cx="290846"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91564" y="4925641"/>
            <a:ext cx="319931"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5251598" y="4484692"/>
            <a:ext cx="340533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email</a:t>
            </a:r>
            <a:endParaRPr lang="en-IN" dirty="0"/>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5251740" y="5012635"/>
            <a:ext cx="3400425"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dirty="0"/>
              <a:t>Website </a:t>
            </a:r>
            <a:r>
              <a:rPr lang="en-US" dirty="0" err="1"/>
              <a:t>url</a:t>
            </a:r>
            <a:r>
              <a:rPr lang="en-US"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4852333" y="3158641"/>
            <a:ext cx="3758558"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dirty="0"/>
              <a:t>Click to edit Master title style</a:t>
            </a:r>
          </a:p>
        </p:txBody>
      </p:sp>
    </p:spTree>
    <p:extLst>
      <p:ext uri="{BB962C8B-B14F-4D97-AF65-F5344CB8AC3E}">
        <p14:creationId xmlns:p14="http://schemas.microsoft.com/office/powerpoint/2010/main" val="81010702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500" userDrawn="1">
          <p15:clr>
            <a:srgbClr val="FBAE40"/>
          </p15:clr>
        </p15:guide>
        <p15:guide id="4" pos="2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565508" y="708294"/>
            <a:ext cx="4000522"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4757738" y="2173288"/>
            <a:ext cx="3857625" cy="2090808"/>
          </a:xfrm>
        </p:spPr>
        <p:txBody>
          <a:bodyPr anchor="b">
            <a:noAutofit/>
          </a:bodyPr>
          <a:lstStyle>
            <a:lvl1pPr algn="l">
              <a:defRPr sz="5400" b="1" cap="all" baseline="0">
                <a:solidFill>
                  <a:schemeClr val="bg1"/>
                </a:solidFill>
                <a:latin typeface="+mj-lt"/>
              </a:defRPr>
            </a:lvl1pPr>
          </a:lstStyle>
          <a:p>
            <a:r>
              <a:rPr lang="en-US" dirty="0"/>
              <a:t>Title comes here</a:t>
            </a:r>
            <a:endParaRPr lang="en-IN" dirty="0"/>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4757738" y="4279972"/>
            <a:ext cx="3857625"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4233582"/>
            <a:ext cx="1899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500" userDrawn="1">
          <p15:clr>
            <a:srgbClr val="FBAE40"/>
          </p15:clr>
        </p15:guide>
        <p15:guide id="4" pos="27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623888" y="182564"/>
            <a:ext cx="7886700" cy="940181"/>
          </a:xfrm>
        </p:spPr>
        <p:txBody>
          <a:bodyPr anchor="b">
            <a:noAutofit/>
          </a:bodyPr>
          <a:lstStyle>
            <a:lvl1pPr algn="ctr">
              <a:defRPr sz="4000" b="1" cap="all" baseline="0">
                <a:solidFill>
                  <a:schemeClr val="bg1"/>
                </a:solidFill>
              </a:defRPr>
            </a:lvl1pPr>
          </a:lstStyle>
          <a:p>
            <a:r>
              <a:rPr lang="en-US"/>
              <a:t>Click to edit Master title style</a:t>
            </a:r>
            <a:endParaRPr lang="en-IN"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cstate="screen">
            <a:biLevel thresh="25000"/>
            <a:extLst>
              <a:ext uri="{28A0092B-C50C-407E-A947-70E740481C1C}">
                <a14:useLocalDpi xmlns:a14="http://schemas.microsoft.com/office/drawing/2010/main"/>
              </a:ext>
            </a:extLst>
          </a:blip>
          <a:stretch>
            <a:fillRect/>
          </a:stretch>
        </p:blipFill>
        <p:spPr>
          <a:xfrm>
            <a:off x="352229" y="6260508"/>
            <a:ext cx="806570"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8528752" y="6409398"/>
            <a:ext cx="210038"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8522772" y="6455740"/>
            <a:ext cx="220845" cy="187367"/>
          </a:xfrm>
        </p:spPr>
        <p:txBody>
          <a:bodyPr lIns="0" tIns="0" rIns="0" bIns="0"/>
          <a:lstStyle>
            <a:lvl1pPr algn="ctr">
              <a:defRPr sz="900">
                <a:solidFill>
                  <a:srgbClr val="2C567A"/>
                </a:solidFill>
                <a:latin typeface="+mn-lt"/>
              </a:defRPr>
            </a:lvl1pPr>
          </a:lstStyle>
          <a:p>
            <a:fld id="{9EC71654-96A5-4280-94F3-931C61A9F92C}" type="slidenum">
              <a:rPr lang="en-IN" smtClean="0"/>
              <a:pPr/>
              <a:t>‹#›</a:t>
            </a:fld>
            <a:endParaRPr lang="en-IN"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13386" y="2819338"/>
            <a:ext cx="8917229" cy="8077326"/>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623888" y="1153349"/>
            <a:ext cx="78867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26544123"/>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386953" y="1825625"/>
            <a:ext cx="812839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a:p>
        </p:txBody>
      </p:sp>
    </p:spTree>
    <p:extLst>
      <p:ext uri="{BB962C8B-B14F-4D97-AF65-F5344CB8AC3E}">
        <p14:creationId xmlns:p14="http://schemas.microsoft.com/office/powerpoint/2010/main" val="378975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386953" y="1825625"/>
            <a:ext cx="4127897"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a:p>
        </p:txBody>
      </p:sp>
    </p:spTree>
    <p:extLst>
      <p:ext uri="{BB962C8B-B14F-4D97-AF65-F5344CB8AC3E}">
        <p14:creationId xmlns:p14="http://schemas.microsoft.com/office/powerpoint/2010/main" val="209293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386954" y="1681163"/>
            <a:ext cx="3868340"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386954"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4629150" y="1681163"/>
            <a:ext cx="3887391"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a:p>
        </p:txBody>
      </p:sp>
    </p:spTree>
    <p:extLst>
      <p:ext uri="{BB962C8B-B14F-4D97-AF65-F5344CB8AC3E}">
        <p14:creationId xmlns:p14="http://schemas.microsoft.com/office/powerpoint/2010/main" val="246179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4572000" y="768485"/>
            <a:ext cx="3979247"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4050590" y="-2003509"/>
            <a:ext cx="6687922"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629841" y="2057400"/>
            <a:ext cx="2949178"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3887391" y="457201"/>
            <a:ext cx="462915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199363796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4757738" y="2173288"/>
            <a:ext cx="3857625" cy="2090808"/>
          </a:xfrm>
        </p:spPr>
        <p:txBody>
          <a:bodyPr anchor="b">
            <a:noAutofit/>
          </a:bodyPr>
          <a:lstStyle>
            <a:lvl1pPr algn="l">
              <a:defRPr sz="5400" b="1" cap="all" baseline="0">
                <a:solidFill>
                  <a:schemeClr val="bg1"/>
                </a:solidFill>
                <a:latin typeface="+mj-lt"/>
              </a:defRPr>
            </a:lvl1pPr>
          </a:lstStyle>
          <a:p>
            <a:r>
              <a:rPr lang="en-US" dirty="0"/>
              <a:t>Title comes here</a:t>
            </a:r>
            <a:endParaRPr lang="en-IN" dirty="0"/>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4757738" y="4279972"/>
            <a:ext cx="3857625"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533109" y="728546"/>
            <a:ext cx="3979246" cy="5305661"/>
          </a:xfrm>
          <a:prstGeom prst="ellipse">
            <a:avLst/>
          </a:prstGeom>
          <a:solidFill>
            <a:schemeClr val="bg2"/>
          </a:solidFill>
        </p:spPr>
        <p:txBody>
          <a:bodyPr anchor="ctr"/>
          <a:lstStyle>
            <a:lvl1pPr marL="0" indent="0" algn="ctr">
              <a:buNone/>
              <a:defRPr/>
            </a:lvl1pPr>
          </a:lstStyle>
          <a:p>
            <a:r>
              <a:rPr lang="en-US"/>
              <a:t>Click icon to add picture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296229" y="-2049517"/>
            <a:ext cx="6687922"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4852334" y="4233582"/>
            <a:ext cx="1899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5500" userDrawn="1">
          <p15:clr>
            <a:srgbClr val="FBAE40"/>
          </p15:clr>
        </p15:guide>
        <p15:guide id="4" pos="27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14845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Rectangle 1059"/>
          <p:cNvSpPr>
            <a:spLocks noGrp="1" noChangeArrowheads="1"/>
          </p:cNvSpPr>
          <p:nvPr>
            <p:ph type="dt" sz="half" idx="10"/>
          </p:nvPr>
        </p:nvSpPr>
        <p:spPr/>
        <p:txBody>
          <a:bodyPr/>
          <a:lstStyle>
            <a:lvl1pPr>
              <a:defRPr/>
            </a:lvl1pPr>
          </a:lstStyle>
          <a:p>
            <a:pPr>
              <a:defRPr/>
            </a:pPr>
            <a:endParaRPr lang="en-US"/>
          </a:p>
        </p:txBody>
      </p:sp>
      <p:sp>
        <p:nvSpPr>
          <p:cNvPr id="5" name="Rectangle 1060"/>
          <p:cNvSpPr>
            <a:spLocks noGrp="1" noChangeArrowheads="1"/>
          </p:cNvSpPr>
          <p:nvPr>
            <p:ph type="ftr" sz="quarter" idx="11"/>
          </p:nvPr>
        </p:nvSpPr>
        <p:spPr/>
        <p:txBody>
          <a:bodyPr/>
          <a:lstStyle>
            <a:lvl1pPr>
              <a:defRPr/>
            </a:lvl1pPr>
          </a:lstStyle>
          <a:p>
            <a:pPr>
              <a:defRPr/>
            </a:pPr>
            <a:endParaRPr lang="en-US"/>
          </a:p>
        </p:txBody>
      </p:sp>
      <p:sp>
        <p:nvSpPr>
          <p:cNvPr id="6" name="Rectangle 1061"/>
          <p:cNvSpPr>
            <a:spLocks noGrp="1" noChangeArrowheads="1"/>
          </p:cNvSpPr>
          <p:nvPr>
            <p:ph type="sldNum" sz="quarter" idx="12"/>
          </p:nvPr>
        </p:nvSpPr>
        <p:spPr/>
        <p:txBody>
          <a:bodyPr/>
          <a:lstStyle>
            <a:lvl1pPr>
              <a:defRPr smtClean="0"/>
            </a:lvl1pPr>
          </a:lstStyle>
          <a:p>
            <a:pPr>
              <a:defRPr/>
            </a:pPr>
            <a:fld id="{37FD5E51-C704-4CB5-AD20-00065384E650}" type="slidenum">
              <a:rPr lang="en-US" altLang="en-US"/>
              <a:pPr>
                <a:defRPr/>
              </a:pPr>
              <a:t>‹#›</a:t>
            </a:fld>
            <a:endParaRPr lang="en-US" altLang="en-US"/>
          </a:p>
        </p:txBody>
      </p:sp>
    </p:spTree>
    <p:extLst>
      <p:ext uri="{BB962C8B-B14F-4D97-AF65-F5344CB8AC3E}">
        <p14:creationId xmlns:p14="http://schemas.microsoft.com/office/powerpoint/2010/main" val="1590877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623888" y="182564"/>
            <a:ext cx="7886700" cy="940181"/>
          </a:xfrm>
        </p:spPr>
        <p:txBody>
          <a:bodyPr anchor="b">
            <a:noAutofit/>
          </a:bodyPr>
          <a:lstStyle>
            <a:lvl1pPr algn="ctr">
              <a:defRPr sz="4000" b="1" cap="all" baseline="0">
                <a:solidFill>
                  <a:schemeClr val="bg1"/>
                </a:solidFill>
              </a:defRPr>
            </a:lvl1pPr>
          </a:lstStyle>
          <a:p>
            <a:r>
              <a:rPr lang="en-US"/>
              <a:t>Click to edit Master title style</a:t>
            </a:r>
            <a:endParaRPr lang="en-IN" dirty="0"/>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1604541" y="1154832"/>
            <a:ext cx="5925394"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Dummy Text Comes Here</a:t>
            </a:r>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244781" y="2270377"/>
            <a:ext cx="46548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a:t>Click icon to add picture</a:t>
            </a:r>
            <a:endParaRPr lang="en-IN" dirty="0"/>
          </a:p>
        </p:txBody>
      </p:sp>
    </p:spTree>
    <p:extLst>
      <p:ext uri="{BB962C8B-B14F-4D97-AF65-F5344CB8AC3E}">
        <p14:creationId xmlns:p14="http://schemas.microsoft.com/office/powerpoint/2010/main" val="275049557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404220" y="1825625"/>
            <a:ext cx="3685642"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3778241" y="4336094"/>
            <a:ext cx="142875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4413486" y="0"/>
            <a:ext cx="4730515"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a:t>Click icon to add picture</a:t>
            </a:r>
            <a:endParaRPr lang="en-IN"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386954" y="499596"/>
            <a:ext cx="3702908" cy="1325563"/>
          </a:xfrm>
        </p:spPr>
        <p:txBody>
          <a:bodyPr lIns="0" tIns="0" rIns="0" bIns="0">
            <a:noAutofit/>
          </a:bodyPr>
          <a:lstStyle>
            <a:lvl1pPr>
              <a:defRPr sz="3200" b="1" cap="all" baseline="0"/>
            </a:lvl1pPr>
          </a:lstStyle>
          <a:p>
            <a:r>
              <a:rPr lang="en-US"/>
              <a:t>Click to edit Master title style</a:t>
            </a:r>
            <a:endParaRPr lang="en-IN" dirty="0"/>
          </a:p>
        </p:txBody>
      </p:sp>
    </p:spTree>
    <p:extLst>
      <p:ext uri="{BB962C8B-B14F-4D97-AF65-F5344CB8AC3E}">
        <p14:creationId xmlns:p14="http://schemas.microsoft.com/office/powerpoint/2010/main" val="169620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386954" y="499596"/>
            <a:ext cx="3702908" cy="1325563"/>
          </a:xfrm>
        </p:spPr>
        <p:txBody>
          <a:bodyPr lIns="0" tIns="0" rIns="0" bIns="0">
            <a:noAutofit/>
          </a:bodyPr>
          <a:lstStyle>
            <a:lvl1pPr>
              <a:defRPr sz="3200" b="1" cap="all" baseline="0"/>
            </a:lvl1p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404220" y="1825625"/>
            <a:ext cx="3685642"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endParaRPr lang="en-IN"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5890847" y="988537"/>
            <a:ext cx="3246847"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3830862" y="633613"/>
            <a:ext cx="4178931"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4091409" y="988536"/>
            <a:ext cx="3663636" cy="4884848"/>
          </a:xfrm>
          <a:prstGeom prst="ellipse">
            <a:avLst/>
          </a:prstGeom>
          <a:solidFill>
            <a:schemeClr val="bg1">
              <a:lumMod val="85000"/>
            </a:schemeClr>
          </a:solidFill>
        </p:spPr>
        <p:txBody>
          <a:bodyPr anchor="ctr"/>
          <a:lstStyle>
            <a:lvl1pPr marL="0" indent="0" algn="ctr">
              <a:buNone/>
              <a:defRPr/>
            </a:lvl1pPr>
          </a:lstStyle>
          <a:p>
            <a:r>
              <a:rPr lang="en-US"/>
              <a:t>Click icon to add picture</a:t>
            </a:r>
            <a:endParaRPr lang="en-IN" dirty="0"/>
          </a:p>
        </p:txBody>
      </p:sp>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6231136" y="1630019"/>
            <a:ext cx="2912864"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7375276" y="1823757"/>
            <a:ext cx="624078"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7498739" y="1988374"/>
            <a:ext cx="377155" cy="502873"/>
          </a:xfrm>
          <a:prstGeom prst="rect">
            <a:avLst/>
          </a:prstGeom>
          <a:noFill/>
        </p:spPr>
        <p:txBody>
          <a:bodyPr lIns="0" rIns="0" anchor="ctr">
            <a:noAutofit/>
          </a:bodyPr>
          <a:lstStyle>
            <a:lvl1pPr marL="0" indent="0" algn="ctr">
              <a:buNone/>
              <a:defRPr sz="1100">
                <a:solidFill>
                  <a:schemeClr val="bg1"/>
                </a:solidFill>
              </a:defRPr>
            </a:lvl1pPr>
          </a:lstStyle>
          <a:p>
            <a:r>
              <a:rPr lang="en-IN"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1" y="1630019"/>
            <a:ext cx="2912864"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144508" y="1823757"/>
            <a:ext cx="624078"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164344" y="3207025"/>
            <a:ext cx="2584175"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2912864" y="1630019"/>
            <a:ext cx="3318272" cy="4373217"/>
          </a:xfrm>
          <a:solidFill>
            <a:schemeClr val="bg2">
              <a:lumMod val="90000"/>
            </a:schemeClr>
          </a:solidFill>
        </p:spPr>
        <p:txBody>
          <a:bodyPr anchor="ctr"/>
          <a:lstStyle>
            <a:lvl1pPr marL="0" indent="0" algn="ctr">
              <a:buNone/>
              <a:defRPr/>
            </a:lvl1pPr>
          </a:lstStyle>
          <a:p>
            <a:r>
              <a:rPr lang="en-US"/>
              <a:t>Click icon to add picture</a:t>
            </a:r>
            <a:endParaRPr lang="en-IN"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p:nvPr>
        </p:nvSpPr>
        <p:spPr>
          <a:xfrm>
            <a:off x="6395618" y="3207025"/>
            <a:ext cx="25839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p:nvPr>
        </p:nvSpPr>
        <p:spPr>
          <a:xfrm>
            <a:off x="164344" y="2711637"/>
            <a:ext cx="2584175"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p:nvPr>
        </p:nvSpPr>
        <p:spPr>
          <a:xfrm>
            <a:off x="6395343" y="2711637"/>
            <a:ext cx="2584175"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267970" y="1988374"/>
            <a:ext cx="377155" cy="502873"/>
          </a:xfrm>
          <a:prstGeom prst="rect">
            <a:avLst/>
          </a:prstGeom>
          <a:noFill/>
        </p:spPr>
        <p:txBody>
          <a:bodyPr lIns="0" rIns="0" anchor="ctr">
            <a:noAutofit/>
          </a:bodyPr>
          <a:lstStyle>
            <a:lvl1pPr marL="0" indent="0" algn="ctr">
              <a:buNone/>
              <a:defRPr sz="1100">
                <a:solidFill>
                  <a:schemeClr val="bg1"/>
                </a:solidFill>
              </a:defRPr>
            </a:lvl1pPr>
          </a:lstStyle>
          <a:p>
            <a:r>
              <a:rPr lang="en-IN" dirty="0"/>
              <a:t>icon</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4949428" y="4707909"/>
            <a:ext cx="4194572"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61547" y="1648187"/>
            <a:ext cx="4281854"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10700" y="2863158"/>
            <a:ext cx="30555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982027" y="1903729"/>
            <a:ext cx="2584175"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p:nvPr>
        </p:nvSpPr>
        <p:spPr>
          <a:xfrm>
            <a:off x="5495938" y="1648186"/>
            <a:ext cx="30555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5606782" y="4963451"/>
            <a:ext cx="2584175"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3813573" y="1652763"/>
            <a:ext cx="751424"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3962227" y="1850969"/>
            <a:ext cx="454115" cy="605487"/>
          </a:xfrm>
          <a:prstGeom prst="rect">
            <a:avLst/>
          </a:prstGeom>
          <a:noFill/>
        </p:spPr>
        <p:txBody>
          <a:bodyPr lIns="0" rIns="0" anchor="ctr">
            <a:normAutofit/>
          </a:bodyPr>
          <a:lstStyle>
            <a:lvl1pPr marL="0" indent="0" algn="ctr">
              <a:buNone/>
              <a:defRPr sz="1100">
                <a:solidFill>
                  <a:schemeClr val="bg1"/>
                </a:solidFill>
              </a:defRPr>
            </a:lvl1pPr>
          </a:lstStyle>
          <a:p>
            <a:r>
              <a:rPr lang="en-IN"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4575433" y="4707908"/>
            <a:ext cx="751424"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4724087" y="4906114"/>
            <a:ext cx="454115" cy="605487"/>
          </a:xfrm>
          <a:prstGeom prst="rect">
            <a:avLst/>
          </a:prstGeom>
          <a:noFill/>
        </p:spPr>
        <p:txBody>
          <a:bodyPr lIns="0" rIns="0" anchor="ctr">
            <a:normAutofit/>
          </a:bodyPr>
          <a:lstStyle>
            <a:lvl1pPr marL="0" indent="0" algn="ctr">
              <a:buNone/>
              <a:defRPr sz="1100">
                <a:solidFill>
                  <a:schemeClr val="bg1"/>
                </a:solidFill>
              </a:defRPr>
            </a:lvl1pPr>
          </a:lstStyle>
          <a:p>
            <a:r>
              <a:rPr lang="en-IN" dirty="0"/>
              <a:t>icon</a:t>
            </a:r>
          </a:p>
        </p:txBody>
      </p:sp>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5572533" y="-1843126"/>
            <a:ext cx="3327168"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80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715605" y="1698469"/>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2855654" y="1698469"/>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4984706" y="1698469"/>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7123994" y="1698469"/>
            <a:ext cx="1296999"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3008975"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5138027"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7277315"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868926" y="1778212"/>
            <a:ext cx="990357"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386954" y="246621"/>
            <a:ext cx="8362950" cy="920336"/>
          </a:xfrm>
        </p:spPr>
        <p:txBody>
          <a:bodyPr lIns="0" tIns="0" rIns="0" bIns="0" anchor="b">
            <a:noAutofit/>
          </a:bodyPr>
          <a:lstStyle>
            <a:lvl1pPr>
              <a:defRPr sz="3200" b="1" cap="all" baseline="0"/>
            </a:lvl1pPr>
          </a:lstStyle>
          <a:p>
            <a:r>
              <a:rPr lang="en-US"/>
              <a:t>Click to edit Master title style</a:t>
            </a:r>
            <a:endParaRPr lang="en-IN"/>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386953" y="-16721"/>
            <a:ext cx="943964"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4035" y="6261436"/>
            <a:ext cx="804764"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8528752" y="6409398"/>
            <a:ext cx="210038"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80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8522772" y="6455740"/>
            <a:ext cx="220845"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827729" y="1848536"/>
            <a:ext cx="1072753" cy="1430337"/>
          </a:xfrm>
          <a:prstGeom prst="ellipse">
            <a:avLst/>
          </a:prstGeom>
          <a:solidFill>
            <a:schemeClr val="bg2"/>
          </a:solidFill>
        </p:spPr>
        <p:txBody>
          <a:bodyPr anchor="ctr">
            <a:normAutofit/>
          </a:bodyPr>
          <a:lstStyle>
            <a:lvl1pPr marL="0" indent="0" algn="ctr">
              <a:buNone/>
              <a:defRPr sz="2000"/>
            </a:lvl1pPr>
          </a:lstStyle>
          <a:p>
            <a:r>
              <a:rPr lang="en-US"/>
              <a:t>Click icon to add picture</a:t>
            </a:r>
            <a:endParaRPr lang="en-IN"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2967778" y="1848536"/>
            <a:ext cx="1072753" cy="1430337"/>
          </a:xfrm>
          <a:prstGeom prst="ellipse">
            <a:avLst/>
          </a:prstGeom>
          <a:solidFill>
            <a:schemeClr val="bg2"/>
          </a:solidFill>
        </p:spPr>
        <p:txBody>
          <a:bodyPr anchor="ctr">
            <a:normAutofit/>
          </a:bodyPr>
          <a:lstStyle>
            <a:lvl1pPr marL="0" indent="0" algn="ctr">
              <a:buNone/>
              <a:defRPr sz="2000"/>
            </a:lvl1pPr>
          </a:lstStyle>
          <a:p>
            <a:r>
              <a:rPr lang="en-US"/>
              <a:t>Click icon to add picture</a:t>
            </a:r>
            <a:endParaRPr lang="en-IN"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5096830" y="1848536"/>
            <a:ext cx="1072753" cy="1430337"/>
          </a:xfrm>
          <a:prstGeom prst="ellipse">
            <a:avLst/>
          </a:prstGeom>
          <a:solidFill>
            <a:schemeClr val="bg2"/>
          </a:solidFill>
        </p:spPr>
        <p:txBody>
          <a:bodyPr anchor="ctr">
            <a:normAutofit/>
          </a:bodyPr>
          <a:lstStyle>
            <a:lvl1pPr marL="0" indent="0" algn="ctr">
              <a:buNone/>
              <a:defRPr sz="2000"/>
            </a:lvl1pPr>
          </a:lstStyle>
          <a:p>
            <a:r>
              <a:rPr lang="en-US"/>
              <a:t>Click icon to add picture</a:t>
            </a:r>
            <a:endParaRPr lang="en-IN"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7236117" y="1848536"/>
            <a:ext cx="1072753" cy="1430337"/>
          </a:xfrm>
          <a:prstGeom prst="ellipse">
            <a:avLst/>
          </a:prstGeom>
          <a:solidFill>
            <a:schemeClr val="bg2"/>
          </a:solidFill>
        </p:spPr>
        <p:txBody>
          <a:bodyPr anchor="ctr">
            <a:normAutofit/>
          </a:bodyPr>
          <a:lstStyle>
            <a:lvl1pPr marL="0" indent="0" algn="ctr">
              <a:buNone/>
              <a:defRPr sz="2000"/>
            </a:lvl1pPr>
          </a:lstStyle>
          <a:p>
            <a:r>
              <a:rPr lang="en-US"/>
              <a:t>Click icon to add picture</a:t>
            </a:r>
            <a:endParaRPr lang="en-IN"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393341" y="4052307"/>
            <a:ext cx="1941529"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393341" y="3539268"/>
            <a:ext cx="1941529"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2533390" y="4052307"/>
            <a:ext cx="1941529"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2533390" y="3539268"/>
            <a:ext cx="1941529"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4662442" y="4052307"/>
            <a:ext cx="1941529"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4662442" y="3539268"/>
            <a:ext cx="1941529"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6801729" y="4052307"/>
            <a:ext cx="1941529"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a:t>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6801729" y="3539268"/>
            <a:ext cx="1941529"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dirty="0"/>
              <a:t>Executive 01</a:t>
            </a:r>
          </a:p>
        </p:txBody>
      </p:sp>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IN" smtClean="0"/>
              <a:t>30-03-2019</a:t>
            </a:fld>
            <a:endParaRPr lang="en-IN"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IN" smtClean="0"/>
              <a:t>‹#›</a:t>
            </a:fld>
            <a:endParaRPr lang="en-IN"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5" r:id="rId19"/>
    <p:sldLayoutId id="2147483678" r:id="rId20"/>
    <p:sldLayoutId id="2147483679"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pos="244" userDrawn="1">
          <p15:clr>
            <a:srgbClr val="F26B43"/>
          </p15:clr>
        </p15:guide>
        <p15:guide id="4" pos="55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g"/></Relationships>
</file>

<file path=ppt/slides/_rels/slide3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customXml" Target="../ink/ink1.xml"/><Relationship Id="rId1" Type="http://schemas.openxmlformats.org/officeDocument/2006/relationships/slideLayout" Target="../slideLayouts/slideLayout19.xml"/><Relationship Id="rId6" Type="http://schemas.openxmlformats.org/officeDocument/2006/relationships/customXml" Target="../ink/ink3.xml"/><Relationship Id="rId5" Type="http://schemas.openxmlformats.org/officeDocument/2006/relationships/image" Target="../media/image10.png"/><Relationship Id="rId4" Type="http://schemas.openxmlformats.org/officeDocument/2006/relationships/customXml" Target="../ink/ink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9.xml"/><Relationship Id="rId5" Type="http://schemas.openxmlformats.org/officeDocument/2006/relationships/image" Target="../media/image56.jpe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77646" y="2120534"/>
            <a:ext cx="3857625" cy="2090808"/>
          </a:xfrm>
        </p:spPr>
        <p:txBody>
          <a:bodyPr/>
          <a:lstStyle/>
          <a:p>
            <a:r>
              <a:rPr lang="en-US" dirty="0"/>
              <a:t>ISRAEL </a:t>
            </a:r>
            <a:br>
              <a:rPr lang="en-US" dirty="0"/>
            </a:br>
            <a:r>
              <a:rPr lang="en-US" dirty="0"/>
              <a:t>2019</a:t>
            </a:r>
          </a:p>
        </p:txBody>
      </p:sp>
      <p:sp>
        <p:nvSpPr>
          <p:cNvPr id="3" name="Subtitle 2"/>
          <p:cNvSpPr>
            <a:spLocks noGrp="1"/>
          </p:cNvSpPr>
          <p:nvPr>
            <p:ph type="subTitle" idx="1"/>
          </p:nvPr>
        </p:nvSpPr>
        <p:spPr>
          <a:xfrm>
            <a:off x="5777646" y="4227218"/>
            <a:ext cx="3857625" cy="503167"/>
          </a:xfrm>
        </p:spPr>
        <p:txBody>
          <a:bodyPr/>
          <a:lstStyle/>
          <a:p>
            <a:r>
              <a:rPr lang="en-US" dirty="0"/>
              <a:t>ANDY WOODS</a:t>
            </a:r>
          </a:p>
        </p:txBody>
      </p:sp>
      <p:pic>
        <p:nvPicPr>
          <p:cNvPr id="5" name="Picture Placeholder 4"/>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211116" y="766525"/>
            <a:ext cx="5305661" cy="53056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5"/>
          <p:cNvSpPr/>
          <p:nvPr/>
        </p:nvSpPr>
        <p:spPr>
          <a:xfrm>
            <a:off x="5839559" y="4746259"/>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4</a:t>
            </a:r>
          </a:p>
        </p:txBody>
      </p:sp>
    </p:spTree>
    <p:extLst>
      <p:ext uri="{BB962C8B-B14F-4D97-AF65-F5344CB8AC3E}">
        <p14:creationId xmlns:p14="http://schemas.microsoft.com/office/powerpoint/2010/main" val="1164747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3656E8-6BA2-40B2-B91A-04F811D79847}"/>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223654" y="322744"/>
            <a:ext cx="8586952" cy="461664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4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21:32</a:t>
            </a:r>
          </a:p>
          <a:p>
            <a:pPr algn="just">
              <a:spcBef>
                <a:spcPts val="600"/>
              </a:spcBef>
              <a:spcAft>
                <a:spcPts val="600"/>
              </a:spcAft>
            </a:pPr>
            <a:r>
              <a:rPr lang="en-US" altLang="en-US" sz="4000" kern="0" dirty="0">
                <a:solidFill>
                  <a:schemeClr val="bg1"/>
                </a:solidFill>
                <a:latin typeface="Calibri" panose="020F0502020204030204" pitchFamily="34" charset="0"/>
              </a:rPr>
              <a:t>“</a:t>
            </a:r>
            <a:r>
              <a:rPr lang="en-US" sz="4000" b="1" u="sng" dirty="0">
                <a:solidFill>
                  <a:srgbClr val="FFFFCC"/>
                </a:solidFill>
                <a:latin typeface="Calibri" panose="020F0502020204030204" pitchFamily="34" charset="0"/>
              </a:rPr>
              <a:t>For John came to you in the way of righteousness</a:t>
            </a:r>
            <a:r>
              <a:rPr lang="en-US" sz="4000" dirty="0">
                <a:solidFill>
                  <a:schemeClr val="bg1"/>
                </a:solidFill>
                <a:latin typeface="Calibri" panose="020F0502020204030204" pitchFamily="34" charset="0"/>
              </a:rPr>
              <a:t> and you did not believe him; but the tax collectors and prostitutes did believe him; and you, seeing this, did not even feel remorse afterward so as to believe him.”</a:t>
            </a:r>
          </a:p>
        </p:txBody>
      </p:sp>
    </p:spTree>
    <p:extLst>
      <p:ext uri="{BB962C8B-B14F-4D97-AF65-F5344CB8AC3E}">
        <p14:creationId xmlns:p14="http://schemas.microsoft.com/office/powerpoint/2010/main" val="1582328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2A9C73-06ED-419B-81B5-491CBFC22330}"/>
              </a:ext>
            </a:extLst>
          </p:cNvPr>
          <p:cNvSpPr>
            <a:spLocks noGrp="1"/>
          </p:cNvSpPr>
          <p:nvPr>
            <p:ph idx="1"/>
          </p:nvPr>
        </p:nvSpPr>
        <p:spPr>
          <a:xfrm>
            <a:off x="344762" y="940777"/>
            <a:ext cx="3242499" cy="804500"/>
          </a:xfrm>
        </p:spPr>
        <p:txBody>
          <a:bodyPr/>
          <a:lstStyle/>
          <a:p>
            <a:pPr>
              <a:lnSpc>
                <a:spcPct val="100000"/>
              </a:lnSpc>
              <a:spcBef>
                <a:spcPts val="0"/>
              </a:spcBef>
            </a:pPr>
            <a:r>
              <a:rPr lang="en-IN" sz="1800" dirty="0">
                <a:solidFill>
                  <a:schemeClr val="bg1"/>
                </a:solidFill>
                <a:effectLst>
                  <a:outerShdw blurRad="38100" dist="38100" dir="2700000" algn="tl">
                    <a:srgbClr val="000000">
                      <a:alpha val="43137"/>
                    </a:srgbClr>
                  </a:outerShdw>
                </a:effectLst>
              </a:rPr>
              <a:t>Roman Ruins</a:t>
            </a:r>
          </a:p>
          <a:p>
            <a:pPr>
              <a:lnSpc>
                <a:spcPct val="100000"/>
              </a:lnSpc>
              <a:spcBef>
                <a:spcPts val="0"/>
              </a:spcBef>
            </a:pPr>
            <a:r>
              <a:rPr lang="en-IN" sz="1800" dirty="0">
                <a:solidFill>
                  <a:schemeClr val="bg1"/>
                </a:solidFill>
                <a:effectLst>
                  <a:outerShdw blurRad="38100" dist="38100" dir="2700000" algn="tl">
                    <a:srgbClr val="000000">
                      <a:alpha val="43137"/>
                    </a:srgbClr>
                  </a:outerShdw>
                </a:effectLst>
              </a:rPr>
              <a:t>Joshua, Saul, Jonathan</a:t>
            </a:r>
          </a:p>
        </p:txBody>
      </p:sp>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fld id="{9EC71654-96A5-4280-94F3-931C61A9F92C}" type="slidenum">
              <a:rPr lang="en-IN" smtClean="0"/>
              <a:pPr/>
              <a:t>11</a:t>
            </a:fld>
            <a:endParaRPr lang="en-IN" dirty="0"/>
          </a:p>
        </p:txBody>
      </p:sp>
      <p:sp>
        <p:nvSpPr>
          <p:cNvPr id="2" name="Title 1">
            <a:extLst>
              <a:ext uri="{FF2B5EF4-FFF2-40B4-BE49-F238E27FC236}">
                <a16:creationId xmlns:a16="http://schemas.microsoft.com/office/drawing/2014/main" id="{E2C50832-0B36-43C5-98EC-4CD165D78718}"/>
              </a:ext>
            </a:extLst>
          </p:cNvPr>
          <p:cNvSpPr>
            <a:spLocks noGrp="1"/>
          </p:cNvSpPr>
          <p:nvPr>
            <p:ph type="title"/>
          </p:nvPr>
        </p:nvSpPr>
        <p:spPr>
          <a:xfrm>
            <a:off x="344762" y="438050"/>
            <a:ext cx="5484537" cy="502727"/>
          </a:xfrm>
        </p:spPr>
        <p:txBody>
          <a:bodyPr/>
          <a:lstStyle/>
          <a:p>
            <a:pPr>
              <a:lnSpc>
                <a:spcPct val="100000"/>
              </a:lnSpc>
            </a:pPr>
            <a:r>
              <a:rPr lang="en-IN" dirty="0"/>
              <a:t>Bet </a:t>
            </a:r>
            <a:r>
              <a:rPr lang="en-IN" dirty="0" err="1"/>
              <a:t>She’An</a:t>
            </a:r>
            <a:endParaRPr lang="en-IN"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3948" y="3321754"/>
            <a:ext cx="4428470" cy="33213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459567" y="1869906"/>
            <a:ext cx="2275346" cy="16762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5"/>
          <a:stretch>
            <a:fillRect/>
          </a:stretch>
        </p:blipFill>
        <p:spPr>
          <a:xfrm>
            <a:off x="2972817" y="233069"/>
            <a:ext cx="1986046" cy="33130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116272" y="576754"/>
            <a:ext cx="3833446" cy="2356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4762" y="3841699"/>
            <a:ext cx="3735210" cy="2801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54550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B8473D-DA3A-4479-9F0E-4BD0088B6728}"/>
              </a:ext>
            </a:extLst>
          </p:cNvPr>
          <p:cNvSpPr>
            <a:spLocks noGrp="1"/>
          </p:cNvSpPr>
          <p:nvPr>
            <p:ph type="sldNum" sz="quarter" idx="12"/>
          </p:nvPr>
        </p:nvSpPr>
        <p:spPr/>
        <p:txBody>
          <a:bodyPr/>
          <a:lstStyle/>
          <a:p>
            <a:fld id="{9EC71654-96A5-4280-94F3-931C61A9F92C}" type="slidenum">
              <a:rPr lang="en-IN" smtClean="0"/>
              <a:pPr/>
              <a:t>12</a:t>
            </a:fld>
            <a:endParaRPr lang="en-IN" dirty="0"/>
          </a:p>
        </p:txBody>
      </p:sp>
      <p:pic>
        <p:nvPicPr>
          <p:cNvPr id="1026" name="Picture 2" descr="Image result for tribal land map joshua">
            <a:extLst>
              <a:ext uri="{FF2B5EF4-FFF2-40B4-BE49-F238E27FC236}">
                <a16:creationId xmlns:a16="http://schemas.microsoft.com/office/drawing/2014/main" id="{B2762105-CACA-44F2-9574-6091415A669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63211" y="0"/>
            <a:ext cx="4613131" cy="6852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2793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extLst>
              <p:ext uri="{D42A27DB-BD31-4B8C-83A1-F6EECF244321}">
                <p14:modId xmlns:p14="http://schemas.microsoft.com/office/powerpoint/2010/main" val="3632564895"/>
              </p:ext>
            </p:extLst>
          </p:nvPr>
        </p:nvGraphicFramePr>
        <p:xfrm>
          <a:off x="152400" y="274317"/>
          <a:ext cx="8839200" cy="6309366"/>
        </p:xfrm>
        <a:graphic>
          <a:graphicData uri="http://schemas.openxmlformats.org/drawingml/2006/table">
            <a:tbl>
              <a:tblPr firstRow="1" bandRow="1">
                <a:tableStyleId>{073A0DAA-6AF3-43AB-8588-CEC1D06C72B9}</a:tableStyleId>
              </a:tblPr>
              <a:tblGrid>
                <a:gridCol w="2590800">
                  <a:extLst>
                    <a:ext uri="{9D8B030D-6E8A-4147-A177-3AD203B41FA5}">
                      <a16:colId xmlns:a16="http://schemas.microsoft.com/office/drawing/2014/main" val="2807051881"/>
                    </a:ext>
                  </a:extLst>
                </a:gridCol>
                <a:gridCol w="1549078">
                  <a:extLst>
                    <a:ext uri="{9D8B030D-6E8A-4147-A177-3AD203B41FA5}">
                      <a16:colId xmlns:a16="http://schemas.microsoft.com/office/drawing/2014/main" val="416673137"/>
                    </a:ext>
                  </a:extLst>
                </a:gridCol>
                <a:gridCol w="2349661">
                  <a:extLst>
                    <a:ext uri="{9D8B030D-6E8A-4147-A177-3AD203B41FA5}">
                      <a16:colId xmlns:a16="http://schemas.microsoft.com/office/drawing/2014/main" val="3259655191"/>
                    </a:ext>
                  </a:extLst>
                </a:gridCol>
                <a:gridCol w="2349661">
                  <a:extLst>
                    <a:ext uri="{9D8B030D-6E8A-4147-A177-3AD203B41FA5}">
                      <a16:colId xmlns:a16="http://schemas.microsoft.com/office/drawing/2014/main" val="107138225"/>
                    </a:ext>
                  </a:extLst>
                </a:gridCol>
              </a:tblGrid>
              <a:tr h="685800">
                <a:tc gridSpan="4">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Levitical Feasts (Lev. 23)</a:t>
                      </a:r>
                      <a:endPar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endParaRPr>
                    </a:p>
                  </a:txBody>
                  <a:tcPr marT="45724" marB="45724"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tc hMerge="1">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endParaRPr lang="en-US" sz="2000" b="1"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4" marB="45724" anchor="ctr"/>
                </a:tc>
                <a:extLst>
                  <a:ext uri="{0D108BD9-81ED-4DB2-BD59-A6C34878D82A}">
                    <a16:rowId xmlns:a16="http://schemas.microsoft.com/office/drawing/2014/main" val="1440537022"/>
                  </a:ext>
                </a:extLst>
              </a:tr>
              <a:tr h="68580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Feast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Season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Purpose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Type</a:t>
                      </a:r>
                    </a:p>
                  </a:txBody>
                  <a:tcPr marT="45723" marB="45723" anchor="ctr" horzOverflow="overflow"/>
                </a:tc>
                <a:extLst>
                  <a:ext uri="{0D108BD9-81ED-4DB2-BD59-A6C34878D82A}">
                    <a16:rowId xmlns:a16="http://schemas.microsoft.com/office/drawing/2014/main" val="1459597859"/>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Passover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Redemption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1 Cor. 5:7</a:t>
                      </a:r>
                    </a:p>
                  </a:txBody>
                  <a:tcPr marT="45723" marB="45723" anchor="ctr" horzOverflow="overflow"/>
                </a:tc>
                <a:extLst>
                  <a:ext uri="{0D108BD9-81ED-4DB2-BD59-A6C34878D82A}">
                    <a16:rowId xmlns:a16="http://schemas.microsoft.com/office/drawing/2014/main" val="4190093951"/>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Unleavened Bread</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Separation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John 6:35</a:t>
                      </a:r>
                    </a:p>
                  </a:txBody>
                  <a:tcPr marT="45723" marB="45723" anchor="ctr" horzOverflow="overflow"/>
                </a:tc>
                <a:extLst>
                  <a:ext uri="{0D108BD9-81ED-4DB2-BD59-A6C34878D82A}">
                    <a16:rowId xmlns:a16="http://schemas.microsoft.com/office/drawing/2014/main" val="1085081869"/>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1st fruits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1 Cor. 15:20</a:t>
                      </a:r>
                    </a:p>
                  </a:txBody>
                  <a:tcPr marT="45723" marB="45723" anchor="ctr" horzOverflow="overflow"/>
                </a:tc>
                <a:extLst>
                  <a:ext uri="{0D108BD9-81ED-4DB2-BD59-A6C34878D82A}">
                    <a16:rowId xmlns:a16="http://schemas.microsoft.com/office/drawing/2014/main" val="3070623534"/>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Pentecost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Acts 2:1-4</a:t>
                      </a:r>
                    </a:p>
                  </a:txBody>
                  <a:tcPr marT="45723" marB="45723" anchor="ctr" horzOverflow="overflow"/>
                </a:tc>
                <a:extLst>
                  <a:ext uri="{0D108BD9-81ED-4DB2-BD59-A6C34878D82A}">
                    <a16:rowId xmlns:a16="http://schemas.microsoft.com/office/drawing/2014/main" val="934686761"/>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Trumpets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New Year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Matt. 24:31</a:t>
                      </a:r>
                    </a:p>
                  </a:txBody>
                  <a:tcPr marT="45723" marB="45723" anchor="ctr" horzOverflow="overflow"/>
                </a:tc>
                <a:extLst>
                  <a:ext uri="{0D108BD9-81ED-4DB2-BD59-A6C34878D82A}">
                    <a16:rowId xmlns:a16="http://schemas.microsoft.com/office/drawing/2014/main" val="2215589415"/>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Atonement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Lev 16</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Zech. 12:10</a:t>
                      </a:r>
                    </a:p>
                  </a:txBody>
                  <a:tcPr marT="45723" marB="45723" anchor="ctr" horzOverflow="overflow"/>
                </a:tc>
                <a:extLst>
                  <a:ext uri="{0D108BD9-81ED-4DB2-BD59-A6C34878D82A}">
                    <a16:rowId xmlns:a16="http://schemas.microsoft.com/office/drawing/2014/main" val="3144159118"/>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Booths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Wilderness provision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Zech. 14:16-18</a:t>
                      </a:r>
                    </a:p>
                  </a:txBody>
                  <a:tcPr marT="45723" marB="45723" anchor="ctr" horzOverflow="overflow"/>
                </a:tc>
                <a:extLst>
                  <a:ext uri="{0D108BD9-81ED-4DB2-BD59-A6C34878D82A}">
                    <a16:rowId xmlns:a16="http://schemas.microsoft.com/office/drawing/2014/main" val="3155297498"/>
                  </a:ext>
                </a:extLst>
              </a:tr>
            </a:tbl>
          </a:graphicData>
        </a:graphic>
      </p:graphicFrame>
    </p:spTree>
    <p:extLst>
      <p:ext uri="{BB962C8B-B14F-4D97-AF65-F5344CB8AC3E}">
        <p14:creationId xmlns:p14="http://schemas.microsoft.com/office/powerpoint/2010/main" val="391351476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4F104633-564B-4366-924F-BFDB26C495DA}"/>
              </a:ext>
            </a:extLst>
          </p:cNvPr>
          <p:cNvSpPr>
            <a:spLocks noGrp="1" noChangeArrowheads="1"/>
          </p:cNvSpPr>
          <p:nvPr>
            <p:ph type="title"/>
          </p:nvPr>
        </p:nvSpPr>
        <p:spPr>
          <a:xfrm>
            <a:off x="685800" y="304800"/>
            <a:ext cx="7772400" cy="609600"/>
          </a:xfrm>
        </p:spPr>
        <p:txBody>
          <a:bodyPr>
            <a:normAutofit fontScale="90000"/>
          </a:bodyPr>
          <a:lstStyle/>
          <a:p>
            <a:pPr algn="ctr"/>
            <a:r>
              <a:rPr lang="en-US" altLang="en-US" sz="4000" dirty="0">
                <a:latin typeface="Arial" panose="020B0604020202020204" pitchFamily="34" charset="0"/>
                <a:cs typeface="Arial" panose="020B0604020202020204" pitchFamily="34" charset="0"/>
              </a:rPr>
              <a:t>Christ’s Five Trips to Jerusalem in John’s Gospel</a:t>
            </a:r>
          </a:p>
        </p:txBody>
      </p:sp>
      <p:graphicFrame>
        <p:nvGraphicFramePr>
          <p:cNvPr id="19482" name="Group 26">
            <a:extLst>
              <a:ext uri="{FF2B5EF4-FFF2-40B4-BE49-F238E27FC236}">
                <a16:creationId xmlns:a16="http://schemas.microsoft.com/office/drawing/2014/main" id="{A68B0238-98C9-41D6-AE7F-A4D2F2639F1C}"/>
              </a:ext>
            </a:extLst>
          </p:cNvPr>
          <p:cNvGraphicFramePr>
            <a:graphicFrameLocks noGrp="1"/>
          </p:cNvGraphicFramePr>
          <p:nvPr>
            <p:ph type="tbl" idx="1"/>
          </p:nvPr>
        </p:nvGraphicFramePr>
        <p:xfrm>
          <a:off x="228600" y="1219200"/>
          <a:ext cx="5448300" cy="4572000"/>
        </p:xfrm>
        <a:graphic>
          <a:graphicData uri="http://schemas.openxmlformats.org/drawingml/2006/table">
            <a:tbl>
              <a:tblPr>
                <a:tableStyleId>{AF606853-7671-496A-8E4F-DF71F8EC918B}</a:tableStyleId>
              </a:tblPr>
              <a:tblGrid>
                <a:gridCol w="2724150">
                  <a:extLst>
                    <a:ext uri="{9D8B030D-6E8A-4147-A177-3AD203B41FA5}">
                      <a16:colId xmlns:a16="http://schemas.microsoft.com/office/drawing/2014/main" val="20000"/>
                    </a:ext>
                  </a:extLst>
                </a:gridCol>
                <a:gridCol w="2724150">
                  <a:extLst>
                    <a:ext uri="{9D8B030D-6E8A-4147-A177-3AD203B41FA5}">
                      <a16:colId xmlns:a16="http://schemas.microsoft.com/office/drawing/2014/main" val="20001"/>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Feast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Verse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Passover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2:23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Unnamed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5:1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Tabernacles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Dedication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10:22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Passover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13:1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3075" name="Picture 3">
            <a:extLst>
              <a:ext uri="{FF2B5EF4-FFF2-40B4-BE49-F238E27FC236}">
                <a16:creationId xmlns:a16="http://schemas.microsoft.com/office/drawing/2014/main" id="{8917F6F4-3149-4FD5-9BA8-4C4F73A234D8}"/>
              </a:ext>
            </a:extLst>
          </p:cNvPr>
          <p:cNvPicPr>
            <a:picLocks noChangeAspect="1" noChangeArrowheads="1"/>
          </p:cNvPicPr>
          <p:nvPr/>
        </p:nvPicPr>
        <p:blipFill>
          <a:blip r:embed="rId2">
            <a:extLst/>
          </a:blip>
          <a:srcRect/>
          <a:stretch>
            <a:fillRect/>
          </a:stretch>
        </p:blipFill>
        <p:spPr bwMode="auto">
          <a:xfrm>
            <a:off x="5486400" y="2114551"/>
            <a:ext cx="3609975" cy="262889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0A279F-DC28-4116-82A8-A7A6CC68676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mn-cs"/>
              </a:rPr>
              <a:t>Revelation 11:8-10</a:t>
            </a:r>
          </a:p>
          <a:p>
            <a:pPr algn="just"/>
            <a:r>
              <a:rPr lang="en-US" altLang="en-US" sz="2800" dirty="0">
                <a:solidFill>
                  <a:schemeClr val="bg1"/>
                </a:solidFill>
                <a:latin typeface="Calibri" panose="020F0502020204030204" pitchFamily="34" charset="0"/>
                <a:cs typeface="Calibri" panose="020F0502020204030204" pitchFamily="34" charset="0"/>
              </a:rPr>
              <a:t>“</a:t>
            </a:r>
            <a:r>
              <a:rPr lang="en-US" sz="2800" baseline="30000" dirty="0">
                <a:solidFill>
                  <a:schemeClr val="bg1"/>
                </a:solidFill>
                <a:latin typeface="Calibri" panose="020F0502020204030204" pitchFamily="34" charset="0"/>
                <a:cs typeface="Calibri" panose="020F0502020204030204" pitchFamily="34" charset="0"/>
              </a:rPr>
              <a:t>8 </a:t>
            </a:r>
            <a:r>
              <a:rPr lang="en-US" sz="2800" dirty="0">
                <a:solidFill>
                  <a:schemeClr val="bg1"/>
                </a:solidFill>
                <a:latin typeface="Calibri" panose="020F0502020204030204" pitchFamily="34" charset="0"/>
                <a:cs typeface="Calibri" panose="020F0502020204030204" pitchFamily="34" charset="0"/>
              </a:rPr>
              <a:t>And their dead bodies </a:t>
            </a:r>
            <a:r>
              <a:rPr lang="en-US" sz="2800" i="1" dirty="0">
                <a:solidFill>
                  <a:schemeClr val="bg1"/>
                </a:solidFill>
                <a:latin typeface="Calibri" panose="020F0502020204030204" pitchFamily="34" charset="0"/>
                <a:cs typeface="Calibri" panose="020F0502020204030204" pitchFamily="34" charset="0"/>
              </a:rPr>
              <a:t>will lie</a:t>
            </a:r>
            <a:r>
              <a:rPr lang="en-US" sz="2800" dirty="0">
                <a:solidFill>
                  <a:schemeClr val="bg1"/>
                </a:solidFill>
                <a:latin typeface="Calibri" panose="020F0502020204030204" pitchFamily="34" charset="0"/>
                <a:cs typeface="Calibri" panose="020F0502020204030204" pitchFamily="34" charset="0"/>
              </a:rPr>
              <a:t> in the street of the great city which mystically is called Sodom and Egypt, where also their Lord was crucified. </a:t>
            </a:r>
            <a:r>
              <a:rPr lang="en-US" sz="2800" baseline="30000" dirty="0">
                <a:solidFill>
                  <a:schemeClr val="bg1"/>
                </a:solidFill>
                <a:latin typeface="Calibri" panose="020F0502020204030204" pitchFamily="34" charset="0"/>
                <a:cs typeface="Calibri" panose="020F0502020204030204" pitchFamily="34" charset="0"/>
              </a:rPr>
              <a:t>9 </a:t>
            </a:r>
            <a:r>
              <a:rPr lang="en-US" sz="2800" dirty="0">
                <a:solidFill>
                  <a:schemeClr val="bg1"/>
                </a:solidFill>
                <a:effectLst>
                  <a:outerShdw blurRad="38100" dist="38100" dir="2700000" algn="tl">
                    <a:srgbClr val="000000"/>
                  </a:outerShdw>
                </a:effectLst>
                <a:latin typeface="Calibri" panose="020F0502020204030204" pitchFamily="34" charset="0"/>
                <a:cs typeface="Calibri" panose="020F0502020204030204" pitchFamily="34" charset="0"/>
              </a:rPr>
              <a:t>Those from the peoples and tribes and tongues and nations will look at their dead bodies for three and a half days</a:t>
            </a:r>
            <a:r>
              <a:rPr lang="en-US" sz="2800" dirty="0">
                <a:solidFill>
                  <a:schemeClr val="bg1"/>
                </a:solidFill>
                <a:latin typeface="Calibri" panose="020F0502020204030204" pitchFamily="34" charset="0"/>
                <a:cs typeface="Calibri" panose="020F0502020204030204" pitchFamily="34" charset="0"/>
              </a:rPr>
              <a:t>, and </a:t>
            </a:r>
            <a:r>
              <a:rPr lang="en-US" sz="2800" b="1" u="sng" dirty="0">
                <a:solidFill>
                  <a:srgbClr val="FFFFCC"/>
                </a:solidFill>
                <a:latin typeface="Calibri" panose="020F0502020204030204" pitchFamily="34" charset="0"/>
                <a:cs typeface="Calibri" panose="020F0502020204030204" pitchFamily="34" charset="0"/>
              </a:rPr>
              <a:t>will not permit their dead bodies to be laid in a tomb</a:t>
            </a:r>
            <a:r>
              <a:rPr lang="en-US" sz="2800" dirty="0">
                <a:solidFill>
                  <a:schemeClr val="bg1"/>
                </a:solidFill>
                <a:latin typeface="Calibri" panose="020F0502020204030204" pitchFamily="34" charset="0"/>
                <a:cs typeface="Calibri" panose="020F0502020204030204" pitchFamily="34" charset="0"/>
              </a:rPr>
              <a:t>. </a:t>
            </a:r>
            <a:r>
              <a:rPr lang="en-US" sz="2800" baseline="30000" dirty="0">
                <a:solidFill>
                  <a:schemeClr val="bg1"/>
                </a:solidFill>
                <a:latin typeface="Calibri" panose="020F0502020204030204" pitchFamily="34" charset="0"/>
                <a:cs typeface="Calibri" panose="020F0502020204030204" pitchFamily="34" charset="0"/>
              </a:rPr>
              <a:t>10 </a:t>
            </a:r>
            <a:r>
              <a:rPr lang="en-US" sz="2800" dirty="0">
                <a:solidFill>
                  <a:schemeClr val="bg1"/>
                </a:solidFill>
                <a:latin typeface="Calibri" panose="020F0502020204030204" pitchFamily="34" charset="0"/>
                <a:cs typeface="Calibri" panose="020F0502020204030204" pitchFamily="34" charset="0"/>
              </a:rPr>
              <a:t>And those who dwell on the earth </a:t>
            </a:r>
            <a:r>
              <a:rPr lang="en-US" sz="2800" i="1" dirty="0">
                <a:solidFill>
                  <a:schemeClr val="bg1"/>
                </a:solidFill>
                <a:latin typeface="Calibri" panose="020F0502020204030204" pitchFamily="34" charset="0"/>
                <a:cs typeface="Calibri" panose="020F0502020204030204" pitchFamily="34" charset="0"/>
              </a:rPr>
              <a:t>will</a:t>
            </a:r>
            <a:r>
              <a:rPr lang="en-US" sz="2800" dirty="0">
                <a:solidFill>
                  <a:schemeClr val="bg1"/>
                </a:solidFill>
                <a:latin typeface="Calibri" panose="020F0502020204030204" pitchFamily="34" charset="0"/>
                <a:cs typeface="Calibri" panose="020F0502020204030204" pitchFamily="34" charset="0"/>
              </a:rPr>
              <a:t> rejoice over them and celebrate; and they will send gifts to one another, because these two prophets tormented those who dwell on the earth.”</a:t>
            </a:r>
          </a:p>
        </p:txBody>
      </p:sp>
    </p:spTree>
    <p:extLst>
      <p:ext uri="{BB962C8B-B14F-4D97-AF65-F5344CB8AC3E}">
        <p14:creationId xmlns:p14="http://schemas.microsoft.com/office/powerpoint/2010/main" val="3309179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2A9C73-06ED-419B-81B5-491CBFC22330}"/>
              </a:ext>
            </a:extLst>
          </p:cNvPr>
          <p:cNvSpPr>
            <a:spLocks noGrp="1"/>
          </p:cNvSpPr>
          <p:nvPr>
            <p:ph idx="1"/>
          </p:nvPr>
        </p:nvSpPr>
        <p:spPr>
          <a:xfrm>
            <a:off x="349173" y="764983"/>
            <a:ext cx="3242499" cy="369225"/>
          </a:xfrm>
        </p:spPr>
        <p:txBody>
          <a:bodyPr/>
          <a:lstStyle/>
          <a:p>
            <a:pPr>
              <a:lnSpc>
                <a:spcPct val="100000"/>
              </a:lnSpc>
              <a:spcBef>
                <a:spcPts val="0"/>
              </a:spcBef>
            </a:pPr>
            <a:r>
              <a:rPr lang="en-IN" sz="1800" dirty="0"/>
              <a:t>Joshua, Elijah</a:t>
            </a:r>
          </a:p>
        </p:txBody>
      </p:sp>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fld id="{9EC71654-96A5-4280-94F3-931C61A9F92C}" type="slidenum">
              <a:rPr lang="en-IN" smtClean="0"/>
              <a:pPr/>
              <a:t>16</a:t>
            </a:fld>
            <a:endParaRPr lang="en-IN" dirty="0"/>
          </a:p>
        </p:txBody>
      </p:sp>
      <p:sp>
        <p:nvSpPr>
          <p:cNvPr id="2" name="Title 1">
            <a:extLst>
              <a:ext uri="{FF2B5EF4-FFF2-40B4-BE49-F238E27FC236}">
                <a16:creationId xmlns:a16="http://schemas.microsoft.com/office/drawing/2014/main" id="{E2C50832-0B36-43C5-98EC-4CD165D78718}"/>
              </a:ext>
            </a:extLst>
          </p:cNvPr>
          <p:cNvSpPr>
            <a:spLocks noGrp="1"/>
          </p:cNvSpPr>
          <p:nvPr>
            <p:ph type="title"/>
          </p:nvPr>
        </p:nvSpPr>
        <p:spPr>
          <a:xfrm>
            <a:off x="344762" y="262256"/>
            <a:ext cx="1958823" cy="502727"/>
          </a:xfrm>
        </p:spPr>
        <p:txBody>
          <a:bodyPr/>
          <a:lstStyle/>
          <a:p>
            <a:pPr>
              <a:lnSpc>
                <a:spcPct val="100000"/>
              </a:lnSpc>
            </a:pPr>
            <a:r>
              <a:rPr lang="en-IN" dirty="0">
                <a:solidFill>
                  <a:schemeClr val="bg1"/>
                </a:solidFill>
                <a:effectLst>
                  <a:outerShdw blurRad="38100" dist="38100" dir="2700000" algn="tl">
                    <a:srgbClr val="000000">
                      <a:alpha val="43137"/>
                    </a:srgbClr>
                  </a:outerShdw>
                </a:effectLst>
              </a:rPr>
              <a:t>Jericho</a:t>
            </a:r>
          </a:p>
        </p:txBody>
      </p:sp>
      <p:pic>
        <p:nvPicPr>
          <p:cNvPr id="5" name="Picture 4"/>
          <p:cNvPicPr>
            <a:picLocks noChangeAspect="1"/>
          </p:cNvPicPr>
          <p:nvPr/>
        </p:nvPicPr>
        <p:blipFill>
          <a:blip r:embed="rId3"/>
          <a:stretch>
            <a:fillRect/>
          </a:stretch>
        </p:blipFill>
        <p:spPr>
          <a:xfrm>
            <a:off x="282300" y="1258402"/>
            <a:ext cx="1905000" cy="2571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6" name="Straight Arrow Connector 15"/>
          <p:cNvCxnSpPr/>
          <p:nvPr/>
        </p:nvCxnSpPr>
        <p:spPr>
          <a:xfrm flipH="1">
            <a:off x="1526954" y="1828800"/>
            <a:ext cx="627420" cy="30022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2300" y="4110922"/>
            <a:ext cx="3376246" cy="2532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53201" y="3200035"/>
            <a:ext cx="5001421" cy="35082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49029" y="513620"/>
            <a:ext cx="1703439" cy="33165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80075" y="243409"/>
            <a:ext cx="4374547" cy="2761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TextBox 14"/>
          <p:cNvSpPr txBox="1"/>
          <p:nvPr/>
        </p:nvSpPr>
        <p:spPr>
          <a:xfrm>
            <a:off x="7239095" y="2756181"/>
            <a:ext cx="1283677" cy="584775"/>
          </a:xfrm>
          <a:prstGeom prst="rect">
            <a:avLst/>
          </a:prstGeom>
          <a:solidFill>
            <a:schemeClr val="accent2">
              <a:lumMod val="60000"/>
              <a:lumOff val="40000"/>
            </a:schemeClr>
          </a:solid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rPr>
              <a:t>Walls</a:t>
            </a:r>
            <a:endParaRPr lang="en-US" b="1" dirty="0">
              <a:solidFill>
                <a:schemeClr val="bg1"/>
              </a:solidFill>
              <a:effectLst>
                <a:outerShdw blurRad="38100" dist="38100" dir="2700000" algn="tl">
                  <a:srgbClr val="000000">
                    <a:alpha val="43137"/>
                  </a:srgbClr>
                </a:outerShdw>
              </a:effectLst>
            </a:endParaRPr>
          </a:p>
        </p:txBody>
      </p:sp>
      <p:cxnSp>
        <p:nvCxnSpPr>
          <p:cNvPr id="21" name="Straight Arrow Connector 20"/>
          <p:cNvCxnSpPr/>
          <p:nvPr/>
        </p:nvCxnSpPr>
        <p:spPr>
          <a:xfrm flipH="1" flipV="1">
            <a:off x="6252324" y="1828800"/>
            <a:ext cx="986771" cy="92738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5857741" y="3340956"/>
            <a:ext cx="1381354" cy="144755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19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B8473D-DA3A-4479-9F0E-4BD0088B6728}"/>
              </a:ext>
            </a:extLst>
          </p:cNvPr>
          <p:cNvSpPr>
            <a:spLocks noGrp="1"/>
          </p:cNvSpPr>
          <p:nvPr>
            <p:ph type="sldNum" sz="quarter" idx="12"/>
          </p:nvPr>
        </p:nvSpPr>
        <p:spPr/>
        <p:txBody>
          <a:bodyPr/>
          <a:lstStyle/>
          <a:p>
            <a:fld id="{9EC71654-96A5-4280-94F3-931C61A9F92C}" type="slidenum">
              <a:rPr lang="en-IN" smtClean="0"/>
              <a:pPr/>
              <a:t>17</a:t>
            </a:fld>
            <a:endParaRPr lang="en-IN" dirty="0"/>
          </a:p>
        </p:txBody>
      </p:sp>
      <p:pic>
        <p:nvPicPr>
          <p:cNvPr id="1026" name="Picture 2" descr="Image result for tribal land map joshua">
            <a:extLst>
              <a:ext uri="{FF2B5EF4-FFF2-40B4-BE49-F238E27FC236}">
                <a16:creationId xmlns:a16="http://schemas.microsoft.com/office/drawing/2014/main" id="{B2762105-CACA-44F2-9574-6091415A669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65434" y="0"/>
            <a:ext cx="4613131" cy="6852314"/>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5FA2C4B3-CA64-45C1-A3E4-98152FE9C3A0}"/>
              </a:ext>
            </a:extLst>
          </p:cNvPr>
          <p:cNvSpPr/>
          <p:nvPr/>
        </p:nvSpPr>
        <p:spPr>
          <a:xfrm>
            <a:off x="5129348" y="4048694"/>
            <a:ext cx="923109" cy="39901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37026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extLst/>
          </p:nvPr>
        </p:nvGraphicFramePr>
        <p:xfrm>
          <a:off x="152400" y="274317"/>
          <a:ext cx="8839200" cy="6309366"/>
        </p:xfrm>
        <a:graphic>
          <a:graphicData uri="http://schemas.openxmlformats.org/drawingml/2006/table">
            <a:tbl>
              <a:tblPr firstRow="1" bandRow="1">
                <a:tableStyleId>{073A0DAA-6AF3-43AB-8588-CEC1D06C72B9}</a:tableStyleId>
              </a:tblPr>
              <a:tblGrid>
                <a:gridCol w="2590800">
                  <a:extLst>
                    <a:ext uri="{9D8B030D-6E8A-4147-A177-3AD203B41FA5}">
                      <a16:colId xmlns:a16="http://schemas.microsoft.com/office/drawing/2014/main" val="2807051881"/>
                    </a:ext>
                  </a:extLst>
                </a:gridCol>
                <a:gridCol w="1549078">
                  <a:extLst>
                    <a:ext uri="{9D8B030D-6E8A-4147-A177-3AD203B41FA5}">
                      <a16:colId xmlns:a16="http://schemas.microsoft.com/office/drawing/2014/main" val="416673137"/>
                    </a:ext>
                  </a:extLst>
                </a:gridCol>
                <a:gridCol w="2349661">
                  <a:extLst>
                    <a:ext uri="{9D8B030D-6E8A-4147-A177-3AD203B41FA5}">
                      <a16:colId xmlns:a16="http://schemas.microsoft.com/office/drawing/2014/main" val="3259655191"/>
                    </a:ext>
                  </a:extLst>
                </a:gridCol>
                <a:gridCol w="2349661">
                  <a:extLst>
                    <a:ext uri="{9D8B030D-6E8A-4147-A177-3AD203B41FA5}">
                      <a16:colId xmlns:a16="http://schemas.microsoft.com/office/drawing/2014/main" val="107138225"/>
                    </a:ext>
                  </a:extLst>
                </a:gridCol>
              </a:tblGrid>
              <a:tr h="685800">
                <a:tc gridSpan="4">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Levitical Feasts (Lev. 23)</a:t>
                      </a:r>
                      <a:endPar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endParaRPr>
                    </a:p>
                  </a:txBody>
                  <a:tcPr marT="45724" marB="45724"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tc hMerge="1">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endParaRPr lang="en-US" sz="2000" b="1" kern="1200" noProof="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txBody>
                  <a:tcPr marT="45724" marB="45724" anchor="ctr"/>
                </a:tc>
                <a:extLst>
                  <a:ext uri="{0D108BD9-81ED-4DB2-BD59-A6C34878D82A}">
                    <a16:rowId xmlns:a16="http://schemas.microsoft.com/office/drawing/2014/main" val="1440537022"/>
                  </a:ext>
                </a:extLst>
              </a:tr>
              <a:tr h="68580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Feast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Season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Purpose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rgbClr val="C00000"/>
                          </a:solidFill>
                          <a:effectLst/>
                          <a:latin typeface="Calibri" panose="020F0502020204030204" pitchFamily="34" charset="0"/>
                        </a:rPr>
                        <a:t>Type</a:t>
                      </a:r>
                    </a:p>
                  </a:txBody>
                  <a:tcPr marT="45723" marB="45723" anchor="ctr" horzOverflow="overflow"/>
                </a:tc>
                <a:extLst>
                  <a:ext uri="{0D108BD9-81ED-4DB2-BD59-A6C34878D82A}">
                    <a16:rowId xmlns:a16="http://schemas.microsoft.com/office/drawing/2014/main" val="1459597859"/>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Passover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Redemption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1 Cor. 5:7</a:t>
                      </a:r>
                    </a:p>
                  </a:txBody>
                  <a:tcPr marT="45723" marB="45723" anchor="ctr" horzOverflow="overflow"/>
                </a:tc>
                <a:extLst>
                  <a:ext uri="{0D108BD9-81ED-4DB2-BD59-A6C34878D82A}">
                    <a16:rowId xmlns:a16="http://schemas.microsoft.com/office/drawing/2014/main" val="4190093951"/>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Unleavened Bread</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Separation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John 6:35</a:t>
                      </a:r>
                    </a:p>
                  </a:txBody>
                  <a:tcPr marT="45723" marB="45723" anchor="ctr" horzOverflow="overflow"/>
                </a:tc>
                <a:extLst>
                  <a:ext uri="{0D108BD9-81ED-4DB2-BD59-A6C34878D82A}">
                    <a16:rowId xmlns:a16="http://schemas.microsoft.com/office/drawing/2014/main" val="1085081869"/>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1st fruits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1 Cor. 15:20</a:t>
                      </a:r>
                    </a:p>
                  </a:txBody>
                  <a:tcPr marT="45723" marB="45723" anchor="ctr" horzOverflow="overflow"/>
                </a:tc>
                <a:extLst>
                  <a:ext uri="{0D108BD9-81ED-4DB2-BD59-A6C34878D82A}">
                    <a16:rowId xmlns:a16="http://schemas.microsoft.com/office/drawing/2014/main" val="3070623534"/>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Pentecost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Spring</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Praise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Acts 2:1-4</a:t>
                      </a:r>
                    </a:p>
                  </a:txBody>
                  <a:tcPr marT="45723" marB="45723" anchor="ctr" horzOverflow="overflow"/>
                </a:tc>
                <a:extLst>
                  <a:ext uri="{0D108BD9-81ED-4DB2-BD59-A6C34878D82A}">
                    <a16:rowId xmlns:a16="http://schemas.microsoft.com/office/drawing/2014/main" val="934686761"/>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Trumpets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New Year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Matt. 24:31</a:t>
                      </a:r>
                    </a:p>
                  </a:txBody>
                  <a:tcPr marT="45723" marB="45723" anchor="ctr" horzOverflow="overflow"/>
                </a:tc>
                <a:extLst>
                  <a:ext uri="{0D108BD9-81ED-4DB2-BD59-A6C34878D82A}">
                    <a16:rowId xmlns:a16="http://schemas.microsoft.com/office/drawing/2014/main" val="2215589415"/>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Atonement</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Lev 16</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Zech. 12:10</a:t>
                      </a:r>
                    </a:p>
                  </a:txBody>
                  <a:tcPr marT="45723" marB="45723" anchor="ctr" horzOverflow="overflow"/>
                </a:tc>
                <a:extLst>
                  <a:ext uri="{0D108BD9-81ED-4DB2-BD59-A6C34878D82A}">
                    <a16:rowId xmlns:a16="http://schemas.microsoft.com/office/drawing/2014/main" val="3144159118"/>
                  </a:ext>
                </a:extLst>
              </a:tr>
              <a:tr h="6858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lang="en-US" sz="2400" b="1" kern="1200" dirty="0">
                          <a:solidFill>
                            <a:srgbClr val="0000CC"/>
                          </a:solidFill>
                          <a:latin typeface="Calibri" panose="020F0502020204030204" pitchFamily="34" charset="0"/>
                          <a:ea typeface="+mn-ea"/>
                          <a:cs typeface="+mn-cs"/>
                        </a:rPr>
                        <a:t>Booths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Fall</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Wilderness provision</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Wingdings" pitchFamily="2" charset="2"/>
                        <a:buNone/>
                        <a:tabLst/>
                      </a:pPr>
                      <a:r>
                        <a:rPr kumimoji="0" lang="en-US" sz="2400" b="0" i="0" u="none" strike="noStrike" cap="none" normalizeH="0" baseline="0" dirty="0">
                          <a:ln>
                            <a:noFill/>
                          </a:ln>
                          <a:solidFill>
                            <a:schemeClr val="tx1"/>
                          </a:solidFill>
                          <a:effectLst/>
                          <a:latin typeface="Calibri" panose="020F0502020204030204" pitchFamily="34" charset="0"/>
                        </a:rPr>
                        <a:t>Zech. 14:16-18</a:t>
                      </a:r>
                    </a:p>
                  </a:txBody>
                  <a:tcPr marT="45723" marB="45723" anchor="ctr" horzOverflow="overflow"/>
                </a:tc>
                <a:extLst>
                  <a:ext uri="{0D108BD9-81ED-4DB2-BD59-A6C34878D82A}">
                    <a16:rowId xmlns:a16="http://schemas.microsoft.com/office/drawing/2014/main" val="3155297498"/>
                  </a:ext>
                </a:extLst>
              </a:tr>
            </a:tbl>
          </a:graphicData>
        </a:graphic>
      </p:graphicFrame>
    </p:spTree>
    <p:extLst>
      <p:ext uri="{BB962C8B-B14F-4D97-AF65-F5344CB8AC3E}">
        <p14:creationId xmlns:p14="http://schemas.microsoft.com/office/powerpoint/2010/main" val="15197349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4F104633-564B-4366-924F-BFDB26C495DA}"/>
              </a:ext>
            </a:extLst>
          </p:cNvPr>
          <p:cNvSpPr>
            <a:spLocks noGrp="1" noChangeArrowheads="1"/>
          </p:cNvSpPr>
          <p:nvPr>
            <p:ph type="title"/>
          </p:nvPr>
        </p:nvSpPr>
        <p:spPr>
          <a:xfrm>
            <a:off x="685800" y="304800"/>
            <a:ext cx="7772400" cy="609600"/>
          </a:xfrm>
        </p:spPr>
        <p:txBody>
          <a:bodyPr>
            <a:normAutofit fontScale="90000"/>
          </a:bodyPr>
          <a:lstStyle/>
          <a:p>
            <a:pPr algn="ctr"/>
            <a:r>
              <a:rPr lang="en-US" altLang="en-US" sz="4000" dirty="0">
                <a:latin typeface="Arial" panose="020B0604020202020204" pitchFamily="34" charset="0"/>
                <a:cs typeface="Arial" panose="020B0604020202020204" pitchFamily="34" charset="0"/>
              </a:rPr>
              <a:t>Christ’s Five Trips to Jerusalem in John’s Gospel</a:t>
            </a:r>
          </a:p>
        </p:txBody>
      </p:sp>
      <p:graphicFrame>
        <p:nvGraphicFramePr>
          <p:cNvPr id="19482" name="Group 26">
            <a:extLst>
              <a:ext uri="{FF2B5EF4-FFF2-40B4-BE49-F238E27FC236}">
                <a16:creationId xmlns:a16="http://schemas.microsoft.com/office/drawing/2014/main" id="{A68B0238-98C9-41D6-AE7F-A4D2F2639F1C}"/>
              </a:ext>
            </a:extLst>
          </p:cNvPr>
          <p:cNvGraphicFramePr>
            <a:graphicFrameLocks noGrp="1"/>
          </p:cNvGraphicFramePr>
          <p:nvPr>
            <p:ph type="tbl" idx="1"/>
          </p:nvPr>
        </p:nvGraphicFramePr>
        <p:xfrm>
          <a:off x="228600" y="1219200"/>
          <a:ext cx="5448300" cy="4572000"/>
        </p:xfrm>
        <a:graphic>
          <a:graphicData uri="http://schemas.openxmlformats.org/drawingml/2006/table">
            <a:tbl>
              <a:tblPr>
                <a:tableStyleId>{AF606853-7671-496A-8E4F-DF71F8EC918B}</a:tableStyleId>
              </a:tblPr>
              <a:tblGrid>
                <a:gridCol w="2724150">
                  <a:extLst>
                    <a:ext uri="{9D8B030D-6E8A-4147-A177-3AD203B41FA5}">
                      <a16:colId xmlns:a16="http://schemas.microsoft.com/office/drawing/2014/main" val="20000"/>
                    </a:ext>
                  </a:extLst>
                </a:gridCol>
                <a:gridCol w="2724150">
                  <a:extLst>
                    <a:ext uri="{9D8B030D-6E8A-4147-A177-3AD203B41FA5}">
                      <a16:colId xmlns:a16="http://schemas.microsoft.com/office/drawing/2014/main" val="20001"/>
                    </a:ext>
                  </a:extLst>
                </a:gridCol>
              </a:tblGrid>
              <a:tr h="76200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Feast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Verse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Passover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2:23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Unnamed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5:1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Tabernacles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Dedication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10:22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62000">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kern="1200" dirty="0">
                          <a:solidFill>
                            <a:schemeClr val="lt1"/>
                          </a:solidFill>
                          <a:latin typeface="Arial" pitchFamily="34" charset="0"/>
                          <a:ea typeface="+mn-ea"/>
                          <a:cs typeface="Arial" pitchFamily="34" charset="0"/>
                        </a:rPr>
                        <a:t>Passover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dirty="0">
                          <a:latin typeface="Arial" pitchFamily="34" charset="0"/>
                          <a:cs typeface="Arial" pitchFamily="34" charset="0"/>
                        </a:rPr>
                        <a:t>13:1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3075" name="Picture 3">
            <a:extLst>
              <a:ext uri="{FF2B5EF4-FFF2-40B4-BE49-F238E27FC236}">
                <a16:creationId xmlns:a16="http://schemas.microsoft.com/office/drawing/2014/main" id="{8917F6F4-3149-4FD5-9BA8-4C4F73A234D8}"/>
              </a:ext>
            </a:extLst>
          </p:cNvPr>
          <p:cNvPicPr>
            <a:picLocks noChangeAspect="1" noChangeArrowheads="1"/>
          </p:cNvPicPr>
          <p:nvPr/>
        </p:nvPicPr>
        <p:blipFill>
          <a:blip r:embed="rId2">
            <a:extLst/>
          </a:blip>
          <a:srcRect/>
          <a:stretch>
            <a:fillRect/>
          </a:stretch>
        </p:blipFill>
        <p:spPr bwMode="auto">
          <a:xfrm>
            <a:off x="5486400" y="2114551"/>
            <a:ext cx="3609975" cy="262889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6275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158261" y="112175"/>
            <a:ext cx="9144000" cy="1980941"/>
          </a:xfrm>
        </p:spPr>
        <p:txBody>
          <a:bodyPr anchor="ctr"/>
          <a:lstStyle/>
          <a:p>
            <a:r>
              <a:rPr lang="en-IN" sz="3200" dirty="0">
                <a:latin typeface="Papyrus" panose="03070502060502030205" pitchFamily="66" charset="0"/>
              </a:rPr>
              <a:t>Tel Aviv, Joppa, Caesarea </a:t>
            </a:r>
            <a:r>
              <a:rPr lang="en-IN" sz="3200" dirty="0" err="1">
                <a:latin typeface="Papyrus" panose="03070502060502030205" pitchFamily="66" charset="0"/>
              </a:rPr>
              <a:t>Maritma</a:t>
            </a:r>
            <a:r>
              <a:rPr lang="en-IN" sz="3200" dirty="0">
                <a:latin typeface="Papyrus" panose="03070502060502030205" pitchFamily="66" charset="0"/>
              </a:rPr>
              <a:t>, </a:t>
            </a:r>
          </a:p>
          <a:p>
            <a:r>
              <a:rPr lang="en-IN" sz="3200" dirty="0">
                <a:latin typeface="Papyrus" panose="03070502060502030205" pitchFamily="66" charset="0"/>
              </a:rPr>
              <a:t>Mt. Carmel, Megiddo</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623864">
            <a:off x="474364" y="1994268"/>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1</a:t>
            </a:r>
          </a:p>
        </p:txBody>
      </p:sp>
    </p:spTree>
    <p:extLst>
      <p:ext uri="{BB962C8B-B14F-4D97-AF65-F5344CB8AC3E}">
        <p14:creationId xmlns:p14="http://schemas.microsoft.com/office/powerpoint/2010/main" val="10508256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2A9C73-06ED-419B-81B5-491CBFC22330}"/>
              </a:ext>
            </a:extLst>
          </p:cNvPr>
          <p:cNvSpPr>
            <a:spLocks noGrp="1"/>
          </p:cNvSpPr>
          <p:nvPr>
            <p:ph idx="1"/>
          </p:nvPr>
        </p:nvSpPr>
        <p:spPr>
          <a:xfrm>
            <a:off x="344762" y="1059469"/>
            <a:ext cx="3242499" cy="4382808"/>
          </a:xfrm>
        </p:spPr>
        <p:txBody>
          <a:bodyPr/>
          <a:lstStyle/>
          <a:p>
            <a:pPr>
              <a:lnSpc>
                <a:spcPct val="100000"/>
              </a:lnSpc>
              <a:spcBef>
                <a:spcPts val="0"/>
              </a:spcBef>
            </a:pPr>
            <a:r>
              <a:rPr lang="en-IN" sz="1800" dirty="0"/>
              <a:t>Ezekiel’s Vision</a:t>
            </a:r>
          </a:p>
        </p:txBody>
      </p:sp>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fld id="{9EC71654-96A5-4280-94F3-931C61A9F92C}" type="slidenum">
              <a:rPr lang="en-IN" smtClean="0"/>
              <a:pPr/>
              <a:t>20</a:t>
            </a:fld>
            <a:endParaRPr lang="en-IN" dirty="0"/>
          </a:p>
        </p:txBody>
      </p:sp>
      <p:sp>
        <p:nvSpPr>
          <p:cNvPr id="2" name="Title 1">
            <a:extLst>
              <a:ext uri="{FF2B5EF4-FFF2-40B4-BE49-F238E27FC236}">
                <a16:creationId xmlns:a16="http://schemas.microsoft.com/office/drawing/2014/main" id="{E2C50832-0B36-43C5-98EC-4CD165D78718}"/>
              </a:ext>
            </a:extLst>
          </p:cNvPr>
          <p:cNvSpPr>
            <a:spLocks noGrp="1"/>
          </p:cNvSpPr>
          <p:nvPr>
            <p:ph type="title"/>
          </p:nvPr>
        </p:nvSpPr>
        <p:spPr>
          <a:xfrm>
            <a:off x="344762" y="438050"/>
            <a:ext cx="5484537" cy="502727"/>
          </a:xfrm>
        </p:spPr>
        <p:txBody>
          <a:bodyPr/>
          <a:lstStyle/>
          <a:p>
            <a:pPr>
              <a:lnSpc>
                <a:spcPct val="100000"/>
              </a:lnSpc>
            </a:pPr>
            <a:r>
              <a:rPr lang="en-IN" dirty="0">
                <a:solidFill>
                  <a:schemeClr val="bg1"/>
                </a:solidFill>
                <a:effectLst>
                  <a:outerShdw blurRad="38100" dist="38100" dir="2700000" algn="tl">
                    <a:srgbClr val="000000">
                      <a:alpha val="43137"/>
                    </a:srgbClr>
                  </a:outerShdw>
                </a:effectLst>
              </a:rPr>
              <a:t>Dead Sea</a:t>
            </a:r>
          </a:p>
        </p:txBody>
      </p:sp>
      <p:pic>
        <p:nvPicPr>
          <p:cNvPr id="5" name="Picture 4"/>
          <p:cNvPicPr>
            <a:picLocks noChangeAspect="1"/>
          </p:cNvPicPr>
          <p:nvPr/>
        </p:nvPicPr>
        <p:blipFill>
          <a:blip r:embed="rId3"/>
          <a:stretch>
            <a:fillRect/>
          </a:stretch>
        </p:blipFill>
        <p:spPr>
          <a:xfrm>
            <a:off x="363191" y="1480667"/>
            <a:ext cx="2174142" cy="1449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stretch>
            <a:fillRect/>
          </a:stretch>
        </p:blipFill>
        <p:spPr>
          <a:xfrm>
            <a:off x="201881" y="3048433"/>
            <a:ext cx="2917237" cy="3669236"/>
          </a:xfrm>
          <a:prstGeom prst="rect">
            <a:avLst/>
          </a:prstGeom>
        </p:spPr>
      </p:pic>
      <p:sp>
        <p:nvSpPr>
          <p:cNvPr id="12" name="Oval 11"/>
          <p:cNvSpPr/>
          <p:nvPr/>
        </p:nvSpPr>
        <p:spPr>
          <a:xfrm flipH="1" flipV="1">
            <a:off x="1582613" y="4343400"/>
            <a:ext cx="954719" cy="975946"/>
          </a:xfrm>
          <a:prstGeom prst="ellipse">
            <a:avLst/>
          </a:prstGeom>
          <a:noFill/>
          <a:ln w="57150">
            <a:solidFill>
              <a:srgbClr val="FF00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5"/>
          <a:srcRect l="9039" t="15448" r="22500" b="25770"/>
          <a:stretch/>
        </p:blipFill>
        <p:spPr>
          <a:xfrm>
            <a:off x="3385039" y="3048433"/>
            <a:ext cx="5623651" cy="36214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6"/>
          <a:stretch>
            <a:fillRect/>
          </a:stretch>
        </p:blipFill>
        <p:spPr>
          <a:xfrm>
            <a:off x="3574067" y="169268"/>
            <a:ext cx="5245594" cy="2622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6006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IMG_0753.JPG"/>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304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20867157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descr="IMG_3900.JPG"/>
          <p:cNvPicPr>
            <a:picLocks noGrp="1" noChangeAspect="1"/>
          </p:cNvPicPr>
          <p:nvPr isPhoto="1"/>
        </p:nvPicPr>
        <p:blipFill>
          <a:blip r:embed="rId2" cstate="email">
            <a:extLst>
              <a:ext uri="{28A0092B-C50C-407E-A947-70E740481C1C}">
                <a14:useLocalDpi xmlns:a14="http://schemas.microsoft.com/office/drawing/2010/main"/>
              </a:ext>
            </a:extLst>
          </a:blip>
          <a:srcRect/>
          <a:stretch>
            <a:fillRect/>
          </a:stretch>
        </p:blipFill>
        <p:spPr bwMode="auto">
          <a:xfrm>
            <a:off x="304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0412940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57301" y="1028701"/>
            <a:ext cx="6572249" cy="4361858"/>
          </a:xfrm>
          <a:prstGeom prst="rect">
            <a:avLst/>
          </a:prstGeom>
          <a:ln>
            <a:solidFill>
              <a:srgbClr val="FFFFCC"/>
            </a:solidFill>
          </a:ln>
        </p:spPr>
      </p:pic>
    </p:spTree>
    <p:extLst>
      <p:ext uri="{BB962C8B-B14F-4D97-AF65-F5344CB8AC3E}">
        <p14:creationId xmlns:p14="http://schemas.microsoft.com/office/powerpoint/2010/main" val="19566056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856030456"/>
              </p:ext>
            </p:extLst>
          </p:nvPr>
        </p:nvGraphicFramePr>
        <p:xfrm>
          <a:off x="152400" y="163288"/>
          <a:ext cx="8839200" cy="6531424"/>
        </p:xfrm>
        <a:graphic>
          <a:graphicData uri="http://schemas.openxmlformats.org/drawingml/2006/table">
            <a:tbl>
              <a:tblPr firstRow="1" bandRow="1">
                <a:tableStyleId>{D7AC3CCA-C797-4891-BE02-D94E43425B78}</a:tableStyleId>
              </a:tblPr>
              <a:tblGrid>
                <a:gridCol w="4419600">
                  <a:extLst>
                    <a:ext uri="{9D8B030D-6E8A-4147-A177-3AD203B41FA5}">
                      <a16:colId xmlns:a16="http://schemas.microsoft.com/office/drawing/2014/main" val="20000"/>
                    </a:ext>
                  </a:extLst>
                </a:gridCol>
                <a:gridCol w="4419600">
                  <a:extLst>
                    <a:ext uri="{9D8B030D-6E8A-4147-A177-3AD203B41FA5}">
                      <a16:colId xmlns:a16="http://schemas.microsoft.com/office/drawing/2014/main" val="20001"/>
                    </a:ext>
                  </a:extLst>
                </a:gridCol>
              </a:tblGrid>
              <a:tr h="573974">
                <a:tc gridSpan="2">
                  <a:txBody>
                    <a:bodyPr/>
                    <a:lstStyle/>
                    <a:p>
                      <a:pPr algn="ctr">
                        <a:spcBef>
                          <a:spcPts val="1200"/>
                        </a:spcBef>
                        <a:spcAft>
                          <a:spcPts val="1200"/>
                        </a:spcAft>
                      </a:pPr>
                      <a:r>
                        <a:rPr lang="en-US" altLang="en-US" sz="2700" kern="1200" dirty="0">
                          <a:solidFill>
                            <a:srgbClr val="0000FF"/>
                          </a:solidFill>
                          <a:latin typeface="Calibri" panose="020F0502020204030204" pitchFamily="34" charset="0"/>
                          <a:cs typeface="Calibri" panose="020F0502020204030204" pitchFamily="34" charset="0"/>
                        </a:rPr>
                        <a:t>DIFFERENCES BETWEEN THE MILLENNIUM &amp; ETERNAL STATE</a:t>
                      </a:r>
                      <a:endParaRPr lang="en-US" sz="2700" kern="1200" dirty="0">
                        <a:solidFill>
                          <a:srgbClr val="0000FF"/>
                        </a:solidFill>
                        <a:latin typeface="Calibri" panose="020F0502020204030204" pitchFamily="34" charset="0"/>
                        <a:ea typeface="+mn-ea"/>
                        <a:cs typeface="Calibri" panose="020F0502020204030204" pitchFamily="34" charset="0"/>
                      </a:endParaRPr>
                    </a:p>
                  </a:txBody>
                  <a:tcPr/>
                </a:tc>
                <a:tc hMerge="1">
                  <a:txBody>
                    <a:bodyPr/>
                    <a:lstStyle/>
                    <a:p>
                      <a:endParaRPr lang="en-US" sz="2700" dirty="0">
                        <a:latin typeface="Calibri" panose="020F0502020204030204" pitchFamily="34" charset="0"/>
                      </a:endParaRPr>
                    </a:p>
                  </a:txBody>
                  <a:tcPr/>
                </a:tc>
                <a:extLst>
                  <a:ext uri="{0D108BD9-81ED-4DB2-BD59-A6C34878D82A}">
                    <a16:rowId xmlns:a16="http://schemas.microsoft.com/office/drawing/2014/main" val="1381923974"/>
                  </a:ext>
                </a:extLst>
              </a:tr>
              <a:tr h="595745">
                <a:tc>
                  <a:txBody>
                    <a:bodyPr/>
                    <a:lstStyle/>
                    <a:p>
                      <a:pPr algn="ctr">
                        <a:spcBef>
                          <a:spcPts val="1200"/>
                        </a:spcBef>
                        <a:spcAft>
                          <a:spcPts val="1200"/>
                        </a:spcAft>
                      </a:pPr>
                      <a:r>
                        <a:rPr lang="en-US" sz="2700" b="1" dirty="0">
                          <a:solidFill>
                            <a:srgbClr val="C00000"/>
                          </a:solidFill>
                          <a:latin typeface="Calibri" panose="020F0502020204030204" pitchFamily="34" charset="0"/>
                          <a:cs typeface="Calibri" panose="020F0502020204030204" pitchFamily="34" charset="0"/>
                        </a:rPr>
                        <a:t>Millennium (Rev. 20:1-10)</a:t>
                      </a:r>
                    </a:p>
                  </a:txBody>
                  <a:tcPr/>
                </a:tc>
                <a:tc>
                  <a:txBody>
                    <a:bodyPr/>
                    <a:lstStyle/>
                    <a:p>
                      <a:pPr algn="ctr">
                        <a:spcBef>
                          <a:spcPts val="1200"/>
                        </a:spcBef>
                        <a:spcAft>
                          <a:spcPts val="1200"/>
                        </a:spcAft>
                      </a:pPr>
                      <a:r>
                        <a:rPr lang="en-US" sz="2700" b="1" dirty="0">
                          <a:solidFill>
                            <a:srgbClr val="C00000"/>
                          </a:solidFill>
                          <a:latin typeface="Calibri" panose="020F0502020204030204" pitchFamily="34" charset="0"/>
                          <a:cs typeface="Calibri" panose="020F0502020204030204" pitchFamily="34" charset="0"/>
                        </a:rPr>
                        <a:t>Eternal State (Rev. 21‒22)</a:t>
                      </a:r>
                    </a:p>
                  </a:txBody>
                  <a:tcPr/>
                </a:tc>
                <a:extLst>
                  <a:ext uri="{0D108BD9-81ED-4DB2-BD59-A6C34878D82A}">
                    <a16:rowId xmlns:a16="http://schemas.microsoft.com/office/drawing/2014/main" val="10000"/>
                  </a:ext>
                </a:extLst>
              </a:tr>
              <a:tr h="595745">
                <a:tc>
                  <a:txBody>
                    <a:bodyPr/>
                    <a:lstStyle/>
                    <a:p>
                      <a:pPr>
                        <a:spcBef>
                          <a:spcPts val="1200"/>
                        </a:spcBef>
                        <a:spcAft>
                          <a:spcPts val="1200"/>
                        </a:spcAft>
                      </a:pPr>
                      <a:r>
                        <a:rPr lang="en-US" sz="2700" dirty="0">
                          <a:latin typeface="Calibri" panose="020F0502020204030204" pitchFamily="34" charset="0"/>
                          <a:cs typeface="Calibri" panose="020F0502020204030204" pitchFamily="34" charset="0"/>
                        </a:rPr>
                        <a:t>Present</a:t>
                      </a:r>
                      <a:r>
                        <a:rPr lang="en-US" sz="2700" baseline="0" dirty="0">
                          <a:latin typeface="Calibri" panose="020F0502020204030204" pitchFamily="34" charset="0"/>
                          <a:cs typeface="Calibri" panose="020F0502020204030204" pitchFamily="34" charset="0"/>
                        </a:rPr>
                        <a:t> earth (Gen. 13:17)</a:t>
                      </a:r>
                      <a:endParaRPr lang="en-US" sz="2700" dirty="0">
                        <a:latin typeface="Calibri" panose="020F0502020204030204" pitchFamily="34" charset="0"/>
                        <a:cs typeface="Calibri" panose="020F0502020204030204" pitchFamily="34" charset="0"/>
                      </a:endParaRPr>
                    </a:p>
                  </a:txBody>
                  <a:tcPr/>
                </a:tc>
                <a:tc>
                  <a:txBody>
                    <a:bodyPr/>
                    <a:lstStyle/>
                    <a:p>
                      <a:pPr>
                        <a:spcBef>
                          <a:spcPts val="1200"/>
                        </a:spcBef>
                        <a:spcAft>
                          <a:spcPts val="1200"/>
                        </a:spcAft>
                      </a:pPr>
                      <a:r>
                        <a:rPr lang="en-US" sz="2700" dirty="0">
                          <a:latin typeface="Calibri" panose="020F0502020204030204" pitchFamily="34" charset="0"/>
                          <a:cs typeface="Calibri" panose="020F0502020204030204" pitchFamily="34" charset="0"/>
                        </a:rPr>
                        <a:t>New Earth (Rev. 21:1</a:t>
                      </a:r>
                      <a:r>
                        <a:rPr lang="en-US" sz="2700" baseline="0" dirty="0">
                          <a:latin typeface="Calibri" panose="020F0502020204030204" pitchFamily="34" charset="0"/>
                          <a:cs typeface="Calibri" panose="020F0502020204030204" pitchFamily="34" charset="0"/>
                        </a:rPr>
                        <a:t>)</a:t>
                      </a:r>
                      <a:endParaRPr lang="en-US" sz="27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r h="595745">
                <a:tc>
                  <a:txBody>
                    <a:bodyPr/>
                    <a:lstStyle/>
                    <a:p>
                      <a:pPr marL="0" algn="l" defTabSz="914400" rtl="0" eaLnBrk="1" latinLnBrk="0" hangingPunct="1">
                        <a:spcBef>
                          <a:spcPts val="1200"/>
                        </a:spcBef>
                        <a:spcAft>
                          <a:spcPts val="1200"/>
                        </a:spcAft>
                      </a:pPr>
                      <a:r>
                        <a:rPr lang="en-US" sz="2700" b="1" u="sng" kern="1200" dirty="0">
                          <a:solidFill>
                            <a:schemeClr val="dk1"/>
                          </a:solidFill>
                          <a:latin typeface="Calibri" panose="020F0502020204030204" pitchFamily="34" charset="0"/>
                          <a:ea typeface="+mn-ea"/>
                          <a:cs typeface="Calibri" panose="020F0502020204030204" pitchFamily="34" charset="0"/>
                        </a:rPr>
                        <a:t>Waters (Gen. 15:18-21)</a:t>
                      </a:r>
                    </a:p>
                  </a:txBody>
                  <a:tcPr/>
                </a:tc>
                <a:tc>
                  <a:txBody>
                    <a:bodyPr/>
                    <a:lstStyle/>
                    <a:p>
                      <a:pPr marL="0" algn="l" defTabSz="914400" rtl="0" eaLnBrk="1" latinLnBrk="0" hangingPunct="1">
                        <a:spcBef>
                          <a:spcPts val="1200"/>
                        </a:spcBef>
                        <a:spcAft>
                          <a:spcPts val="1200"/>
                        </a:spcAft>
                      </a:pPr>
                      <a:r>
                        <a:rPr lang="en-US" sz="2700" b="1" u="sng" kern="1200" dirty="0">
                          <a:solidFill>
                            <a:schemeClr val="dk1"/>
                          </a:solidFill>
                          <a:latin typeface="Calibri" panose="020F0502020204030204" pitchFamily="34" charset="0"/>
                          <a:ea typeface="+mn-ea"/>
                          <a:cs typeface="Calibri" panose="020F0502020204030204" pitchFamily="34" charset="0"/>
                        </a:rPr>
                        <a:t>No sea (Rev. 21:1)</a:t>
                      </a:r>
                    </a:p>
                  </a:txBody>
                  <a:tcPr/>
                </a:tc>
                <a:extLst>
                  <a:ext uri="{0D108BD9-81ED-4DB2-BD59-A6C34878D82A}">
                    <a16:rowId xmlns:a16="http://schemas.microsoft.com/office/drawing/2014/main" val="10002"/>
                  </a:ext>
                </a:extLst>
              </a:tr>
              <a:tr h="595745">
                <a:tc>
                  <a:txBody>
                    <a:bodyPr/>
                    <a:lstStyle/>
                    <a:p>
                      <a:pPr>
                        <a:spcBef>
                          <a:spcPts val="1200"/>
                        </a:spcBef>
                        <a:spcAft>
                          <a:spcPts val="1200"/>
                        </a:spcAft>
                      </a:pPr>
                      <a:r>
                        <a:rPr lang="en-US" sz="2700" dirty="0">
                          <a:latin typeface="Calibri" panose="020F0502020204030204" pitchFamily="34" charset="0"/>
                          <a:cs typeface="Calibri" panose="020F0502020204030204" pitchFamily="34" charset="0"/>
                        </a:rPr>
                        <a:t>Rebellion (Zech. 14:16-18)</a:t>
                      </a:r>
                    </a:p>
                  </a:txBody>
                  <a:tcPr/>
                </a:tc>
                <a:tc>
                  <a:txBody>
                    <a:bodyPr/>
                    <a:lstStyle/>
                    <a:p>
                      <a:pPr>
                        <a:spcBef>
                          <a:spcPts val="1200"/>
                        </a:spcBef>
                        <a:spcAft>
                          <a:spcPts val="1200"/>
                        </a:spcAft>
                      </a:pPr>
                      <a:r>
                        <a:rPr lang="en-US" sz="2700" dirty="0">
                          <a:latin typeface="Calibri" panose="020F0502020204030204" pitchFamily="34" charset="0"/>
                          <a:cs typeface="Calibri" panose="020F0502020204030204" pitchFamily="34" charset="0"/>
                        </a:rPr>
                        <a:t>No rebellion (Rev. 21:4)</a:t>
                      </a:r>
                    </a:p>
                  </a:txBody>
                  <a:tcPr/>
                </a:tc>
                <a:extLst>
                  <a:ext uri="{0D108BD9-81ED-4DB2-BD59-A6C34878D82A}">
                    <a16:rowId xmlns:a16="http://schemas.microsoft.com/office/drawing/2014/main" val="10003"/>
                  </a:ext>
                </a:extLst>
              </a:tr>
              <a:tr h="595745">
                <a:tc>
                  <a:txBody>
                    <a:bodyPr/>
                    <a:lstStyle/>
                    <a:p>
                      <a:pPr>
                        <a:spcBef>
                          <a:spcPts val="1200"/>
                        </a:spcBef>
                        <a:spcAft>
                          <a:spcPts val="1200"/>
                        </a:spcAft>
                      </a:pPr>
                      <a:r>
                        <a:rPr lang="en-US" sz="2700" dirty="0">
                          <a:latin typeface="Calibri" panose="020F0502020204030204" pitchFamily="34" charset="0"/>
                          <a:cs typeface="Calibri" panose="020F0502020204030204" pitchFamily="34" charset="0"/>
                        </a:rPr>
                        <a:t>Tribal land</a:t>
                      </a:r>
                      <a:r>
                        <a:rPr lang="en-US" sz="2700" baseline="0" dirty="0">
                          <a:latin typeface="Calibri" panose="020F0502020204030204" pitchFamily="34" charset="0"/>
                          <a:cs typeface="Calibri" panose="020F0502020204030204" pitchFamily="34" charset="0"/>
                        </a:rPr>
                        <a:t> (Ezek. 47:13-23)</a:t>
                      </a:r>
                      <a:endParaRPr lang="en-US" sz="2700" dirty="0">
                        <a:latin typeface="Calibri" panose="020F0502020204030204" pitchFamily="34" charset="0"/>
                        <a:cs typeface="Calibri" panose="020F0502020204030204" pitchFamily="34" charset="0"/>
                      </a:endParaRPr>
                    </a:p>
                  </a:txBody>
                  <a:tcPr/>
                </a:tc>
                <a:tc>
                  <a:txBody>
                    <a:bodyPr/>
                    <a:lstStyle/>
                    <a:p>
                      <a:pPr>
                        <a:spcBef>
                          <a:spcPts val="1200"/>
                        </a:spcBef>
                        <a:spcAft>
                          <a:spcPts val="1200"/>
                        </a:spcAft>
                      </a:pPr>
                      <a:r>
                        <a:rPr lang="en-US" sz="2700" dirty="0">
                          <a:latin typeface="Calibri" panose="020F0502020204030204" pitchFamily="34" charset="0"/>
                          <a:cs typeface="Calibri" panose="020F0502020204030204" pitchFamily="34" charset="0"/>
                        </a:rPr>
                        <a:t>Tribal</a:t>
                      </a:r>
                      <a:r>
                        <a:rPr lang="en-US" sz="2700" baseline="0" dirty="0">
                          <a:latin typeface="Calibri" panose="020F0502020204030204" pitchFamily="34" charset="0"/>
                          <a:cs typeface="Calibri" panose="020F0502020204030204" pitchFamily="34" charset="0"/>
                        </a:rPr>
                        <a:t> city gates (Rev. 21:12)</a:t>
                      </a:r>
                      <a:endParaRPr lang="en-US" sz="27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4"/>
                  </a:ext>
                </a:extLst>
              </a:tr>
              <a:tr h="595745">
                <a:tc>
                  <a:txBody>
                    <a:bodyPr/>
                    <a:lstStyle/>
                    <a:p>
                      <a:pPr>
                        <a:spcBef>
                          <a:spcPts val="1200"/>
                        </a:spcBef>
                        <a:spcAft>
                          <a:spcPts val="1200"/>
                        </a:spcAft>
                      </a:pPr>
                      <a:r>
                        <a:rPr lang="en-US" sz="2700" dirty="0">
                          <a:latin typeface="Calibri" panose="020F0502020204030204" pitchFamily="34" charset="0"/>
                          <a:cs typeface="Calibri" panose="020F0502020204030204" pitchFamily="34" charset="0"/>
                        </a:rPr>
                        <a:t>Sin exists (Ezek 45:22)</a:t>
                      </a:r>
                    </a:p>
                  </a:txBody>
                  <a:tcPr/>
                </a:tc>
                <a:tc>
                  <a:txBody>
                    <a:bodyPr/>
                    <a:lstStyle/>
                    <a:p>
                      <a:pPr>
                        <a:spcBef>
                          <a:spcPts val="1200"/>
                        </a:spcBef>
                        <a:spcAft>
                          <a:spcPts val="1200"/>
                        </a:spcAft>
                      </a:pPr>
                      <a:r>
                        <a:rPr lang="en-US" sz="2700" dirty="0">
                          <a:latin typeface="Calibri" panose="020F0502020204030204" pitchFamily="34" charset="0"/>
                          <a:cs typeface="Calibri" panose="020F0502020204030204" pitchFamily="34" charset="0"/>
                        </a:rPr>
                        <a:t>No sin (Rev. 21:4)</a:t>
                      </a:r>
                    </a:p>
                  </a:txBody>
                  <a:tcPr/>
                </a:tc>
                <a:extLst>
                  <a:ext uri="{0D108BD9-81ED-4DB2-BD59-A6C34878D82A}">
                    <a16:rowId xmlns:a16="http://schemas.microsoft.com/office/drawing/2014/main" val="10005"/>
                  </a:ext>
                </a:extLst>
              </a:tr>
              <a:tr h="595745">
                <a:tc>
                  <a:txBody>
                    <a:bodyPr/>
                    <a:lstStyle/>
                    <a:p>
                      <a:pPr>
                        <a:spcBef>
                          <a:spcPts val="1200"/>
                        </a:spcBef>
                        <a:spcAft>
                          <a:spcPts val="1200"/>
                        </a:spcAft>
                      </a:pPr>
                      <a:r>
                        <a:rPr lang="en-US" sz="2700" dirty="0">
                          <a:latin typeface="Calibri" panose="020F0502020204030204" pitchFamily="34" charset="0"/>
                          <a:cs typeface="Calibri" panose="020F0502020204030204" pitchFamily="34" charset="0"/>
                        </a:rPr>
                        <a:t>Temple (Ezek. 40‒46)</a:t>
                      </a:r>
                    </a:p>
                  </a:txBody>
                  <a:tcPr/>
                </a:tc>
                <a:tc>
                  <a:txBody>
                    <a:bodyPr/>
                    <a:lstStyle/>
                    <a:p>
                      <a:pPr>
                        <a:spcBef>
                          <a:spcPts val="1200"/>
                        </a:spcBef>
                        <a:spcAft>
                          <a:spcPts val="1200"/>
                        </a:spcAft>
                      </a:pPr>
                      <a:r>
                        <a:rPr lang="en-US" sz="2700" dirty="0">
                          <a:latin typeface="Calibri" panose="020F0502020204030204" pitchFamily="34" charset="0"/>
                          <a:cs typeface="Calibri" panose="020F0502020204030204" pitchFamily="34" charset="0"/>
                        </a:rPr>
                        <a:t>No temple (Rev. 21:22)</a:t>
                      </a:r>
                    </a:p>
                  </a:txBody>
                  <a:tcPr/>
                </a:tc>
                <a:extLst>
                  <a:ext uri="{0D108BD9-81ED-4DB2-BD59-A6C34878D82A}">
                    <a16:rowId xmlns:a16="http://schemas.microsoft.com/office/drawing/2014/main" val="10006"/>
                  </a:ext>
                </a:extLst>
              </a:tr>
              <a:tr h="595745">
                <a:tc>
                  <a:txBody>
                    <a:bodyPr/>
                    <a:lstStyle/>
                    <a:p>
                      <a:pPr marL="0" algn="l" defTabSz="914400" rtl="0" eaLnBrk="1" latinLnBrk="0" hangingPunct="1">
                        <a:spcBef>
                          <a:spcPts val="1200"/>
                        </a:spcBef>
                        <a:spcAft>
                          <a:spcPts val="1200"/>
                        </a:spcAft>
                      </a:pPr>
                      <a:r>
                        <a:rPr lang="en-US" sz="2700" kern="1200" dirty="0">
                          <a:solidFill>
                            <a:schemeClr val="dk1"/>
                          </a:solidFill>
                          <a:latin typeface="Calibri" panose="020F0502020204030204" pitchFamily="34" charset="0"/>
                          <a:ea typeface="+mn-ea"/>
                          <a:cs typeface="Calibri" panose="020F0502020204030204" pitchFamily="34" charset="0"/>
                        </a:rPr>
                        <a:t>Rod of iron (Ps. 2:6-8)</a:t>
                      </a:r>
                    </a:p>
                  </a:txBody>
                  <a:tcPr/>
                </a:tc>
                <a:tc>
                  <a:txBody>
                    <a:bodyPr/>
                    <a:lstStyle/>
                    <a:p>
                      <a:pPr marL="0" algn="l" defTabSz="914400" rtl="0" eaLnBrk="1" latinLnBrk="0" hangingPunct="1">
                        <a:spcBef>
                          <a:spcPts val="1200"/>
                        </a:spcBef>
                        <a:spcAft>
                          <a:spcPts val="1200"/>
                        </a:spcAft>
                      </a:pPr>
                      <a:r>
                        <a:rPr lang="en-US" sz="2700" kern="1200" dirty="0">
                          <a:solidFill>
                            <a:schemeClr val="dk1"/>
                          </a:solidFill>
                          <a:latin typeface="Calibri" panose="020F0502020204030204" pitchFamily="34" charset="0"/>
                          <a:ea typeface="+mn-ea"/>
                          <a:cs typeface="Calibri" panose="020F0502020204030204" pitchFamily="34" charset="0"/>
                        </a:rPr>
                        <a:t>No rod needed (Rev. 21:8)</a:t>
                      </a:r>
                    </a:p>
                  </a:txBody>
                  <a:tcPr/>
                </a:tc>
                <a:extLst>
                  <a:ext uri="{0D108BD9-81ED-4DB2-BD59-A6C34878D82A}">
                    <a16:rowId xmlns:a16="http://schemas.microsoft.com/office/drawing/2014/main" val="10007"/>
                  </a:ext>
                </a:extLst>
              </a:tr>
              <a:tr h="595745">
                <a:tc>
                  <a:txBody>
                    <a:bodyPr/>
                    <a:lstStyle/>
                    <a:p>
                      <a:pPr>
                        <a:spcBef>
                          <a:spcPts val="1200"/>
                        </a:spcBef>
                        <a:spcAft>
                          <a:spcPts val="1200"/>
                        </a:spcAft>
                      </a:pPr>
                      <a:r>
                        <a:rPr lang="en-US" sz="2700" dirty="0">
                          <a:latin typeface="Calibri" panose="020F0502020204030204" pitchFamily="34" charset="0"/>
                          <a:cs typeface="Calibri" panose="020F0502020204030204" pitchFamily="34" charset="0"/>
                        </a:rPr>
                        <a:t>Death (Isa. 65:20)</a:t>
                      </a:r>
                    </a:p>
                  </a:txBody>
                  <a:tcPr/>
                </a:tc>
                <a:tc>
                  <a:txBody>
                    <a:bodyPr/>
                    <a:lstStyle/>
                    <a:p>
                      <a:pPr>
                        <a:spcBef>
                          <a:spcPts val="1200"/>
                        </a:spcBef>
                        <a:spcAft>
                          <a:spcPts val="1200"/>
                        </a:spcAft>
                      </a:pPr>
                      <a:r>
                        <a:rPr lang="en-US" sz="2700" dirty="0">
                          <a:latin typeface="Calibri" panose="020F0502020204030204" pitchFamily="34" charset="0"/>
                          <a:cs typeface="Calibri" panose="020F0502020204030204" pitchFamily="34" charset="0"/>
                        </a:rPr>
                        <a:t>No death (Rev. 21:4)</a:t>
                      </a:r>
                    </a:p>
                  </a:txBody>
                  <a:tcPr/>
                </a:tc>
                <a:extLst>
                  <a:ext uri="{0D108BD9-81ED-4DB2-BD59-A6C34878D82A}">
                    <a16:rowId xmlns:a16="http://schemas.microsoft.com/office/drawing/2014/main" val="10008"/>
                  </a:ext>
                </a:extLst>
              </a:tr>
              <a:tr h="595745">
                <a:tc>
                  <a:txBody>
                    <a:bodyPr/>
                    <a:lstStyle/>
                    <a:p>
                      <a:pPr>
                        <a:spcBef>
                          <a:spcPts val="1200"/>
                        </a:spcBef>
                        <a:spcAft>
                          <a:spcPts val="1200"/>
                        </a:spcAft>
                      </a:pPr>
                      <a:r>
                        <a:rPr lang="en-US" sz="2700" dirty="0">
                          <a:latin typeface="Calibri" panose="020F0502020204030204" pitchFamily="34" charset="0"/>
                          <a:cs typeface="Calibri" panose="020F0502020204030204" pitchFamily="34" charset="0"/>
                        </a:rPr>
                        <a:t>Sun</a:t>
                      </a:r>
                      <a:r>
                        <a:rPr lang="en-US" sz="2700" baseline="0" dirty="0">
                          <a:latin typeface="Calibri" panose="020F0502020204030204" pitchFamily="34" charset="0"/>
                          <a:cs typeface="Calibri" panose="020F0502020204030204" pitchFamily="34" charset="0"/>
                        </a:rPr>
                        <a:t> exists (Isa. 30:26)</a:t>
                      </a:r>
                      <a:endParaRPr lang="en-US" sz="2700" dirty="0">
                        <a:latin typeface="Calibri" panose="020F0502020204030204" pitchFamily="34" charset="0"/>
                        <a:cs typeface="Calibri" panose="020F0502020204030204" pitchFamily="34" charset="0"/>
                      </a:endParaRPr>
                    </a:p>
                  </a:txBody>
                  <a:tcPr/>
                </a:tc>
                <a:tc>
                  <a:txBody>
                    <a:bodyPr/>
                    <a:lstStyle/>
                    <a:p>
                      <a:pPr>
                        <a:spcBef>
                          <a:spcPts val="1200"/>
                        </a:spcBef>
                        <a:spcAft>
                          <a:spcPts val="1200"/>
                        </a:spcAft>
                      </a:pPr>
                      <a:r>
                        <a:rPr lang="en-US" sz="2700" dirty="0">
                          <a:latin typeface="Calibri" panose="020F0502020204030204" pitchFamily="34" charset="0"/>
                          <a:cs typeface="Calibri" panose="020F0502020204030204" pitchFamily="34" charset="0"/>
                        </a:rPr>
                        <a:t>No sun (Rev. 21:23; 22:5)</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63197210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3F71A6-64EF-45BD-9145-8DD4E0964677}"/>
              </a:ext>
            </a:extLst>
          </p:cNvPr>
          <p:cNvSpPr>
            <a:spLocks noGrp="1"/>
          </p:cNvSpPr>
          <p:nvPr>
            <p:ph type="sldNum" sz="quarter" idx="12"/>
          </p:nvPr>
        </p:nvSpPr>
        <p:spPr/>
        <p:txBody>
          <a:bodyPr/>
          <a:lstStyle/>
          <a:p>
            <a:fld id="{9EC71654-96A5-4280-94F3-931C61A9F92C}" type="slidenum">
              <a:rPr lang="en-IN" smtClean="0"/>
              <a:pPr/>
              <a:t>25</a:t>
            </a:fld>
            <a:endParaRPr lang="en-IN" dirty="0"/>
          </a:p>
        </p:txBody>
      </p:sp>
      <p:pic>
        <p:nvPicPr>
          <p:cNvPr id="2050" name="Picture 2" descr="Map of Qumran and Masada by the Dead Sea.  Book of Sirach">
            <a:extLst>
              <a:ext uri="{FF2B5EF4-FFF2-40B4-BE49-F238E27FC236}">
                <a16:creationId xmlns:a16="http://schemas.microsoft.com/office/drawing/2014/main" id="{2B9A650C-FAA3-4EA9-B1F4-D056D2D38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71438"/>
            <a:ext cx="5372100" cy="6715125"/>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8C01F8C6-DE80-4EB9-9620-D6A24CAD1EFC}"/>
              </a:ext>
            </a:extLst>
          </p:cNvPr>
          <p:cNvSpPr/>
          <p:nvPr/>
        </p:nvSpPr>
        <p:spPr>
          <a:xfrm flipH="1" flipV="1">
            <a:off x="2316478" y="5590903"/>
            <a:ext cx="1802675" cy="765448"/>
          </a:xfrm>
          <a:prstGeom prst="ellipse">
            <a:avLst/>
          </a:prstGeom>
          <a:noFill/>
          <a:ln w="57150">
            <a:solidFill>
              <a:srgbClr val="FF00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04137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9F1DA2-72E5-482A-A0D7-07A851CB9B13}"/>
              </a:ext>
            </a:extLst>
          </p:cNvPr>
          <p:cNvSpPr>
            <a:spLocks noGrp="1"/>
          </p:cNvSpPr>
          <p:nvPr>
            <p:ph type="sldNum" sz="quarter" idx="12"/>
          </p:nvPr>
        </p:nvSpPr>
        <p:spPr/>
        <p:txBody>
          <a:bodyPr/>
          <a:lstStyle/>
          <a:p>
            <a:fld id="{A025970F-7A46-46CD-9785-CC6B011A0510}" type="slidenum">
              <a:rPr lang="en-US" altLang="en-US" smtClean="0"/>
              <a:pPr/>
              <a:t>26</a:t>
            </a:fld>
            <a:endParaRPr lang="en-US" altLang="en-US"/>
          </a:p>
        </p:txBody>
      </p:sp>
      <p:pic>
        <p:nvPicPr>
          <p:cNvPr id="1026" name="Picture 2" descr="https://biblewalks.com/Photos42/Massada120s.jpg">
            <a:extLst>
              <a:ext uri="{FF2B5EF4-FFF2-40B4-BE49-F238E27FC236}">
                <a16:creationId xmlns:a16="http://schemas.microsoft.com/office/drawing/2014/main" id="{D3E65CBB-B252-4698-B41F-22AFE84862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385" y="136524"/>
            <a:ext cx="8741229" cy="6555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767711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fld id="{9EC71654-96A5-4280-94F3-931C61A9F92C}" type="slidenum">
              <a:rPr lang="en-IN" smtClean="0"/>
              <a:pPr/>
              <a:t>27</a:t>
            </a:fld>
            <a:endParaRPr lang="en-IN" dirty="0"/>
          </a:p>
        </p:txBody>
      </p:sp>
      <p:sp>
        <p:nvSpPr>
          <p:cNvPr id="22" name="Title 1">
            <a:extLst/>
          </p:cNvPr>
          <p:cNvSpPr>
            <a:spLocks noGrp="1"/>
          </p:cNvSpPr>
          <p:nvPr>
            <p:ph type="title"/>
          </p:nvPr>
        </p:nvSpPr>
        <p:spPr>
          <a:xfrm>
            <a:off x="335970" y="322793"/>
            <a:ext cx="5484537" cy="502727"/>
          </a:xfrm>
        </p:spPr>
        <p:txBody>
          <a:bodyPr/>
          <a:lstStyle/>
          <a:p>
            <a:pPr>
              <a:lnSpc>
                <a:spcPct val="100000"/>
              </a:lnSpc>
            </a:pPr>
            <a:r>
              <a:rPr lang="en-IN" dirty="0">
                <a:solidFill>
                  <a:schemeClr val="bg1"/>
                </a:solidFill>
                <a:effectLst>
                  <a:outerShdw blurRad="38100" dist="38100" dir="2700000" algn="tl">
                    <a:srgbClr val="000000">
                      <a:alpha val="43137"/>
                    </a:srgbClr>
                  </a:outerShdw>
                </a:effectLst>
              </a:rPr>
              <a:t>Masada</a:t>
            </a:r>
          </a:p>
        </p:txBody>
      </p:sp>
      <p:pic>
        <p:nvPicPr>
          <p:cNvPr id="20" name="Picture 19"/>
          <p:cNvPicPr>
            <a:picLocks noChangeAspect="1"/>
          </p:cNvPicPr>
          <p:nvPr/>
        </p:nvPicPr>
        <p:blipFill>
          <a:blip r:embed="rId3"/>
          <a:stretch>
            <a:fillRect/>
          </a:stretch>
        </p:blipFill>
        <p:spPr>
          <a:xfrm>
            <a:off x="335970" y="3850129"/>
            <a:ext cx="5324629" cy="2801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p:cNvPicPr>
            <a:picLocks noChangeAspect="1"/>
          </p:cNvPicPr>
          <p:nvPr/>
        </p:nvPicPr>
        <p:blipFill rotWithShape="1">
          <a:blip r:embed="rId4"/>
          <a:srcRect l="9903" r="6795"/>
          <a:stretch/>
        </p:blipFill>
        <p:spPr>
          <a:xfrm>
            <a:off x="5820507" y="3850129"/>
            <a:ext cx="2896767" cy="26080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26" name="Straight Arrow Connector 25"/>
          <p:cNvCxnSpPr/>
          <p:nvPr/>
        </p:nvCxnSpPr>
        <p:spPr>
          <a:xfrm flipH="1">
            <a:off x="4607169" y="5460023"/>
            <a:ext cx="1213338" cy="237392"/>
          </a:xfrm>
          <a:prstGeom prst="straightConnector1">
            <a:avLst/>
          </a:prstGeom>
          <a:ln w="76200">
            <a:solidFill>
              <a:srgbClr val="333333"/>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5"/>
          <a:srcRect l="7468" r="5893"/>
          <a:stretch/>
        </p:blipFill>
        <p:spPr>
          <a:xfrm>
            <a:off x="3790435" y="159484"/>
            <a:ext cx="4953182" cy="33838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 name="Picture 29"/>
          <p:cNvPicPr>
            <a:picLocks noChangeAspect="1"/>
          </p:cNvPicPr>
          <p:nvPr/>
        </p:nvPicPr>
        <p:blipFill>
          <a:blip r:embed="rId6"/>
          <a:stretch>
            <a:fillRect/>
          </a:stretch>
        </p:blipFill>
        <p:spPr>
          <a:xfrm>
            <a:off x="717027" y="825520"/>
            <a:ext cx="2281257" cy="2751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1123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fld id="{9EC71654-96A5-4280-94F3-931C61A9F92C}" type="slidenum">
              <a:rPr lang="en-IN" smtClean="0"/>
              <a:pPr/>
              <a:t>28</a:t>
            </a:fld>
            <a:endParaRPr lang="en-IN" dirty="0"/>
          </a:p>
        </p:txBody>
      </p:sp>
      <p:pic>
        <p:nvPicPr>
          <p:cNvPr id="19" name="Picture 18"/>
          <p:cNvPicPr>
            <a:picLocks noChangeAspect="1"/>
          </p:cNvPicPr>
          <p:nvPr/>
        </p:nvPicPr>
        <p:blipFill rotWithShape="1">
          <a:blip r:embed="rId3"/>
          <a:srcRect l="1295" t="71183" r="1847" b="7173"/>
          <a:stretch/>
        </p:blipFill>
        <p:spPr>
          <a:xfrm>
            <a:off x="3499339" y="189271"/>
            <a:ext cx="4826978" cy="19755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Title 1">
            <a:extLst/>
          </p:cNvPr>
          <p:cNvSpPr>
            <a:spLocks noGrp="1"/>
          </p:cNvSpPr>
          <p:nvPr>
            <p:ph type="title"/>
          </p:nvPr>
        </p:nvSpPr>
        <p:spPr>
          <a:xfrm>
            <a:off x="757070" y="925665"/>
            <a:ext cx="5484537" cy="502727"/>
          </a:xfrm>
        </p:spPr>
        <p:txBody>
          <a:bodyPr/>
          <a:lstStyle/>
          <a:p>
            <a:pPr>
              <a:lnSpc>
                <a:spcPct val="100000"/>
              </a:lnSpc>
            </a:pPr>
            <a:r>
              <a:rPr lang="en-IN" dirty="0">
                <a:solidFill>
                  <a:schemeClr val="bg1"/>
                </a:solidFill>
                <a:effectLst>
                  <a:outerShdw blurRad="38100" dist="38100" dir="2700000" algn="tl">
                    <a:srgbClr val="000000">
                      <a:alpha val="43137"/>
                    </a:srgbClr>
                  </a:outerShdw>
                </a:effectLst>
              </a:rPr>
              <a:t>Masada</a:t>
            </a:r>
          </a:p>
        </p:txBody>
      </p:sp>
      <p:pic>
        <p:nvPicPr>
          <p:cNvPr id="2" name="Picture 1"/>
          <p:cNvPicPr>
            <a:picLocks noChangeAspect="1"/>
          </p:cNvPicPr>
          <p:nvPr/>
        </p:nvPicPr>
        <p:blipFill rotWithShape="1">
          <a:blip r:embed="rId4"/>
          <a:srcRect l="2277" t="3377" r="2304" b="10204"/>
          <a:stretch/>
        </p:blipFill>
        <p:spPr>
          <a:xfrm>
            <a:off x="1046284" y="2263655"/>
            <a:ext cx="7280033" cy="4285768"/>
          </a:xfrm>
          <a:prstGeom prst="rect">
            <a:avLst/>
          </a:prstGeom>
        </p:spPr>
      </p:pic>
    </p:spTree>
    <p:extLst>
      <p:ext uri="{BB962C8B-B14F-4D97-AF65-F5344CB8AC3E}">
        <p14:creationId xmlns:p14="http://schemas.microsoft.com/office/powerpoint/2010/main" val="3140664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6216" y="163516"/>
            <a:ext cx="8791575" cy="6530975"/>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176215" y="152400"/>
            <a:ext cx="8791575" cy="4724370"/>
          </a:xfrm>
          <a:prstGeom prst="rect">
            <a:avLst/>
          </a:prstGeom>
          <a:noFill/>
          <a:ln w="28575">
            <a:noFill/>
            <a:miter lim="800000"/>
            <a:headEnd/>
            <a:tailEnd/>
          </a:ln>
        </p:spPr>
        <p:txBody>
          <a:bodyPr wrap="square">
            <a:spAutoFit/>
          </a:bodyPr>
          <a:lstStyle/>
          <a:p>
            <a:pPr algn="ctr">
              <a:spcAft>
                <a:spcPts val="600"/>
              </a:spcAft>
            </a:pPr>
            <a:r>
              <a:rPr lang="en-US" sz="2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solidFill>
                  <a:schemeClr val="bg1"/>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Ezekiel 36:24-28</a:t>
            </a:r>
          </a:p>
          <a:p>
            <a:pPr algn="just"/>
            <a:r>
              <a:rPr lang="en-US" sz="2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 will take you from the nations, </a:t>
            </a:r>
            <a:r>
              <a:rPr lang="en-US" sz="2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gather you from all the lands and bring you into your own land. </a:t>
            </a:r>
            <a:r>
              <a:rPr lang="en-US" sz="2600" b="1" u="sng" baseline="30000"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25 </a:t>
            </a:r>
            <a:r>
              <a:rPr lang="en-US" sz="2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 will sprinkle clean water on you, and you will be clean</a:t>
            </a:r>
            <a:r>
              <a:rPr lang="en-US" sz="2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 will cleanse you from all your filthiness and from all your idols. </a:t>
            </a:r>
            <a:r>
              <a:rPr lang="en-US" sz="2600" baseline="30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26 </a:t>
            </a:r>
            <a:r>
              <a:rPr lang="en-US" sz="2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Moreover, I will give you a new heart and </a:t>
            </a:r>
            <a:r>
              <a:rPr lang="en-US" sz="2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put a new spirit within you</a:t>
            </a:r>
            <a:r>
              <a:rPr lang="en-US" sz="2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 will remove the heart of stone from your flesh and give you a heart of flesh. </a:t>
            </a:r>
            <a:r>
              <a:rPr lang="en-US" sz="2600" baseline="30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27 </a:t>
            </a:r>
            <a:r>
              <a:rPr lang="en-US" sz="2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put My Spirit within you and cause you to walk in My statutes, and you will be careful to observe My ordinances. </a:t>
            </a:r>
            <a:r>
              <a:rPr lang="en-US" sz="2600" baseline="300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28 </a:t>
            </a:r>
            <a:r>
              <a:rPr lang="en-US" sz="26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will live in the land that I gave to your forefathers; so you will be My people, and I will be your God.”</a:t>
            </a:r>
          </a:p>
        </p:txBody>
      </p:sp>
    </p:spTree>
    <p:extLst>
      <p:ext uri="{BB962C8B-B14F-4D97-AF65-F5344CB8AC3E}">
        <p14:creationId xmlns:p14="http://schemas.microsoft.com/office/powerpoint/2010/main" val="3718120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0" y="77006"/>
            <a:ext cx="9144000" cy="1980941"/>
          </a:xfrm>
        </p:spPr>
        <p:txBody>
          <a:bodyPr anchor="ctr"/>
          <a:lstStyle/>
          <a:p>
            <a:r>
              <a:rPr lang="en-IN" sz="3200" dirty="0" err="1">
                <a:latin typeface="Papyrus" panose="03070502060502030205" pitchFamily="66" charset="0"/>
              </a:rPr>
              <a:t>Sepphoris</a:t>
            </a:r>
            <a:r>
              <a:rPr lang="en-IN" sz="3200" dirty="0">
                <a:latin typeface="Papyrus" panose="03070502060502030205" pitchFamily="66" charset="0"/>
              </a:rPr>
              <a:t>, Upper Galilee/Caesarea-Philippi </a:t>
            </a:r>
            <a:r>
              <a:rPr lang="en-IN" sz="3200" dirty="0" err="1">
                <a:latin typeface="Papyrus" panose="03070502060502030205" pitchFamily="66" charset="0"/>
              </a:rPr>
              <a:t>andTel</a:t>
            </a:r>
            <a:r>
              <a:rPr lang="en-IN" sz="3200" dirty="0">
                <a:latin typeface="Papyrus" panose="03070502060502030205" pitchFamily="66" charset="0"/>
              </a:rPr>
              <a:t> Dan, Sea of Galilee, Mt.  of Beatitudes </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258607" y="1725175"/>
            <a:ext cx="6116833" cy="4587625"/>
          </a:xfrm>
        </p:spPr>
      </p:pic>
      <p:sp>
        <p:nvSpPr>
          <p:cNvPr id="4" name="Rectangle 3"/>
          <p:cNvSpPr/>
          <p:nvPr/>
        </p:nvSpPr>
        <p:spPr>
          <a:xfrm rot="19325295">
            <a:off x="219388" y="2090982"/>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2</a:t>
            </a:r>
          </a:p>
        </p:txBody>
      </p:sp>
    </p:spTree>
    <p:extLst>
      <p:ext uri="{BB962C8B-B14F-4D97-AF65-F5344CB8AC3E}">
        <p14:creationId xmlns:p14="http://schemas.microsoft.com/office/powerpoint/2010/main" val="3187533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6216" y="163516"/>
            <a:ext cx="8791575" cy="6530975"/>
          </a:xfrm>
          <a:prstGeom prst="rect">
            <a:avLst/>
          </a:prstGeom>
          <a:noFill/>
          <a:ln w="38100">
            <a:solidFill>
              <a:schemeClr val="bg1"/>
            </a:solidFill>
            <a:miter lim="800000"/>
            <a:headEnd/>
            <a:tailEnd/>
          </a:ln>
        </p:spPr>
      </p:pic>
      <p:sp>
        <p:nvSpPr>
          <p:cNvPr id="134147" name="Rectangle 1"/>
          <p:cNvSpPr>
            <a:spLocks noChangeArrowheads="1"/>
          </p:cNvSpPr>
          <p:nvPr/>
        </p:nvSpPr>
        <p:spPr bwMode="auto">
          <a:xfrm>
            <a:off x="176216" y="254943"/>
            <a:ext cx="8843959" cy="5155257"/>
          </a:xfrm>
          <a:prstGeom prst="rect">
            <a:avLst/>
          </a:prstGeom>
          <a:noFill/>
          <a:ln w="28575">
            <a:noFill/>
            <a:miter lim="800000"/>
            <a:headEnd/>
            <a:tailEnd/>
          </a:ln>
        </p:spPr>
        <p:txBody>
          <a:bodyPr wrap="square">
            <a:spAutoFit/>
          </a:bodyPr>
          <a:lstStyle/>
          <a:p>
            <a:pPr algn="ctr">
              <a:spcAft>
                <a:spcPts val="600"/>
              </a:spcAft>
            </a:pPr>
            <a:r>
              <a:rPr lang="en-US" sz="2600" baseline="30000" dirty="0">
                <a:effectLst>
                  <a:outerShdw blurRad="38100" dist="38100" dir="2700000" algn="tl">
                    <a:srgbClr val="000000">
                      <a:alpha val="43137"/>
                    </a:srgbClr>
                  </a:outerShdw>
                </a:effectLst>
                <a:latin typeface="Calibri" panose="020F0502020204030204" pitchFamily="34" charset="0"/>
              </a:rPr>
              <a:t> </a:t>
            </a:r>
            <a:r>
              <a:rPr lang="en-US" sz="3600" dirty="0">
                <a:solidFill>
                  <a:schemeClr val="bg1"/>
                </a:solidFill>
                <a:effectLst>
                  <a:outerShdw blurRad="38100" dist="38100" dir="2700000" algn="tl">
                    <a:srgbClr val="000000">
                      <a:alpha val="43137"/>
                    </a:srgbClr>
                  </a:outerShdw>
                </a:effectLst>
                <a:latin typeface="Calibri" panose="020F0502020204030204" pitchFamily="34" charset="0"/>
                <a:ea typeface="+mj-ea"/>
              </a:rPr>
              <a:t>Ezekiel 37:7-11</a:t>
            </a:r>
          </a:p>
          <a:p>
            <a:pPr algn="just"/>
            <a:r>
              <a:rPr lang="en-US" sz="2300" dirty="0">
                <a:solidFill>
                  <a:schemeClr val="bg1"/>
                </a:solidFill>
                <a:latin typeface="Calibri" panose="020F0502020204030204" pitchFamily="34" charset="0"/>
                <a:cs typeface="Calibri" panose="020F0502020204030204" pitchFamily="34" charset="0"/>
              </a:rPr>
              <a:t>So I prophesied as I was commanded; and as I prophesied, there was a</a:t>
            </a:r>
            <a:r>
              <a:rPr lang="en-US" sz="2300" baseline="30000" dirty="0">
                <a:solidFill>
                  <a:schemeClr val="bg1"/>
                </a:solidFill>
                <a:latin typeface="Calibri" panose="020F0502020204030204" pitchFamily="34" charset="0"/>
                <a:cs typeface="Calibri" panose="020F0502020204030204" pitchFamily="34" charset="0"/>
              </a:rPr>
              <a:t> </a:t>
            </a:r>
            <a:r>
              <a:rPr lang="en-US" sz="2300" dirty="0">
                <a:solidFill>
                  <a:schemeClr val="bg1"/>
                </a:solidFill>
                <a:latin typeface="Calibri" panose="020F0502020204030204" pitchFamily="34" charset="0"/>
                <a:cs typeface="Calibri" panose="020F0502020204030204" pitchFamily="34" charset="0"/>
              </a:rPr>
              <a:t>noise, and behold, a rattling; and the bones came together, bone to its bone. </a:t>
            </a:r>
            <a:r>
              <a:rPr lang="en-US" sz="2300" baseline="30000" dirty="0">
                <a:solidFill>
                  <a:schemeClr val="bg1"/>
                </a:solidFill>
                <a:latin typeface="Calibri" panose="020F0502020204030204" pitchFamily="34" charset="0"/>
                <a:cs typeface="Calibri" panose="020F0502020204030204" pitchFamily="34" charset="0"/>
              </a:rPr>
              <a:t>8 </a:t>
            </a:r>
            <a:r>
              <a:rPr lang="en-US" sz="2300" dirty="0">
                <a:solidFill>
                  <a:schemeClr val="bg1"/>
                </a:solidFill>
                <a:latin typeface="Calibri" panose="020F0502020204030204" pitchFamily="34" charset="0"/>
                <a:cs typeface="Calibri" panose="020F0502020204030204" pitchFamily="34" charset="0"/>
              </a:rPr>
              <a:t>And I looked, and behold, sinews were on them, and flesh grew and skin covered them; </a:t>
            </a:r>
            <a:r>
              <a:rPr lang="en-US" sz="2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there was no breath in them</a:t>
            </a:r>
            <a:r>
              <a:rPr lang="en-US" sz="2300" dirty="0">
                <a:solidFill>
                  <a:schemeClr val="bg1"/>
                </a:solidFill>
                <a:latin typeface="Calibri" panose="020F0502020204030204" pitchFamily="34" charset="0"/>
                <a:cs typeface="Calibri" panose="020F0502020204030204" pitchFamily="34" charset="0"/>
              </a:rPr>
              <a:t>. </a:t>
            </a:r>
            <a:r>
              <a:rPr lang="en-US" sz="2300" baseline="30000" dirty="0">
                <a:solidFill>
                  <a:schemeClr val="bg1"/>
                </a:solidFill>
                <a:latin typeface="Calibri" panose="020F0502020204030204" pitchFamily="34" charset="0"/>
                <a:cs typeface="Calibri" panose="020F0502020204030204" pitchFamily="34" charset="0"/>
              </a:rPr>
              <a:t>9 </a:t>
            </a:r>
            <a:r>
              <a:rPr lang="en-US" sz="2300" dirty="0">
                <a:solidFill>
                  <a:schemeClr val="bg1"/>
                </a:solidFill>
                <a:latin typeface="Calibri" panose="020F0502020204030204" pitchFamily="34" charset="0"/>
                <a:cs typeface="Calibri" panose="020F0502020204030204" pitchFamily="34" charset="0"/>
              </a:rPr>
              <a:t>Then He said to me, “Prophesy to the breath, prophesy, son of man, and say to the breath, ‘Thus says the Lord </a:t>
            </a:r>
            <a:r>
              <a:rPr lang="en-US" sz="2300" cap="small" dirty="0">
                <a:solidFill>
                  <a:schemeClr val="bg1"/>
                </a:solidFill>
                <a:latin typeface="Calibri" panose="020F0502020204030204" pitchFamily="34" charset="0"/>
                <a:cs typeface="Calibri" panose="020F0502020204030204" pitchFamily="34" charset="0"/>
              </a:rPr>
              <a:t>God</a:t>
            </a:r>
            <a:r>
              <a:rPr lang="en-US" sz="2300" dirty="0">
                <a:solidFill>
                  <a:schemeClr val="bg1"/>
                </a:solidFill>
                <a:latin typeface="Calibri" panose="020F0502020204030204" pitchFamily="34" charset="0"/>
                <a:cs typeface="Calibri" panose="020F0502020204030204" pitchFamily="34" charset="0"/>
              </a:rPr>
              <a:t>, “Come from the four winds, O breath, and breathe on these slain, that they come to life.”’” </a:t>
            </a:r>
            <a:r>
              <a:rPr lang="en-US" sz="2300" baseline="30000" dirty="0">
                <a:solidFill>
                  <a:schemeClr val="bg1"/>
                </a:solidFill>
                <a:latin typeface="Calibri" panose="020F0502020204030204" pitchFamily="34" charset="0"/>
                <a:cs typeface="Calibri" panose="020F0502020204030204" pitchFamily="34" charset="0"/>
              </a:rPr>
              <a:t>10 </a:t>
            </a:r>
            <a:r>
              <a:rPr lang="en-US" sz="2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I prophesied as He commanded me, and the breath came into them, and they came to life</a:t>
            </a:r>
            <a:r>
              <a:rPr lang="en-US" sz="2300" dirty="0">
                <a:solidFill>
                  <a:schemeClr val="bg1"/>
                </a:solidFill>
                <a:latin typeface="Calibri" panose="020F0502020204030204" pitchFamily="34" charset="0"/>
                <a:cs typeface="Calibri" panose="020F0502020204030204" pitchFamily="34" charset="0"/>
              </a:rPr>
              <a:t> and stood on their feet, an exceedingly great army. </a:t>
            </a:r>
            <a:r>
              <a:rPr lang="en-US" sz="2300" baseline="30000" dirty="0">
                <a:solidFill>
                  <a:schemeClr val="bg1"/>
                </a:solidFill>
                <a:latin typeface="Calibri" panose="020F0502020204030204" pitchFamily="34" charset="0"/>
                <a:cs typeface="Calibri" panose="020F0502020204030204" pitchFamily="34" charset="0"/>
              </a:rPr>
              <a:t>11 </a:t>
            </a:r>
            <a:r>
              <a:rPr lang="en-US" sz="2300" dirty="0">
                <a:solidFill>
                  <a:schemeClr val="bg1"/>
                </a:solidFill>
                <a:latin typeface="Calibri" panose="020F0502020204030204" pitchFamily="34" charset="0"/>
                <a:cs typeface="Calibri" panose="020F0502020204030204" pitchFamily="34" charset="0"/>
              </a:rPr>
              <a:t>Then He said to me, “Son of man, </a:t>
            </a:r>
            <a:r>
              <a:rPr lang="en-US" sz="2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bones are the whole house of Israel</a:t>
            </a:r>
            <a:r>
              <a:rPr lang="en-US" sz="2300" dirty="0">
                <a:solidFill>
                  <a:schemeClr val="bg1"/>
                </a:solidFill>
                <a:latin typeface="Calibri" panose="020F0502020204030204" pitchFamily="34" charset="0"/>
                <a:cs typeface="Calibri" panose="020F0502020204030204" pitchFamily="34" charset="0"/>
              </a:rPr>
              <a:t>; behold, they say, ‘Our bones are dried up and our hope has perished. We are completely cut off’</a:t>
            </a:r>
            <a:r>
              <a:rPr lang="en-US" sz="2300" dirty="0">
                <a:solidFill>
                  <a:schemeClr val="bg1"/>
                </a:solidFill>
                <a:effectLst>
                  <a:outerShdw blurRad="38100" dist="38100" dir="2700000" algn="tl">
                    <a:srgbClr val="000000">
                      <a:alpha val="43137"/>
                    </a:srgbClr>
                  </a:outerShdw>
                </a:effectLst>
                <a:latin typeface="Calibri" panose="020F0502020204030204" pitchFamily="34" charset="0"/>
              </a:rPr>
              <a:t>.”</a:t>
            </a:r>
            <a:endParaRPr lang="en-US" sz="23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20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766355" y="148045"/>
            <a:ext cx="7772400" cy="1447800"/>
          </a:xfrm>
        </p:spPr>
        <p:txBody>
          <a:bodyPr/>
          <a:lstStyle/>
          <a:p>
            <a:pPr algn="ctr"/>
            <a:r>
              <a:rPr lang="en-US" sz="4000" dirty="0"/>
              <a:t>Six Parts of a Suzerain-Vassal Treaty in Deuteronomy</a:t>
            </a:r>
          </a:p>
        </p:txBody>
      </p:sp>
      <p:sp>
        <p:nvSpPr>
          <p:cNvPr id="36867" name="Rectangle 3"/>
          <p:cNvSpPr>
            <a:spLocks noGrp="1" noChangeArrowheads="1"/>
          </p:cNvSpPr>
          <p:nvPr>
            <p:ph type="body" idx="4294967295"/>
          </p:nvPr>
        </p:nvSpPr>
        <p:spPr>
          <a:xfrm>
            <a:off x="226423" y="1981200"/>
            <a:ext cx="6019800" cy="4572000"/>
          </a:xfrm>
          <a:noFill/>
        </p:spPr>
        <p:txBody>
          <a:bodyPr/>
          <a:lstStyle/>
          <a:p>
            <a:pPr marL="457200" indent="-457200">
              <a:spcBef>
                <a:spcPts val="0"/>
              </a:spcBef>
              <a:spcAft>
                <a:spcPts val="1200"/>
              </a:spcAft>
            </a:pPr>
            <a:r>
              <a:rPr lang="en-US" sz="2800" dirty="0">
                <a:effectLst/>
              </a:rPr>
              <a:t>Preamble (1:1-5)</a:t>
            </a:r>
          </a:p>
          <a:p>
            <a:pPr marL="457200" indent="-457200">
              <a:spcBef>
                <a:spcPts val="0"/>
              </a:spcBef>
              <a:spcAft>
                <a:spcPts val="1200"/>
              </a:spcAft>
            </a:pPr>
            <a:r>
              <a:rPr lang="en-US" sz="2800" dirty="0">
                <a:effectLst/>
              </a:rPr>
              <a:t>Prologue (1:6</a:t>
            </a:r>
            <a:r>
              <a:rPr lang="en-US" sz="2800" dirty="0">
                <a:effectLst/>
                <a:cs typeface="Times New Roman" pitchFamily="18" charset="0"/>
              </a:rPr>
              <a:t>–4:40)</a:t>
            </a:r>
            <a:endParaRPr lang="en-US" sz="2800" dirty="0">
              <a:effectLst/>
            </a:endParaRPr>
          </a:p>
          <a:p>
            <a:pPr marL="457200" indent="-457200">
              <a:spcBef>
                <a:spcPts val="0"/>
              </a:spcBef>
              <a:spcAft>
                <a:spcPts val="1200"/>
              </a:spcAft>
            </a:pPr>
            <a:r>
              <a:rPr lang="en-US" sz="2800" dirty="0">
                <a:effectLst/>
              </a:rPr>
              <a:t>Covenant obligations (5</a:t>
            </a:r>
            <a:r>
              <a:rPr lang="en-US" sz="2800" dirty="0">
                <a:effectLst/>
                <a:cs typeface="Times New Roman" pitchFamily="18" charset="0"/>
              </a:rPr>
              <a:t>–26)</a:t>
            </a:r>
            <a:endParaRPr lang="en-US" sz="2800" dirty="0">
              <a:effectLst/>
            </a:endParaRPr>
          </a:p>
          <a:p>
            <a:pPr marL="457200" indent="-457200">
              <a:spcBef>
                <a:spcPts val="0"/>
              </a:spcBef>
              <a:spcAft>
                <a:spcPts val="1200"/>
              </a:spcAft>
            </a:pPr>
            <a:r>
              <a:rPr lang="en-US" sz="2800" dirty="0">
                <a:effectLst/>
              </a:rPr>
              <a:t>Storage and reading instructions (27:2-3; 31:9, 24, 26)</a:t>
            </a:r>
          </a:p>
          <a:p>
            <a:pPr marL="457200" indent="-457200">
              <a:spcBef>
                <a:spcPts val="0"/>
              </a:spcBef>
              <a:spcAft>
                <a:spcPts val="1200"/>
              </a:spcAft>
            </a:pPr>
            <a:r>
              <a:rPr lang="en-US" sz="2800" dirty="0">
                <a:effectLst/>
              </a:rPr>
              <a:t>Witnesses (32:1)</a:t>
            </a:r>
          </a:p>
          <a:p>
            <a:pPr marL="457200" indent="-457200">
              <a:spcBef>
                <a:spcPts val="0"/>
              </a:spcBef>
              <a:spcAft>
                <a:spcPts val="1200"/>
              </a:spcAft>
            </a:pPr>
            <a:r>
              <a:rPr lang="en-US" sz="2800" b="1" i="1" u="sng" dirty="0">
                <a:solidFill>
                  <a:srgbClr val="FFFFCC"/>
                </a:solidFill>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5715000" y="1981200"/>
            <a:ext cx="2992438" cy="3074988"/>
          </a:xfrm>
          <a:prstGeom prst="rect">
            <a:avLst/>
          </a:prstGeom>
          <a:noFill/>
          <a:ln w="9525">
            <a:noFill/>
            <a:miter lim="800000"/>
            <a:headEnd/>
            <a:tailEnd/>
          </a:ln>
        </p:spPr>
      </p:pic>
    </p:spTree>
    <p:extLst>
      <p:ext uri="{BB962C8B-B14F-4D97-AF65-F5344CB8AC3E}">
        <p14:creationId xmlns:p14="http://schemas.microsoft.com/office/powerpoint/2010/main" val="427103984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685800" y="304800"/>
            <a:ext cx="7772400" cy="1143000"/>
          </a:xfrm>
        </p:spPr>
        <p:txBody>
          <a:bodyPr/>
          <a:lstStyle/>
          <a:p>
            <a:pPr algn="ctr" eaLnBrk="1" hangingPunct="1"/>
            <a:r>
              <a:rPr lang="en-US" dirty="0"/>
              <a:t>Israel's Judgments</a:t>
            </a:r>
          </a:p>
        </p:txBody>
      </p:sp>
      <p:sp>
        <p:nvSpPr>
          <p:cNvPr id="32771" name="Rectangle 3"/>
          <p:cNvSpPr>
            <a:spLocks noGrp="1" noChangeArrowheads="1"/>
          </p:cNvSpPr>
          <p:nvPr>
            <p:ph type="body" idx="4294967295"/>
          </p:nvPr>
        </p:nvSpPr>
        <p:spPr>
          <a:xfrm>
            <a:off x="228599" y="1946275"/>
            <a:ext cx="4813663" cy="4114800"/>
          </a:xfrm>
        </p:spPr>
        <p:txBody>
          <a:bodyPr/>
          <a:lstStyle/>
          <a:p>
            <a:pPr marL="457200" indent="-457200">
              <a:spcBef>
                <a:spcPts val="0"/>
              </a:spcBef>
              <a:spcAft>
                <a:spcPts val="2400"/>
              </a:spcAft>
              <a:defRPr/>
            </a:pPr>
            <a:r>
              <a:rPr lang="en-US" dirty="0">
                <a:effectLst/>
              </a:rPr>
              <a:t>Division of the kingdom in 931 B.C. (1 Kgs. 12)</a:t>
            </a:r>
          </a:p>
          <a:p>
            <a:pPr marL="457200" indent="-457200">
              <a:spcBef>
                <a:spcPts val="0"/>
              </a:spcBef>
              <a:spcAft>
                <a:spcPts val="2400"/>
              </a:spcAft>
              <a:defRPr/>
            </a:pPr>
            <a:r>
              <a:rPr lang="en-US" dirty="0">
                <a:effectLst/>
              </a:rPr>
              <a:t>Assyrian judgment in 722 B.C. (2 Kgs. 17)</a:t>
            </a:r>
          </a:p>
          <a:p>
            <a:pPr marL="457200" indent="-457200">
              <a:spcBef>
                <a:spcPts val="0"/>
              </a:spcBef>
              <a:spcAft>
                <a:spcPts val="2400"/>
              </a:spcAft>
              <a:defRPr/>
            </a:pPr>
            <a:r>
              <a:rPr lang="en-US" dirty="0">
                <a:effectLst/>
              </a:rPr>
              <a:t>Babylonian captivity in 586 B.C. (2 Kgs. 25) </a:t>
            </a:r>
          </a:p>
          <a:p>
            <a:pPr marL="457200" indent="-457200">
              <a:spcBef>
                <a:spcPts val="0"/>
              </a:spcBef>
              <a:spcAft>
                <a:spcPts val="2400"/>
              </a:spcAft>
              <a:defRPr/>
            </a:pPr>
            <a:r>
              <a:rPr lang="en-US" dirty="0"/>
              <a:t>Romans in A.D. 70 (Luke 19:41-44)</a:t>
            </a:r>
            <a:endParaRPr lang="en-US" dirty="0">
              <a:effectLst/>
            </a:endParaRPr>
          </a:p>
        </p:txBody>
      </p:sp>
      <p:pic>
        <p:nvPicPr>
          <p:cNvPr id="5" name="Picture 4" descr="C:\Documents and Settings\Owner\Application Data\Microsoft\Media Catalog\Downloaded Clips\cl0\SY01462_.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15000" y="1981200"/>
            <a:ext cx="2992438" cy="3074988"/>
          </a:xfrm>
          <a:prstGeom prst="rect">
            <a:avLst/>
          </a:prstGeom>
          <a:noFill/>
          <a:ln w="9525">
            <a:noFill/>
            <a:miter lim="800000"/>
            <a:headEnd/>
            <a:tailEnd/>
          </a:ln>
        </p:spPr>
      </p:pic>
    </p:spTree>
    <p:extLst>
      <p:ext uri="{BB962C8B-B14F-4D97-AF65-F5344CB8AC3E}">
        <p14:creationId xmlns:p14="http://schemas.microsoft.com/office/powerpoint/2010/main" val="199916284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3F71A6-64EF-45BD-9145-8DD4E0964677}"/>
              </a:ext>
            </a:extLst>
          </p:cNvPr>
          <p:cNvSpPr>
            <a:spLocks noGrp="1"/>
          </p:cNvSpPr>
          <p:nvPr>
            <p:ph type="sldNum" sz="quarter" idx="12"/>
          </p:nvPr>
        </p:nvSpPr>
        <p:spPr/>
        <p:txBody>
          <a:bodyPr/>
          <a:lstStyle/>
          <a:p>
            <a:fld id="{9EC71654-96A5-4280-94F3-931C61A9F92C}" type="slidenum">
              <a:rPr lang="en-IN" smtClean="0"/>
              <a:pPr/>
              <a:t>33</a:t>
            </a:fld>
            <a:endParaRPr lang="en-IN" dirty="0"/>
          </a:p>
        </p:txBody>
      </p:sp>
      <p:pic>
        <p:nvPicPr>
          <p:cNvPr id="2050" name="Picture 2" descr="Map of Qumran and Masada by the Dead Sea.  Book of Sirach">
            <a:extLst>
              <a:ext uri="{FF2B5EF4-FFF2-40B4-BE49-F238E27FC236}">
                <a16:creationId xmlns:a16="http://schemas.microsoft.com/office/drawing/2014/main" id="{2B9A650C-FAA3-4EA9-B1F4-D056D2D38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71438"/>
            <a:ext cx="5372100" cy="6715125"/>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8C01F8C6-DE80-4EB9-9620-D6A24CAD1EFC}"/>
              </a:ext>
            </a:extLst>
          </p:cNvPr>
          <p:cNvSpPr/>
          <p:nvPr/>
        </p:nvSpPr>
        <p:spPr>
          <a:xfrm flipH="1" flipV="1">
            <a:off x="3579223" y="842554"/>
            <a:ext cx="1326840" cy="975946"/>
          </a:xfrm>
          <a:prstGeom prst="ellipse">
            <a:avLst/>
          </a:prstGeom>
          <a:noFill/>
          <a:ln w="57150">
            <a:solidFill>
              <a:srgbClr val="FF00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75469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2A9C73-06ED-419B-81B5-491CBFC22330}"/>
              </a:ext>
            </a:extLst>
          </p:cNvPr>
          <p:cNvSpPr>
            <a:spLocks noGrp="1"/>
          </p:cNvSpPr>
          <p:nvPr>
            <p:ph idx="1"/>
          </p:nvPr>
        </p:nvSpPr>
        <p:spPr>
          <a:xfrm>
            <a:off x="344762" y="940777"/>
            <a:ext cx="3242499" cy="4382808"/>
          </a:xfrm>
        </p:spPr>
        <p:txBody>
          <a:bodyPr/>
          <a:lstStyle/>
          <a:p>
            <a:pPr>
              <a:lnSpc>
                <a:spcPct val="100000"/>
              </a:lnSpc>
              <a:spcBef>
                <a:spcPts val="0"/>
              </a:spcBef>
            </a:pPr>
            <a:r>
              <a:rPr lang="en-IN" sz="1800" b="1" dirty="0">
                <a:solidFill>
                  <a:schemeClr val="bg1"/>
                </a:solidFill>
                <a:effectLst>
                  <a:outerShdw blurRad="38100" dist="38100" dir="2700000" algn="tl">
                    <a:srgbClr val="000000">
                      <a:alpha val="43137"/>
                    </a:srgbClr>
                  </a:outerShdw>
                </a:effectLst>
              </a:rPr>
              <a:t>Dead Sea Scrolls</a:t>
            </a:r>
          </a:p>
        </p:txBody>
      </p:sp>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fld id="{9EC71654-96A5-4280-94F3-931C61A9F92C}" type="slidenum">
              <a:rPr lang="en-IN" smtClean="0"/>
              <a:pPr/>
              <a:t>34</a:t>
            </a:fld>
            <a:endParaRPr lang="en-IN" dirty="0"/>
          </a:p>
        </p:txBody>
      </p:sp>
      <p:sp>
        <p:nvSpPr>
          <p:cNvPr id="2" name="Title 1">
            <a:extLst>
              <a:ext uri="{FF2B5EF4-FFF2-40B4-BE49-F238E27FC236}">
                <a16:creationId xmlns:a16="http://schemas.microsoft.com/office/drawing/2014/main" id="{E2C50832-0B36-43C5-98EC-4CD165D78718}"/>
              </a:ext>
            </a:extLst>
          </p:cNvPr>
          <p:cNvSpPr>
            <a:spLocks noGrp="1"/>
          </p:cNvSpPr>
          <p:nvPr>
            <p:ph type="title"/>
          </p:nvPr>
        </p:nvSpPr>
        <p:spPr>
          <a:xfrm>
            <a:off x="344762" y="438050"/>
            <a:ext cx="5484537" cy="502727"/>
          </a:xfrm>
        </p:spPr>
        <p:txBody>
          <a:bodyPr/>
          <a:lstStyle/>
          <a:p>
            <a:pPr>
              <a:lnSpc>
                <a:spcPct val="100000"/>
              </a:lnSpc>
            </a:pPr>
            <a:r>
              <a:rPr lang="en-IN" dirty="0">
                <a:solidFill>
                  <a:schemeClr val="bg1"/>
                </a:solidFill>
                <a:effectLst>
                  <a:outerShdw blurRad="38100" dist="38100" dir="2700000" algn="tl">
                    <a:srgbClr val="000000">
                      <a:alpha val="43137"/>
                    </a:srgbClr>
                  </a:outerShdw>
                </a:effectLst>
              </a:rPr>
              <a:t>Qumran</a:t>
            </a:r>
          </a:p>
        </p:txBody>
      </p:sp>
      <p:pic>
        <p:nvPicPr>
          <p:cNvPr id="6" name="Picture 5"/>
          <p:cNvPicPr>
            <a:picLocks noChangeAspect="1"/>
          </p:cNvPicPr>
          <p:nvPr/>
        </p:nvPicPr>
        <p:blipFill>
          <a:blip r:embed="rId3"/>
          <a:stretch>
            <a:fillRect/>
          </a:stretch>
        </p:blipFill>
        <p:spPr>
          <a:xfrm>
            <a:off x="6377788" y="3762457"/>
            <a:ext cx="2365829" cy="2975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Oval 11"/>
          <p:cNvSpPr/>
          <p:nvPr/>
        </p:nvSpPr>
        <p:spPr>
          <a:xfrm flipH="1" flipV="1">
            <a:off x="7560702" y="4696899"/>
            <a:ext cx="954719" cy="975946"/>
          </a:xfrm>
          <a:prstGeom prst="ellipse">
            <a:avLst/>
          </a:prstGeom>
          <a:noFill/>
          <a:ln w="57150">
            <a:solidFill>
              <a:srgbClr val="FF00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3349870" y="233056"/>
            <a:ext cx="4381724" cy="3345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p:cNvPicPr>
            <a:picLocks noChangeAspect="1"/>
          </p:cNvPicPr>
          <p:nvPr/>
        </p:nvPicPr>
        <p:blipFill rotWithShape="1">
          <a:blip r:embed="rId5"/>
          <a:srcRect l="10700" r="11687"/>
          <a:stretch/>
        </p:blipFill>
        <p:spPr>
          <a:xfrm>
            <a:off x="607600" y="1407881"/>
            <a:ext cx="2076059" cy="2006164"/>
          </a:xfrm>
          <a:prstGeom prst="ellipse">
            <a:avLst/>
          </a:prstGeom>
          <a:ln w="63500"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p:cNvPicPr>
            <a:picLocks noChangeAspect="1"/>
          </p:cNvPicPr>
          <p:nvPr/>
        </p:nvPicPr>
        <p:blipFill>
          <a:blip r:embed="rId6"/>
          <a:stretch>
            <a:fillRect/>
          </a:stretch>
        </p:blipFill>
        <p:spPr>
          <a:xfrm>
            <a:off x="198274" y="3762457"/>
            <a:ext cx="5531615" cy="28448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3" name="Straight Arrow Connector 22"/>
          <p:cNvCxnSpPr/>
          <p:nvPr/>
        </p:nvCxnSpPr>
        <p:spPr>
          <a:xfrm>
            <a:off x="2683659" y="2597447"/>
            <a:ext cx="2302653" cy="3145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8" idx="3"/>
          </p:cNvCxnSpPr>
          <p:nvPr/>
        </p:nvCxnSpPr>
        <p:spPr>
          <a:xfrm flipH="1">
            <a:off x="502238" y="3120249"/>
            <a:ext cx="409394" cy="83628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9386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4294967295"/>
          </p:nvPr>
        </p:nvSpPr>
        <p:spPr>
          <a:xfrm>
            <a:off x="0" y="1475742"/>
            <a:ext cx="9144000" cy="4800600"/>
          </a:xfrm>
        </p:spPr>
        <p:txBody>
          <a:bodyPr>
            <a:noAutofit/>
          </a:bodyPr>
          <a:lstStyle/>
          <a:p>
            <a:pPr marL="0" indent="0" algn="just">
              <a:buNone/>
            </a:pPr>
            <a:r>
              <a:rPr lang="en-US" sz="3200" dirty="0">
                <a:effectLst>
                  <a:outerShdw blurRad="38100" dist="38100" dir="2700000" algn="tl">
                    <a:srgbClr val="000000">
                      <a:alpha val="43137"/>
                    </a:srgbClr>
                  </a:outerShdw>
                </a:effectLst>
              </a:rPr>
              <a:t>“</a:t>
            </a:r>
            <a:r>
              <a:rPr lang="en-US" sz="3200" dirty="0"/>
              <a:t>The Masoretes were well disciplined and treated the text with the greatest imaginable reverence, and devised a complicated system of safeguards against scribal slips. They counted, for example, the number of times each letter of the alphabet occurs in each book; they pointed out the middle letter of the Pentateuch and the middle letter of the whole Hebrew Bible, and made even more detailed calculations than these. ‘Everything countable seems to be counted,’ says Wheeler Robinson, and they made up mnemonics by which the various totals might be readily remembered.</a:t>
            </a:r>
            <a:r>
              <a:rPr lang="en-US" sz="3200" dirty="0">
                <a:effectLst>
                  <a:outerShdw blurRad="38100" dist="38100" dir="2700000" algn="tl">
                    <a:srgbClr val="000000">
                      <a:alpha val="43137"/>
                    </a:srgbClr>
                  </a:outerShdw>
                </a:effectLst>
              </a:rPr>
              <a:t>”</a:t>
            </a:r>
          </a:p>
        </p:txBody>
      </p:sp>
      <mc:AlternateContent xmlns:mc="http://schemas.openxmlformats.org/markup-compatibility/2006" xmlns:p14="http://schemas.microsoft.com/office/powerpoint/2010/main">
        <mc:Choice Requires="p14">
          <p:contentPart p14:bwMode="auto" r:id="rId2">
            <p14:nvContentPartPr>
              <p14:cNvPr id="9" name="Ink 8"/>
              <p14:cNvContentPartPr/>
              <p14:nvPr/>
            </p14:nvContentPartPr>
            <p14:xfrm>
              <a:off x="3575609" y="3821322"/>
              <a:ext cx="6840" cy="20520"/>
            </p14:xfrm>
          </p:contentPart>
        </mc:Choice>
        <mc:Fallback xmlns="">
          <p:pic>
            <p:nvPicPr>
              <p:cNvPr id="9" name="Ink 8"/>
              <p:cNvPicPr/>
              <p:nvPr/>
            </p:nvPicPr>
            <p:blipFill>
              <a:blip r:embed="rId3"/>
              <a:stretch>
                <a:fillRect/>
              </a:stretch>
            </p:blipFill>
            <p:spPr>
              <a:xfrm>
                <a:off x="3571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10" name="Ink 9"/>
              <p14:cNvContentPartPr/>
              <p14:nvPr/>
            </p14:nvContentPartPr>
            <p14:xfrm>
              <a:off x="3780449" y="3862362"/>
              <a:ext cx="20880" cy="7200"/>
            </p14:xfrm>
          </p:contentPart>
        </mc:Choice>
        <mc:Fallback xmlns="">
          <p:pic>
            <p:nvPicPr>
              <p:cNvPr id="10" name="Ink 9"/>
              <p:cNvPicPr/>
              <p:nvPr/>
            </p:nvPicPr>
            <p:blipFill>
              <a:blip r:embed="rId5"/>
              <a:stretch>
                <a:fillRect/>
              </a:stretch>
            </p:blipFill>
            <p:spPr>
              <a:xfrm>
                <a:off x="3776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p14:cNvContentPartPr/>
              <p14:nvPr/>
            </p14:nvContentPartPr>
            <p14:xfrm>
              <a:off x="3787289" y="3876042"/>
              <a:ext cx="14040" cy="360"/>
            </p14:xfrm>
          </p:contentPart>
        </mc:Choice>
        <mc:Fallback xmlns="">
          <p:pic>
            <p:nvPicPr>
              <p:cNvPr id="11" name="Ink 10"/>
              <p:cNvPicPr/>
              <p:nvPr/>
            </p:nvPicPr>
            <p:blipFill>
              <a:blip r:embed="rId7"/>
              <a:stretch>
                <a:fillRect/>
              </a:stretch>
            </p:blipFill>
            <p:spPr>
              <a:xfrm>
                <a:off x="3782969" y="3871722"/>
                <a:ext cx="22680" cy="9000"/>
              </a:xfrm>
              <a:prstGeom prst="rect">
                <a:avLst/>
              </a:prstGeom>
            </p:spPr>
          </p:pic>
        </mc:Fallback>
      </mc:AlternateContent>
      <p:sp>
        <p:nvSpPr>
          <p:cNvPr id="13" name="Rectangle 12">
            <a:extLst>
              <a:ext uri="{FF2B5EF4-FFF2-40B4-BE49-F238E27FC236}">
                <a16:creationId xmlns:a16="http://schemas.microsoft.com/office/drawing/2014/main" id="{03B0F2B1-854D-4A01-A544-40470566ED05}"/>
              </a:ext>
            </a:extLst>
          </p:cNvPr>
          <p:cNvSpPr/>
          <p:nvPr/>
        </p:nvSpPr>
        <p:spPr>
          <a:xfrm>
            <a:off x="2317665" y="228600"/>
            <a:ext cx="4884324" cy="1015663"/>
          </a:xfrm>
          <a:prstGeom prst="rect">
            <a:avLst/>
          </a:prstGeom>
        </p:spPr>
        <p:txBody>
          <a:bodyPr wrap="square">
            <a:spAutoFit/>
          </a:bodyPr>
          <a:lstStyle/>
          <a:p>
            <a:pPr algn="ctr">
              <a:spcAft>
                <a:spcPts val="1200"/>
              </a:spcAft>
            </a:pPr>
            <a:r>
              <a:rPr lang="en-US" sz="32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F.F. Bruce</a:t>
            </a:r>
          </a:p>
          <a:p>
            <a:pPr algn="ctr"/>
            <a:r>
              <a:rPr lang="en-US" dirty="0"/>
              <a:t>F.F. Bruce, </a:t>
            </a:r>
            <a:r>
              <a:rPr lang="en-US" i="1" dirty="0"/>
              <a:t>The Books and the Parchments</a:t>
            </a:r>
            <a:r>
              <a:rPr lang="en-US" dirty="0"/>
              <a:t>, 117.</a:t>
            </a:r>
            <a:endPar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050" name="Picture 2" descr="Image result for f.f. bruce">
            <a:extLst>
              <a:ext uri="{FF2B5EF4-FFF2-40B4-BE49-F238E27FC236}">
                <a16:creationId xmlns:a16="http://schemas.microsoft.com/office/drawing/2014/main" id="{CC98BAB2-A1DA-4F1F-8977-B8BDB40901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0593" y="121388"/>
            <a:ext cx="1040675" cy="130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20597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B3F71A6-64EF-45BD-9145-8DD4E0964677}"/>
              </a:ext>
            </a:extLst>
          </p:cNvPr>
          <p:cNvSpPr>
            <a:spLocks noGrp="1"/>
          </p:cNvSpPr>
          <p:nvPr>
            <p:ph type="sldNum" sz="quarter" idx="12"/>
          </p:nvPr>
        </p:nvSpPr>
        <p:spPr/>
        <p:txBody>
          <a:bodyPr/>
          <a:lstStyle/>
          <a:p>
            <a:fld id="{9EC71654-96A5-4280-94F3-931C61A9F92C}" type="slidenum">
              <a:rPr lang="en-IN" smtClean="0"/>
              <a:pPr/>
              <a:t>36</a:t>
            </a:fld>
            <a:endParaRPr lang="en-IN" dirty="0"/>
          </a:p>
        </p:txBody>
      </p:sp>
      <p:pic>
        <p:nvPicPr>
          <p:cNvPr id="2050" name="Picture 2" descr="Map of Qumran and Masada by the Dead Sea.  Book of Sirach">
            <a:extLst>
              <a:ext uri="{FF2B5EF4-FFF2-40B4-BE49-F238E27FC236}">
                <a16:creationId xmlns:a16="http://schemas.microsoft.com/office/drawing/2014/main" id="{2B9A650C-FAA3-4EA9-B1F4-D056D2D387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71438"/>
            <a:ext cx="5372100" cy="6715125"/>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8C01F8C6-DE80-4EB9-9620-D6A24CAD1EFC}"/>
              </a:ext>
            </a:extLst>
          </p:cNvPr>
          <p:cNvSpPr/>
          <p:nvPr/>
        </p:nvSpPr>
        <p:spPr>
          <a:xfrm flipH="1" flipV="1">
            <a:off x="3579223" y="842554"/>
            <a:ext cx="1326840" cy="975946"/>
          </a:xfrm>
          <a:prstGeom prst="ellipse">
            <a:avLst/>
          </a:prstGeom>
          <a:noFill/>
          <a:ln w="57150">
            <a:solidFill>
              <a:srgbClr val="FF00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898B085-D31C-437D-9A63-3933C018387C}"/>
              </a:ext>
            </a:extLst>
          </p:cNvPr>
          <p:cNvSpPr/>
          <p:nvPr/>
        </p:nvSpPr>
        <p:spPr>
          <a:xfrm flipH="1" flipV="1">
            <a:off x="1885950" y="463731"/>
            <a:ext cx="1326840" cy="975946"/>
          </a:xfrm>
          <a:prstGeom prst="ellipse">
            <a:avLst/>
          </a:prstGeom>
          <a:noFill/>
          <a:ln w="57150">
            <a:solidFill>
              <a:srgbClr val="FF0000">
                <a:alpha val="4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33757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09E937-18E5-4704-A15B-2691ADE78466}"/>
              </a:ext>
            </a:extLst>
          </p:cNvPr>
          <p:cNvSpPr>
            <a:spLocks noGrp="1"/>
          </p:cNvSpPr>
          <p:nvPr>
            <p:ph type="sldNum" sz="quarter" idx="12"/>
          </p:nvPr>
        </p:nvSpPr>
        <p:spPr/>
        <p:txBody>
          <a:bodyPr/>
          <a:lstStyle/>
          <a:p>
            <a:fld id="{A025970F-7A46-46CD-9785-CC6B011A0510}" type="slidenum">
              <a:rPr lang="en-US" altLang="en-US" smtClean="0"/>
              <a:pPr/>
              <a:t>37</a:t>
            </a:fld>
            <a:endParaRPr lang="en-US" altLang="en-US"/>
          </a:p>
        </p:txBody>
      </p:sp>
      <p:pic>
        <p:nvPicPr>
          <p:cNvPr id="3074" name="Picture 2" descr="Image may contain: Anne Woods, smiling, sky, cloud and outdoor">
            <a:extLst>
              <a:ext uri="{FF2B5EF4-FFF2-40B4-BE49-F238E27FC236}">
                <a16:creationId xmlns:a16="http://schemas.microsoft.com/office/drawing/2014/main" id="{5317542E-7CE2-47E4-B93B-96F517CAF1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9367" y="136524"/>
            <a:ext cx="4384633" cy="32924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hrine of the book">
            <a:extLst>
              <a:ext uri="{FF2B5EF4-FFF2-40B4-BE49-F238E27FC236}">
                <a16:creationId xmlns:a16="http://schemas.microsoft.com/office/drawing/2014/main" id="{EE8C15BD-144C-4C6E-BB9E-1F7AFADA73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57" y="3627756"/>
            <a:ext cx="4640581" cy="309372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shrine of the book">
            <a:extLst>
              <a:ext uri="{FF2B5EF4-FFF2-40B4-BE49-F238E27FC236}">
                <a16:creationId xmlns:a16="http://schemas.microsoft.com/office/drawing/2014/main" id="{D05BFDA4-AF5B-4847-89BF-95B350B6F6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1038" y="3992881"/>
            <a:ext cx="4159605" cy="218957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shrine of the book">
            <a:extLst>
              <a:ext uri="{FF2B5EF4-FFF2-40B4-BE49-F238E27FC236}">
                <a16:creationId xmlns:a16="http://schemas.microsoft.com/office/drawing/2014/main" id="{20188375-4E66-48E7-9C46-E70F47CCBA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357" y="222974"/>
            <a:ext cx="4510906" cy="3007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42289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0" y="77006"/>
            <a:ext cx="9144000" cy="1980941"/>
          </a:xfrm>
        </p:spPr>
        <p:txBody>
          <a:bodyPr anchor="ctr"/>
          <a:lstStyle/>
          <a:p>
            <a:r>
              <a:rPr lang="en-IN" sz="3200" dirty="0">
                <a:latin typeface="Papyrus" panose="03070502060502030205" pitchFamily="66" charset="0"/>
              </a:rPr>
              <a:t>Capernaum, </a:t>
            </a:r>
            <a:r>
              <a:rPr lang="en-IN" sz="3200" dirty="0" err="1">
                <a:latin typeface="Papyrus" panose="03070502060502030205" pitchFamily="66" charset="0"/>
              </a:rPr>
              <a:t>Tabgha</a:t>
            </a:r>
            <a:endParaRPr lang="en-IN" sz="3200" dirty="0">
              <a:latin typeface="Papyrus" panose="03070502060502030205" pitchFamily="66" charset="0"/>
            </a:endParaRP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66397" y="1941513"/>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3</a:t>
            </a:r>
          </a:p>
        </p:txBody>
      </p:sp>
    </p:spTree>
    <p:extLst>
      <p:ext uri="{BB962C8B-B14F-4D97-AF65-F5344CB8AC3E}">
        <p14:creationId xmlns:p14="http://schemas.microsoft.com/office/powerpoint/2010/main" val="288484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0" y="77006"/>
            <a:ext cx="9144000" cy="1980941"/>
          </a:xfrm>
        </p:spPr>
        <p:txBody>
          <a:bodyPr anchor="ctr"/>
          <a:lstStyle/>
          <a:p>
            <a:r>
              <a:rPr lang="en-IN" sz="3200" dirty="0">
                <a:latin typeface="Papyrus" panose="03070502060502030205" pitchFamily="66" charset="0"/>
              </a:rPr>
              <a:t>Jordan River, Bet She 'An, Jericho, Dead Sea, Masada, Qumran</a:t>
            </a:r>
          </a:p>
          <a:p>
            <a:endParaRPr lang="en-IN" sz="3200" dirty="0">
              <a:latin typeface="Papyrus" panose="03070502060502030205" pitchFamily="66" charset="0"/>
            </a:endParaRP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1513584" y="1892229"/>
            <a:ext cx="6116833" cy="4587625"/>
          </a:xfrm>
        </p:spPr>
      </p:pic>
      <p:sp>
        <p:nvSpPr>
          <p:cNvPr id="4" name="Rectangle 3"/>
          <p:cNvSpPr/>
          <p:nvPr/>
        </p:nvSpPr>
        <p:spPr>
          <a:xfrm rot="19150521">
            <a:off x="766397" y="1941513"/>
            <a:ext cx="2078435" cy="923330"/>
          </a:xfrm>
          <a:prstGeom prst="rect">
            <a:avLst/>
          </a:prstGeom>
          <a:solidFill>
            <a:srgbClr val="00B0F0"/>
          </a:solid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Part 4</a:t>
            </a:r>
          </a:p>
        </p:txBody>
      </p:sp>
    </p:spTree>
    <p:extLst>
      <p:ext uri="{BB962C8B-B14F-4D97-AF65-F5344CB8AC3E}">
        <p14:creationId xmlns:p14="http://schemas.microsoft.com/office/powerpoint/2010/main" val="1984688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382" y="4069311"/>
            <a:ext cx="4575637" cy="2573796"/>
          </a:xfrm>
          <a:prstGeom prst="rect">
            <a:avLst/>
          </a:prstGeom>
        </p:spPr>
      </p:pic>
      <p:pic>
        <p:nvPicPr>
          <p:cNvPr id="18" name="Picture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09725" y="4069311"/>
            <a:ext cx="3789486" cy="26262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fld id="{9EC71654-96A5-4280-94F3-931C61A9F92C}" type="slidenum">
              <a:rPr lang="en-IN" smtClean="0"/>
              <a:pPr/>
              <a:t>6</a:t>
            </a:fld>
            <a:endParaRPr lang="en-IN" dirty="0"/>
          </a:p>
        </p:txBody>
      </p:sp>
      <p:sp>
        <p:nvSpPr>
          <p:cNvPr id="3" name="Content Placeholder 2">
            <a:extLst>
              <a:ext uri="{FF2B5EF4-FFF2-40B4-BE49-F238E27FC236}">
                <a16:creationId xmlns:a16="http://schemas.microsoft.com/office/drawing/2014/main" id="{552A9C73-06ED-419B-81B5-491CBFC22330}"/>
              </a:ext>
            </a:extLst>
          </p:cNvPr>
          <p:cNvSpPr>
            <a:spLocks noGrp="1"/>
          </p:cNvSpPr>
          <p:nvPr>
            <p:ph idx="4294967295"/>
          </p:nvPr>
        </p:nvSpPr>
        <p:spPr>
          <a:xfrm>
            <a:off x="0" y="915988"/>
            <a:ext cx="3243263" cy="4383087"/>
          </a:xfrm>
        </p:spPr>
        <p:txBody>
          <a:bodyPr/>
          <a:lstStyle/>
          <a:p>
            <a:pPr>
              <a:lnSpc>
                <a:spcPct val="100000"/>
              </a:lnSpc>
              <a:spcBef>
                <a:spcPts val="0"/>
              </a:spcBef>
            </a:pPr>
            <a:r>
              <a:rPr lang="en-IN" sz="1800" dirty="0" err="1"/>
              <a:t>Yardernit</a:t>
            </a:r>
            <a:endParaRPr lang="en-IN" sz="1800" dirty="0"/>
          </a:p>
          <a:p>
            <a:pPr>
              <a:lnSpc>
                <a:spcPct val="100000"/>
              </a:lnSpc>
              <a:spcBef>
                <a:spcPts val="0"/>
              </a:spcBef>
            </a:pPr>
            <a:r>
              <a:rPr lang="en-IN" sz="1800" dirty="0"/>
              <a:t>Baptisms</a:t>
            </a:r>
          </a:p>
        </p:txBody>
      </p:sp>
      <p:sp>
        <p:nvSpPr>
          <p:cNvPr id="2" name="Title 1">
            <a:extLst>
              <a:ext uri="{FF2B5EF4-FFF2-40B4-BE49-F238E27FC236}">
                <a16:creationId xmlns:a16="http://schemas.microsoft.com/office/drawing/2014/main" id="{E2C50832-0B36-43C5-98EC-4CD165D78718}"/>
              </a:ext>
            </a:extLst>
          </p:cNvPr>
          <p:cNvSpPr>
            <a:spLocks noGrp="1"/>
          </p:cNvSpPr>
          <p:nvPr>
            <p:ph type="title" idx="4294967295"/>
          </p:nvPr>
        </p:nvSpPr>
        <p:spPr>
          <a:xfrm>
            <a:off x="0" y="438150"/>
            <a:ext cx="5484813" cy="503238"/>
          </a:xfrm>
        </p:spPr>
        <p:txBody>
          <a:bodyPr>
            <a:normAutofit fontScale="90000"/>
          </a:bodyPr>
          <a:lstStyle/>
          <a:p>
            <a:pPr>
              <a:lnSpc>
                <a:spcPct val="100000"/>
              </a:lnSpc>
            </a:pPr>
            <a:r>
              <a:rPr lang="en-IN" dirty="0"/>
              <a:t>Jordan River</a:t>
            </a:r>
          </a:p>
        </p:txBody>
      </p:sp>
      <p:pic>
        <p:nvPicPr>
          <p:cNvPr id="10" name="Picture 9"/>
          <p:cNvPicPr>
            <a:picLocks noChangeAspect="1"/>
          </p:cNvPicPr>
          <p:nvPr/>
        </p:nvPicPr>
        <p:blipFill rotWithShape="1">
          <a:blip r:embed="rId5" cstate="screen">
            <a:clrChange>
              <a:clrFrom>
                <a:srgbClr val="0096DC"/>
              </a:clrFrom>
              <a:clrTo>
                <a:srgbClr val="0096DC">
                  <a:alpha val="0"/>
                </a:srgbClr>
              </a:clrTo>
            </a:clrChange>
            <a:extLst>
              <a:ext uri="{28A0092B-C50C-407E-A947-70E740481C1C}">
                <a14:useLocalDpi xmlns:a14="http://schemas.microsoft.com/office/drawing/2010/main"/>
              </a:ext>
            </a:extLst>
          </a:blip>
          <a:srcRect/>
          <a:stretch/>
        </p:blipFill>
        <p:spPr>
          <a:xfrm>
            <a:off x="6493018" y="91800"/>
            <a:ext cx="2487691" cy="3754576"/>
          </a:xfrm>
          <a:prstGeom prst="rect">
            <a:avLst/>
          </a:prstGeom>
        </p:spPr>
      </p:pic>
      <p:cxnSp>
        <p:nvCxnSpPr>
          <p:cNvPr id="16" name="Straight Arrow Connector 15"/>
          <p:cNvCxnSpPr>
            <a:stCxn id="11" idx="3"/>
          </p:cNvCxnSpPr>
          <p:nvPr/>
        </p:nvCxnSpPr>
        <p:spPr>
          <a:xfrm flipV="1">
            <a:off x="7551852" y="543558"/>
            <a:ext cx="1081342" cy="7913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476838" y="267258"/>
            <a:ext cx="2619550" cy="35791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Speech Bubble: Rectangle 10"/>
          <p:cNvSpPr/>
          <p:nvPr/>
        </p:nvSpPr>
        <p:spPr>
          <a:xfrm>
            <a:off x="6487865" y="438050"/>
            <a:ext cx="1063987" cy="369277"/>
          </a:xfrm>
          <a:prstGeom prst="wedgeRectCallout">
            <a:avLst>
              <a:gd name="adj1" fmla="val -20833"/>
              <a:gd name="adj2" fmla="val 43902"/>
            </a:avLst>
          </a:prstGeom>
          <a:solidFill>
            <a:srgbClr val="0297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Yardernit</a:t>
            </a:r>
          </a:p>
        </p:txBody>
      </p:sp>
      <p:pic>
        <p:nvPicPr>
          <p:cNvPr id="20" name="Picture 1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9124" y="1516878"/>
            <a:ext cx="2707906" cy="2417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716848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ED928-785C-4264-BC48-D922E78883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308872"/>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Matthew 28:18-20</a:t>
            </a:r>
          </a:p>
          <a:p>
            <a:pPr algn="just"/>
            <a:r>
              <a:rPr lang="en-US" sz="3200" baseline="30000" dirty="0">
                <a:solidFill>
                  <a:schemeClr val="bg1"/>
                </a:solidFill>
                <a:effectLst>
                  <a:outerShdw blurRad="38100" dist="38100" dir="2700000" algn="tl">
                    <a:srgbClr val="000000">
                      <a:alpha val="43137"/>
                    </a:srgbClr>
                  </a:outerShdw>
                </a:effectLst>
                <a:latin typeface="Calibri" panose="020F0502020204030204" pitchFamily="34" charset="0"/>
              </a:rPr>
              <a:t>18</a:t>
            </a:r>
            <a:r>
              <a:rPr lang="en-US" sz="3200" b="1" baseline="300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And Jesus came up and spoke to them, saying, ‘All authority has been given to Me in heaven and on earth. </a:t>
            </a:r>
            <a:r>
              <a:rPr lang="en-US" sz="3200" baseline="30000" dirty="0">
                <a:solidFill>
                  <a:schemeClr val="bg1"/>
                </a:solidFill>
                <a:effectLst>
                  <a:outerShdw blurRad="38100" dist="38100" dir="2700000" algn="tl">
                    <a:srgbClr val="000000">
                      <a:alpha val="43137"/>
                    </a:srgbClr>
                  </a:outerShdw>
                </a:effectLst>
                <a:latin typeface="Calibri" panose="020F0502020204030204" pitchFamily="34" charset="0"/>
              </a:rPr>
              <a:t>19</a:t>
            </a:r>
            <a:r>
              <a:rPr lang="en-US" sz="3200" b="1" baseline="300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Go therefore and make disciples of all the nations,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baptizing them</a:t>
            </a:r>
            <a:r>
              <a:rPr lang="en-US" sz="3200"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in the name of the Father and the Son and the Holy Spirit, </a:t>
            </a:r>
            <a:r>
              <a:rPr lang="en-US" sz="3200" baseline="30000" dirty="0">
                <a:solidFill>
                  <a:schemeClr val="bg1"/>
                </a:solidFill>
                <a:effectLst>
                  <a:outerShdw blurRad="38100" dist="38100" dir="2700000" algn="tl">
                    <a:srgbClr val="000000">
                      <a:alpha val="43137"/>
                    </a:srgbClr>
                  </a:outerShdw>
                </a:effectLst>
                <a:latin typeface="Calibri" panose="020F0502020204030204" pitchFamily="34" charset="0"/>
              </a:rPr>
              <a:t>20</a:t>
            </a:r>
            <a:r>
              <a:rPr lang="en-US" sz="3200" b="1" baseline="30000" dirty="0">
                <a:solidFill>
                  <a:schemeClr val="bg1"/>
                </a:solidFill>
                <a:effectLst>
                  <a:outerShdw blurRad="38100" dist="38100" dir="2700000" algn="tl">
                    <a:srgbClr val="000000">
                      <a:alpha val="43137"/>
                    </a:srgbClr>
                  </a:outerShdw>
                </a:effectLst>
                <a:latin typeface="Calibri" panose="020F0502020204030204" pitchFamily="34" charset="0"/>
              </a:rPr>
              <a:t> </a:t>
            </a:r>
            <a:r>
              <a:rPr lang="en-US" sz="3200" dirty="0">
                <a:solidFill>
                  <a:schemeClr val="bg1"/>
                </a:solidFill>
                <a:effectLst>
                  <a:outerShdw blurRad="38100" dist="38100" dir="2700000" algn="tl">
                    <a:srgbClr val="000000">
                      <a:alpha val="43137"/>
                    </a:srgbClr>
                  </a:outerShdw>
                </a:effectLst>
                <a:latin typeface="Calibri" panose="020F0502020204030204" pitchFamily="34" charset="0"/>
              </a:rPr>
              <a:t>teaching them to observe all that I commanded you; and lo, I am with you always, even to the end of the age.’”</a:t>
            </a:r>
            <a:endParaRPr lang="en-US" sz="3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3597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304800" y="277200"/>
            <a:ext cx="8534400" cy="1143000"/>
          </a:xfrm>
        </p:spPr>
        <p:txBody>
          <a:bodyPr>
            <a:normAutofit fontScale="90000"/>
          </a:bodyPr>
          <a:lstStyle/>
          <a:p>
            <a:pPr algn="ctr" eaLnBrk="1" hangingPunct="1">
              <a:lnSpc>
                <a:spcPct val="100000"/>
              </a:lnSpc>
              <a:defRPr/>
            </a:pPr>
            <a:r>
              <a:rPr lang="en-US" altLang="en-US" sz="4000" b="1" dirty="0"/>
              <a:t>Messengers of the Kingdom In Matthew</a:t>
            </a:r>
          </a:p>
        </p:txBody>
      </p:sp>
      <p:sp>
        <p:nvSpPr>
          <p:cNvPr id="145411" name="Rectangle 3"/>
          <p:cNvSpPr>
            <a:spLocks noGrp="1" noChangeArrowheads="1"/>
          </p:cNvSpPr>
          <p:nvPr>
            <p:ph type="body" sz="half" idx="4294967295"/>
          </p:nvPr>
        </p:nvSpPr>
        <p:spPr>
          <a:xfrm>
            <a:off x="4511041" y="2044337"/>
            <a:ext cx="4471034" cy="3581400"/>
          </a:xfrm>
        </p:spPr>
        <p:txBody>
          <a:bodyPr>
            <a:normAutofit/>
          </a:bodyPr>
          <a:lstStyle/>
          <a:p>
            <a:pPr marL="569913" indent="-569913">
              <a:lnSpc>
                <a:spcPct val="100000"/>
              </a:lnSpc>
              <a:spcBef>
                <a:spcPts val="0"/>
              </a:spcBef>
              <a:spcAft>
                <a:spcPts val="2400"/>
              </a:spcAft>
              <a:buFont typeface="Wingdings" panose="05000000000000000000" pitchFamily="2" charset="2"/>
              <a:buChar char="q"/>
              <a:defRPr/>
            </a:pPr>
            <a:r>
              <a:rPr lang="en-US" altLang="en-US" sz="3200" dirty="0"/>
              <a:t>John the Baptist – 3:2</a:t>
            </a:r>
          </a:p>
          <a:p>
            <a:pPr marL="569913" indent="-569913">
              <a:lnSpc>
                <a:spcPct val="100000"/>
              </a:lnSpc>
              <a:spcBef>
                <a:spcPts val="0"/>
              </a:spcBef>
              <a:spcAft>
                <a:spcPts val="2400"/>
              </a:spcAft>
              <a:buFont typeface="Wingdings" panose="05000000000000000000" pitchFamily="2" charset="2"/>
              <a:buChar char="q"/>
              <a:defRPr/>
            </a:pPr>
            <a:r>
              <a:rPr lang="en-US" altLang="en-US" sz="3200" dirty="0"/>
              <a:t>Jesus Christ – 4:17</a:t>
            </a:r>
          </a:p>
          <a:p>
            <a:pPr marL="569913" indent="-569913">
              <a:lnSpc>
                <a:spcPct val="100000"/>
              </a:lnSpc>
              <a:spcBef>
                <a:spcPts val="0"/>
              </a:spcBef>
              <a:spcAft>
                <a:spcPts val="2400"/>
              </a:spcAft>
              <a:buFont typeface="Wingdings" panose="05000000000000000000" pitchFamily="2" charset="2"/>
              <a:buChar char="q"/>
              <a:defRPr/>
            </a:pPr>
            <a:r>
              <a:rPr lang="en-US" altLang="en-US" sz="3200" dirty="0"/>
              <a:t>12 Apostles – 10:5-7</a:t>
            </a:r>
          </a:p>
          <a:p>
            <a:pPr marL="569913" indent="-569913">
              <a:lnSpc>
                <a:spcPct val="100000"/>
              </a:lnSpc>
              <a:spcBef>
                <a:spcPts val="0"/>
              </a:spcBef>
              <a:spcAft>
                <a:spcPts val="2400"/>
              </a:spcAft>
              <a:buFont typeface="Wingdings" panose="05000000000000000000" pitchFamily="2" charset="2"/>
              <a:buChar char="q"/>
              <a:defRPr/>
            </a:pPr>
            <a:r>
              <a:rPr lang="en-US" altLang="en-US" sz="3200" dirty="0"/>
              <a:t>Seventy – Luke 10:1, 9</a:t>
            </a:r>
          </a:p>
        </p:txBody>
      </p:sp>
      <p:pic>
        <p:nvPicPr>
          <p:cNvPr id="145412" name="Picture 4" descr="j0275620"/>
          <p:cNvPicPr>
            <a:picLocks noGrp="1" noChangeAspect="1" noChangeArrowheads="1"/>
          </p:cNvPicPr>
          <p:nvPr>
            <p:ph type="clipArt" sz="half" idx="4294967295"/>
          </p:nvPr>
        </p:nvPicPr>
        <p:blipFill>
          <a:blip r:embed="rId2" cstate="print"/>
          <a:srcRect/>
          <a:stretch>
            <a:fillRect/>
          </a:stretch>
        </p:blipFill>
        <p:spPr>
          <a:xfrm>
            <a:off x="104503" y="1905000"/>
            <a:ext cx="4048125" cy="3292475"/>
          </a:xfrm>
        </p:spPr>
      </p:pic>
      <p:sp>
        <p:nvSpPr>
          <p:cNvPr id="145413" name="TextBox 4"/>
          <p:cNvSpPr txBox="1">
            <a:spLocks noChangeArrowheads="1"/>
          </p:cNvSpPr>
          <p:nvPr/>
        </p:nvSpPr>
        <p:spPr bwMode="auto">
          <a:xfrm>
            <a:off x="2290764" y="6324600"/>
            <a:ext cx="4562473" cy="461665"/>
          </a:xfrm>
          <a:prstGeom prst="rect">
            <a:avLst/>
          </a:prstGeom>
          <a:noFill/>
          <a:ln w="9525">
            <a:noFill/>
            <a:miter lim="800000"/>
            <a:headEnd/>
            <a:tailEnd/>
          </a:ln>
        </p:spPr>
        <p:txBody>
          <a:bodyPr wrap="square">
            <a:spAutoFit/>
          </a:bodyPr>
          <a:lstStyle/>
          <a:p>
            <a:pPr algn="ctr"/>
            <a:r>
              <a:rPr lang="en-US" altLang="en-US" kern="0" dirty="0">
                <a:latin typeface="Calibri" panose="020F0502020204030204" pitchFamily="34" charset="0"/>
              </a:rPr>
              <a:t>Toussaint, </a:t>
            </a:r>
            <a:r>
              <a:rPr lang="en-US" altLang="en-US" i="1" kern="0" dirty="0">
                <a:latin typeface="Calibri" panose="020F0502020204030204" pitchFamily="34" charset="0"/>
              </a:rPr>
              <a:t>Behold the King</a:t>
            </a:r>
            <a:r>
              <a:rPr lang="en-US" altLang="en-US" kern="0" dirty="0">
                <a:latin typeface="Calibri" panose="020F0502020204030204" pitchFamily="34" charset="0"/>
              </a:rPr>
              <a:t>, 18-20</a:t>
            </a:r>
          </a:p>
        </p:txBody>
      </p:sp>
    </p:spTree>
    <p:extLst>
      <p:ext uri="{BB962C8B-B14F-4D97-AF65-F5344CB8AC3E}">
        <p14:creationId xmlns:p14="http://schemas.microsoft.com/office/powerpoint/2010/main" val="324521675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3656E8-6BA2-40B2-B91A-04F811D79847}"/>
              </a:ext>
            </a:extLst>
          </p:cNvPr>
          <p:cNvPicPr>
            <a:picLocks noChangeAspect="1"/>
          </p:cNvPicPr>
          <p:nvPr/>
        </p:nvPicPr>
        <p:blipFill>
          <a:blip r:embed="rId2"/>
          <a:stretch>
            <a:fillRect/>
          </a:stretch>
        </p:blipFill>
        <p:spPr>
          <a:xfrm>
            <a:off x="0" y="0"/>
            <a:ext cx="9144000" cy="6857999"/>
          </a:xfrm>
          <a:prstGeom prst="rect">
            <a:avLst/>
          </a:prstGeom>
        </p:spPr>
      </p:pic>
      <p:sp>
        <p:nvSpPr>
          <p:cNvPr id="134147" name="Rectangle 1"/>
          <p:cNvSpPr>
            <a:spLocks noChangeArrowheads="1"/>
          </p:cNvSpPr>
          <p:nvPr/>
        </p:nvSpPr>
        <p:spPr bwMode="auto">
          <a:xfrm>
            <a:off x="223654" y="322744"/>
            <a:ext cx="8586952" cy="3385542"/>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4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Matthew 3:1-2</a:t>
            </a:r>
          </a:p>
          <a:p>
            <a:pPr algn="just">
              <a:spcBef>
                <a:spcPts val="600"/>
              </a:spcBef>
              <a:spcAft>
                <a:spcPts val="600"/>
              </a:spcAft>
            </a:pPr>
            <a:r>
              <a:rPr lang="en-US" altLang="en-US" sz="4000" kern="0" dirty="0">
                <a:solidFill>
                  <a:schemeClr val="bg1"/>
                </a:solidFill>
                <a:latin typeface="Calibri" panose="020F0502020204030204" pitchFamily="34" charset="0"/>
              </a:rPr>
              <a:t>“</a:t>
            </a:r>
            <a:r>
              <a:rPr lang="en-US" sz="4000" dirty="0">
                <a:solidFill>
                  <a:schemeClr val="bg1"/>
                </a:solidFill>
                <a:latin typeface="Calibri" panose="020F0502020204030204" pitchFamily="34" charset="0"/>
              </a:rPr>
              <a:t>Now in those days John the Baptist came, preaching in the wilderness of Judea, saying, ‘</a:t>
            </a:r>
            <a:r>
              <a:rPr lang="en-US" sz="4000" b="1" u="sng" dirty="0">
                <a:solidFill>
                  <a:srgbClr val="FFFFCC"/>
                </a:solidFill>
                <a:latin typeface="Calibri" panose="020F0502020204030204" pitchFamily="34" charset="0"/>
              </a:rPr>
              <a:t>Repent, for the kingdom of heaven is at hand</a:t>
            </a:r>
            <a:r>
              <a:rPr lang="en-US" sz="4000" dirty="0">
                <a:solidFill>
                  <a:schemeClr val="bg1"/>
                </a:solidFill>
                <a:latin typeface="Calibri" panose="020F0502020204030204" pitchFamily="34" charset="0"/>
              </a:rPr>
              <a:t>.’”</a:t>
            </a:r>
          </a:p>
        </p:txBody>
      </p:sp>
    </p:spTree>
    <p:extLst>
      <p:ext uri="{BB962C8B-B14F-4D97-AF65-F5344CB8AC3E}">
        <p14:creationId xmlns:p14="http://schemas.microsoft.com/office/powerpoint/2010/main" val="1268863204"/>
      </p:ext>
    </p:extLst>
  </p:cSld>
  <p:clrMapOvr>
    <a:masterClrMapping/>
  </p:clrMapOvr>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toso BG Presentation Template - v4" id="{D2E7B854-57A4-4C49-92B6-079BF15553DA}" vid="{DDFBD5F9-7DC6-43CD-820E-691F3CC0D9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0" ma:contentTypeDescription="Create a new document." ma:contentTypeScope="" ma:versionID="e39e7e9e36de66d473ce04bb4ab2dbb8">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dc5994665da46609c24125788630d8"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A4C31332-3081-4BD9-AD6F-078B4521F357}">
  <ds:schemaRefs>
    <ds:schemaRef ds:uri="http://schemas.microsoft.com/sharepoint/v3/contenttype/forms"/>
  </ds:schemaRefs>
</ds:datastoreItem>
</file>

<file path=customXml/itemProps2.xml><?xml version="1.0" encoding="utf-8"?>
<ds:datastoreItem xmlns:ds="http://schemas.openxmlformats.org/officeDocument/2006/customXml" ds:itemID="{1FF4E1AF-DB5E-4764-961C-6F82B33E9E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19797F-2510-4681-A59B-FCD8F3733FE0}">
  <ds:schemaRefs>
    <ds:schemaRef ds:uri="http://schemas.microsoft.com/office/infopath/2007/PartnerControls"/>
    <ds:schemaRef ds:uri="http://purl.org/dc/terms/"/>
    <ds:schemaRef ds:uri="http://schemas.microsoft.com/office/2006/metadata/properties"/>
    <ds:schemaRef ds:uri="http://schemas.microsoft.com/office/2006/documentManagement/types"/>
    <ds:schemaRef ds:uri="http://purl.org/dc/dcmitype/"/>
    <ds:schemaRef ds:uri="http://purl.org/dc/elements/1.1/"/>
    <ds:schemaRef ds:uri="http://schemas.openxmlformats.org/package/2006/metadata/core-properties"/>
    <ds:schemaRef ds:uri="16c05727-aa75-4e4a-9b5f-8a80a1165891"/>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Blue spheres presentation</Template>
  <TotalTime>0</TotalTime>
  <Words>732</Words>
  <Application>Microsoft Office PowerPoint</Application>
  <PresentationFormat>On-screen Show (4:3)</PresentationFormat>
  <Paragraphs>199</Paragraphs>
  <Slides>37</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Corbel</vt:lpstr>
      <vt:lpstr>Papyrus</vt:lpstr>
      <vt:lpstr>Wingdings</vt:lpstr>
      <vt:lpstr>Office Theme</vt:lpstr>
      <vt:lpstr>ISRAEL  2019</vt:lpstr>
      <vt:lpstr>PowerPoint Presentation</vt:lpstr>
      <vt:lpstr>PowerPoint Presentation</vt:lpstr>
      <vt:lpstr>PowerPoint Presentation</vt:lpstr>
      <vt:lpstr>PowerPoint Presentation</vt:lpstr>
      <vt:lpstr>Jordan River</vt:lpstr>
      <vt:lpstr>PowerPoint Presentation</vt:lpstr>
      <vt:lpstr>Messengers of the Kingdom In Matthew</vt:lpstr>
      <vt:lpstr>PowerPoint Presentation</vt:lpstr>
      <vt:lpstr>PowerPoint Presentation</vt:lpstr>
      <vt:lpstr>Bet She’An</vt:lpstr>
      <vt:lpstr>PowerPoint Presentation</vt:lpstr>
      <vt:lpstr>PowerPoint Presentation</vt:lpstr>
      <vt:lpstr>Christ’s Five Trips to Jerusalem in John’s Gospel</vt:lpstr>
      <vt:lpstr>PowerPoint Presentation</vt:lpstr>
      <vt:lpstr>Jericho</vt:lpstr>
      <vt:lpstr>PowerPoint Presentation</vt:lpstr>
      <vt:lpstr>PowerPoint Presentation</vt:lpstr>
      <vt:lpstr>Christ’s Five Trips to Jerusalem in John’s Gospel</vt:lpstr>
      <vt:lpstr>Dead Sea</vt:lpstr>
      <vt:lpstr>PowerPoint Presentation</vt:lpstr>
      <vt:lpstr>PowerPoint Presentation</vt:lpstr>
      <vt:lpstr>PowerPoint Presentation</vt:lpstr>
      <vt:lpstr>PowerPoint Presentation</vt:lpstr>
      <vt:lpstr>PowerPoint Presentation</vt:lpstr>
      <vt:lpstr>PowerPoint Presentation</vt:lpstr>
      <vt:lpstr>Masada</vt:lpstr>
      <vt:lpstr>Masada</vt:lpstr>
      <vt:lpstr>PowerPoint Presentation</vt:lpstr>
      <vt:lpstr>PowerPoint Presentation</vt:lpstr>
      <vt:lpstr>Six Parts of a Suzerain-Vassal Treaty in Deuteronomy</vt:lpstr>
      <vt:lpstr>Israel's Judgments</vt:lpstr>
      <vt:lpstr>PowerPoint Presentation</vt:lpstr>
      <vt:lpstr>Qumran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2019-03-08T02:32:45Z</dcterms:created>
  <dcterms:modified xsi:type="dcterms:W3CDTF">2019-03-30T21:28:59Z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