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3"/>
  </p:notesMasterIdLst>
  <p:handoutMasterIdLst>
    <p:handoutMasterId r:id="rId64"/>
  </p:handoutMasterIdLst>
  <p:sldIdLst>
    <p:sldId id="2781" r:id="rId2"/>
    <p:sldId id="4792" r:id="rId3"/>
    <p:sldId id="4207" r:id="rId4"/>
    <p:sldId id="4492" r:id="rId5"/>
    <p:sldId id="1047" r:id="rId6"/>
    <p:sldId id="301" r:id="rId7"/>
    <p:sldId id="304" r:id="rId8"/>
    <p:sldId id="5035" r:id="rId9"/>
    <p:sldId id="4850" r:id="rId10"/>
    <p:sldId id="5014" r:id="rId11"/>
    <p:sldId id="4803" r:id="rId12"/>
    <p:sldId id="5015" r:id="rId13"/>
    <p:sldId id="5016" r:id="rId14"/>
    <p:sldId id="5020" r:id="rId15"/>
    <p:sldId id="5017" r:id="rId16"/>
    <p:sldId id="5018" r:id="rId17"/>
    <p:sldId id="5019" r:id="rId18"/>
    <p:sldId id="4860" r:id="rId19"/>
    <p:sldId id="5021" r:id="rId20"/>
    <p:sldId id="5032" r:id="rId21"/>
    <p:sldId id="5033" r:id="rId22"/>
    <p:sldId id="5022" r:id="rId23"/>
    <p:sldId id="5023" r:id="rId24"/>
    <p:sldId id="4884" r:id="rId25"/>
    <p:sldId id="5024" r:id="rId26"/>
    <p:sldId id="5034" r:id="rId27"/>
    <p:sldId id="3643" r:id="rId28"/>
    <p:sldId id="5026" r:id="rId29"/>
    <p:sldId id="4788" r:id="rId30"/>
    <p:sldId id="453" r:id="rId31"/>
    <p:sldId id="452" r:id="rId32"/>
    <p:sldId id="880" r:id="rId33"/>
    <p:sldId id="4985" r:id="rId34"/>
    <p:sldId id="879" r:id="rId35"/>
    <p:sldId id="521" r:id="rId36"/>
    <p:sldId id="350" r:id="rId37"/>
    <p:sldId id="571" r:id="rId38"/>
    <p:sldId id="572" r:id="rId39"/>
    <p:sldId id="5025" r:id="rId40"/>
    <p:sldId id="5028" r:id="rId41"/>
    <p:sldId id="2309" r:id="rId42"/>
    <p:sldId id="5029" r:id="rId43"/>
    <p:sldId id="5030" r:id="rId44"/>
    <p:sldId id="5031" r:id="rId45"/>
    <p:sldId id="5027" r:id="rId46"/>
    <p:sldId id="4759" r:id="rId47"/>
    <p:sldId id="5039" r:id="rId48"/>
    <p:sldId id="4499" r:id="rId49"/>
    <p:sldId id="5036" r:id="rId50"/>
    <p:sldId id="5037" r:id="rId51"/>
    <p:sldId id="5045" r:id="rId52"/>
    <p:sldId id="2415" r:id="rId53"/>
    <p:sldId id="5046" r:id="rId54"/>
    <p:sldId id="5044" r:id="rId55"/>
    <p:sldId id="5047" r:id="rId56"/>
    <p:sldId id="4270" r:id="rId57"/>
    <p:sldId id="2645" r:id="rId58"/>
    <p:sldId id="4869" r:id="rId59"/>
    <p:sldId id="5048" r:id="rId60"/>
    <p:sldId id="5038" r:id="rId61"/>
    <p:sldId id="4215" r:id="rId62"/>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99"/>
    <a:srgbClr val="008000"/>
    <a:srgbClr val="FFFF66"/>
    <a:srgbClr val="0000FF"/>
    <a:srgbClr val="000066"/>
    <a:srgbClr val="A50021"/>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2" d="100"/>
          <a:sy n="102" d="100"/>
        </p:scale>
        <p:origin x="177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ctr" anchorCtr="0" compatLnSpc="1">
            <a:prstTxWarp prst="textNoShape">
              <a:avLst/>
            </a:prstTxWarp>
          </a:bodyPr>
          <a:lstStyle>
            <a:lvl1pPr algn="r" defTabSz="920700">
              <a:defRPr sz="1300">
                <a:latin typeface="Times New Roman" pitchFamily="18" charset="0"/>
                <a:cs typeface="Arial" charset="0"/>
              </a:defRPr>
            </a:lvl1pPr>
          </a:lstStyle>
          <a:p>
            <a:pPr>
              <a:defRPr/>
            </a:pPr>
            <a:r>
              <a:rPr lang="en-US">
                <a:latin typeface="Calibri" panose="020F0502020204030204" pitchFamily="34" charset="0"/>
                <a:cs typeface="Calibri" panose="020F0502020204030204" pitchFamily="34" charset="0"/>
              </a:rPr>
              <a:t>3/6/2019</a:t>
            </a:r>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757"/>
    </inkml:context>
    <inkml:brush xml:id="br0">
      <inkml:brushProperty name="width" value="0.025" units="cm"/>
      <inkml:brushProperty name="height" value="0.025" units="cm"/>
    </inkml:brush>
  </inkml:definitions>
  <inkml:trace contextRef="#ctx0" brushRef="#br0">19872 11085 6144,'-33'0'2272,"33"0"-1216,-34 0-960,34 0 480,0 0-352,0 0-64,0 0-1024,0 0-448,0 0-1312,17 0-576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3.922"/>
    </inkml:context>
    <inkml:brush xml:id="br0">
      <inkml:brushProperty name="width" value="0.025" units="cm"/>
      <inkml:brushProperty name="height" value="0.025" units="cm"/>
    </inkml:brush>
  </inkml:definitions>
  <inkml:trace contextRef="#ctx0" brushRef="#br0">19906 11051 3328,'0'33'1312,"0"-33"-704,33 0-2112,-33 0-448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789"/>
    </inkml:context>
    <inkml:brush xml:id="br0">
      <inkml:brushProperty name="width" value="0.025" units="cm"/>
      <inkml:brushProperty name="height" value="0.025" units="cm"/>
    </inkml:brush>
  </inkml:definitions>
  <inkml:trace contextRef="#ctx0" brushRef="#br0">19939 11484 5376,'-17'0'2112,"17"-17"-1152,0 0-3296,0 17-704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2-17T16:14:04.960"/>
    </inkml:context>
    <inkml:brush xml:id="br0">
      <inkml:brushProperty name="width" value="0.025" units="cm"/>
      <inkml:brushProperty name="height" value="0.025" units="cm"/>
    </inkml:brush>
  </inkml:definitions>
  <inkml:trace contextRef="#ctx0" brushRef="#br0">20171 11301 7296,'-17'-17'2720,"17"17"-1472,17 0-1952,0 0 256,-1-17-2496,1 0-992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r>
              <a:rPr lang="en-US"/>
              <a:t>3/6/2019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3/6/2019</a:t>
            </a:r>
            <a:endParaRPr lang="en-US" dirty="0"/>
          </a:p>
        </p:txBody>
      </p:sp>
    </p:spTree>
    <p:extLst>
      <p:ext uri="{BB962C8B-B14F-4D97-AF65-F5344CB8AC3E}">
        <p14:creationId xmlns:p14="http://schemas.microsoft.com/office/powerpoint/2010/main" val="26544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500">
                <a:solidFill>
                  <a:schemeClr val="tx1"/>
                </a:solidFill>
                <a:latin typeface="Times New Roman" panose="02020603050405020304" pitchFamily="18" charset="0"/>
                <a:cs typeface="Arial" panose="020B0604020202020204" pitchFamily="34" charset="0"/>
              </a:defRPr>
            </a:lvl1pPr>
            <a:lvl2pPr marL="770662" indent="-296408" eaLnBrk="0" hangingPunct="0">
              <a:defRPr sz="2500">
                <a:solidFill>
                  <a:schemeClr val="tx1"/>
                </a:solidFill>
                <a:latin typeface="Times New Roman" panose="02020603050405020304" pitchFamily="18" charset="0"/>
                <a:cs typeface="Arial" panose="020B0604020202020204" pitchFamily="34" charset="0"/>
              </a:defRPr>
            </a:lvl2pPr>
            <a:lvl3pPr marL="1185634" indent="-237127" eaLnBrk="0" hangingPunct="0">
              <a:defRPr sz="2500">
                <a:solidFill>
                  <a:schemeClr val="tx1"/>
                </a:solidFill>
                <a:latin typeface="Times New Roman" panose="02020603050405020304" pitchFamily="18" charset="0"/>
                <a:cs typeface="Arial" panose="020B0604020202020204" pitchFamily="34" charset="0"/>
              </a:defRPr>
            </a:lvl3pPr>
            <a:lvl4pPr marL="1659887" indent="-237127" eaLnBrk="0" hangingPunct="0">
              <a:defRPr sz="2500">
                <a:solidFill>
                  <a:schemeClr val="tx1"/>
                </a:solidFill>
                <a:latin typeface="Times New Roman" panose="02020603050405020304" pitchFamily="18" charset="0"/>
                <a:cs typeface="Arial" panose="020B0604020202020204" pitchFamily="34" charset="0"/>
              </a:defRPr>
            </a:lvl4pPr>
            <a:lvl5pPr marL="2134141" indent="-237127" eaLnBrk="0" hangingPunct="0">
              <a:defRPr sz="2500">
                <a:solidFill>
                  <a:schemeClr val="tx1"/>
                </a:solidFill>
                <a:latin typeface="Times New Roman" panose="02020603050405020304" pitchFamily="18" charset="0"/>
                <a:cs typeface="Arial" panose="020B0604020202020204" pitchFamily="34" charset="0"/>
              </a:defRPr>
            </a:lvl5pPr>
            <a:lvl6pPr marL="260839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648"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902"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1155" indent="-237127"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fld id="{6ED06AF7-6C61-4A3C-9E0E-AB4913005A11}" type="slidenum">
              <a:rPr lang="en-US" altLang="en-US" sz="1200"/>
              <a:pPr/>
              <a:t>52</a:t>
            </a:fld>
            <a:endParaRPr lang="en-US" altLang="en-US" sz="1200"/>
          </a:p>
        </p:txBody>
      </p:sp>
    </p:spTree>
    <p:extLst>
      <p:ext uri="{BB962C8B-B14F-4D97-AF65-F5344CB8AC3E}">
        <p14:creationId xmlns:p14="http://schemas.microsoft.com/office/powerpoint/2010/main" val="1693150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87260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298004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41313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900650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45" r:id="rId11"/>
    <p:sldLayoutId id="2147492646" r:id="rId12"/>
    <p:sldLayoutId id="2147492647" r:id="rId13"/>
    <p:sldLayoutId id="2147492648"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10.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10.png"/><Relationship Id="rId4" Type="http://schemas.openxmlformats.org/officeDocument/2006/relationships/customXml" Target="../ink/ink5.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7.xml"/><Relationship Id="rId1" Type="http://schemas.openxmlformats.org/officeDocument/2006/relationships/slideLayout" Target="../slideLayouts/slideLayout10.xml"/><Relationship Id="rId6" Type="http://schemas.openxmlformats.org/officeDocument/2006/relationships/customXml" Target="../ink/ink9.xml"/><Relationship Id="rId5" Type="http://schemas.openxmlformats.org/officeDocument/2006/relationships/image" Target="../media/image10.png"/><Relationship Id="rId4" Type="http://schemas.openxmlformats.org/officeDocument/2006/relationships/customXml" Target="../ink/ink8.xml"/></Relationships>
</file>

<file path=ppt/slides/_rels/slide1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0.xml"/><Relationship Id="rId1" Type="http://schemas.openxmlformats.org/officeDocument/2006/relationships/slideLayout" Target="../slideLayouts/slideLayout10.xml"/><Relationship Id="rId6" Type="http://schemas.openxmlformats.org/officeDocument/2006/relationships/customXml" Target="../ink/ink12.xml"/><Relationship Id="rId5" Type="http://schemas.openxmlformats.org/officeDocument/2006/relationships/image" Target="../media/image10.png"/><Relationship Id="rId4" Type="http://schemas.openxmlformats.org/officeDocument/2006/relationships/customXml" Target="../ink/ink11.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3.xml"/><Relationship Id="rId1" Type="http://schemas.openxmlformats.org/officeDocument/2006/relationships/slideLayout" Target="../slideLayouts/slideLayout10.xml"/><Relationship Id="rId6" Type="http://schemas.openxmlformats.org/officeDocument/2006/relationships/customXml" Target="../ink/ink15.xml"/><Relationship Id="rId5" Type="http://schemas.openxmlformats.org/officeDocument/2006/relationships/image" Target="../media/image10.png"/><Relationship Id="rId4" Type="http://schemas.openxmlformats.org/officeDocument/2006/relationships/customXml" Target="../ink/ink14.xml"/></Relationships>
</file>

<file path=ppt/slides/_rels/slide1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6.xml"/><Relationship Id="rId1" Type="http://schemas.openxmlformats.org/officeDocument/2006/relationships/slideLayout" Target="../slideLayouts/slideLayout10.xml"/><Relationship Id="rId6" Type="http://schemas.openxmlformats.org/officeDocument/2006/relationships/customXml" Target="../ink/ink18.xml"/><Relationship Id="rId5" Type="http://schemas.openxmlformats.org/officeDocument/2006/relationships/image" Target="../media/image10.png"/><Relationship Id="rId4" Type="http://schemas.openxmlformats.org/officeDocument/2006/relationships/customXml" Target="../ink/ink17.xml"/></Relationships>
</file>

<file path=ppt/slides/_rels/slide1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19.xml"/><Relationship Id="rId1" Type="http://schemas.openxmlformats.org/officeDocument/2006/relationships/slideLayout" Target="../slideLayouts/slideLayout10.xml"/><Relationship Id="rId6" Type="http://schemas.openxmlformats.org/officeDocument/2006/relationships/customXml" Target="../ink/ink21.xml"/><Relationship Id="rId5" Type="http://schemas.openxmlformats.org/officeDocument/2006/relationships/image" Target="../media/image10.png"/><Relationship Id="rId4" Type="http://schemas.openxmlformats.org/officeDocument/2006/relationships/customXml" Target="../ink/ink2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22.xml"/><Relationship Id="rId1" Type="http://schemas.openxmlformats.org/officeDocument/2006/relationships/slideLayout" Target="../slideLayouts/slideLayout10.xml"/><Relationship Id="rId6" Type="http://schemas.openxmlformats.org/officeDocument/2006/relationships/customXml" Target="../ink/ink24.xml"/><Relationship Id="rId5" Type="http://schemas.openxmlformats.org/officeDocument/2006/relationships/image" Target="../media/image10.png"/><Relationship Id="rId4" Type="http://schemas.openxmlformats.org/officeDocument/2006/relationships/customXml" Target="../ink/ink23.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customXml" Target="../ink/ink25.xml"/><Relationship Id="rId1" Type="http://schemas.openxmlformats.org/officeDocument/2006/relationships/slideLayout" Target="../slideLayouts/slideLayout10.xml"/><Relationship Id="rId6" Type="http://schemas.openxmlformats.org/officeDocument/2006/relationships/customXml" Target="../ink/ink27.xml"/><Relationship Id="rId5" Type="http://schemas.openxmlformats.org/officeDocument/2006/relationships/image" Target="../media/image10.png"/><Relationship Id="rId4" Type="http://schemas.openxmlformats.org/officeDocument/2006/relationships/customXml" Target="../ink/ink2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ustomXml" Target="../ink/ink29.xml"/><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customXml" Target="../ink/ink31.xml"/><Relationship Id="rId4" Type="http://schemas.openxmlformats.org/officeDocument/2006/relationships/customXml" Target="../ink/ink28.xml"/><Relationship Id="rId9"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32.xml"/><Relationship Id="rId1" Type="http://schemas.openxmlformats.org/officeDocument/2006/relationships/slideLayout" Target="../slideLayouts/slideLayout10.xml"/><Relationship Id="rId6" Type="http://schemas.openxmlformats.org/officeDocument/2006/relationships/customXml" Target="../ink/ink34.xml"/><Relationship Id="rId5" Type="http://schemas.openxmlformats.org/officeDocument/2006/relationships/image" Target="../media/image14.emf"/><Relationship Id="rId4" Type="http://schemas.openxmlformats.org/officeDocument/2006/relationships/customXml" Target="../ink/ink33.xml"/></Relationships>
</file>

<file path=ppt/slides/_rels/slide4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35.xml"/><Relationship Id="rId1" Type="http://schemas.openxmlformats.org/officeDocument/2006/relationships/slideLayout" Target="../slideLayouts/slideLayout10.xml"/><Relationship Id="rId6" Type="http://schemas.openxmlformats.org/officeDocument/2006/relationships/customXml" Target="../ink/ink37.xml"/><Relationship Id="rId5" Type="http://schemas.openxmlformats.org/officeDocument/2006/relationships/image" Target="../media/image14.emf"/><Relationship Id="rId4" Type="http://schemas.openxmlformats.org/officeDocument/2006/relationships/customXml" Target="../ink/ink3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38.xml"/><Relationship Id="rId1" Type="http://schemas.openxmlformats.org/officeDocument/2006/relationships/slideLayout" Target="../slideLayouts/slideLayout10.xml"/><Relationship Id="rId6" Type="http://schemas.openxmlformats.org/officeDocument/2006/relationships/customXml" Target="../ink/ink40.xml"/><Relationship Id="rId5" Type="http://schemas.openxmlformats.org/officeDocument/2006/relationships/image" Target="../media/image14.emf"/><Relationship Id="rId4" Type="http://schemas.openxmlformats.org/officeDocument/2006/relationships/customXml" Target="../ink/ink39.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3.emf"/><Relationship Id="rId7" Type="http://schemas.openxmlformats.org/officeDocument/2006/relationships/image" Target="../media/image15.emf"/><Relationship Id="rId2" Type="http://schemas.openxmlformats.org/officeDocument/2006/relationships/customXml" Target="../ink/ink41.xml"/><Relationship Id="rId1" Type="http://schemas.openxmlformats.org/officeDocument/2006/relationships/slideLayout" Target="../slideLayouts/slideLayout10.xml"/><Relationship Id="rId6" Type="http://schemas.openxmlformats.org/officeDocument/2006/relationships/customXml" Target="../ink/ink43.xml"/><Relationship Id="rId5" Type="http://schemas.openxmlformats.org/officeDocument/2006/relationships/image" Target="../media/image14.emf"/><Relationship Id="rId4" Type="http://schemas.openxmlformats.org/officeDocument/2006/relationships/customXml" Target="../ink/ink4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5509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15:19-21</a:t>
            </a:r>
          </a:p>
          <a:p>
            <a:pPr algn="just"/>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Therefore it is my judgment that we do not trouble those who are turning to God from among the Gentiles,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that we write to them that they abstain from things contaminated by idols and from fornication and from what is strangled and from blood.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Moses from ancient generations has in every city those who preach him, since he is read in the synagogues every Sabbath.”</a:t>
            </a:r>
          </a:p>
        </p:txBody>
      </p:sp>
    </p:spTree>
    <p:extLst>
      <p:ext uri="{BB962C8B-B14F-4D97-AF65-F5344CB8AC3E}">
        <p14:creationId xmlns:p14="http://schemas.microsoft.com/office/powerpoint/2010/main" val="334734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0200"/>
            <a:ext cx="9144000" cy="4800600"/>
          </a:xfrm>
        </p:spPr>
        <p:txBody>
          <a:bodyPr/>
          <a:lstStyle/>
          <a:p>
            <a:pPr marL="0" indent="0" algn="just">
              <a:buNone/>
            </a:pPr>
            <a:r>
              <a:rPr lang="en-US" sz="2800" dirty="0">
                <a:effectLst>
                  <a:outerShdw blurRad="38100" dist="38100" dir="2700000" algn="tl">
                    <a:srgbClr val="000000">
                      <a:alpha val="43137"/>
                    </a:srgbClr>
                  </a:outerShdw>
                </a:effectLst>
              </a:rPr>
              <a:t>“In Acts 15, the church in Antioch appointed Paul and Barnabas to report to the Jerusalem council regarding the salvation of the Gentiles and to seek help in resolving the question that had been troubling the church as a result. Should Gentile converts be circumcised in order to be saved? Once in the city, Paul and Barnabas reported to the elders and apostles on all the things God was doing among the Gentiles (v. 4). When certain converted Pharisees declared that Gentiles must be circumcised and obey the law of Moses (v. 5), Peter refuted their arguments by pointing out that it was God who had given these Gentiles the Holy Spirit:”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13" name="Rectangle 12">
            <a:extLst>
              <a:ext uri="{FF2B5EF4-FFF2-40B4-BE49-F238E27FC236}">
                <a16:creationId xmlns:a16="http://schemas.microsoft.com/office/drawing/2014/main" id="{03B0F2B1-854D-4A01-A544-40470566ED05}"/>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2052" name="Picture 4" descr="Image result for kim riddlebarger">
            <a:extLst>
              <a:ext uri="{FF2B5EF4-FFF2-40B4-BE49-F238E27FC236}">
                <a16:creationId xmlns:a16="http://schemas.microsoft.com/office/drawing/2014/main" id="{40DFB0BA-C9B7-40CE-A250-A00C0D4519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205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98641"/>
            <a:ext cx="9144000" cy="4421159"/>
          </a:xfrm>
        </p:spPr>
        <p:txBody>
          <a:bodyPr/>
          <a:lstStyle/>
          <a:p>
            <a:pPr marL="0" indent="0" algn="just">
              <a:buNone/>
            </a:pPr>
            <a:r>
              <a:rPr lang="en-US" sz="2800" dirty="0">
                <a:effectLst>
                  <a:outerShdw blurRad="38100" dist="38100" dir="2700000" algn="tl">
                    <a:srgbClr val="000000">
                      <a:alpha val="43137"/>
                    </a:srgbClr>
                  </a:outerShdw>
                </a:effectLst>
              </a:rPr>
              <a:t>“‘We believe it is through the grace of our Lord Jesus that we are saved, just as they are’ (v. 11). Then James, the leader of the church, spoke (vv. 13ff.): ‘God at first showed his concern by taking from the Gentiles a people for himself. The words of the prophets are in agreement with this, as it is written,’ and James cited a passage from Amos 9:11–12: ‘After this I will return and rebuild David’s fallen tent. Its ruins I will rebuild, and I will restore it, that the remnant of men may seek the Lord, and all the Gentiles who bear my name, says the Lord, who does these things’ that have been known for ages.’”</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CB9596A3-2458-4FFD-9434-81B7A522F3D1}"/>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AEDC3848-846D-4FC1-A45A-114AFDDD179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614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96000"/>
            <a:ext cx="9144000" cy="4881000"/>
          </a:xfrm>
        </p:spPr>
        <p:txBody>
          <a:bodyPr/>
          <a:lstStyle/>
          <a:p>
            <a:pPr marL="0" indent="0" algn="just">
              <a:buNone/>
            </a:pPr>
            <a:r>
              <a:rPr lang="en-US" sz="2800" dirty="0">
                <a:effectLst>
                  <a:outerShdw blurRad="38100" dist="38100" dir="2700000" algn="tl">
                    <a:srgbClr val="000000">
                      <a:alpha val="43137"/>
                    </a:srgbClr>
                  </a:outerShdw>
                </a:effectLst>
              </a:rPr>
              <a:t>“James saw the prophecy as </a:t>
            </a:r>
            <a:r>
              <a:rPr lang="en-US" sz="2800" b="1" u="sng" dirty="0">
                <a:solidFill>
                  <a:srgbClr val="FFFFCC"/>
                </a:solidFill>
                <a:effectLst>
                  <a:outerShdw blurRad="38100" dist="38100" dir="2700000" algn="tl">
                    <a:srgbClr val="000000">
                      <a:alpha val="43137"/>
                    </a:srgbClr>
                  </a:outerShdw>
                </a:effectLst>
              </a:rPr>
              <a:t>fulfilled</a:t>
            </a:r>
            <a:r>
              <a:rPr lang="en-US" sz="2800" dirty="0">
                <a:effectLst>
                  <a:outerShdw blurRad="38100" dist="38100" dir="2700000" algn="tl">
                    <a:srgbClr val="000000">
                      <a:alpha val="43137"/>
                    </a:srgbClr>
                  </a:outerShdw>
                </a:effectLst>
              </a:rPr>
              <a:t> in Christ’s resurrection and exaltation and in the reconstitution of his disciples as the </a:t>
            </a:r>
            <a:r>
              <a:rPr lang="en-US" sz="2800" b="1" u="sng" dirty="0">
                <a:solidFill>
                  <a:srgbClr val="FFFFCC"/>
                </a:solidFill>
                <a:effectLst>
                  <a:outerShdw blurRad="38100" dist="38100" dir="2700000" algn="tl">
                    <a:srgbClr val="000000">
                      <a:alpha val="43137"/>
                    </a:srgbClr>
                  </a:outerShdw>
                </a:effectLst>
              </a:rPr>
              <a:t>new Israel</a:t>
            </a:r>
            <a:r>
              <a:rPr lang="en-US" sz="2800" dirty="0">
                <a:effectLst>
                  <a:outerShdw blurRad="38100" dist="38100" dir="2700000" algn="tl">
                    <a:srgbClr val="000000">
                      <a:alpha val="43137"/>
                    </a:srgbClr>
                  </a:outerShdw>
                </a:effectLst>
              </a:rPr>
              <a:t>. The presence of both Jew and Gentile in the church was proof that the prophecy of Amos had been </a:t>
            </a:r>
            <a:r>
              <a:rPr lang="en-US" sz="2800" b="1" u="sng" dirty="0">
                <a:solidFill>
                  <a:srgbClr val="FFFFCC"/>
                </a:solidFill>
                <a:effectLst>
                  <a:outerShdw blurRad="38100" dist="38100" dir="2700000" algn="tl">
                    <a:srgbClr val="000000">
                      <a:alpha val="43137"/>
                    </a:srgbClr>
                  </a:outerShdw>
                </a:effectLst>
              </a:rPr>
              <a:t>fulfilled</a:t>
            </a:r>
            <a:r>
              <a:rPr lang="en-US" sz="2800" dirty="0">
                <a:effectLst>
                  <a:outerShdw blurRad="38100" dist="38100" dir="2700000" algn="tl">
                    <a:srgbClr val="000000">
                      <a:alpha val="43137"/>
                    </a:srgbClr>
                  </a:outerShdw>
                </a:effectLst>
              </a:rPr>
              <a:t>.[ 15] David’s fallen tent had been rebuilt by Christ. In Amos’s prophecy, ‘after this’ indicated that the prophecy referred to what God would do for Israel after the exile. When </a:t>
            </a:r>
            <a:r>
              <a:rPr lang="en-US" sz="2800" b="1" u="sng" dirty="0">
                <a:solidFill>
                  <a:srgbClr val="FFFFCC"/>
                </a:solidFill>
                <a:effectLst>
                  <a:outerShdw blurRad="38100" dist="38100" dir="2700000" algn="tl">
                    <a:srgbClr val="000000">
                      <a:alpha val="43137"/>
                    </a:srgbClr>
                  </a:outerShdw>
                </a:effectLst>
              </a:rPr>
              <a:t>James applied this prophecy to the church</a:t>
            </a:r>
            <a:r>
              <a:rPr lang="en-US" sz="2800" dirty="0">
                <a:effectLst>
                  <a:outerShdw blurRad="38100" dist="38100" dir="2700000" algn="tl">
                    <a:srgbClr val="000000">
                      <a:alpha val="43137"/>
                    </a:srgbClr>
                  </a:outerShdw>
                </a:effectLst>
              </a:rPr>
              <a:t>, was he spiritualizing an Old Testament text? Or was James </a:t>
            </a:r>
            <a:r>
              <a:rPr lang="en-US" sz="2800" b="1" u="sng" dirty="0">
                <a:solidFill>
                  <a:srgbClr val="FFFFCC"/>
                </a:solidFill>
                <a:effectLst>
                  <a:outerShdw blurRad="38100" dist="38100" dir="2700000" algn="tl">
                    <a:srgbClr val="000000">
                      <a:alpha val="43137"/>
                    </a:srgbClr>
                  </a:outerShdw>
                </a:effectLst>
              </a:rPr>
              <a:t>reading the Old Testament through a Christ-centered lens typical of the greater light of the messianic age</a:t>
            </a:r>
            <a:r>
              <a:rPr lang="en-US" sz="2800" b="1" dirty="0">
                <a:solidFill>
                  <a:srgbClr val="FFFFCC"/>
                </a:solidFill>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0CB9E383-9B60-4312-BA8D-39886A76FFC7}"/>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902AB03B-62A0-4175-8CF8-795B6F5FD4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7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7281"/>
            <a:ext cx="9144000" cy="4793519"/>
          </a:xfrm>
        </p:spPr>
        <p:txBody>
          <a:bodyPr/>
          <a:lstStyle/>
          <a:p>
            <a:pPr marL="0" indent="0" algn="just">
              <a:buNone/>
            </a:pPr>
            <a:r>
              <a:rPr lang="en-US" sz="2800" dirty="0">
                <a:effectLst>
                  <a:outerShdw blurRad="38100" dist="38100" dir="2700000" algn="tl">
                    <a:srgbClr val="000000">
                      <a:alpha val="43137"/>
                    </a:srgbClr>
                  </a:outerShdw>
                </a:effectLst>
              </a:rPr>
              <a:t>“This question lies at the heart of the debate between </a:t>
            </a:r>
            <a:r>
              <a:rPr lang="en-US" sz="2800" dirty="0" err="1">
                <a:effectLst>
                  <a:outerShdw blurRad="38100" dist="38100" dir="2700000" algn="tl">
                    <a:srgbClr val="000000">
                      <a:alpha val="43137"/>
                    </a:srgbClr>
                  </a:outerShdw>
                </a:effectLst>
              </a:rPr>
              <a:t>amillenarians</a:t>
            </a:r>
            <a:r>
              <a:rPr lang="en-US" sz="2800" dirty="0">
                <a:effectLst>
                  <a:outerShdw blurRad="38100" dist="38100" dir="2700000" algn="tl">
                    <a:srgbClr val="000000">
                      <a:alpha val="43137"/>
                    </a:srgbClr>
                  </a:outerShdw>
                </a:effectLst>
              </a:rPr>
              <a:t> and dispensationalists. The famous notes of the Scofield Reference Bible (1909) say that from a dispensational perspective James’s speech is the most important in the New Testament. According to Scofield, James is describing what will happen after the church age concludes (‘after this’), i.e., in the millennium, when God will reestablish a Davidic rule over Israel. If this is true, when Paul and Barnabas sought guidance for a concern that was </a:t>
            </a:r>
            <a:r>
              <a:rPr lang="en-US" sz="2800" b="1" u="sng" dirty="0">
                <a:solidFill>
                  <a:srgbClr val="FFFFCC"/>
                </a:solidFill>
                <a:effectLst>
                  <a:outerShdw blurRad="38100" dist="38100" dir="2700000" algn="tl">
                    <a:srgbClr val="000000">
                      <a:alpha val="43137"/>
                    </a:srgbClr>
                  </a:outerShdw>
                </a:effectLst>
              </a:rPr>
              <a:t>immediate to them</a:t>
            </a:r>
            <a:r>
              <a:rPr lang="en-US" sz="2800" dirty="0">
                <a:effectLst>
                  <a:outerShdw blurRad="38100" dist="38100" dir="2700000" algn="tl">
                    <a:srgbClr val="000000">
                      <a:alpha val="43137"/>
                    </a:srgbClr>
                  </a:outerShdw>
                </a:effectLst>
              </a:rPr>
              <a:t> (Should Gentile converts be circumcised?), James responded by pointing to a future millennium thousands of years </a:t>
            </a:r>
            <a:r>
              <a:rPr lang="en-US" sz="2800" b="1" u="sng" dirty="0">
                <a:solidFill>
                  <a:srgbClr val="FFFFCC"/>
                </a:solidFill>
                <a:effectLst>
                  <a:outerShdw blurRad="38100" dist="38100" dir="2700000" algn="tl">
                    <a:srgbClr val="000000">
                      <a:alpha val="43137"/>
                    </a:srgbClr>
                  </a:outerShdw>
                </a:effectLst>
              </a:rPr>
              <a:t>distant</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873676B6-6127-455E-A401-1B2C32E1B200}"/>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503A4083-E467-465A-A9DF-036181F0955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207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5841"/>
            <a:ext cx="9144000" cy="4794959"/>
          </a:xfrm>
        </p:spPr>
        <p:txBody>
          <a:bodyPr/>
          <a:lstStyle/>
          <a:p>
            <a:pPr marL="0" indent="0" algn="just">
              <a:buNone/>
            </a:pPr>
            <a:r>
              <a:rPr lang="en-US" sz="2800" dirty="0">
                <a:effectLst>
                  <a:outerShdw blurRad="38100" dist="38100" dir="2700000" algn="tl">
                    <a:srgbClr val="000000">
                      <a:alpha val="43137"/>
                    </a:srgbClr>
                  </a:outerShdw>
                </a:effectLst>
              </a:rPr>
              <a:t>“Here is one instance in which dispensational presuppositions get in the way of the plain sense of the text. Scofield interprets the text literalistically, not literally. Dispensationalists are often forced to reinterpret any New Testament data that does not fit in their Old Testament–derived prophetic scheme. Dispensational presuppositions will not fit with much of the interpretation supplied to Old Testament data by New Testament authors. A thorough survey of both Old Testament and New Testament eschatological categories will demonstrate the dispensational hermeneutic to be untenable.”</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D8F077CB-83C5-4508-9C6B-1BCD395E60F1}"/>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F8F555A7-B69A-498F-9531-625B57D8640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7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22401"/>
            <a:ext cx="9144000" cy="4778399"/>
          </a:xfrm>
        </p:spPr>
        <p:txBody>
          <a:bodyPr/>
          <a:lstStyle/>
          <a:p>
            <a:pPr marL="0" indent="0" algn="just">
              <a:buNone/>
            </a:pPr>
            <a:r>
              <a:rPr lang="en-US" sz="2800" dirty="0">
                <a:effectLst>
                  <a:outerShdw blurRad="38100" dist="38100" dir="2700000" algn="tl">
                    <a:srgbClr val="000000">
                      <a:alpha val="43137"/>
                    </a:srgbClr>
                  </a:outerShdw>
                </a:effectLst>
              </a:rPr>
              <a:t>“More importantly, such a survey gives us the proper framework and external controls to interpret prophetic sections of Scripture correctly. The irony is that dispensationalists’ practice of interpreting all prophetic texts in a literalistic fashion amounts to a repudiation of the historic Protestant hermeneutic and the principle of the </a:t>
            </a:r>
            <a:r>
              <a:rPr lang="en-US" sz="2800" b="1" u="sng" dirty="0">
                <a:solidFill>
                  <a:srgbClr val="FFFFCC"/>
                </a:solidFill>
                <a:effectLst>
                  <a:outerShdw blurRad="38100" dist="38100" dir="2700000" algn="tl">
                    <a:srgbClr val="000000">
                      <a:alpha val="43137"/>
                    </a:srgbClr>
                  </a:outerShdw>
                </a:effectLst>
              </a:rPr>
              <a:t>analogy of faith</a:t>
            </a:r>
            <a:r>
              <a:rPr lang="en-US" sz="2800" dirty="0">
                <a:effectLst>
                  <a:outerShdw blurRad="38100" dist="38100" dir="2700000" algn="tl">
                    <a:srgbClr val="000000">
                      <a:alpha val="43137"/>
                    </a:srgbClr>
                  </a:outerShdw>
                </a:effectLst>
              </a:rPr>
              <a:t>. If </a:t>
            </a:r>
            <a:r>
              <a:rPr lang="en-US" sz="2800" dirty="0" err="1">
                <a:effectLst>
                  <a:outerShdw blurRad="38100" dist="38100" dir="2700000" algn="tl">
                    <a:srgbClr val="000000">
                      <a:alpha val="43137"/>
                    </a:srgbClr>
                  </a:outerShdw>
                </a:effectLst>
              </a:rPr>
              <a:t>amillenarians</a:t>
            </a:r>
            <a:r>
              <a:rPr lang="en-US" sz="2800" dirty="0">
                <a:effectLst>
                  <a:outerShdw blurRad="38100" dist="38100" dir="2700000" algn="tl">
                    <a:srgbClr val="000000">
                      <a:alpha val="43137"/>
                    </a:srgbClr>
                  </a:outerShdw>
                </a:effectLst>
              </a:rPr>
              <a:t> adopt the New Testament writers’ interpretation of the Old Testament, are they not following the literal sense of Scripture, even if </a:t>
            </a:r>
            <a:r>
              <a:rPr lang="en-US" sz="2800" b="1" u="sng" dirty="0">
                <a:solidFill>
                  <a:srgbClr val="FFFFCC"/>
                </a:solidFill>
                <a:effectLst>
                  <a:outerShdw blurRad="38100" dist="38100" dir="2700000" algn="tl">
                    <a:srgbClr val="000000">
                      <a:alpha val="43137"/>
                    </a:srgbClr>
                  </a:outerShdw>
                </a:effectLst>
              </a:rPr>
              <a:t>the New Testament writers universalize something</a:t>
            </a:r>
            <a:r>
              <a:rPr lang="en-US" sz="2800" dirty="0">
                <a:effectLst>
                  <a:outerShdw blurRad="38100" dist="38100" dir="2700000" algn="tl">
                    <a:srgbClr val="000000">
                      <a:alpha val="43137"/>
                    </a:srgbClr>
                  </a:outerShdw>
                </a:effectLst>
              </a:rPr>
              <a:t> that was limited to Israel in the Old Testament?”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F1ACF23C-EE4A-410D-9C60-DB12E26BCC40}"/>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4BCAB7FD-B925-4681-BFA7-FBB85B01680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180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608361"/>
            <a:ext cx="9144000" cy="3573239"/>
          </a:xfrm>
        </p:spPr>
        <p:txBody>
          <a:bodyPr/>
          <a:lstStyle/>
          <a:p>
            <a:pPr marL="0" indent="0" algn="just">
              <a:buNone/>
            </a:pPr>
            <a:r>
              <a:rPr lang="en-US" sz="2800" dirty="0">
                <a:effectLst>
                  <a:outerShdw blurRad="38100" dist="38100" dir="2700000" algn="tl">
                    <a:srgbClr val="000000">
                      <a:alpha val="43137"/>
                    </a:srgbClr>
                  </a:outerShdw>
                </a:effectLst>
              </a:rPr>
              <a:t>“The dispensationalists’ literalistic reading of prophetic passages must not be confused with a literal reading. A literal reading—a reading that gets at the plain sense of the text—will </a:t>
            </a:r>
            <a:r>
              <a:rPr lang="en-US" sz="2800" b="1" u="sng" dirty="0">
                <a:solidFill>
                  <a:srgbClr val="FFFFCC"/>
                </a:solidFill>
                <a:effectLst>
                  <a:outerShdw blurRad="38100" dist="38100" dir="2700000" algn="tl">
                    <a:srgbClr val="000000">
                      <a:alpha val="43137"/>
                    </a:srgbClr>
                  </a:outerShdw>
                </a:effectLst>
              </a:rPr>
              <a:t>allow the New Testament to interpret the Old</a:t>
            </a:r>
            <a:r>
              <a:rPr lang="en-US" sz="2800" dirty="0">
                <a:effectLst>
                  <a:outerShdw blurRad="38100" dist="38100" dir="2700000" algn="tl">
                    <a:srgbClr val="000000">
                      <a:alpha val="43137"/>
                    </a:srgbClr>
                  </a:outerShdw>
                </a:effectLst>
              </a:rPr>
              <a:t>. It is </a:t>
            </a:r>
            <a:r>
              <a:rPr lang="en-US" sz="2800" dirty="0" err="1">
                <a:effectLst>
                  <a:outerShdw blurRad="38100" dist="38100" dir="2700000" algn="tl">
                    <a:srgbClr val="000000">
                      <a:alpha val="43137"/>
                    </a:srgbClr>
                  </a:outerShdw>
                </a:effectLst>
              </a:rPr>
              <a:t>amillenarians</a:t>
            </a:r>
            <a:r>
              <a:rPr lang="en-US" sz="2800" dirty="0">
                <a:effectLst>
                  <a:outerShdw blurRad="38100" dist="38100" dir="2700000" algn="tl">
                    <a:srgbClr val="000000">
                      <a:alpha val="43137"/>
                    </a:srgbClr>
                  </a:outerShdw>
                </a:effectLst>
              </a:rPr>
              <a:t>, not dispensationalists, who interpret prophecy literally in that they follow the literal sense of how </a:t>
            </a:r>
            <a:r>
              <a:rPr lang="en-US" sz="2800" b="1" u="sng" dirty="0">
                <a:solidFill>
                  <a:srgbClr val="FFFFCC"/>
                </a:solidFill>
                <a:effectLst>
                  <a:outerShdw blurRad="38100" dist="38100" dir="2700000" algn="tl">
                    <a:srgbClr val="000000">
                      <a:alpha val="43137"/>
                    </a:srgbClr>
                  </a:outerShdw>
                </a:effectLst>
              </a:rPr>
              <a:t>the writers of the New Testament interpret Old Testament prophecy</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3F100958-E59B-424F-BA09-D7EEE5E3F99E}"/>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0111B820-3559-48ED-BEDF-4950DD9CFF3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48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240282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2100078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a:solidFill>
                  <a:srgbClr val="00FFFF"/>
                </a:solidFill>
                <a:effectLst>
                  <a:outerShdw blurRad="38100" dist="38100" dir="2700000" algn="tl">
                    <a:srgbClr val="000000">
                      <a:alpha val="43137"/>
                    </a:srgbClr>
                  </a:outerShdw>
                </a:effectLst>
                <a:cs typeface="Calibri" panose="020F0502020204030204" pitchFamily="34" charset="0"/>
              </a:rPr>
              <a:t>Chapter 19</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t>
            </a:r>
            <a:r>
              <a:rPr lang="en-US" altLang="en-US">
                <a:effectLst>
                  <a:outerShdw blurRad="38100" dist="38100" dir="2700000" algn="tl">
                    <a:srgbClr val="000000">
                      <a:alpha val="43137"/>
                    </a:srgbClr>
                  </a:outerShdw>
                </a:effectLst>
                <a:cs typeface="Calibri" panose="020F0502020204030204" pitchFamily="34" charset="0"/>
              </a:rPr>
              <a:t>Andy Woods</a:t>
            </a:r>
            <a:endParaRPr lang="en-US" altLang="en-US" dirty="0">
              <a:effectLst>
                <a:outerShdw blurRad="38100" dist="38100" dir="2700000" algn="tl">
                  <a:srgbClr val="000000">
                    <a:alpha val="43137"/>
                  </a:srgbClr>
                </a:outerShdw>
              </a:effectLst>
              <a:cs typeface="Calibri" panose="020F0502020204030204" pitchFamily="34" charset="0"/>
            </a:endParaRP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310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87360"/>
            <a:ext cx="9144000" cy="4889640"/>
          </a:xfrm>
        </p:spPr>
        <p:txBody>
          <a:bodyPr/>
          <a:lstStyle/>
          <a:p>
            <a:pPr marL="0" indent="0" algn="just">
              <a:buNone/>
            </a:pPr>
            <a:r>
              <a:rPr lang="en-US" sz="2800" dirty="0">
                <a:effectLst>
                  <a:outerShdw blurRad="38100" dist="38100" dir="2700000" algn="tl">
                    <a:srgbClr val="000000">
                      <a:alpha val="43137"/>
                    </a:srgbClr>
                  </a:outerShdw>
                </a:effectLst>
              </a:rPr>
              <a:t>“James saw the prophecy as </a:t>
            </a:r>
            <a:r>
              <a:rPr lang="en-US" sz="2800" b="1" u="sng" dirty="0">
                <a:solidFill>
                  <a:srgbClr val="FFFFCC"/>
                </a:solidFill>
                <a:effectLst>
                  <a:outerShdw blurRad="38100" dist="38100" dir="2700000" algn="tl">
                    <a:srgbClr val="000000">
                      <a:alpha val="43137"/>
                    </a:srgbClr>
                  </a:outerShdw>
                </a:effectLst>
              </a:rPr>
              <a:t>fulfilled</a:t>
            </a:r>
            <a:r>
              <a:rPr lang="en-US" sz="2800" dirty="0">
                <a:effectLst>
                  <a:outerShdw blurRad="38100" dist="38100" dir="2700000" algn="tl">
                    <a:srgbClr val="000000">
                      <a:alpha val="43137"/>
                    </a:srgbClr>
                  </a:outerShdw>
                </a:effectLst>
              </a:rPr>
              <a:t> in Christ’s resurrection and exaltation and in the reconstitution of his disciples as the </a:t>
            </a:r>
            <a:r>
              <a:rPr lang="en-US" sz="2800" b="1" u="sng" dirty="0">
                <a:solidFill>
                  <a:srgbClr val="FFFFCC"/>
                </a:solidFill>
                <a:effectLst>
                  <a:outerShdw blurRad="38100" dist="38100" dir="2700000" algn="tl">
                    <a:srgbClr val="000000">
                      <a:alpha val="43137"/>
                    </a:srgbClr>
                  </a:outerShdw>
                </a:effectLst>
              </a:rPr>
              <a:t>new Israel</a:t>
            </a:r>
            <a:r>
              <a:rPr lang="en-US" sz="2800" dirty="0">
                <a:effectLst>
                  <a:outerShdw blurRad="38100" dist="38100" dir="2700000" algn="tl">
                    <a:srgbClr val="000000">
                      <a:alpha val="43137"/>
                    </a:srgbClr>
                  </a:outerShdw>
                </a:effectLst>
              </a:rPr>
              <a:t>. The presence of both Jew and Gentile in the church was proof that the prophecy of Amos had been </a:t>
            </a:r>
            <a:r>
              <a:rPr lang="en-US" sz="2800" b="1" u="sng" dirty="0">
                <a:solidFill>
                  <a:srgbClr val="FFFFCC"/>
                </a:solidFill>
                <a:effectLst>
                  <a:outerShdw blurRad="38100" dist="38100" dir="2700000" algn="tl">
                    <a:srgbClr val="000000">
                      <a:alpha val="43137"/>
                    </a:srgbClr>
                  </a:outerShdw>
                </a:effectLst>
              </a:rPr>
              <a:t>fulfilled</a:t>
            </a:r>
            <a:r>
              <a:rPr lang="en-US" sz="2800" dirty="0">
                <a:effectLst>
                  <a:outerShdw blurRad="38100" dist="38100" dir="2700000" algn="tl">
                    <a:srgbClr val="000000">
                      <a:alpha val="43137"/>
                    </a:srgbClr>
                  </a:outerShdw>
                </a:effectLst>
              </a:rPr>
              <a:t>.[ 15] David’s fallen tent had been rebuilt by Christ. In Amos’s prophecy, ‘after this’ indicated that the prophecy referred to what God would do for Israel after the exile. When </a:t>
            </a:r>
            <a:r>
              <a:rPr lang="en-US" sz="2800" b="1" u="sng" dirty="0">
                <a:solidFill>
                  <a:srgbClr val="FFFFCC"/>
                </a:solidFill>
                <a:effectLst>
                  <a:outerShdw blurRad="38100" dist="38100" dir="2700000" algn="tl">
                    <a:srgbClr val="000000">
                      <a:alpha val="43137"/>
                    </a:srgbClr>
                  </a:outerShdw>
                </a:effectLst>
              </a:rPr>
              <a:t>James applied this prophecy to the church</a:t>
            </a:r>
            <a:r>
              <a:rPr lang="en-US" sz="2800" dirty="0">
                <a:effectLst>
                  <a:outerShdw blurRad="38100" dist="38100" dir="2700000" algn="tl">
                    <a:srgbClr val="000000">
                      <a:alpha val="43137"/>
                    </a:srgbClr>
                  </a:outerShdw>
                </a:effectLst>
              </a:rPr>
              <a:t>, was he spiritualizing an Old Testament text? Or was James </a:t>
            </a:r>
            <a:r>
              <a:rPr lang="en-US" sz="2800" b="1" u="sng" dirty="0">
                <a:solidFill>
                  <a:srgbClr val="FFFFCC"/>
                </a:solidFill>
                <a:effectLst>
                  <a:outerShdw blurRad="38100" dist="38100" dir="2700000" algn="tl">
                    <a:srgbClr val="000000">
                      <a:alpha val="43137"/>
                    </a:srgbClr>
                  </a:outerShdw>
                </a:effectLst>
              </a:rPr>
              <a:t>reading the Old Testament through a Christ-centered lens typical of the greater light of the messianic age</a:t>
            </a:r>
            <a:r>
              <a:rPr lang="en-US" sz="2800" b="1" dirty="0">
                <a:solidFill>
                  <a:srgbClr val="FFFFCC"/>
                </a:solidFill>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88D31688-F69F-4052-9BB1-480A555FCB19}"/>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75D40332-8F93-4993-93FE-D7D76E1D3BE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09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88800"/>
            <a:ext cx="9144000" cy="4735800"/>
          </a:xfrm>
        </p:spPr>
        <p:txBody>
          <a:bodyPr/>
          <a:lstStyle/>
          <a:p>
            <a:pPr marL="0" indent="0" algn="just">
              <a:buNone/>
            </a:pPr>
            <a:r>
              <a:rPr lang="en-US" sz="2800" dirty="0">
                <a:effectLst>
                  <a:outerShdw blurRad="38100" dist="38100" dir="2700000" algn="tl">
                    <a:srgbClr val="000000">
                      <a:alpha val="43137"/>
                    </a:srgbClr>
                  </a:outerShdw>
                </a:effectLst>
              </a:rPr>
              <a:t>“More importantly, such a survey gives us the proper framework and external controls to interpret prophetic sections of Scripture correctly. The irony is that dispensationalists’ practice of interpreting all prophetic texts in a literalistic fashion amounts to a repudiation of the historic Protestant hermeneutic and the principle of the </a:t>
            </a:r>
            <a:r>
              <a:rPr lang="en-US" sz="2800" b="1" u="sng" dirty="0">
                <a:solidFill>
                  <a:srgbClr val="FFFFCC"/>
                </a:solidFill>
                <a:effectLst>
                  <a:outerShdw blurRad="38100" dist="38100" dir="2700000" algn="tl">
                    <a:srgbClr val="000000">
                      <a:alpha val="43137"/>
                    </a:srgbClr>
                  </a:outerShdw>
                </a:effectLst>
              </a:rPr>
              <a:t>analogy of faith</a:t>
            </a:r>
            <a:r>
              <a:rPr lang="en-US" sz="2800" dirty="0">
                <a:effectLst>
                  <a:outerShdw blurRad="38100" dist="38100" dir="2700000" algn="tl">
                    <a:srgbClr val="000000">
                      <a:alpha val="43137"/>
                    </a:srgbClr>
                  </a:outerShdw>
                </a:effectLst>
              </a:rPr>
              <a:t>. If </a:t>
            </a:r>
            <a:r>
              <a:rPr lang="en-US" sz="2800" dirty="0" err="1">
                <a:effectLst>
                  <a:outerShdw blurRad="38100" dist="38100" dir="2700000" algn="tl">
                    <a:srgbClr val="000000">
                      <a:alpha val="43137"/>
                    </a:srgbClr>
                  </a:outerShdw>
                </a:effectLst>
              </a:rPr>
              <a:t>amillenarians</a:t>
            </a:r>
            <a:r>
              <a:rPr lang="en-US" sz="2800" dirty="0">
                <a:effectLst>
                  <a:outerShdw blurRad="38100" dist="38100" dir="2700000" algn="tl">
                    <a:srgbClr val="000000">
                      <a:alpha val="43137"/>
                    </a:srgbClr>
                  </a:outerShdw>
                </a:effectLst>
              </a:rPr>
              <a:t> adopt the New Testament writers’ interpretation of the Old Testament, are they not following the literal sense of Scripture, even if </a:t>
            </a:r>
            <a:r>
              <a:rPr lang="en-US" sz="2800" b="1" u="sng" dirty="0">
                <a:solidFill>
                  <a:srgbClr val="FFFFCC"/>
                </a:solidFill>
                <a:effectLst>
                  <a:outerShdw blurRad="38100" dist="38100" dir="2700000" algn="tl">
                    <a:srgbClr val="000000">
                      <a:alpha val="43137"/>
                    </a:srgbClr>
                  </a:outerShdw>
                </a:effectLst>
              </a:rPr>
              <a:t>the New Testament writers universalize something</a:t>
            </a:r>
            <a:r>
              <a:rPr lang="en-US" sz="2800" dirty="0">
                <a:effectLst>
                  <a:outerShdw blurRad="38100" dist="38100" dir="2700000" algn="tl">
                    <a:srgbClr val="000000">
                      <a:alpha val="43137"/>
                    </a:srgbClr>
                  </a:outerShdw>
                </a:effectLst>
              </a:rPr>
              <a:t> that was limited to Israel in the Old Testament?”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sp>
        <p:nvSpPr>
          <p:cNvPr id="8" name="Rectangle 7">
            <a:extLst>
              <a:ext uri="{FF2B5EF4-FFF2-40B4-BE49-F238E27FC236}">
                <a16:creationId xmlns:a16="http://schemas.microsoft.com/office/drawing/2014/main" id="{EEDFD5AD-9E7F-4835-B8A0-BD678869B58E}"/>
              </a:ext>
            </a:extLst>
          </p:cNvPr>
          <p:cNvSpPr/>
          <p:nvPr/>
        </p:nvSpPr>
        <p:spPr>
          <a:xfrm>
            <a:off x="2317665" y="228600"/>
            <a:ext cx="4508670" cy="1169551"/>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Kim </a:t>
            </a:r>
            <a:r>
              <a:rPr lang="en-US" sz="3200" dirty="0" err="1">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Riddlebarger</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Kim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Riddlebarger</a:t>
            </a:r>
            <a:r>
              <a:rPr lang="en-US" sz="1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Case for Amillennialism: Understanding the End Times</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(Grand Rapids: Baker, 2003), 39-40.</a:t>
            </a:r>
          </a:p>
        </p:txBody>
      </p:sp>
      <p:pic>
        <p:nvPicPr>
          <p:cNvPr id="12" name="Picture 4" descr="Image result for kim riddlebarger">
            <a:extLst>
              <a:ext uri="{FF2B5EF4-FFF2-40B4-BE49-F238E27FC236}">
                <a16:creationId xmlns:a16="http://schemas.microsoft.com/office/drawing/2014/main" id="{99BE3126-EB8A-4A64-A8FA-35A4B9F42D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 y="90987"/>
            <a:ext cx="81686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18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108781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33932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1:16</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“Brethren,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 had to be fulfilled</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plēroō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the Holy Spirit foretold by the mouth of David concerning Judas, who became a guide to those who arrested Jesus.”</a:t>
            </a:r>
          </a:p>
        </p:txBody>
      </p:sp>
      <p:pic>
        <p:nvPicPr>
          <p:cNvPr id="5" name="Picture 4">
            <a:extLst>
              <a:ext uri="{FF2B5EF4-FFF2-40B4-BE49-F238E27FC236}">
                <a16:creationId xmlns:a16="http://schemas.microsoft.com/office/drawing/2014/main" id="{18F0C46C-E0F8-4C09-89D8-3063DF506B2B}"/>
              </a:ext>
            </a:extLst>
          </p:cNvPr>
          <p:cNvPicPr>
            <a:picLocks noChangeAspect="1"/>
          </p:cNvPicPr>
          <p:nvPr/>
        </p:nvPicPr>
        <p:blipFill>
          <a:blip r:embed="rId3"/>
          <a:stretch>
            <a:fillRect/>
          </a:stretch>
        </p:blipFill>
        <p:spPr>
          <a:xfrm>
            <a:off x="3203786" y="3048000"/>
            <a:ext cx="2736428" cy="1828800"/>
          </a:xfrm>
          <a:prstGeom prst="rect">
            <a:avLst/>
          </a:prstGeom>
        </p:spPr>
      </p:pic>
    </p:spTree>
    <p:extLst>
      <p:ext uri="{BB962C8B-B14F-4D97-AF65-F5344CB8AC3E}">
        <p14:creationId xmlns:p14="http://schemas.microsoft.com/office/powerpoint/2010/main" val="2865761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endParaRPr lang="en-US" altLang="en-US" b="1" u="sng" dirty="0">
              <a:solidFill>
                <a:srgbClr val="FFFFCC"/>
              </a:solidFill>
              <a:effectLst>
                <a:outerShdw blurRad="38100" dist="38100" dir="2700000" algn="tl">
                  <a:srgbClr val="000000">
                    <a:alpha val="43137"/>
                  </a:srgbClr>
                </a:outerShdw>
              </a:effectLst>
            </a:endParaRP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4191882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15:14-21</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“Simeon has related how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 first concerned Himself about taking from among the Gentiles a people for His name</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this the words of the Prophets agree, just as it is written,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return, And I will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rebuild the tabernacle of David</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fallen, And I will rebuild its ruins, And I will restore 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rest of mankind may seek the Lord, And all the Gentiles who are called by My name,’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who makes these things known from long ago.”</a:t>
            </a:r>
          </a:p>
        </p:txBody>
      </p:sp>
    </p:spTree>
    <p:extLst>
      <p:ext uri="{BB962C8B-B14F-4D97-AF65-F5344CB8AC3E}">
        <p14:creationId xmlns:p14="http://schemas.microsoft.com/office/powerpoint/2010/main" val="3966430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2B3E996-AA14-4327-A139-8E0DF2AA4071}"/>
              </a:ext>
            </a:extLst>
          </p:cNvPr>
          <p:cNvSpPr>
            <a:spLocks noGrp="1" noChangeArrowheads="1"/>
          </p:cNvSpPr>
          <p:nvPr>
            <p:ph type="title"/>
          </p:nvPr>
        </p:nvSpPr>
        <p:spPr>
          <a:xfrm>
            <a:off x="2170150" y="210503"/>
            <a:ext cx="4800600" cy="1143000"/>
          </a:xfrm>
        </p:spPr>
        <p:txBody>
          <a:bodyPr/>
          <a:lstStyle/>
          <a:p>
            <a:pPr algn="ctr">
              <a:spcAft>
                <a:spcPts val="600"/>
              </a:spcAft>
            </a:pPr>
            <a:r>
              <a:rPr lang="en-US" altLang="en-US" sz="3600" kern="1200" dirty="0">
                <a:solidFill>
                  <a:srgbClr val="00FFFF"/>
                </a:solidFill>
                <a:effectLst>
                  <a:outerShdw blurRad="38100" dist="38100" dir="2700000" algn="tl">
                    <a:srgbClr val="000000">
                      <a:alpha val="43137"/>
                    </a:srgbClr>
                  </a:outerShdw>
                </a:effectLst>
              </a:rPr>
              <a:t>Thomas Ice</a:t>
            </a:r>
            <a:br>
              <a:rPr lang="en-US" alt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Tim LaHaye Prophecy Study Bible, p. 1304.</a:t>
            </a:r>
            <a:endParaRPr lang="en-US" altLang="en-US" sz="1800" dirty="0">
              <a:solidFill>
                <a:schemeClr val="tx1"/>
              </a:solidFill>
              <a:effectLst>
                <a:outerShdw blurRad="38100" dist="38100" dir="2700000" algn="tl">
                  <a:srgbClr val="000000">
                    <a:alpha val="43137"/>
                  </a:srgbClr>
                </a:outerShdw>
              </a:effectLst>
            </a:endParaRPr>
          </a:p>
        </p:txBody>
      </p:sp>
      <p:sp>
        <p:nvSpPr>
          <p:cNvPr id="16387" name="Rectangle 3">
            <a:extLst>
              <a:ext uri="{FF2B5EF4-FFF2-40B4-BE49-F238E27FC236}">
                <a16:creationId xmlns:a16="http://schemas.microsoft.com/office/drawing/2014/main" id="{ABF8628F-B2C2-4A30-823A-E199E52723D4}"/>
              </a:ext>
            </a:extLst>
          </p:cNvPr>
          <p:cNvSpPr>
            <a:spLocks noGrp="1" noChangeArrowheads="1"/>
          </p:cNvSpPr>
          <p:nvPr>
            <p:ph type="body" idx="1"/>
          </p:nvPr>
        </p:nvSpPr>
        <p:spPr>
          <a:xfrm>
            <a:off x="0" y="1504950"/>
            <a:ext cx="9144000" cy="5200650"/>
          </a:xfrm>
        </p:spPr>
        <p:txBody>
          <a:bodyPr/>
          <a:lstStyle/>
          <a:p>
            <a:pPr marL="0" indent="0" algn="just">
              <a:buFontTx/>
              <a:buNone/>
              <a:defRPr/>
            </a:pPr>
            <a:r>
              <a:rPr lang="en-US" sz="2800" dirty="0">
                <a:effectLst>
                  <a:outerShdw blurRad="38100" dist="38100" dir="2700000" algn="tl">
                    <a:srgbClr val="000000">
                      <a:alpha val="43137"/>
                    </a:srgbClr>
                  </a:outerShdw>
                </a:effectLst>
              </a:rPr>
              <a:t>“James explains how the decision of the council at Jerusalem was an outworking of God‘s purpose for this age. God‘s plan for history relates to the past ages with Israel and to Israel‘s role in the coming age (the Millennium), but the current Church Age will center around the Gentiles. After the Church Age is concluded, the Lord will return, and ‘rebuild the tabernacle of David’ [verse 16], i.e., the nation of Israel. This Old Testament reference is from Amos 9:11–12. During the Tribulation the Lord will work to convert the nation of Israel to Himself, ending with the second coming and the millennial reign of Christ. God‘s plans for history will come to pass just as He ordained.”</a:t>
            </a:r>
          </a:p>
        </p:txBody>
      </p:sp>
      <p:pic>
        <p:nvPicPr>
          <p:cNvPr id="2" name="Picture 1">
            <a:extLst>
              <a:ext uri="{FF2B5EF4-FFF2-40B4-BE49-F238E27FC236}">
                <a16:creationId xmlns:a16="http://schemas.microsoft.com/office/drawing/2014/main" id="{C2A5835A-5760-47BB-A209-CBD4506B79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104775"/>
            <a:ext cx="911300" cy="1097280"/>
          </a:xfrm>
          <a:prstGeom prst="rect">
            <a:avLst/>
          </a:prstGeom>
        </p:spPr>
      </p:pic>
      <p:pic>
        <p:nvPicPr>
          <p:cNvPr id="4" name="Picture 3">
            <a:extLst>
              <a:ext uri="{FF2B5EF4-FFF2-40B4-BE49-F238E27FC236}">
                <a16:creationId xmlns:a16="http://schemas.microsoft.com/office/drawing/2014/main" id="{7BEE6B50-0AFB-4386-80EB-0AD9A3A373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9818" y="128482"/>
            <a:ext cx="1006757" cy="1225022"/>
          </a:xfrm>
          <a:prstGeom prst="rect">
            <a:avLst/>
          </a:prstGeom>
        </p:spPr>
      </p:pic>
    </p:spTree>
    <p:extLst>
      <p:ext uri="{BB962C8B-B14F-4D97-AF65-F5344CB8AC3E}">
        <p14:creationId xmlns:p14="http://schemas.microsoft.com/office/powerpoint/2010/main" val="3210595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2076196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49353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2:14-16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Himself is our peace, who made both groups into one and broke down the barrier of the dividing wall,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abolishing in His flesh the enmity, which is the Law of commandments contained in ordinances, so that in Himself He might make the two into one new man, thus establishing peace,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might reconcile them both in one body to God through the cross, by it having put to death the enmity.”</a:t>
            </a:r>
          </a:p>
        </p:txBody>
      </p:sp>
    </p:spTree>
    <p:extLst>
      <p:ext uri="{BB962C8B-B14F-4D97-AF65-F5344CB8AC3E}">
        <p14:creationId xmlns:p14="http://schemas.microsoft.com/office/powerpoint/2010/main" val="2518982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a:t>
            </a:r>
            <a:r>
              <a:rPr lang="en-US" altLang="en-US">
                <a:effectLst>
                  <a:outerShdw blurRad="38100" dist="38100" dir="2700000" algn="tl">
                    <a:srgbClr val="000000">
                      <a:alpha val="43137"/>
                    </a:srgbClr>
                  </a:outerShdw>
                </a:effectLst>
              </a:rPr>
              <a:t>Bible Say </a:t>
            </a:r>
            <a:r>
              <a:rPr lang="en-US" altLang="en-US" dirty="0">
                <a:effectLst>
                  <a:outerShdw blurRad="38100" dist="38100" dir="2700000" algn="tl">
                    <a:srgbClr val="000000">
                      <a:alpha val="43137"/>
                    </a:srgbClr>
                  </a:outerShdw>
                </a:effectLst>
              </a:rPr>
              <a:t>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A5FD1C-8B91-445F-8B3C-E4C9C22DB3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apostles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481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8518CA1-EC45-4CC7-9DFD-5D90E96588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277547"/>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a:t>
            </a:r>
            <a:r>
              <a:rPr lang="en-US" sz="3200" dirty="0">
                <a:effectLst>
                  <a:outerShdw blurRad="38100" dist="38100" dir="2700000" algn="tl">
                    <a:srgbClr val="000000">
                      <a:alpha val="43137"/>
                    </a:srgbClr>
                  </a:outerShdw>
                </a:effectLst>
                <a:latin typeface="Calibri" panose="020F0502020204030204" pitchFamily="34" charset="0"/>
              </a:rPr>
              <a:t>hidden in God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created all things.”</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BFAB11C-0C5C-47DE-9AE9-947CBCEA31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590800"/>
            <a:ext cx="2769993" cy="2286000"/>
          </a:xfrm>
          <a:prstGeom prst="ellipse">
            <a:avLst/>
          </a:prstGeom>
          <a:ln>
            <a:noFill/>
          </a:ln>
          <a:effectLst>
            <a:softEdge rad="112500"/>
          </a:effectLst>
        </p:spPr>
      </p:pic>
    </p:spTree>
    <p:extLst>
      <p:ext uri="{BB962C8B-B14F-4D97-AF65-F5344CB8AC3E}">
        <p14:creationId xmlns:p14="http://schemas.microsoft.com/office/powerpoint/2010/main" val="1342349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2438400" y="228600"/>
            <a:ext cx="4267200" cy="762000"/>
          </a:xfrm>
        </p:spPr>
        <p:txBody>
          <a:bodyPr/>
          <a:lstStyle/>
          <a:p>
            <a:pPr>
              <a:defRPr/>
            </a:pPr>
            <a:r>
              <a:rPr lang="en-US" altLang="en-US" sz="4000" dirty="0">
                <a:solidFill>
                  <a:srgbClr val="00FFFF"/>
                </a:solidFill>
                <a:effectLst>
                  <a:outerShdw blurRad="38100" dist="38100" dir="2700000" algn="tl">
                    <a:srgbClr val="000000">
                      <a:alpha val="43137"/>
                    </a:srgbClr>
                  </a:outerShdw>
                </a:effectLst>
              </a:rPr>
              <a:t>“Mystery” Defined</a:t>
            </a:r>
          </a:p>
        </p:txBody>
      </p:sp>
      <p:sp>
        <p:nvSpPr>
          <p:cNvPr id="108547" name="Content Placeholder 2"/>
          <p:cNvSpPr>
            <a:spLocks noGrp="1"/>
          </p:cNvSpPr>
          <p:nvPr>
            <p:ph idx="1"/>
          </p:nvPr>
        </p:nvSpPr>
        <p:spPr>
          <a:xfrm>
            <a:off x="0" y="1143000"/>
            <a:ext cx="9144000" cy="4267200"/>
          </a:xfrm>
        </p:spPr>
        <p:txBody>
          <a:bodyPr/>
          <a:lstStyle/>
          <a:p>
            <a:pPr marL="0" indent="0" algn="just">
              <a:buNone/>
            </a:pPr>
            <a:r>
              <a:rPr lang="en-US" dirty="0">
                <a:effectLst>
                  <a:outerShdw blurRad="38100" dist="38100" dir="2700000" algn="tl">
                    <a:srgbClr val="000000">
                      <a:alpha val="43137"/>
                    </a:srgbClr>
                  </a:outerShdw>
                </a:effectLst>
              </a:rPr>
              <a:t>“In the N.T, it [</a:t>
            </a:r>
            <a:r>
              <a:rPr lang="en-US" i="1" dirty="0" err="1">
                <a:effectLst>
                  <a:outerShdw blurRad="38100" dist="38100" dir="2700000" algn="tl">
                    <a:srgbClr val="000000">
                      <a:alpha val="43137"/>
                    </a:srgbClr>
                  </a:outerShdw>
                </a:effectLst>
              </a:rPr>
              <a:t>mustērion</a:t>
            </a:r>
            <a:r>
              <a:rPr lang="en-US" dirty="0">
                <a:effectLst>
                  <a:outerShdw blurRad="38100" dist="38100" dir="2700000" algn="tl">
                    <a:srgbClr val="000000">
                      <a:alpha val="43137"/>
                    </a:srgbClr>
                  </a:outerShdw>
                </a:effectLst>
              </a:rPr>
              <a:t>] denotes, not the mysterious (as with the Eng. word), but </a:t>
            </a:r>
            <a:r>
              <a:rPr lang="en-US" b="1" u="sng" dirty="0">
                <a:solidFill>
                  <a:srgbClr val="FFFFCC"/>
                </a:solidFill>
                <a:effectLst>
                  <a:outerShdw blurRad="38100" dist="38100" dir="2700000" algn="tl">
                    <a:srgbClr val="000000">
                      <a:alpha val="43137"/>
                    </a:srgbClr>
                  </a:outerShdw>
                </a:effectLst>
              </a:rPr>
              <a:t>that which, being outside the range of unassisted natural apprehension, can be made known only by Divine revelation</a:t>
            </a:r>
            <a:r>
              <a:rPr lang="en-US" dirty="0">
                <a:effectLst>
                  <a:outerShdw blurRad="38100" dist="38100" dir="2700000" algn="tl">
                    <a:srgbClr val="000000">
                      <a:alpha val="43137"/>
                    </a:srgbClr>
                  </a:outerShdw>
                </a:effectLst>
              </a:rPr>
              <a:t>, and is made known in a manner and at a time appointed by God, and to those who are illumined by His Spirit.”</a:t>
            </a: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a:p>
            <a:pPr marL="0" indent="0" algn="just">
              <a:buNone/>
            </a:pPr>
            <a:endParaRPr lang="en-US" altLang="en-US" sz="3600" dirty="0">
              <a:effectLst>
                <a:outerShdw blurRad="38100" dist="38100" dir="2700000" algn="tl">
                  <a:srgbClr val="000000">
                    <a:alpha val="43137"/>
                  </a:srgbClr>
                </a:outerShdw>
              </a:effectLst>
            </a:endParaRPr>
          </a:p>
        </p:txBody>
      </p:sp>
      <p:sp>
        <p:nvSpPr>
          <p:cNvPr id="108548" name="TextBox 3"/>
          <p:cNvSpPr txBox="1">
            <a:spLocks noChangeArrowheads="1"/>
          </p:cNvSpPr>
          <p:nvPr/>
        </p:nvSpPr>
        <p:spPr bwMode="auto">
          <a:xfrm>
            <a:off x="800100" y="6096000"/>
            <a:ext cx="7543800" cy="584200"/>
          </a:xfrm>
          <a:prstGeom prst="rect">
            <a:avLst/>
          </a:prstGeom>
          <a:noFill/>
          <a:ln w="9525">
            <a:noFill/>
            <a:miter lim="800000"/>
            <a:headEnd/>
            <a:tailEnd/>
          </a:ln>
        </p:spPr>
        <p:txBody>
          <a:bodyPr>
            <a:spAutoFit/>
          </a:bodyPr>
          <a:lstStyle/>
          <a:p>
            <a:pPr algn="ct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 E. Vine, Merrill F. Unger, and William White,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Vine's Complete Expository Dictionary of the Old and New Testament Words</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(Nashville: Nelson, 1996), 424.</a:t>
            </a:r>
          </a:p>
        </p:txBody>
      </p:sp>
    </p:spTree>
    <p:extLst>
      <p:ext uri="{BB962C8B-B14F-4D97-AF65-F5344CB8AC3E}">
        <p14:creationId xmlns:p14="http://schemas.microsoft.com/office/powerpoint/2010/main" val="182488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16:25-26</a:t>
            </a:r>
          </a:p>
          <a:p>
            <a:pPr algn="just">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to Him who is able to establish you according to my gospel and the preaching of Jesus Christ, according to the revelation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which has been kept secret for long ages past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is manifested, and by the Scriptures of 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commandment of the eternal God, has been made known to all the nations,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leading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obedience of faith</a:t>
            </a:r>
          </a:p>
        </p:txBody>
      </p:sp>
    </p:spTree>
    <p:extLst>
      <p:ext uri="{BB962C8B-B14F-4D97-AF65-F5344CB8AC3E}">
        <p14:creationId xmlns:p14="http://schemas.microsoft.com/office/powerpoint/2010/main" val="1584697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AF6CC7F0-4088-4CDF-936B-977C4612458F}"/>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17648" y="0"/>
            <a:ext cx="9108705" cy="23391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Colossians 1:26 </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has been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hidden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ages and generations,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been manifested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9899409E-620A-4BB4-B55B-27B66C889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87004" y="2590800"/>
            <a:ext cx="2769993" cy="2286000"/>
          </a:xfrm>
          <a:prstGeom prst="ellipse">
            <a:avLst/>
          </a:prstGeom>
          <a:ln>
            <a:noFill/>
          </a:ln>
          <a:effectLst>
            <a:softEdge rad="112500"/>
          </a:effectLst>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788B94B-F02B-4366-BCB6-FB1593123494}"/>
                  </a:ext>
                </a:extLst>
              </p14:cNvPr>
              <p14:cNvContentPartPr/>
              <p14:nvPr/>
            </p14:nvContentPartPr>
            <p14:xfrm>
              <a:off x="5217329" y="3900593"/>
              <a:ext cx="24120" cy="180"/>
            </p14:xfrm>
          </p:contentPart>
        </mc:Choice>
        <mc:Fallback xmlns="">
          <p:pic>
            <p:nvPicPr>
              <p:cNvPr id="2" name="Ink 1">
                <a:extLst>
                  <a:ext uri="{FF2B5EF4-FFF2-40B4-BE49-F238E27FC236}">
                    <a16:creationId xmlns:a16="http://schemas.microsoft.com/office/drawing/2014/main" id="{0788B94B-F02B-4366-BCB6-FB1593123494}"/>
                  </a:ext>
                </a:extLst>
              </p:cNvPr>
              <p:cNvPicPr/>
              <p:nvPr/>
            </p:nvPicPr>
            <p:blipFill>
              <a:blip r:embed="rId5"/>
              <a:stretch>
                <a:fillRect/>
              </a:stretch>
            </p:blipFill>
            <p:spPr>
              <a:xfrm>
                <a:off x="5213073" y="3898433"/>
                <a:ext cx="32633" cy="45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5CA384A3-9D6C-4CE8-972D-4964ECEC420A}"/>
                  </a:ext>
                </a:extLst>
              </p14:cNvPr>
              <p14:cNvContentPartPr/>
              <p14:nvPr/>
            </p14:nvContentPartPr>
            <p14:xfrm>
              <a:off x="5253149" y="3888713"/>
              <a:ext cx="6120" cy="6120"/>
            </p14:xfrm>
          </p:contentPart>
        </mc:Choice>
        <mc:Fallback xmlns="">
          <p:pic>
            <p:nvPicPr>
              <p:cNvPr id="3" name="Ink 2">
                <a:extLst>
                  <a:ext uri="{FF2B5EF4-FFF2-40B4-BE49-F238E27FC236}">
                    <a16:creationId xmlns:a16="http://schemas.microsoft.com/office/drawing/2014/main" id="{5CA384A3-9D6C-4CE8-972D-4964ECEC420A}"/>
                  </a:ext>
                </a:extLst>
              </p:cNvPr>
              <p:cNvPicPr/>
              <p:nvPr/>
            </p:nvPicPr>
            <p:blipFill>
              <a:blip r:embed="rId7"/>
              <a:stretch>
                <a:fillRect/>
              </a:stretch>
            </p:blipFill>
            <p:spPr>
              <a:xfrm>
                <a:off x="5250989" y="3886553"/>
                <a:ext cx="104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B66CEB4-C165-473F-8CE2-E4A4FE11143E}"/>
                  </a:ext>
                </a:extLst>
              </p14:cNvPr>
              <p14:cNvContentPartPr/>
              <p14:nvPr/>
            </p14:nvContentPartPr>
            <p14:xfrm>
              <a:off x="5259269" y="4032173"/>
              <a:ext cx="6120" cy="12060"/>
            </p14:xfrm>
          </p:contentPart>
        </mc:Choice>
        <mc:Fallback xmlns="">
          <p:pic>
            <p:nvPicPr>
              <p:cNvPr id="5" name="Ink 4">
                <a:extLst>
                  <a:ext uri="{FF2B5EF4-FFF2-40B4-BE49-F238E27FC236}">
                    <a16:creationId xmlns:a16="http://schemas.microsoft.com/office/drawing/2014/main" id="{FB66CEB4-C165-473F-8CE2-E4A4FE11143E}"/>
                  </a:ext>
                </a:extLst>
              </p:cNvPr>
              <p:cNvPicPr/>
              <p:nvPr/>
            </p:nvPicPr>
            <p:blipFill>
              <a:blip r:embed="rId9"/>
              <a:stretch>
                <a:fillRect/>
              </a:stretch>
            </p:blipFill>
            <p:spPr>
              <a:xfrm>
                <a:off x="5255189" y="4028038"/>
                <a:ext cx="14280" cy="2033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4604F0A6-7792-4FD2-B5B9-EE59AF5CBC88}"/>
                  </a:ext>
                </a:extLst>
              </p14:cNvPr>
              <p14:cNvContentPartPr/>
              <p14:nvPr/>
            </p14:nvContentPartPr>
            <p14:xfrm>
              <a:off x="5342789" y="3960353"/>
              <a:ext cx="24120" cy="18180"/>
            </p14:xfrm>
          </p:contentPart>
        </mc:Choice>
        <mc:Fallback xmlns="">
          <p:pic>
            <p:nvPicPr>
              <p:cNvPr id="6" name="Ink 5">
                <a:extLst>
                  <a:ext uri="{FF2B5EF4-FFF2-40B4-BE49-F238E27FC236}">
                    <a16:creationId xmlns:a16="http://schemas.microsoft.com/office/drawing/2014/main" id="{4604F0A6-7792-4FD2-B5B9-EE59AF5CBC88}"/>
                  </a:ext>
                </a:extLst>
              </p:cNvPr>
              <p:cNvPicPr/>
              <p:nvPr/>
            </p:nvPicPr>
            <p:blipFill>
              <a:blip r:embed="rId11"/>
              <a:stretch>
                <a:fillRect/>
              </a:stretch>
            </p:blipFill>
            <p:spPr>
              <a:xfrm>
                <a:off x="5338533" y="3956158"/>
                <a:ext cx="32633" cy="26571"/>
              </a:xfrm>
              <a:prstGeom prst="rect">
                <a:avLst/>
              </a:prstGeom>
            </p:spPr>
          </p:pic>
        </mc:Fallback>
      </mc:AlternateContent>
    </p:spTree>
    <p:extLst>
      <p:ext uri="{BB962C8B-B14F-4D97-AF65-F5344CB8AC3E}">
        <p14:creationId xmlns:p14="http://schemas.microsoft.com/office/powerpoint/2010/main" val="29864534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B1EE7C-54B3-44CF-949E-A8E5572B118A}"/>
              </a:ext>
            </a:extLst>
          </p:cNvPr>
          <p:cNvPicPr>
            <a:picLocks noChangeAspect="1"/>
          </p:cNvPicPr>
          <p:nvPr/>
        </p:nvPicPr>
        <p:blipFill>
          <a:blip r:embed="rId2"/>
          <a:stretch>
            <a:fillRect/>
          </a:stretch>
        </p:blipFill>
        <p:spPr>
          <a:xfrm>
            <a:off x="288524" y="1143000"/>
            <a:ext cx="8566952" cy="4572000"/>
          </a:xfrm>
          <a:prstGeom prst="rect">
            <a:avLst/>
          </a:prstGeom>
        </p:spPr>
      </p:pic>
    </p:spTree>
    <p:extLst>
      <p:ext uri="{BB962C8B-B14F-4D97-AF65-F5344CB8AC3E}">
        <p14:creationId xmlns:p14="http://schemas.microsoft.com/office/powerpoint/2010/main" val="1638927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CE9AB7-1610-43CB-8664-7FF8CF10CF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4388" y="264902"/>
            <a:ext cx="8035224" cy="632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92748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66700"/>
            <a:ext cx="2943069"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027"/>
          <p:cNvSpPr txBox="1">
            <a:spLocks noChangeArrowheads="1"/>
          </p:cNvSpPr>
          <p:nvPr/>
        </p:nvSpPr>
        <p:spPr bwMode="auto">
          <a:xfrm>
            <a:off x="3467100" y="1905000"/>
            <a:ext cx="2209800" cy="2895600"/>
          </a:xfrm>
          <a:prstGeom prst="rect">
            <a:avLst/>
          </a:prstGeom>
          <a:noFill/>
          <a:ln>
            <a:noFill/>
          </a:ln>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Statue </a:t>
            </a:r>
          </a:p>
          <a:p>
            <a:pPr algn="ctr" eaLnBrk="1" hangingPunct="1">
              <a:defRPr/>
            </a:pPr>
            <a:r>
              <a:rPr lang="en-US" altLang="en-US" sz="4000" dirty="0">
                <a:solidFill>
                  <a:srgbClr val="00FFFF"/>
                </a:solidFill>
                <a:effectLst>
                  <a:outerShdw blurRad="38100" dist="38100" dir="2700000" algn="tl">
                    <a:srgbClr val="000000">
                      <a:alpha val="43137"/>
                    </a:srgbClr>
                  </a:outerShdw>
                </a:effectLst>
              </a:rPr>
              <a:t>&amp; </a:t>
            </a:r>
          </a:p>
          <a:p>
            <a:pPr algn="ctr" eaLnBrk="1" hangingPunct="1">
              <a:defRPr/>
            </a:pPr>
            <a:r>
              <a:rPr lang="en-US" altLang="en-US" sz="4000" dirty="0">
                <a:solidFill>
                  <a:srgbClr val="00FFFF"/>
                </a:solidFill>
                <a:effectLst>
                  <a:outerShdw blurRad="38100" dist="38100" dir="2700000" algn="tl">
                    <a:srgbClr val="000000">
                      <a:alpha val="43137"/>
                    </a:srgbClr>
                  </a:outerShdw>
                </a:effectLst>
              </a:rPr>
              <a:t>Stone</a:t>
            </a:r>
          </a:p>
        </p:txBody>
      </p:sp>
      <p:pic>
        <p:nvPicPr>
          <p:cNvPr id="4" name="Picture 1026" descr="C:\STATUE.T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4759" y="266700"/>
            <a:ext cx="3150641" cy="632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266122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87FAAE-7944-4368-89B0-57F039DBFC5E}"/>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Peter 1:10-11</a:t>
            </a:r>
          </a:p>
          <a:p>
            <a:pPr algn="just">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to this salvation,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prophets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prophesied of the grace that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would come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made careful searches and inquiries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seeking to know what person or time the Spirit of Christ within them was indicating as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predicted the sufferings of Christ and the glories to follow</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46249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1991745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49800"/>
          </a:xfrm>
        </p:spPr>
        <p:txBody>
          <a:bodyPr/>
          <a:lstStyle/>
          <a:p>
            <a:pPr marL="0" indent="0" algn="just">
              <a:buNone/>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Afterward a question was raised concerning whether it was necessary for the Gentiles who had believed and had been brought into the church to abide by the precepts of the Mosaic Law. Judaizers insisted that in order to please God as believers and members of the kingdom of God, it was necessary for all men to live under the precepts of the Mosaic Law. This question was submitted to the apostles in Jerusalem, and Peter testified to the salvation of the Gentiles by faith in Jesus Christ apart from the Law (15:7–11).</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32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5B7330F-3B0B-4145-94F8-977342DA9302}"/>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 Kingdom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279-80</a:t>
            </a:r>
          </a:p>
        </p:txBody>
      </p:sp>
    </p:spTree>
    <p:extLst>
      <p:ext uri="{BB962C8B-B14F-4D97-AF65-F5344CB8AC3E}">
        <p14:creationId xmlns:p14="http://schemas.microsoft.com/office/powerpoint/2010/main" val="2927492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724400"/>
          </a:xfrm>
        </p:spPr>
        <p:txBody>
          <a:bodyPr/>
          <a:lstStyle/>
          <a:p>
            <a:pPr marL="0" indent="0" algn="just">
              <a:buNone/>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His testimony is further corroborated by Barnabas and Paul (v. 12), and James who presided at this council hearing rendered the decision of the council. It was evident that God for the first time in dealing with men was dealing with Gentiles as Gentiles ‘taking from the Gentiles a people for Himself (v. 14). James found this in keeping with the prophetic program. In Amos 9:11–12 it was prophesied that after the period in which Israel was disciplined because of disobedience (vv. 1–10) and the Davidic throne left empty for a time, the Davidic throne would be restored and the Davidic kingdom would be instituted.</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32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CC9FE5C-DBC6-4E0C-AE93-830BCA1A6B4E}"/>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 Kingdom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279-80</a:t>
            </a:r>
          </a:p>
        </p:txBody>
      </p:sp>
    </p:spTree>
    <p:extLst>
      <p:ext uri="{BB962C8B-B14F-4D97-AF65-F5344CB8AC3E}">
        <p14:creationId xmlns:p14="http://schemas.microsoft.com/office/powerpoint/2010/main" val="21330515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546600"/>
          </a:xfrm>
        </p:spPr>
        <p:txBody>
          <a:bodyPr/>
          <a:lstStyle/>
          <a:p>
            <a:pPr marL="0" indent="0" algn="just">
              <a:buNone/>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When it is reinstituted, the kingdom will include not only the physical descendants of Abraham, but also a multitude of Gentiles as well. Therefore the restored Davidic kingdom under its rightful Davidic king would be composed of both Jews and Gentiles. In that kingdom Gentiles would not be made into Jews; instead they would be in the kingdom as Gentiles. This allowed James to conclude that if God had a program for Gentiles as Gentiles in the future Davidic kingdom established here on the earth, there was no reason to deny that God could include Gentiles as Gentiles in this present form of the theocracy.</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32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E2B857-22C5-463B-860D-5B034BBC52A3}"/>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 Kingdom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279-80</a:t>
            </a:r>
          </a:p>
        </p:txBody>
      </p:sp>
    </p:spTree>
    <p:extLst>
      <p:ext uri="{BB962C8B-B14F-4D97-AF65-F5344CB8AC3E}">
        <p14:creationId xmlns:p14="http://schemas.microsoft.com/office/powerpoint/2010/main" val="3696391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546600"/>
          </a:xfrm>
        </p:spPr>
        <p:txBody>
          <a:bodyPr/>
          <a:lstStyle/>
          <a:p>
            <a:pPr marL="0" indent="0" algn="just">
              <a:buNone/>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Therefore the issue was settled—the Gentiles did not need to be circumcised and bring themselves under the Mosaic Law in order to participate in the present form of the kingdom. Rather, apart from the Mosaic Law, through faith in Jesus Christ they are equal participants with believing Jews in the present form of the kingdom of God</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32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E575E56-07F6-47C7-90F7-B03339AB453C}"/>
              </a:ext>
            </a:extLst>
          </p:cNvPr>
          <p:cNvSpPr/>
          <p:nvPr/>
        </p:nvSpPr>
        <p:spPr>
          <a:xfrm>
            <a:off x="2317665" y="228600"/>
            <a:ext cx="4508670" cy="1046440"/>
          </a:xfrm>
          <a:prstGeom prst="rect">
            <a:avLst/>
          </a:prstGeom>
        </p:spPr>
        <p:txBody>
          <a:bodyPr wrap="square">
            <a:spAutoFit/>
          </a:bodyPr>
          <a:lstStyle/>
          <a:p>
            <a:pPr algn="ctr">
              <a:spcAft>
                <a:spcPts val="12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Thy Kingdom Come</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Page 279-80</a:t>
            </a:r>
          </a:p>
        </p:txBody>
      </p:sp>
    </p:spTree>
    <p:extLst>
      <p:ext uri="{BB962C8B-B14F-4D97-AF65-F5344CB8AC3E}">
        <p14:creationId xmlns:p14="http://schemas.microsoft.com/office/powerpoint/2010/main" val="3012838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276600"/>
          </a:xfrm>
        </p:spPr>
        <p:txBody>
          <a:bodyPr/>
          <a:lstStyle/>
          <a:p>
            <a:pPr marL="0" indent="0" algn="just">
              <a:buNone/>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...begins with the words ‘on that day.’ James introduced this quotation in such a way as to show what day Amos was talking about, namely, the time after the present world witness (Acts 1:8), when Christ will return. James showed that there will be Gentile believers at that time, as well as Jewish believers; hence he concluded that Gentiles are not required to become Jewish proselytes by circumcision.</a:t>
            </a:r>
            <a:r>
              <a:rPr lang="en-US" sz="2800" i="1" dirty="0">
                <a:effectLst>
                  <a:outerShdw blurRad="38100" dist="38100" dir="2700000" algn="tl">
                    <a:srgbClr val="000000">
                      <a:alpha val="43137"/>
                    </a:srgbClr>
                  </a:outerShdw>
                </a:effectLst>
              </a:rPr>
              <a:t>”</a:t>
            </a:r>
          </a:p>
        </p:txBody>
      </p:sp>
      <p:sp>
        <p:nvSpPr>
          <p:cNvPr id="7" name="Rectangle 6">
            <a:extLst>
              <a:ext uri="{FF2B5EF4-FFF2-40B4-BE49-F238E27FC236}">
                <a16:creationId xmlns:a16="http://schemas.microsoft.com/office/drawing/2014/main" id="{1147889B-7B42-482D-A579-F36316D4F9CF}"/>
              </a:ext>
            </a:extLst>
          </p:cNvPr>
          <p:cNvSpPr/>
          <p:nvPr/>
        </p:nvSpPr>
        <p:spPr>
          <a:xfrm>
            <a:off x="2317665" y="228600"/>
            <a:ext cx="4508670" cy="969496"/>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Scofield Reference Bible</a:t>
            </a:r>
          </a:p>
          <a:p>
            <a:pPr algn="ct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1520</a:t>
            </a:r>
          </a:p>
        </p:txBody>
      </p:sp>
      <p:pic>
        <p:nvPicPr>
          <p:cNvPr id="4" name="Picture 3">
            <a:extLst>
              <a:ext uri="{FF2B5EF4-FFF2-40B4-BE49-F238E27FC236}">
                <a16:creationId xmlns:a16="http://schemas.microsoft.com/office/drawing/2014/main" id="{F06A21A7-C7F9-4188-99DB-E0F97BF59A0A}"/>
              </a:ext>
            </a:extLst>
          </p:cNvPr>
          <p:cNvPicPr>
            <a:picLocks noChangeAspect="1"/>
          </p:cNvPicPr>
          <p:nvPr/>
        </p:nvPicPr>
        <p:blipFill>
          <a:blip r:embed="rId2"/>
          <a:stretch>
            <a:fillRect/>
          </a:stretch>
        </p:blipFill>
        <p:spPr>
          <a:xfrm>
            <a:off x="144108" y="121920"/>
            <a:ext cx="898673" cy="1280160"/>
          </a:xfrm>
          <a:prstGeom prst="rect">
            <a:avLst/>
          </a:prstGeom>
          <a:ln>
            <a:solidFill>
              <a:schemeClr val="tx1"/>
            </a:solidFill>
          </a:ln>
        </p:spPr>
      </p:pic>
    </p:spTree>
    <p:extLst>
      <p:ext uri="{BB962C8B-B14F-4D97-AF65-F5344CB8AC3E}">
        <p14:creationId xmlns:p14="http://schemas.microsoft.com/office/powerpoint/2010/main" val="1144036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Analogical Fulfillment View</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(Amos 9:11-12; Acts 15:14-16)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304800" y="1540933"/>
            <a:ext cx="8153400" cy="4478867"/>
          </a:xfrm>
        </p:spPr>
        <p:txBody>
          <a:bodyPr/>
          <a:lstStyle/>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Presupposition that NT reinterprets OT</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“kingdom”</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Absence of “Fulfilled”</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Meaning of “after this”</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Church = a mystery</a:t>
            </a:r>
          </a:p>
          <a:p>
            <a:pPr marL="514350" indent="-514350">
              <a:spcBef>
                <a:spcPct val="0"/>
              </a:spcBef>
              <a:spcAft>
                <a:spcPts val="18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A mere analogy</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6478" y="2408908"/>
            <a:ext cx="3052722" cy="2040183"/>
          </a:xfrm>
          <a:prstGeom prst="rect">
            <a:avLst/>
          </a:prstGeom>
        </p:spPr>
      </p:pic>
    </p:spTree>
    <p:extLst>
      <p:ext uri="{BB962C8B-B14F-4D97-AF65-F5344CB8AC3E}">
        <p14:creationId xmlns:p14="http://schemas.microsoft.com/office/powerpoint/2010/main" val="35952827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024543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4697260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term ‘kingdom’ (</a:t>
            </a:r>
            <a:r>
              <a:rPr lang="en-US" sz="2800" dirty="0" err="1">
                <a:effectLst/>
              </a:rPr>
              <a:t>Grk</a:t>
            </a:r>
            <a:r>
              <a:rPr lang="en-US" sz="2800" dirty="0">
                <a:effectLst/>
              </a:rPr>
              <a:t>. </a:t>
            </a:r>
            <a:r>
              <a:rPr lang="en-US" sz="2800" i="1" dirty="0" err="1">
                <a:effectLst/>
              </a:rPr>
              <a:t>basileia</a:t>
            </a:r>
            <a:r>
              <a:rPr lang="en-US" sz="2800" dirty="0">
                <a:effectLst/>
              </a:rPr>
              <a:t>) occurs eight times in Acts as referring to the divine rule. . . . In the Book of Acts this ‘kingdom of God’ appears as something future, the term being used, as James Orr has observed, ‘in an almost exclusively eschatological sense.’ The Old Testament prophecies of the Messianic Kingdom, occasionally quoted by the apostles (cf. Acts 2:25–36; 3:22–36; 13:22–39) are used to show the regal rights of Jesus the Messiah. But nowhere do they ever assert that the Kingdom has been established. In passages about which there can be no dispute, this is a matter which belongs to the future when the King returns from heaven (cf. 1:6–11; 3:19–21; 15:13–16).”</a:t>
            </a:r>
            <a:endParaRPr lang="en-US" sz="2800" dirty="0">
              <a:effectLst>
                <a:outerShdw blurRad="38100" dist="38100" dir="2700000" algn="tl">
                  <a:srgbClr val="000000">
                    <a:alpha val="43137"/>
                  </a:srgbClr>
                </a:outerShdw>
              </a:effectLst>
            </a:endParaRP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2338330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passage in 14:22, ‘we must through much tribulation enter into the kingdom of God,’ is sometimes used to prove a present Messianic Kingdom established on earth in the church. But such a use would prove too much. . . . But in the Old Testament prophetic picture of the coming Messianic Kingdom, as every intelligent Jew understood, a period of terrible tribulation always precedes its establishment on earth. . . . Therefore the passage in 14:22 is in complete harmony with the historical situation and the progress of revelation. . . .” </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1562692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0740AC2-AA76-44D9-9304-030266554BAD}"/>
              </a:ext>
            </a:extLst>
          </p:cNvPr>
          <p:cNvSpPr>
            <a:spLocks noGrp="1" noChangeArrowheads="1"/>
          </p:cNvSpPr>
          <p:nvPr>
            <p:ph type="title"/>
          </p:nvPr>
        </p:nvSpPr>
        <p:spPr>
          <a:xfrm>
            <a:off x="1850672" y="228600"/>
            <a:ext cx="5829300" cy="1143000"/>
          </a:xfrm>
        </p:spPr>
        <p:txBody>
          <a:bodyPr/>
          <a:lstStyle/>
          <a:p>
            <a:pPr algn="ctr" eaLnBrk="1" hangingPunct="1"/>
            <a:r>
              <a:rPr lang="en-US" altLang="en-US" sz="3600" dirty="0">
                <a:effectLst>
                  <a:outerShdw blurRad="38100" dist="38100" dir="2700000" algn="tl">
                    <a:srgbClr val="000000">
                      <a:alpha val="43137"/>
                    </a:srgbClr>
                  </a:outerShdw>
                </a:effectLst>
              </a:rPr>
              <a:t>First Missionary Journey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a:t>
            </a: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‒14)</a:t>
            </a:r>
            <a:endParaRPr lang="en-US" altLang="en-US" sz="3600" dirty="0">
              <a:solidFill>
                <a:schemeClr val="tx1"/>
              </a:solidFill>
              <a:effectLst>
                <a:outerShdw blurRad="38100" dist="38100" dir="2700000" algn="tl">
                  <a:srgbClr val="000000">
                    <a:alpha val="43137"/>
                  </a:srgbClr>
                </a:outerShdw>
              </a:effectLst>
            </a:endParaRPr>
          </a:p>
        </p:txBody>
      </p:sp>
      <p:pic>
        <p:nvPicPr>
          <p:cNvPr id="36867" name="Picture 3">
            <a:extLst>
              <a:ext uri="{FF2B5EF4-FFF2-40B4-BE49-F238E27FC236}">
                <a16:creationId xmlns:a16="http://schemas.microsoft.com/office/drawing/2014/main" id="{E7ED06B7-257F-4463-8776-CD01D5F8CA5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5400" y="1447800"/>
            <a:ext cx="6939844" cy="5204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argument advanced by some, that since the apostles throughout the Acts period preached ‘the things concerning the kingdom of God’ (19:8), therefore the Kingdom must have already been established, is not very good logic. Most of us preach and teach many things in the Christian faith which are not yet realized in experience. No sensible person would argue that because the apostles continually preached the resurrection of the dead, therefore, it must have already taken place</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3113277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2393041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914400"/>
          </a:xfrm>
        </p:spPr>
        <p:txBody>
          <a:bodyPr/>
          <a:lstStyle/>
          <a:p>
            <a:pPr algn="ctr" eaLnBrk="1" hangingPunct="1"/>
            <a:r>
              <a:rPr lang="en-US" altLang="en-US" sz="3600" dirty="0">
                <a:effectLst>
                  <a:outerShdw blurRad="38100" dist="38100" dir="2700000" algn="tl">
                    <a:srgbClr val="000000">
                      <a:alpha val="43137"/>
                    </a:srgbClr>
                  </a:outerShdw>
                </a:effectLst>
              </a:rPr>
              <a:t>OT PROPHETS DESCRIBE THE KINGDOM</a:t>
            </a:r>
          </a:p>
        </p:txBody>
      </p:sp>
      <p:sp>
        <p:nvSpPr>
          <p:cNvPr id="16387" name="Rectangle 3"/>
          <p:cNvSpPr>
            <a:spLocks noGrp="1" noChangeArrowheads="1"/>
          </p:cNvSpPr>
          <p:nvPr>
            <p:ph type="body" sz="half" idx="2"/>
          </p:nvPr>
        </p:nvSpPr>
        <p:spPr>
          <a:xfrm>
            <a:off x="2667000" y="1295400"/>
            <a:ext cx="6400800" cy="5029200"/>
          </a:xfrm>
        </p:spPr>
        <p:txBody>
          <a:bodyPr/>
          <a:lstStyle/>
          <a:p>
            <a:pPr marL="461963" indent="-461963" algn="just" eaLnBrk="1" hangingPunct="1">
              <a:spcBef>
                <a:spcPts val="0"/>
              </a:spcBef>
              <a:spcAft>
                <a:spcPts val="1800"/>
              </a:spcAft>
              <a:defRPr/>
            </a:pPr>
            <a:r>
              <a:rPr lang="en-US" sz="2800" dirty="0">
                <a:effectLst>
                  <a:outerShdw blurRad="38100" dist="38100" dir="2700000" algn="tl">
                    <a:srgbClr val="000000">
                      <a:alpha val="43137"/>
                    </a:srgbClr>
                  </a:outerShdw>
                </a:effectLst>
              </a:rPr>
              <a:t>Kingdom Characteristics </a:t>
            </a:r>
          </a:p>
          <a:p>
            <a:pPr marL="461963" indent="-461963" algn="just" eaLnBrk="1" hangingPunct="1">
              <a:spcBef>
                <a:spcPts val="0"/>
              </a:spcBef>
              <a:spcAft>
                <a:spcPts val="1800"/>
              </a:spcAft>
              <a:defRPr/>
            </a:pPr>
            <a:r>
              <a:rPr lang="en-US" sz="2800" dirty="0">
                <a:effectLst>
                  <a:outerShdw blurRad="38100" dist="38100" dir="2700000" algn="tl">
                    <a:srgbClr val="000000">
                      <a:alpha val="43137"/>
                    </a:srgbClr>
                  </a:outerShdw>
                </a:effectLst>
              </a:rPr>
              <a:t>Is. 2:1-4; 11:6-9; 65:17-25</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Jerusalem = center of world spiritual and political authority</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Perfect justice</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World peace</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Peace in the animal kingdom</a:t>
            </a:r>
          </a:p>
          <a:p>
            <a:pPr marL="914400" lvl="1" indent="-457200" algn="just" eaLnBrk="1" hangingPunct="1">
              <a:spcBef>
                <a:spcPts val="0"/>
              </a:spcBef>
              <a:spcAft>
                <a:spcPts val="1800"/>
              </a:spcAft>
              <a:defRPr/>
            </a:pPr>
            <a:r>
              <a:rPr lang="en-US" sz="2800" dirty="0">
                <a:effectLst>
                  <a:outerShdw blurRad="38100" dist="38100" dir="2700000" algn="tl">
                    <a:srgbClr val="000000">
                      <a:alpha val="43137"/>
                    </a:srgbClr>
                  </a:outerShdw>
                </a:effectLst>
              </a:rPr>
              <a:t>Universal spiritual knowledge. </a:t>
            </a:r>
          </a:p>
          <a:p>
            <a:pPr lvl="1" eaLnBrk="1" hangingPunct="1">
              <a:lnSpc>
                <a:spcPct val="90000"/>
              </a:lnSpc>
              <a:defRPr/>
            </a:pPr>
            <a:endParaRPr lang="en-US" sz="2800" dirty="0">
              <a:effectLst>
                <a:outerShdw blurRad="38100" dist="38100" dir="2700000" algn="tl">
                  <a:srgbClr val="000000">
                    <a:alpha val="43137"/>
                  </a:srgbClr>
                </a:outerShdw>
              </a:effectLst>
            </a:endParaRPr>
          </a:p>
        </p:txBody>
      </p:sp>
      <p:pic>
        <p:nvPicPr>
          <p:cNvPr id="47108"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152400" y="1447800"/>
            <a:ext cx="2363116" cy="3200400"/>
          </a:xfrm>
        </p:spPr>
      </p:pic>
    </p:spTree>
    <p:extLst>
      <p:ext uri="{BB962C8B-B14F-4D97-AF65-F5344CB8AC3E}">
        <p14:creationId xmlns:p14="http://schemas.microsoft.com/office/powerpoint/2010/main" val="2682490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3468215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572000"/>
          </a:xfrm>
        </p:spPr>
        <p:txBody>
          <a:bodyPr/>
          <a:lstStyle/>
          <a:p>
            <a:pPr marL="0" indent="0" algn="just" eaLnBrk="1" hangingPunct="1">
              <a:buFont typeface="Arial" panose="020B0604020202020204" pitchFamily="34" charset="0"/>
              <a:buNone/>
              <a:defRPr/>
            </a:pPr>
            <a:r>
              <a:rPr lang="en-US" sz="2800" dirty="0">
                <a:effectLst>
                  <a:outerShdw blurRad="38100" dist="38100" dir="2700000" algn="tl">
                    <a:srgbClr val="000000">
                      <a:alpha val="43137"/>
                    </a:srgbClr>
                  </a:outerShdw>
                </a:effectLst>
              </a:rPr>
              <a:t>“</a:t>
            </a:r>
            <a:r>
              <a:rPr lang="en-US" sz="2800" dirty="0">
                <a:effectLst/>
              </a:rPr>
              <a:t>The argument advanced by some, that since the apostles throughout the Acts period preached ‘the things concerning the kingdom of God’ (19:8), therefore the Kingdom must have already been established, is not very good logic. Most of us preach and teach many things in the Christian faith which are not yet realized in experience. No sensible person would argue that because the apostles continually preached the resurrection of the dead, therefore, it must have already taken place</a:t>
            </a:r>
            <a:r>
              <a:rPr lang="en-US" sz="2800" dirty="0">
                <a:effectLst>
                  <a:outerShdw blurRad="38100" dist="38100" dir="2700000" algn="tl">
                    <a:srgbClr val="000000">
                      <a:alpha val="43137"/>
                    </a:srgbClr>
                  </a:outerShdw>
                </a:effectLst>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3" name="Picture 2">
            <a:extLst>
              <a:ext uri="{FF2B5EF4-FFF2-40B4-BE49-F238E27FC236}">
                <a16:creationId xmlns:a16="http://schemas.microsoft.com/office/drawing/2014/main" id="{D1102AC0-17E4-43BE-9109-86520EE0E25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2400" y="136874"/>
            <a:ext cx="741871" cy="1112806"/>
          </a:xfrm>
          <a:prstGeom prst="rect">
            <a:avLst/>
          </a:prstGeom>
        </p:spPr>
      </p:pic>
      <p:sp>
        <p:nvSpPr>
          <p:cNvPr id="2" name="Rectangle 1">
            <a:extLst>
              <a:ext uri="{FF2B5EF4-FFF2-40B4-BE49-F238E27FC236}">
                <a16:creationId xmlns:a16="http://schemas.microsoft.com/office/drawing/2014/main" id="{68474A76-857A-4323-8AA8-6985B1657BF9}"/>
              </a:ext>
            </a:extLst>
          </p:cNvPr>
          <p:cNvSpPr/>
          <p:nvPr/>
        </p:nvSpPr>
        <p:spPr>
          <a:xfrm>
            <a:off x="952500" y="232083"/>
            <a:ext cx="723900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Alva J. McClain</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Alva J. McClain, The Greatness of the Kingdom: An Inductive Study of the Kingdom of God as Set Forth in the Scriptures (Grand Rapids: Zondervan, 1959), 424-26.</a:t>
            </a:r>
          </a:p>
        </p:txBody>
      </p:sp>
    </p:spTree>
    <p:extLst>
      <p:ext uri="{BB962C8B-B14F-4D97-AF65-F5344CB8AC3E}">
        <p14:creationId xmlns:p14="http://schemas.microsoft.com/office/powerpoint/2010/main" val="1412899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1013602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0" y="1600200"/>
            <a:ext cx="9143999" cy="3276599"/>
          </a:xfrm>
        </p:spPr>
        <p:txBody>
          <a:bodyPr/>
          <a:lstStyle/>
          <a:p>
            <a:pPr marL="0" indent="0" algn="just" eaLnBrk="1" hangingPunct="1">
              <a:spcBef>
                <a:spcPts val="0"/>
              </a:spcBef>
              <a:buNone/>
              <a:defRPr/>
            </a:pPr>
            <a:r>
              <a:rPr lang="en-US" sz="2800" dirty="0">
                <a:effectLst>
                  <a:outerShdw blurRad="38100" dist="38100" dir="2700000" algn="tl">
                    <a:srgbClr val="000000">
                      <a:alpha val="43137"/>
                    </a:srgbClr>
                  </a:outerShdw>
                </a:effectLst>
              </a:rPr>
              <a:t>“It is difficult to explain why Luke does not use the term if the kingdom is being inaugurated. He employs it forty-five times in the gospel. . . . [O]ne would expect Luke to use the word if such a startling thing as the inauguration of the kingdom had taken place. </a:t>
            </a:r>
            <a:r>
              <a:rPr lang="en-US" sz="2800" b="1" u="sng" dirty="0">
                <a:solidFill>
                  <a:srgbClr val="FFFFCC"/>
                </a:solidFill>
                <a:effectLst>
                  <a:outerShdw blurRad="38100" dist="38100" dir="2700000" algn="tl">
                    <a:srgbClr val="000000">
                      <a:alpha val="43137"/>
                    </a:srgbClr>
                  </a:outerShdw>
                </a:effectLst>
              </a:rPr>
              <a:t>The fact that Luke uses kingdom only eight times in Acts after such heavy usage in his gospel implies that the kingdom had not begun but was in fact, postponed</a:t>
            </a:r>
            <a:r>
              <a:rPr lang="en-US" sz="2800" dirty="0">
                <a:effectLst>
                  <a:outerShdw blurRad="38100" dist="38100" dir="2700000" algn="tl">
                    <a:srgbClr val="000000">
                      <a:alpha val="43137"/>
                    </a:srgbClr>
                  </a:outerShdw>
                </a:effectLst>
              </a:rPr>
              <a:t>.”</a:t>
            </a:r>
          </a:p>
        </p:txBody>
      </p:sp>
      <p:pic>
        <p:nvPicPr>
          <p:cNvPr id="4" name="Picture 3">
            <a:extLst>
              <a:ext uri="{FF2B5EF4-FFF2-40B4-BE49-F238E27FC236}">
                <a16:creationId xmlns:a16="http://schemas.microsoft.com/office/drawing/2014/main" id="{E0A2F5D2-6706-4C23-84E8-6E6DA068F6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7307" y="4983480"/>
            <a:ext cx="2869387" cy="1645920"/>
          </a:xfrm>
          <a:prstGeom prst="rect">
            <a:avLst/>
          </a:prstGeom>
        </p:spPr>
      </p:pic>
      <p:sp>
        <p:nvSpPr>
          <p:cNvPr id="5" name="Rectangle 4">
            <a:extLst>
              <a:ext uri="{FF2B5EF4-FFF2-40B4-BE49-F238E27FC236}">
                <a16:creationId xmlns:a16="http://schemas.microsoft.com/office/drawing/2014/main" id="{E5BB2372-8305-4372-81FE-8A6DFCA8AA1F}"/>
              </a:ext>
            </a:extLst>
          </p:cNvPr>
          <p:cNvSpPr/>
          <p:nvPr/>
        </p:nvSpPr>
        <p:spPr>
          <a:xfrm>
            <a:off x="0" y="228600"/>
            <a:ext cx="9143999" cy="121571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Stanley D. Toussaint </a:t>
            </a:r>
          </a:p>
          <a:p>
            <a:pPr algn="ctr"/>
            <a:r>
              <a:rPr lang="en-US" sz="1800" dirty="0">
                <a:effectLst>
                  <a:outerShdw blurRad="38100" dist="38100" dir="2700000" algn="tl">
                    <a:srgbClr val="000000">
                      <a:alpha val="43137"/>
                    </a:srgbClr>
                  </a:outerShdw>
                </a:effectLst>
                <a:latin typeface="Calibri" panose="020F0502020204030204" pitchFamily="34" charset="0"/>
              </a:rPr>
              <a:t>“Israel and the Church of a Traditional Dispensationalist,” in Three Central Issues in Contemporary Dispensationalism, ed. Herbert W. Bateman (Grand Rapids: Kregel, 1999), 242.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5043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7" y="1905003"/>
            <a:ext cx="4257673" cy="3581398"/>
          </a:xfrm>
        </p:spPr>
        <p:txBody>
          <a:bodyPr/>
          <a:lstStyle/>
          <a:p>
            <a:pPr marL="461963" indent="-461963" eaLnBrk="1" hangingPunct="1">
              <a:spcBef>
                <a:spcPts val="1200"/>
              </a:spcBef>
              <a:spcAft>
                <a:spcPts val="1200"/>
              </a:spcAft>
            </a:pPr>
            <a:r>
              <a:rPr lang="en-US" altLang="en-US" sz="3000" dirty="0"/>
              <a:t>John the Baptist – 3:2</a:t>
            </a:r>
          </a:p>
          <a:p>
            <a:pPr marL="461963" indent="-461963" eaLnBrk="1" hangingPunct="1">
              <a:spcBef>
                <a:spcPts val="1200"/>
              </a:spcBef>
              <a:spcAft>
                <a:spcPts val="1200"/>
              </a:spcAft>
            </a:pPr>
            <a:r>
              <a:rPr lang="en-US" altLang="en-US" sz="3000" dirty="0"/>
              <a:t>Jesus Christ – 4:17</a:t>
            </a:r>
          </a:p>
          <a:p>
            <a:pPr marL="461963" indent="-461963" eaLnBrk="1" hangingPunct="1">
              <a:spcBef>
                <a:spcPts val="1200"/>
              </a:spcBef>
              <a:spcAft>
                <a:spcPts val="1200"/>
              </a:spcAft>
            </a:pPr>
            <a:r>
              <a:rPr lang="en-US" altLang="en-US" sz="3000" dirty="0"/>
              <a:t>12 Apostles – 10:5-7</a:t>
            </a:r>
          </a:p>
          <a:p>
            <a:pPr marL="461963" indent="-461963" eaLnBrk="1" hangingPunct="1">
              <a:spcBef>
                <a:spcPts val="1200"/>
              </a:spcBef>
              <a:spcAft>
                <a:spcPts val="1200"/>
              </a:spcAft>
            </a:pPr>
            <a:r>
              <a:rPr lang="en-US" altLang="en-US" sz="3000" dirty="0"/>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2"/>
            <a:ext cx="4048124" cy="3292475"/>
          </a:xfrm>
        </p:spPr>
      </p:pic>
      <p:sp>
        <p:nvSpPr>
          <p:cNvPr id="145413" name="TextBox 4"/>
          <p:cNvSpPr txBox="1">
            <a:spLocks noChangeArrowheads="1"/>
          </p:cNvSpPr>
          <p:nvPr/>
        </p:nvSpPr>
        <p:spPr bwMode="auto">
          <a:xfrm>
            <a:off x="2290764" y="6324600"/>
            <a:ext cx="4562473" cy="461665"/>
          </a:xfrm>
          <a:prstGeom prst="rect">
            <a:avLst/>
          </a:prstGeom>
          <a:noFill/>
          <a:ln w="9525">
            <a:noFill/>
            <a:miter lim="800000"/>
            <a:headEnd/>
            <a:tailEnd/>
          </a:ln>
        </p:spPr>
        <p:txBody>
          <a:bodyPr wrap="square">
            <a:spAutoFit/>
          </a:bodyPr>
          <a:lstStyle/>
          <a:p>
            <a:pPr algn="ctr"/>
            <a:r>
              <a:rPr lang="en-US" altLang="en-US" kern="0" dirty="0">
                <a:latin typeface="Calibri" panose="020F0502020204030204" pitchFamily="34" charset="0"/>
              </a:rPr>
              <a:t>Toussaint, </a:t>
            </a:r>
            <a:r>
              <a:rPr lang="en-US" altLang="en-US" i="1" kern="0" dirty="0">
                <a:latin typeface="Calibri" panose="020F0502020204030204" pitchFamily="34" charset="0"/>
              </a:rPr>
              <a:t>Behold the King</a:t>
            </a:r>
            <a:r>
              <a:rPr lang="en-US" altLang="en-US" kern="0" dirty="0">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82140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13110" y="228600"/>
            <a:ext cx="8917781"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Generic References to the Kingdom in Acts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1:3, 6; 8:12; 14:22; 19:8; 20:25; 28:23, 31)</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495300" y="1540933"/>
            <a:ext cx="8153400" cy="3183467"/>
          </a:xfrm>
        </p:spPr>
        <p:txBody>
          <a:bodyPr/>
          <a:lstStyle/>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Lack of a definition of the kingdom</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Teaching about the unrealized does not necessarily make it realized in the present</a:t>
            </a:r>
          </a:p>
          <a:p>
            <a:pPr marL="514350" indent="-514350" algn="just">
              <a:spcBef>
                <a:spcPct val="0"/>
              </a:spcBef>
              <a:spcAft>
                <a:spcPts val="30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Kingdom mentioned 45x in Luke’s prequel</a:t>
            </a: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785" y="4648200"/>
            <a:ext cx="2736430" cy="1828800"/>
          </a:xfrm>
          <a:prstGeom prst="rect">
            <a:avLst/>
          </a:prstGeom>
        </p:spPr>
      </p:pic>
    </p:spTree>
    <p:extLst>
      <p:ext uri="{BB962C8B-B14F-4D97-AF65-F5344CB8AC3E}">
        <p14:creationId xmlns:p14="http://schemas.microsoft.com/office/powerpoint/2010/main" val="1051656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6" name="Group 20">
            <a:extLst>
              <a:ext uri="{FF2B5EF4-FFF2-40B4-BE49-F238E27FC236}">
                <a16:creationId xmlns:a16="http://schemas.microsoft.com/office/drawing/2014/main" id="{77980C60-9F87-40A7-9A86-CBED21792718}"/>
              </a:ext>
            </a:extLst>
          </p:cNvPr>
          <p:cNvGraphicFramePr>
            <a:graphicFrameLocks noGrp="1"/>
          </p:cNvGraphicFramePr>
          <p:nvPr>
            <p:ph type="tbl" idx="1"/>
            <p:extLst>
              <p:ext uri="{D42A27DB-BD31-4B8C-83A1-F6EECF244321}">
                <p14:modId xmlns:p14="http://schemas.microsoft.com/office/powerpoint/2010/main" val="3285932038"/>
              </p:ext>
            </p:extLst>
          </p:nvPr>
        </p:nvGraphicFramePr>
        <p:xfrm>
          <a:off x="411480" y="1600200"/>
          <a:ext cx="4389120" cy="3657600"/>
        </p:xfrm>
        <a:graphic>
          <a:graphicData uri="http://schemas.openxmlformats.org/drawingml/2006/table">
            <a:tbl>
              <a:tblPr>
                <a:tableStyleId>{D7AC3CCA-C797-4891-BE02-D94E43425B78}</a:tableStyleId>
              </a:tblPr>
              <a:tblGrid>
                <a:gridCol w="2194560">
                  <a:extLst>
                    <a:ext uri="{9D8B030D-6E8A-4147-A177-3AD203B41FA5}">
                      <a16:colId xmlns:a16="http://schemas.microsoft.com/office/drawing/2014/main" val="20000"/>
                    </a:ext>
                  </a:extLst>
                </a:gridCol>
                <a:gridCol w="2194560">
                  <a:extLst>
                    <a:ext uri="{9D8B030D-6E8A-4147-A177-3AD203B41FA5}">
                      <a16:colId xmlns:a16="http://schemas.microsoft.com/office/drawing/2014/main" val="20001"/>
                    </a:ext>
                  </a:extLst>
                </a:gridCol>
              </a:tblGrid>
              <a:tr h="731520">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Types of Pharisees</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366467"/>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Type</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Overthrown</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Justification</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Matt 5:20</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a:ln>
                            <a:noFill/>
                          </a:ln>
                          <a:effectLst/>
                          <a:latin typeface="Calibri" panose="020F0502020204030204" pitchFamily="34" charset="0"/>
                          <a:cs typeface="Calibri" panose="020F0502020204030204" pitchFamily="34" charset="0"/>
                        </a:rPr>
                        <a:t>Sanctification</a:t>
                      </a:r>
                      <a:endParaRPr kumimoji="0" lang="en-US"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Galatians</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2"/>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a:ln>
                            <a:noFill/>
                          </a:ln>
                          <a:effectLst/>
                          <a:latin typeface="Calibri" panose="020F0502020204030204" pitchFamily="34" charset="0"/>
                          <a:cs typeface="Calibri" panose="020F0502020204030204" pitchFamily="34" charset="0"/>
                        </a:rPr>
                        <a:t>Ecclesiology</a:t>
                      </a:r>
                      <a:endParaRPr kumimoji="0" lang="en-US" sz="2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u="none" strike="noStrike" cap="none" normalizeH="0" baseline="0" dirty="0">
                          <a:ln>
                            <a:noFill/>
                          </a:ln>
                          <a:effectLst/>
                          <a:latin typeface="Calibri" panose="020F0502020204030204" pitchFamily="34" charset="0"/>
                          <a:cs typeface="Calibri" panose="020F0502020204030204" pitchFamily="34" charset="0"/>
                        </a:rPr>
                        <a:t>Acts 15</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0003"/>
                  </a:ext>
                </a:extLst>
              </a:tr>
            </a:tbl>
          </a:graphicData>
        </a:graphic>
      </p:graphicFrame>
      <p:pic>
        <p:nvPicPr>
          <p:cNvPr id="26644" name="Picture 1">
            <a:extLst>
              <a:ext uri="{FF2B5EF4-FFF2-40B4-BE49-F238E27FC236}">
                <a16:creationId xmlns:a16="http://schemas.microsoft.com/office/drawing/2014/main" id="{C1421111-EB98-4455-8E28-36674AB34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9626"/>
            <a:ext cx="3429000" cy="3693285"/>
          </a:xfrm>
          <a:prstGeom prst="rect">
            <a:avLst/>
          </a:prstGeom>
          <a:solidFill>
            <a:srgbClr val="FFFFFF">
              <a:shade val="85000"/>
            </a:srgbClr>
          </a:solidFill>
          <a:ln w="38100">
            <a:solidFill>
              <a:schemeClr val="tx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28600"/>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41258764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28600"/>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3. Passages from Paul’s Writings</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Walk worthy of the kingdom (1 Thess. 2:12)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power (1 Cor. 4:20)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He must reign until… (1 Cor. 15:23-28)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Kingdom is not eating &amp; drinking (Rom. 14:17)</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King of Kings &amp; Lord of Lords (1 Tim. 6:15)</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Transferred into the Kingdom (Col 1:13)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Fellow workers for the Kingdom (Col. 4:11)</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2286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15:1-35</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Council at Jerusalem</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228600" y="1447800"/>
            <a:ext cx="8686800" cy="5181600"/>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15:1-6 – Necessity of Paul &amp; Barnabas to travel to Jerusalem (15:1-6)</a:t>
            </a:r>
          </a:p>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15:7-21 – Deliberations (15:7-21)</a:t>
            </a:r>
          </a:p>
          <a:p>
            <a:pPr marL="1141413" lvl="1" indent="-566738"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rPr>
              <a:t>Peter’s speech (15:7-11)</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Paul &amp; Barnabas’ speeches (15:12)</a:t>
            </a:r>
          </a:p>
          <a:p>
            <a:pPr marL="1141413" lvl="1" indent="-566738"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rPr>
              <a:t>James’ speech (15:13-21)</a:t>
            </a:r>
          </a:p>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15:22-35 – Resolution (15:22-35)</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Antioch delegation: Paul, Barnabas, &amp; Silas (15:22)</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Letter (15:23-29)</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Ministry in Antioch (15:30-35)</a:t>
            </a:r>
          </a:p>
          <a:p>
            <a:pPr marL="400050" lvl="1" indent="0" eaLnBrk="1" hangingPunct="1">
              <a:spcBef>
                <a:spcPts val="0"/>
              </a:spcBef>
              <a:spcAft>
                <a:spcPts val="3000"/>
              </a:spcAft>
              <a:buSzPct val="100000"/>
              <a:buNone/>
              <a:defRPr/>
            </a:pPr>
            <a:endParaRPr lang="en-US" dirty="0">
              <a:effectLst>
                <a:outerShdw blurRad="38100" dist="38100" dir="2700000" algn="tl">
                  <a:srgbClr val="000000">
                    <a:alpha val="43137"/>
                  </a:srgbClr>
                </a:outerShdw>
              </a:effectLst>
            </a:endParaRPr>
          </a:p>
        </p:txBody>
      </p:sp>
      <p:pic>
        <p:nvPicPr>
          <p:cNvPr id="2" name="Picture 2" descr="Image result for acts 15 jerusalem council">
            <a:extLst>
              <a:ext uri="{FF2B5EF4-FFF2-40B4-BE49-F238E27FC236}">
                <a16:creationId xmlns:a16="http://schemas.microsoft.com/office/drawing/2014/main" id="{5AE80769-BCA6-4486-A047-5340F999352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2133600"/>
            <a:ext cx="2413000" cy="135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7DC1C5A-7FBD-4AD2-A7D2-58A6977B7E70}"/>
              </a:ext>
            </a:extLst>
          </p:cNvPr>
          <p:cNvSpPr>
            <a:spLocks noGrp="1" noChangeArrowheads="1"/>
          </p:cNvSpPr>
          <p:nvPr>
            <p:ph type="title"/>
          </p:nvPr>
        </p:nvSpPr>
        <p:spPr>
          <a:xfrm>
            <a:off x="2328191" y="228600"/>
            <a:ext cx="4487618" cy="914400"/>
          </a:xfrm>
        </p:spPr>
        <p:txBody>
          <a:bodyPr/>
          <a:lstStyle/>
          <a:p>
            <a:pPr algn="ctr" eaLnBrk="1" hangingPunct="1"/>
            <a:r>
              <a:rPr lang="en-US" altLang="en-US" sz="3600" dirty="0">
                <a:effectLst>
                  <a:outerShdw blurRad="38100" dist="38100" dir="2700000" algn="tl">
                    <a:srgbClr val="000000">
                      <a:alpha val="43137"/>
                    </a:srgbClr>
                  </a:outerShdw>
                </a:effectLst>
              </a:rPr>
              <a:t>Acts 15:1-35</a:t>
            </a:r>
            <a:br>
              <a:rPr lang="en-US" altLang="en-US" sz="3600" dirty="0">
                <a:effectLst>
                  <a:outerShdw blurRad="38100" dist="38100" dir="2700000" algn="tl">
                    <a:srgbClr val="000000">
                      <a:alpha val="43137"/>
                    </a:srgbClr>
                  </a:outerShdw>
                </a:effectLst>
              </a:rPr>
            </a:br>
            <a:r>
              <a:rPr lang="en-US" altLang="en-US" sz="2400" dirty="0">
                <a:solidFill>
                  <a:schemeClr val="tx1"/>
                </a:solidFill>
                <a:effectLst>
                  <a:outerShdw blurRad="38100" dist="38100" dir="2700000" algn="tl">
                    <a:srgbClr val="000000">
                      <a:alpha val="43137"/>
                    </a:srgbClr>
                  </a:outerShdw>
                </a:effectLst>
              </a:rPr>
              <a:t>The Council at Jerusalem</a:t>
            </a:r>
          </a:p>
        </p:txBody>
      </p:sp>
      <p:sp>
        <p:nvSpPr>
          <p:cNvPr id="9219" name="Rectangle 3">
            <a:extLst>
              <a:ext uri="{FF2B5EF4-FFF2-40B4-BE49-F238E27FC236}">
                <a16:creationId xmlns:a16="http://schemas.microsoft.com/office/drawing/2014/main" id="{ED4D3CAA-45AE-455D-8085-1ECEFE5AF0A8}"/>
              </a:ext>
            </a:extLst>
          </p:cNvPr>
          <p:cNvSpPr>
            <a:spLocks noGrp="1" noChangeArrowheads="1"/>
          </p:cNvSpPr>
          <p:nvPr>
            <p:ph type="body" idx="1"/>
          </p:nvPr>
        </p:nvSpPr>
        <p:spPr>
          <a:xfrm>
            <a:off x="228600" y="1447800"/>
            <a:ext cx="8686800" cy="5181600"/>
          </a:xfrm>
        </p:spPr>
        <p:txBody>
          <a:bodyPr/>
          <a:lstStyle/>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15:1-6 – Necessity of Paul &amp; Barnabas to travel to Jerusalem (15:1-6)</a:t>
            </a:r>
          </a:p>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15:7-21 – Deliberations (15:7-21)</a:t>
            </a:r>
          </a:p>
          <a:p>
            <a:pPr marL="1141413" lvl="1" indent="-566738" eaLnBrk="1" hangingPunct="1">
              <a:spcBef>
                <a:spcPts val="0"/>
              </a:spcBef>
              <a:spcAft>
                <a:spcPts val="900"/>
              </a:spcAft>
              <a:buSzPct val="100000"/>
              <a:buAutoNum type="alphaUcPeriod"/>
              <a:defRPr/>
            </a:pPr>
            <a:r>
              <a:rPr lang="en-US" sz="2800" dirty="0">
                <a:effectLst>
                  <a:outerShdw blurRad="38100" dist="38100" dir="2700000" algn="tl">
                    <a:srgbClr val="000000">
                      <a:alpha val="43137"/>
                    </a:srgbClr>
                  </a:outerShdw>
                </a:effectLst>
              </a:rPr>
              <a:t>Peter’s speech (15:7-11)</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Paul &amp; Barnabas’ speeches (15:12)</a:t>
            </a:r>
          </a:p>
          <a:p>
            <a:pPr marL="1141413" lvl="1" indent="-566738" eaLnBrk="1" hangingPunct="1">
              <a:spcBef>
                <a:spcPts val="0"/>
              </a:spcBef>
              <a:spcAft>
                <a:spcPts val="900"/>
              </a:spcAft>
              <a:buSzPct val="100000"/>
              <a:buAutoNum type="alphaUcPeriod"/>
              <a:defRPr/>
            </a:pPr>
            <a:r>
              <a:rPr lang="en-US" sz="2800" b="1" u="sng" dirty="0">
                <a:solidFill>
                  <a:srgbClr val="FFFFCC"/>
                </a:solidFill>
                <a:effectLst>
                  <a:outerShdw blurRad="38100" dist="38100" dir="2700000" algn="tl">
                    <a:srgbClr val="000000">
                      <a:alpha val="43137"/>
                    </a:srgbClr>
                  </a:outerShdw>
                </a:effectLst>
              </a:rPr>
              <a:t>James’ speech (15:13-21)</a:t>
            </a:r>
          </a:p>
          <a:p>
            <a:pPr marL="571500" indent="-571500" eaLnBrk="1" hangingPunct="1">
              <a:spcBef>
                <a:spcPts val="0"/>
              </a:spcBef>
              <a:spcAft>
                <a:spcPts val="900"/>
              </a:spcAft>
              <a:buSzPct val="100000"/>
              <a:buFont typeface="+mj-lt"/>
              <a:buAutoNum type="romanUcPeriod"/>
              <a:defRPr/>
            </a:pPr>
            <a:r>
              <a:rPr lang="en-US" sz="2800" dirty="0">
                <a:effectLst>
                  <a:outerShdw blurRad="38100" dist="38100" dir="2700000" algn="tl">
                    <a:srgbClr val="000000">
                      <a:alpha val="43137"/>
                    </a:srgbClr>
                  </a:outerShdw>
                </a:effectLst>
              </a:rPr>
              <a:t>15:22-35 – Resolution (15:22-35)</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Antioch delegation: Paul, Barnabas, &amp; Silas (15:22)</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Letter (15:23-29)</a:t>
            </a:r>
          </a:p>
          <a:p>
            <a:pPr marL="1141413" lvl="1" indent="-566738" eaLnBrk="1" hangingPunct="1">
              <a:spcBef>
                <a:spcPts val="0"/>
              </a:spcBef>
              <a:spcAft>
                <a:spcPts val="900"/>
              </a:spcAft>
              <a:buSzPct val="100000"/>
              <a:buFont typeface="Wingdings" pitchFamily="2" charset="2"/>
              <a:buAutoNum type="alphaUcPeriod"/>
              <a:defRPr/>
            </a:pPr>
            <a:r>
              <a:rPr lang="en-US" sz="2800" dirty="0">
                <a:effectLst>
                  <a:outerShdw blurRad="38100" dist="38100" dir="2700000" algn="tl">
                    <a:srgbClr val="000000">
                      <a:alpha val="43137"/>
                    </a:srgbClr>
                  </a:outerShdw>
                </a:effectLst>
              </a:rPr>
              <a:t>Ministry in Antioch (15:30-35)</a:t>
            </a:r>
          </a:p>
          <a:p>
            <a:pPr marL="400050" lvl="1" indent="0" eaLnBrk="1" hangingPunct="1">
              <a:spcBef>
                <a:spcPts val="0"/>
              </a:spcBef>
              <a:spcAft>
                <a:spcPts val="3000"/>
              </a:spcAft>
              <a:buSzPct val="100000"/>
              <a:buNone/>
              <a:defRPr/>
            </a:pPr>
            <a:endParaRPr lang="en-US" dirty="0">
              <a:effectLst>
                <a:outerShdw blurRad="38100" dist="38100" dir="2700000" algn="tl">
                  <a:srgbClr val="000000">
                    <a:alpha val="43137"/>
                  </a:srgbClr>
                </a:outerShdw>
              </a:effectLst>
            </a:endParaRPr>
          </a:p>
        </p:txBody>
      </p:sp>
      <p:pic>
        <p:nvPicPr>
          <p:cNvPr id="5" name="Picture 2" descr="Image result for acts 15 jerusalem council">
            <a:extLst>
              <a:ext uri="{FF2B5EF4-FFF2-40B4-BE49-F238E27FC236}">
                <a16:creationId xmlns:a16="http://schemas.microsoft.com/office/drawing/2014/main" id="{1C1C820E-3ADE-48C5-BB66-E56EC77CA9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2400" y="2133600"/>
            <a:ext cx="2413000" cy="135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7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15:14-21</a:t>
            </a:r>
          </a:p>
          <a:p>
            <a:pPr algn="just"/>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“Simeon has related how God first concerned Himself about taking from among the Gentiles a people for His name.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this the words of the Prophets agree, just as it is written,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‘After these things I will return, And I will rebuild the tabernacle of David which has fallen, And I will rebuild its ruins, And I will restore 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the rest of mankind may seek the Lord, And all the Gentiles who are called by My name,’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Says the Lord, who makes these things known from long ago.”</a:t>
            </a:r>
          </a:p>
        </p:txBody>
      </p:sp>
    </p:spTree>
    <p:extLst>
      <p:ext uri="{BB962C8B-B14F-4D97-AF65-F5344CB8AC3E}">
        <p14:creationId xmlns:p14="http://schemas.microsoft.com/office/powerpoint/2010/main" val="420624843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23967</TotalTime>
  <Words>3663</Words>
  <Application>Microsoft Office PowerPoint</Application>
  <PresentationFormat>On-screen Show (4:3)</PresentationFormat>
  <Paragraphs>270</Paragraphs>
  <Slides>61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Times New Roman</vt:lpstr>
      <vt:lpstr>Wingdings</vt:lpstr>
      <vt:lpstr>Azure</vt:lpstr>
      <vt:lpstr>PowerPoint Presentation</vt:lpstr>
      <vt:lpstr>The Coming Kingdom Chapter 19</vt:lpstr>
      <vt:lpstr>Kingdom Study Outline</vt:lpstr>
      <vt:lpstr>Response to Kingdom Now Problem Passages</vt:lpstr>
      <vt:lpstr>First Missionary Journey  (Acts 13‒14)</vt:lpstr>
      <vt:lpstr>PowerPoint Presentation</vt:lpstr>
      <vt:lpstr>Acts 15:1-35 The Council at Jerusalem</vt:lpstr>
      <vt:lpstr>Acts 15:1-35 The Council at Jerusalem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Analogical Fulfillment View (Amos 9:11-12; Acts 15:14-16)</vt:lpstr>
      <vt:lpstr>Analogical Fulfillment View (Amos 9:11-12; Acts 15:14-16)</vt:lpstr>
      <vt:lpstr>PowerPoint Presentation</vt:lpstr>
      <vt:lpstr>PowerPoint Presentation</vt:lpstr>
      <vt:lpstr>Analogical Fulfillment View (Amos 9:11-12; Acts 15:14-16)</vt:lpstr>
      <vt:lpstr>Analogical Fulfillment View (Amos 9:11-12; Acts 15:14-16)</vt:lpstr>
      <vt:lpstr>PowerPoint Presentation</vt:lpstr>
      <vt:lpstr>Analogical Fulfillment View (Amos 9:11-12; Acts 15:14-16)</vt:lpstr>
      <vt:lpstr>PowerPoint Presentation</vt:lpstr>
      <vt:lpstr>Thomas Ice Tim LaHaye Prophecy Study Bible, p. 1304.</vt:lpstr>
      <vt:lpstr>Analogical Fulfillment View (Amos 9:11-12; Acts 15:14-16)</vt:lpstr>
      <vt:lpstr>PowerPoint Presentation</vt:lpstr>
      <vt:lpstr>PowerPoint Presentation</vt:lpstr>
      <vt:lpstr>PowerPoint Presentation</vt:lpstr>
      <vt:lpstr>“Mystery” Defined</vt:lpstr>
      <vt:lpstr>PowerPoint Presentation</vt:lpstr>
      <vt:lpstr>PowerPoint Presentation</vt:lpstr>
      <vt:lpstr>PowerPoint Presentation</vt:lpstr>
      <vt:lpstr>PowerPoint Presentation</vt:lpstr>
      <vt:lpstr>PowerPoint Presentation</vt:lpstr>
      <vt:lpstr>PowerPoint Presentation</vt:lpstr>
      <vt:lpstr>Analogical Fulfillment View (Amos 9:11-12; Acts 15:14-16)</vt:lpstr>
      <vt:lpstr>PowerPoint Presentation</vt:lpstr>
      <vt:lpstr>PowerPoint Presentation</vt:lpstr>
      <vt:lpstr>PowerPoint Presentation</vt:lpstr>
      <vt:lpstr>PowerPoint Presentation</vt:lpstr>
      <vt:lpstr>PowerPoint Presentation</vt:lpstr>
      <vt:lpstr>Analogical Fulfillment View (Amos 9:11-12; Acts 15:14-16)</vt:lpstr>
      <vt:lpstr>Response to Kingdom Now Problem Passages</vt:lpstr>
      <vt:lpstr>Generic References to the Kingdom in Acts (Acts 1:3, 6; 8:12; 14:22; 19:8; 20:25; 28:23, 31)</vt:lpstr>
      <vt:lpstr>PowerPoint Presentation</vt:lpstr>
      <vt:lpstr>PowerPoint Presentation</vt:lpstr>
      <vt:lpstr>PowerPoint Presentation</vt:lpstr>
      <vt:lpstr>Generic References to the Kingdom in Acts (Acts 1:3, 6; 8:12; 14:22; 19:8; 20:25; 28:23, 31)</vt:lpstr>
      <vt:lpstr>OT PROPHETS DESCRIBE THE KINGDOM</vt:lpstr>
      <vt:lpstr>Generic References to the Kingdom in Acts (Acts 1:3, 6; 8:12; 14:22; 19:8; 20:25; 28:23, 31)</vt:lpstr>
      <vt:lpstr>PowerPoint Presentation</vt:lpstr>
      <vt:lpstr>Generic References to the Kingdom in Acts (Acts 1:3, 6; 8:12; 14:22; 19:8; 20:25; 28:23, 31)</vt:lpstr>
      <vt:lpstr>PowerPoint Presentation</vt:lpstr>
      <vt:lpstr>Messengers of the Kingdom In Matthew</vt:lpstr>
      <vt:lpstr>PowerPoint Presentation</vt:lpstr>
      <vt:lpstr>Generic References to the Kingdom in Acts (Acts 1:3, 6; 8:12; 14:22; 19:8; 20:25; 28:23, 31)</vt:lpstr>
      <vt:lpstr>Response to Kingdom Now Problem Passages</vt:lpstr>
      <vt:lpstr>3. Passages from Paul’s Writings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Andy Woods</cp:lastModifiedBy>
  <cp:revision>2832</cp:revision>
  <cp:lastPrinted>2019-03-03T14:10:32Z</cp:lastPrinted>
  <dcterms:created xsi:type="dcterms:W3CDTF">2009-03-17T12:21:13Z</dcterms:created>
  <dcterms:modified xsi:type="dcterms:W3CDTF">2019-03-27T12:44:06Z</dcterms:modified>
</cp:coreProperties>
</file>