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5"/>
  </p:notesMasterIdLst>
  <p:handoutMasterIdLst>
    <p:handoutMasterId r:id="rId76"/>
  </p:handoutMasterIdLst>
  <p:sldIdLst>
    <p:sldId id="2067" r:id="rId2"/>
    <p:sldId id="322" r:id="rId3"/>
    <p:sldId id="4884" r:id="rId4"/>
    <p:sldId id="682" r:id="rId5"/>
    <p:sldId id="664" r:id="rId6"/>
    <p:sldId id="4990" r:id="rId7"/>
    <p:sldId id="4981" r:id="rId8"/>
    <p:sldId id="5011" r:id="rId9"/>
    <p:sldId id="5012" r:id="rId10"/>
    <p:sldId id="5074" r:id="rId11"/>
    <p:sldId id="5017" r:id="rId12"/>
    <p:sldId id="5101" r:id="rId13"/>
    <p:sldId id="5079" r:id="rId14"/>
    <p:sldId id="5102" r:id="rId15"/>
    <p:sldId id="5087" r:id="rId16"/>
    <p:sldId id="5103" r:id="rId17"/>
    <p:sldId id="5104" r:id="rId18"/>
    <p:sldId id="5121" r:id="rId19"/>
    <p:sldId id="5105" r:id="rId20"/>
    <p:sldId id="1326" r:id="rId21"/>
    <p:sldId id="5123" r:id="rId22"/>
    <p:sldId id="1339" r:id="rId23"/>
    <p:sldId id="5106" r:id="rId24"/>
    <p:sldId id="3643" r:id="rId25"/>
    <p:sldId id="5107" r:id="rId26"/>
    <p:sldId id="5092" r:id="rId27"/>
    <p:sldId id="5108" r:id="rId28"/>
    <p:sldId id="5109" r:id="rId29"/>
    <p:sldId id="3861" r:id="rId30"/>
    <p:sldId id="1152" r:id="rId31"/>
    <p:sldId id="5124" r:id="rId32"/>
    <p:sldId id="475" r:id="rId33"/>
    <p:sldId id="1166" r:id="rId34"/>
    <p:sldId id="5144" r:id="rId35"/>
    <p:sldId id="5153" r:id="rId36"/>
    <p:sldId id="5110" r:id="rId37"/>
    <p:sldId id="5111" r:id="rId38"/>
    <p:sldId id="3069" r:id="rId39"/>
    <p:sldId id="5125" r:id="rId40"/>
    <p:sldId id="5112" r:id="rId41"/>
    <p:sldId id="5126" r:id="rId42"/>
    <p:sldId id="5113" r:id="rId43"/>
    <p:sldId id="5114" r:id="rId44"/>
    <p:sldId id="5129" r:id="rId45"/>
    <p:sldId id="5130" r:id="rId46"/>
    <p:sldId id="5143" r:id="rId47"/>
    <p:sldId id="5131" r:id="rId48"/>
    <p:sldId id="5137" r:id="rId49"/>
    <p:sldId id="5132" r:id="rId50"/>
    <p:sldId id="5133" r:id="rId51"/>
    <p:sldId id="5134" r:id="rId52"/>
    <p:sldId id="5138" r:id="rId53"/>
    <p:sldId id="5145" r:id="rId54"/>
    <p:sldId id="5135" r:id="rId55"/>
    <p:sldId id="5136" r:id="rId56"/>
    <p:sldId id="312" r:id="rId57"/>
    <p:sldId id="5146" r:id="rId58"/>
    <p:sldId id="5141" r:id="rId59"/>
    <p:sldId id="5147" r:id="rId60"/>
    <p:sldId id="5148" r:id="rId61"/>
    <p:sldId id="5140" r:id="rId62"/>
    <p:sldId id="5150" r:id="rId63"/>
    <p:sldId id="5149" r:id="rId64"/>
    <p:sldId id="5152" r:id="rId65"/>
    <p:sldId id="5139" r:id="rId66"/>
    <p:sldId id="5142" r:id="rId67"/>
    <p:sldId id="5151" r:id="rId68"/>
    <p:sldId id="3875" r:id="rId69"/>
    <p:sldId id="5127" r:id="rId70"/>
    <p:sldId id="5128" r:id="rId71"/>
    <p:sldId id="2248" r:id="rId72"/>
    <p:sldId id="5115" r:id="rId73"/>
    <p:sldId id="3488" r:id="rId74"/>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99"/>
    <a:srgbClr val="000066"/>
    <a:srgbClr val="0000CC"/>
    <a:srgbClr val="006600"/>
    <a:srgbClr val="003300"/>
    <a:srgbClr val="008000"/>
    <a:srgbClr val="FFFF99"/>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93383" autoAdjust="0"/>
  </p:normalViewPr>
  <p:slideViewPr>
    <p:cSldViewPr>
      <p:cViewPr varScale="1">
        <p:scale>
          <a:sx n="103" d="100"/>
          <a:sy n="103" d="100"/>
        </p:scale>
        <p:origin x="166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1/27/2019</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a:t>1/27/2019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3/22/2019</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698424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smtClean="0"/>
            </a:lvl1pPr>
          </a:lstStyle>
          <a:p>
            <a:pPr>
              <a:defRPr/>
            </a:pPr>
            <a:fld id="{5CE48815-785C-4F68-A4CA-A245BF4D9914}" type="slidenum">
              <a:rPr lang="en-US" altLang="en-US"/>
              <a:pPr>
                <a:defRPr/>
              </a:pPr>
              <a:t>‹#›</a:t>
            </a:fld>
            <a:endParaRPr lang="en-US" altLang="en-US"/>
          </a:p>
        </p:txBody>
      </p:sp>
    </p:spTree>
    <p:extLst>
      <p:ext uri="{BB962C8B-B14F-4D97-AF65-F5344CB8AC3E}">
        <p14:creationId xmlns:p14="http://schemas.microsoft.com/office/powerpoint/2010/main" val="432949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3/22/2019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370743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6" r:id="rId13"/>
    <p:sldLayoutId id="2147483918" r:id="rId14"/>
    <p:sldLayoutId id="2147483919"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838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1143000"/>
          </a:xfrm>
        </p:spPr>
        <p:txBody>
          <a:bodyPr/>
          <a:lstStyle/>
          <a:p>
            <a:pPr algn="ctr"/>
            <a:r>
              <a:rPr lang="en-US" altLang="en-US" sz="3600" dirty="0"/>
              <a:t>2. Revelation 10:1</a:t>
            </a:r>
            <a:r>
              <a:rPr lang="en-US" altLang="en-US" sz="3600" dirty="0">
                <a:cs typeface="Calibri" panose="020F0502020204030204" pitchFamily="34" charset="0"/>
              </a:rPr>
              <a:t>‒11:13</a:t>
            </a:r>
            <a:endParaRPr lang="en-US" altLang="en-US" sz="3600" dirty="0"/>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381000" y="1600200"/>
            <a:ext cx="8382000" cy="2895600"/>
          </a:xfrm>
        </p:spPr>
        <p:txBody>
          <a:bodyPr/>
          <a:lstStyle/>
          <a:p>
            <a:pPr marL="514350" indent="-514350">
              <a:spcBef>
                <a:spcPts val="0"/>
              </a:spcBef>
              <a:spcAft>
                <a:spcPts val="3600"/>
              </a:spcAft>
              <a:buSzPct val="100000"/>
              <a:buFont typeface="+mj-lt"/>
              <a:buAutoNum type="alphaUcPeriod"/>
              <a:defRPr/>
            </a:pPr>
            <a:r>
              <a:rPr lang="en-US" dirty="0"/>
              <a:t>Rev 10 – </a:t>
            </a:r>
            <a:r>
              <a:rPr lang="en-US" dirty="0">
                <a:cs typeface="Calibri" panose="020F0502020204030204" pitchFamily="34" charset="0"/>
              </a:rPr>
              <a:t>Announcement of no more delay</a:t>
            </a:r>
          </a:p>
          <a:p>
            <a:pPr marL="514350" indent="-514350">
              <a:spcBef>
                <a:spcPts val="0"/>
              </a:spcBef>
              <a:spcAft>
                <a:spcPts val="3600"/>
              </a:spcAft>
              <a:buSzPct val="100000"/>
              <a:buFont typeface="+mj-lt"/>
              <a:buAutoNum type="alphaUcPeriod"/>
              <a:defRPr/>
            </a:pPr>
            <a:r>
              <a:rPr lang="en-US" dirty="0">
                <a:cs typeface="Calibri" panose="020F0502020204030204" pitchFamily="34" charset="0"/>
              </a:rPr>
              <a:t>Rev 11:1-2</a:t>
            </a:r>
            <a:r>
              <a:rPr lang="en-US" dirty="0"/>
              <a:t> – </a:t>
            </a:r>
            <a:r>
              <a:rPr lang="en-US" dirty="0">
                <a:cs typeface="Calibri" panose="020F0502020204030204" pitchFamily="34" charset="0"/>
              </a:rPr>
              <a:t>End of the Times of the Gentiles</a:t>
            </a:r>
          </a:p>
          <a:p>
            <a:pPr marL="514350" indent="-514350">
              <a:spcBef>
                <a:spcPts val="0"/>
              </a:spcBef>
              <a:spcAft>
                <a:spcPts val="3600"/>
              </a:spcAft>
              <a:buSzPct val="100000"/>
              <a:buFont typeface="+mj-lt"/>
              <a:buAutoNum type="alphaUcPeriod"/>
              <a:defRPr/>
            </a:pPr>
            <a:r>
              <a:rPr lang="en-US" b="1" u="sng" dirty="0">
                <a:solidFill>
                  <a:srgbClr val="FFFFCC"/>
                </a:solidFill>
              </a:rPr>
              <a:t>Rev 11:3-13 – Ministry of the Two Witnesses</a:t>
            </a:r>
          </a:p>
        </p:txBody>
      </p:sp>
      <p:pic>
        <p:nvPicPr>
          <p:cNvPr id="4" name="Picture 6" descr="Image result for the seven trumpets">
            <a:extLst>
              <a:ext uri="{FF2B5EF4-FFF2-40B4-BE49-F238E27FC236}">
                <a16:creationId xmlns:a16="http://schemas.microsoft.com/office/drawing/2014/main" id="{6C0E058C-EA02-4384-93FB-2636D77F82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he seven trumpets">
            <a:extLst>
              <a:ext uri="{FF2B5EF4-FFF2-40B4-BE49-F238E27FC236}">
                <a16:creationId xmlns:a16="http://schemas.microsoft.com/office/drawing/2014/main" id="{147BF45E-16F0-41C4-803E-D442981D73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41695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870728" y="1981200"/>
            <a:ext cx="5402544" cy="2895600"/>
          </a:xfrm>
        </p:spPr>
        <p:txBody>
          <a:bodyPr/>
          <a:lstStyle/>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Their Ministry (11:3-6)</a:t>
            </a:r>
          </a:p>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Their Martyrdom (11:7-10)</a:t>
            </a:r>
          </a:p>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Their Revival (11:11-13)</a:t>
            </a:r>
          </a:p>
        </p:txBody>
      </p:sp>
      <p:pic>
        <p:nvPicPr>
          <p:cNvPr id="1026" name="Picture 2" descr="Image result for two witnesses bible">
            <a:extLst>
              <a:ext uri="{FF2B5EF4-FFF2-40B4-BE49-F238E27FC236}">
                <a16:creationId xmlns:a16="http://schemas.microsoft.com/office/drawing/2014/main" id="{C020544D-4B4C-4FC0-8BC2-4CC4D9F20D9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 name="Picture 4" descr="Image result for two witnesses bible">
            <a:extLst>
              <a:ext uri="{FF2B5EF4-FFF2-40B4-BE49-F238E27FC236}">
                <a16:creationId xmlns:a16="http://schemas.microsoft.com/office/drawing/2014/main" id="{C50D159D-D201-4E2D-A34A-351052C7124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1DA3F4E-5E20-4363-945B-0DD1994CA9C7}"/>
              </a:ext>
            </a:extLst>
          </p:cNvPr>
          <p:cNvSpPr/>
          <p:nvPr/>
        </p:nvSpPr>
        <p:spPr>
          <a:xfrm>
            <a:off x="2286000" y="228600"/>
            <a:ext cx="4572000" cy="1154162"/>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The Two Witnesses </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11:3-13)</a:t>
            </a:r>
          </a:p>
        </p:txBody>
      </p:sp>
    </p:spTree>
    <p:extLst>
      <p:ext uri="{BB962C8B-B14F-4D97-AF65-F5344CB8AC3E}">
        <p14:creationId xmlns:p14="http://schemas.microsoft.com/office/powerpoint/2010/main" val="229143583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870728" y="1981200"/>
            <a:ext cx="5402544" cy="2895600"/>
          </a:xfrm>
        </p:spPr>
        <p:txBody>
          <a:bodyPr/>
          <a:lstStyle/>
          <a:p>
            <a:pPr marL="457200" indent="-457200">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Their Ministry (11:3-6)</a:t>
            </a:r>
          </a:p>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Their Martyrdom (11:7-10)</a:t>
            </a:r>
          </a:p>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Their Revival (11:11-13)</a:t>
            </a:r>
          </a:p>
        </p:txBody>
      </p:sp>
      <p:pic>
        <p:nvPicPr>
          <p:cNvPr id="1026" name="Picture 2" descr="Image result for two witnesses bible">
            <a:extLst>
              <a:ext uri="{FF2B5EF4-FFF2-40B4-BE49-F238E27FC236}">
                <a16:creationId xmlns:a16="http://schemas.microsoft.com/office/drawing/2014/main" id="{C020544D-4B4C-4FC0-8BC2-4CC4D9F20D9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 name="Picture 4" descr="Image result for two witnesses bible">
            <a:extLst>
              <a:ext uri="{FF2B5EF4-FFF2-40B4-BE49-F238E27FC236}">
                <a16:creationId xmlns:a16="http://schemas.microsoft.com/office/drawing/2014/main" id="{C50D159D-D201-4E2D-A34A-351052C7124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1DA3F4E-5E20-4363-945B-0DD1994CA9C7}"/>
              </a:ext>
            </a:extLst>
          </p:cNvPr>
          <p:cNvSpPr/>
          <p:nvPr/>
        </p:nvSpPr>
        <p:spPr>
          <a:xfrm>
            <a:off x="2286000" y="228600"/>
            <a:ext cx="4572000" cy="1154162"/>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The Two Witnesses </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11:3-13)</a:t>
            </a:r>
          </a:p>
        </p:txBody>
      </p:sp>
    </p:spTree>
    <p:extLst>
      <p:ext uri="{BB962C8B-B14F-4D97-AF65-F5344CB8AC3E}">
        <p14:creationId xmlns:p14="http://schemas.microsoft.com/office/powerpoint/2010/main" val="88583593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624138" y="228600"/>
            <a:ext cx="3895725"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 Their Ministry</a:t>
            </a:r>
            <a:br>
              <a:rPr lang="en-US" altLang="en-US" sz="3600" baseline="300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11:3-6)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1828800" y="1752600"/>
            <a:ext cx="5486400" cy="4495800"/>
          </a:xfrm>
        </p:spPr>
        <p:txBody>
          <a:bodyPr/>
          <a:lstStyle/>
          <a:p>
            <a:pPr marL="514350" indent="-51435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Duration (11:3)</a:t>
            </a:r>
          </a:p>
          <a:p>
            <a:pPr marL="457200" indent="-45720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Empowerment (11:4)</a:t>
            </a:r>
          </a:p>
          <a:p>
            <a:pPr marL="457200" indent="-45720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Activity (11:5-6)</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Fire (11:5)</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Drought (11:6a)</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Waters (11:6b)</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Plagues (11:6c)</a:t>
            </a:r>
          </a:p>
        </p:txBody>
      </p:sp>
      <p:pic>
        <p:nvPicPr>
          <p:cNvPr id="6" name="Picture 2" descr="Image result for two witnesses bible">
            <a:extLst>
              <a:ext uri="{FF2B5EF4-FFF2-40B4-BE49-F238E27FC236}">
                <a16:creationId xmlns:a16="http://schemas.microsoft.com/office/drawing/2014/main" id="{28FB7713-B75F-4151-8682-A85AB27D535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4" descr="Image result for two witnesses bible">
            <a:extLst>
              <a:ext uri="{FF2B5EF4-FFF2-40B4-BE49-F238E27FC236}">
                <a16:creationId xmlns:a16="http://schemas.microsoft.com/office/drawing/2014/main" id="{A67C93FE-1CD3-45B8-8C0F-C7EEFEF3CE7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55594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870728" y="1981200"/>
            <a:ext cx="5402544" cy="2895600"/>
          </a:xfrm>
        </p:spPr>
        <p:txBody>
          <a:bodyPr/>
          <a:lstStyle/>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Their Ministry (11:3-6)</a:t>
            </a:r>
          </a:p>
          <a:p>
            <a:pPr marL="457200" indent="-457200">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Their Martyrdom (11:7-10)</a:t>
            </a:r>
          </a:p>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Their Revival (11:11-13)</a:t>
            </a:r>
          </a:p>
        </p:txBody>
      </p:sp>
      <p:pic>
        <p:nvPicPr>
          <p:cNvPr id="1026" name="Picture 2" descr="Image result for two witnesses bible">
            <a:extLst>
              <a:ext uri="{FF2B5EF4-FFF2-40B4-BE49-F238E27FC236}">
                <a16:creationId xmlns:a16="http://schemas.microsoft.com/office/drawing/2014/main" id="{C020544D-4B4C-4FC0-8BC2-4CC4D9F20D9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 name="Picture 4" descr="Image result for two witnesses bible">
            <a:extLst>
              <a:ext uri="{FF2B5EF4-FFF2-40B4-BE49-F238E27FC236}">
                <a16:creationId xmlns:a16="http://schemas.microsoft.com/office/drawing/2014/main" id="{C50D159D-D201-4E2D-A34A-351052C7124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1DA3F4E-5E20-4363-945B-0DD1994CA9C7}"/>
              </a:ext>
            </a:extLst>
          </p:cNvPr>
          <p:cNvSpPr/>
          <p:nvPr/>
        </p:nvSpPr>
        <p:spPr>
          <a:xfrm>
            <a:off x="2286000" y="228600"/>
            <a:ext cx="4572000" cy="1154162"/>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The Two Witnesses </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11:3-13)</a:t>
            </a:r>
          </a:p>
        </p:txBody>
      </p:sp>
    </p:spTree>
    <p:extLst>
      <p:ext uri="{BB962C8B-B14F-4D97-AF65-F5344CB8AC3E}">
        <p14:creationId xmlns:p14="http://schemas.microsoft.com/office/powerpoint/2010/main" val="200397421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II. Their Martyrdom</a:t>
            </a:r>
            <a:br>
              <a:rPr lang="en-US" altLang="en-US" sz="3600" baseline="300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11:7-10)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1828800" y="1752600"/>
            <a:ext cx="5219700" cy="2895600"/>
          </a:xfrm>
        </p:spPr>
        <p:txBody>
          <a:bodyPr/>
          <a:lstStyle/>
          <a:p>
            <a:pPr marL="574675" indent="-574675">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Cause (11:7)</a:t>
            </a:r>
          </a:p>
          <a:p>
            <a:pPr marL="574675" indent="-574675">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Place (11:8)</a:t>
            </a:r>
          </a:p>
          <a:p>
            <a:pPr marL="574675" indent="-574675">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Contempt (11:9)</a:t>
            </a:r>
          </a:p>
          <a:p>
            <a:pPr marL="574675" indent="-574675">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Celebration (11:10)</a:t>
            </a:r>
          </a:p>
        </p:txBody>
      </p:sp>
      <p:pic>
        <p:nvPicPr>
          <p:cNvPr id="6" name="Picture 2" descr="Image result for two witnesses bible">
            <a:extLst>
              <a:ext uri="{FF2B5EF4-FFF2-40B4-BE49-F238E27FC236}">
                <a16:creationId xmlns:a16="http://schemas.microsoft.com/office/drawing/2014/main" id="{2DFD8DAD-FAFE-4DAE-B3A9-198BA6D6A2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4" descr="Image result for two witnesses bible">
            <a:extLst>
              <a:ext uri="{FF2B5EF4-FFF2-40B4-BE49-F238E27FC236}">
                <a16:creationId xmlns:a16="http://schemas.microsoft.com/office/drawing/2014/main" id="{44377DE0-6BD7-4DFD-AEFC-16363644F8D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27936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II. Their Martyrdom</a:t>
            </a:r>
            <a:br>
              <a:rPr lang="en-US" altLang="en-US" sz="3600" baseline="300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11:7-10)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1828800" y="1752600"/>
            <a:ext cx="5219700" cy="2895600"/>
          </a:xfrm>
        </p:spPr>
        <p:txBody>
          <a:bodyPr/>
          <a:lstStyle/>
          <a:p>
            <a:pPr marL="574675" indent="-574675">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Its Cause (11:7)</a:t>
            </a:r>
          </a:p>
          <a:p>
            <a:pPr marL="574675" indent="-574675">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Place (11:8)</a:t>
            </a:r>
          </a:p>
          <a:p>
            <a:pPr marL="574675" indent="-574675">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Contempt (11:9)</a:t>
            </a:r>
          </a:p>
          <a:p>
            <a:pPr marL="574675" indent="-574675">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Celebration (11:10)</a:t>
            </a:r>
          </a:p>
        </p:txBody>
      </p:sp>
      <p:pic>
        <p:nvPicPr>
          <p:cNvPr id="6" name="Picture 2" descr="Image result for two witnesses bible">
            <a:extLst>
              <a:ext uri="{FF2B5EF4-FFF2-40B4-BE49-F238E27FC236}">
                <a16:creationId xmlns:a16="http://schemas.microsoft.com/office/drawing/2014/main" id="{2DFD8DAD-FAFE-4DAE-B3A9-198BA6D6A2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4" descr="Image result for two witnesses bible">
            <a:extLst>
              <a:ext uri="{FF2B5EF4-FFF2-40B4-BE49-F238E27FC236}">
                <a16:creationId xmlns:a16="http://schemas.microsoft.com/office/drawing/2014/main" id="{44377DE0-6BD7-4DFD-AEFC-16363644F8D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54592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II. Their Martyrdom</a:t>
            </a:r>
            <a:br>
              <a:rPr lang="en-US" altLang="en-US" sz="3600" baseline="300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11:7-10)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1828800" y="1752600"/>
            <a:ext cx="5219700" cy="2895600"/>
          </a:xfrm>
        </p:spPr>
        <p:txBody>
          <a:bodyPr/>
          <a:lstStyle/>
          <a:p>
            <a:pPr marL="574675" indent="-574675">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Cause (11:7)</a:t>
            </a:r>
          </a:p>
          <a:p>
            <a:pPr marL="574675" indent="-574675">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Its Place (11:8)</a:t>
            </a:r>
          </a:p>
          <a:p>
            <a:pPr marL="574675" indent="-574675">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Contempt (11:9)</a:t>
            </a:r>
          </a:p>
          <a:p>
            <a:pPr marL="574675" indent="-574675">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Celebration (11:10)</a:t>
            </a:r>
          </a:p>
        </p:txBody>
      </p:sp>
      <p:pic>
        <p:nvPicPr>
          <p:cNvPr id="6" name="Picture 2" descr="Image result for two witnesses bible">
            <a:extLst>
              <a:ext uri="{FF2B5EF4-FFF2-40B4-BE49-F238E27FC236}">
                <a16:creationId xmlns:a16="http://schemas.microsoft.com/office/drawing/2014/main" id="{2DFD8DAD-FAFE-4DAE-B3A9-198BA6D6A2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4" descr="Image result for two witnesses bible">
            <a:extLst>
              <a:ext uri="{FF2B5EF4-FFF2-40B4-BE49-F238E27FC236}">
                <a16:creationId xmlns:a16="http://schemas.microsoft.com/office/drawing/2014/main" id="{44377DE0-6BD7-4DFD-AEFC-16363644F8D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02073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AEE146-4FE8-4C7C-B7D7-6508FA667F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62158"/>
          </a:xfrm>
          <a:prstGeom prst="rect">
            <a:avLst/>
          </a:prstGeom>
          <a:noFill/>
          <a:ln w="28575">
            <a:noFill/>
            <a:miter lim="800000"/>
            <a:headEnd/>
            <a:tailEnd/>
          </a:ln>
        </p:spPr>
        <p:txBody>
          <a:bodyPr wrap="square">
            <a:spAutoFit/>
          </a:bodyPr>
          <a:lstStyle/>
          <a:p>
            <a:pPr algn="ctr">
              <a:spcAft>
                <a:spcPts val="600"/>
              </a:spcAft>
            </a:pPr>
            <a:r>
              <a:rPr lang="en-US" sz="32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11:8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their dead bodies will lie in the street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city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mystically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called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Sodom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Egypt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where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also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their Lord was crucified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C5C13082-533B-4073-BF54-1BF001829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7868" y="2471726"/>
            <a:ext cx="3048264" cy="2328874"/>
          </a:xfrm>
          <a:prstGeom prst="rect">
            <a:avLst/>
          </a:prstGeom>
        </p:spPr>
      </p:pic>
    </p:spTree>
    <p:extLst>
      <p:ext uri="{BB962C8B-B14F-4D97-AF65-F5344CB8AC3E}">
        <p14:creationId xmlns:p14="http://schemas.microsoft.com/office/powerpoint/2010/main" val="1249879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II. Their Martyrdom</a:t>
            </a:r>
            <a:br>
              <a:rPr lang="en-US" altLang="en-US" sz="3600" baseline="300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11:7-10)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1828800" y="1752600"/>
            <a:ext cx="5219700" cy="2895600"/>
          </a:xfrm>
        </p:spPr>
        <p:txBody>
          <a:bodyPr/>
          <a:lstStyle/>
          <a:p>
            <a:pPr marL="574675" indent="-574675">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Cause (11:7)</a:t>
            </a:r>
          </a:p>
          <a:p>
            <a:pPr marL="574675" indent="-574675">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Place (11:8)</a:t>
            </a:r>
          </a:p>
          <a:p>
            <a:pPr marL="574675" indent="-574675">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Its Contempt (11:9)</a:t>
            </a:r>
          </a:p>
          <a:p>
            <a:pPr marL="574675" indent="-574675">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Celebration (11:10)</a:t>
            </a:r>
          </a:p>
        </p:txBody>
      </p:sp>
      <p:pic>
        <p:nvPicPr>
          <p:cNvPr id="6" name="Picture 2" descr="Image result for two witnesses bible">
            <a:extLst>
              <a:ext uri="{FF2B5EF4-FFF2-40B4-BE49-F238E27FC236}">
                <a16:creationId xmlns:a16="http://schemas.microsoft.com/office/drawing/2014/main" id="{2DFD8DAD-FAFE-4DAE-B3A9-198BA6D6A2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4" descr="Image result for two witnesses bible">
            <a:extLst>
              <a:ext uri="{FF2B5EF4-FFF2-40B4-BE49-F238E27FC236}">
                <a16:creationId xmlns:a16="http://schemas.microsoft.com/office/drawing/2014/main" id="{44377DE0-6BD7-4DFD-AEFC-16363644F8D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22875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17782100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0A279F-DC28-4116-82A8-A7A6CC6867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mn-cs"/>
              </a:rPr>
              <a:t>Revelation 11:8-10</a:t>
            </a:r>
          </a:p>
          <a:p>
            <a:pPr algn="just"/>
            <a:r>
              <a:rPr lang="en-US" altLang="en-US" sz="2800" dirty="0">
                <a:latin typeface="Calibri" panose="020F0502020204030204" pitchFamily="34" charset="0"/>
                <a:cs typeface="Calibri" panose="020F0502020204030204" pitchFamily="34" charset="0"/>
              </a:rPr>
              <a:t>“</a:t>
            </a:r>
            <a:r>
              <a:rPr lang="en-US" sz="2800" baseline="30000" dirty="0">
                <a:latin typeface="Calibri" panose="020F0502020204030204" pitchFamily="34" charset="0"/>
                <a:cs typeface="Calibri" panose="020F0502020204030204" pitchFamily="34" charset="0"/>
              </a:rPr>
              <a:t>8 </a:t>
            </a:r>
            <a:r>
              <a:rPr lang="en-US" sz="2800" dirty="0">
                <a:latin typeface="Calibri" panose="020F0502020204030204" pitchFamily="34" charset="0"/>
                <a:cs typeface="Calibri" panose="020F0502020204030204" pitchFamily="34" charset="0"/>
              </a:rPr>
              <a:t>And their dead bodies </a:t>
            </a:r>
            <a:r>
              <a:rPr lang="en-US" sz="2800" i="1" dirty="0">
                <a:latin typeface="Calibri" panose="020F0502020204030204" pitchFamily="34" charset="0"/>
                <a:cs typeface="Calibri" panose="020F0502020204030204" pitchFamily="34" charset="0"/>
              </a:rPr>
              <a:t>will lie</a:t>
            </a:r>
            <a:r>
              <a:rPr lang="en-US" sz="2800" dirty="0">
                <a:latin typeface="Calibri" panose="020F0502020204030204" pitchFamily="34" charset="0"/>
                <a:cs typeface="Calibri" panose="020F0502020204030204" pitchFamily="34" charset="0"/>
              </a:rPr>
              <a:t> in the street of the great city which mystically is called Sodom and Egypt, where also their Lord was crucified. </a:t>
            </a:r>
            <a:r>
              <a:rPr lang="en-US" sz="2800" baseline="30000" dirty="0">
                <a:latin typeface="Calibri" panose="020F0502020204030204" pitchFamily="34" charset="0"/>
                <a:cs typeface="Calibri" panose="020F0502020204030204" pitchFamily="34" charset="0"/>
              </a:rPr>
              <a:t>9 </a:t>
            </a:r>
            <a:r>
              <a:rPr lang="en-US" sz="28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Those from the peoples and tribes and tongues and nations will look at their dead bodies for three and a half days</a:t>
            </a:r>
            <a:r>
              <a:rPr lang="en-US" sz="2800" dirty="0">
                <a:latin typeface="Calibri" panose="020F0502020204030204" pitchFamily="34" charset="0"/>
                <a:cs typeface="Calibri" panose="020F0502020204030204" pitchFamily="34" charset="0"/>
              </a:rPr>
              <a:t>, and will not permit their dead bodies to be laid in a tomb. </a:t>
            </a:r>
            <a:r>
              <a:rPr lang="en-US" sz="2800" baseline="30000" dirty="0">
                <a:latin typeface="Calibri" panose="020F0502020204030204" pitchFamily="34" charset="0"/>
                <a:cs typeface="Calibri" panose="020F0502020204030204" pitchFamily="34" charset="0"/>
              </a:rPr>
              <a:t>10 </a:t>
            </a:r>
            <a:r>
              <a:rPr lang="en-US" sz="2800" dirty="0">
                <a:latin typeface="Calibri" panose="020F0502020204030204" pitchFamily="34" charset="0"/>
                <a:cs typeface="Calibri" panose="020F0502020204030204" pitchFamily="34" charset="0"/>
              </a:rPr>
              <a:t>And those who dwell on the earth </a:t>
            </a:r>
            <a:r>
              <a:rPr lang="en-US" sz="2800" i="1" dirty="0">
                <a:latin typeface="Calibri" panose="020F0502020204030204" pitchFamily="34" charset="0"/>
                <a:cs typeface="Calibri" panose="020F0502020204030204" pitchFamily="34" charset="0"/>
              </a:rPr>
              <a:t>will</a:t>
            </a:r>
            <a:r>
              <a:rPr lang="en-US" sz="2800" dirty="0">
                <a:latin typeface="Calibri" panose="020F0502020204030204" pitchFamily="34" charset="0"/>
                <a:cs typeface="Calibri" panose="020F0502020204030204" pitchFamily="34" charset="0"/>
              </a:rPr>
              <a:t> rejoice over them and celebrate; and they will send gifts to one another, because these two prophets tormented those who dwell on the earth.”</a:t>
            </a:r>
          </a:p>
        </p:txBody>
      </p:sp>
    </p:spTree>
    <p:extLst>
      <p:ext uri="{BB962C8B-B14F-4D97-AF65-F5344CB8AC3E}">
        <p14:creationId xmlns:p14="http://schemas.microsoft.com/office/powerpoint/2010/main" val="330917966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 result for chess boar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 y="1066800"/>
            <a:ext cx="8458200" cy="52878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6B642EB-6D79-42FA-B3DC-D1005ACA5BDB}"/>
              </a:ext>
            </a:extLst>
          </p:cNvPr>
          <p:cNvSpPr/>
          <p:nvPr/>
        </p:nvSpPr>
        <p:spPr>
          <a:xfrm>
            <a:off x="0" y="228600"/>
            <a:ext cx="9144000" cy="646331"/>
          </a:xfrm>
          <a:prstGeom prst="rect">
            <a:avLst/>
          </a:prstGeom>
        </p:spPr>
        <p:txBody>
          <a:bodyPr wrap="square">
            <a:spAutoFit/>
          </a:bodyPr>
          <a:lstStyle/>
          <a:p>
            <a:pPr algn="ctr">
              <a:spcAft>
                <a:spcPts val="12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PROPHETIC CHESS BOARD IS BEING SET UP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381502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00B20-CCE8-40BA-A80A-DA09B6812DAC}"/>
              </a:ext>
            </a:extLst>
          </p:cNvPr>
          <p:cNvSpPr>
            <a:spLocks noGrp="1"/>
          </p:cNvSpPr>
          <p:nvPr>
            <p:ph type="title"/>
          </p:nvPr>
        </p:nvSpPr>
        <p:spPr>
          <a:xfrm>
            <a:off x="1600200" y="209550"/>
            <a:ext cx="5943600" cy="1314450"/>
          </a:xfrm>
        </p:spPr>
        <p:txBody>
          <a:bodyPr/>
          <a:lstStyle/>
          <a:p>
            <a:pPr algn="ctr"/>
            <a:r>
              <a:rPr lang="en-US" sz="3200" dirty="0">
                <a:effectLst>
                  <a:outerShdw blurRad="38100" dist="38100" dir="2700000" algn="tl">
                    <a:srgbClr val="000000">
                      <a:alpha val="43137"/>
                    </a:srgbClr>
                  </a:outerShdw>
                </a:effectLst>
                <a:cs typeface="Calibri" panose="020F0502020204030204" pitchFamily="34" charset="0"/>
              </a:rPr>
              <a:t>Israel Installs Security Cameras as Jerusalem Tensions Build</a:t>
            </a:r>
            <a:br>
              <a:rPr lang="en-US" sz="3000" b="1" dirty="0">
                <a:effectLst>
                  <a:outerShdw blurRad="38100" dist="38100" dir="2700000" algn="tl">
                    <a:srgbClr val="000000">
                      <a:alpha val="43137"/>
                    </a:srgbClr>
                  </a:outerShdw>
                </a:effectLst>
                <a:cs typeface="Calibri" panose="020F0502020204030204" pitchFamily="34" charset="0"/>
              </a:rPr>
            </a:br>
            <a:r>
              <a:rPr lang="en-US" sz="2100" dirty="0">
                <a:solidFill>
                  <a:schemeClr val="tx1"/>
                </a:solidFill>
                <a:effectLst>
                  <a:outerShdw blurRad="38100" dist="38100" dir="2700000" algn="tl">
                    <a:srgbClr val="000000">
                      <a:alpha val="43137"/>
                    </a:srgbClr>
                  </a:outerShdw>
                </a:effectLst>
                <a:cs typeface="Calibri" panose="020F0502020204030204" pitchFamily="34" charset="0"/>
              </a:rPr>
              <a:t>By Oren Liebermann and Ian Lee, CNN - July 24, 2017</a:t>
            </a:r>
          </a:p>
        </p:txBody>
      </p:sp>
      <p:sp>
        <p:nvSpPr>
          <p:cNvPr id="4" name="Rectangle 3">
            <a:extLst>
              <a:ext uri="{FF2B5EF4-FFF2-40B4-BE49-F238E27FC236}">
                <a16:creationId xmlns:a16="http://schemas.microsoft.com/office/drawing/2014/main" id="{4229B4CD-D11C-4140-BE37-E1EDEE7D0393}"/>
              </a:ext>
            </a:extLst>
          </p:cNvPr>
          <p:cNvSpPr/>
          <p:nvPr/>
        </p:nvSpPr>
        <p:spPr>
          <a:xfrm>
            <a:off x="0" y="1828800"/>
            <a:ext cx="9144000" cy="3046988"/>
          </a:xfrm>
          <a:prstGeom prst="rect">
            <a:avLst/>
          </a:prstGeom>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 (CNN)</a:t>
            </a:r>
            <a:r>
              <a:rPr lang="en-US" sz="3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has installed security cameras near the entrance to one of the holiest sites in Jerusalem as tensions between Israelis and Palestinians edge higher after a violent week…Israel installed security cameras near the entrance to Old City of Jerusalem holy site early Sunday morning.”</a:t>
            </a:r>
          </a:p>
        </p:txBody>
      </p:sp>
      <p:sp>
        <p:nvSpPr>
          <p:cNvPr id="5" name="TextBox 4">
            <a:extLst>
              <a:ext uri="{FF2B5EF4-FFF2-40B4-BE49-F238E27FC236}">
                <a16:creationId xmlns:a16="http://schemas.microsoft.com/office/drawing/2014/main" id="{1F7CE0F7-2F4D-4B32-9D69-8F44E8A88E09}"/>
              </a:ext>
            </a:extLst>
          </p:cNvPr>
          <p:cNvSpPr txBox="1"/>
          <p:nvPr/>
        </p:nvSpPr>
        <p:spPr>
          <a:xfrm>
            <a:off x="609600" y="6172200"/>
            <a:ext cx="8172450" cy="323165"/>
          </a:xfrm>
          <a:prstGeom prst="rect">
            <a:avLst/>
          </a:prstGeom>
          <a:noFill/>
        </p:spPr>
        <p:txBody>
          <a:bodyPr wrap="square" rtlCol="0">
            <a:spAutoFit/>
          </a:bodyPr>
          <a:lstStyle/>
          <a:p>
            <a:pPr algn="ctr"/>
            <a:r>
              <a:rPr lang="en-US" sz="1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http://www.cnn.com/2017/07/23/middleeast/israeli-palestinian-jerusalem-security/index.html</a:t>
            </a:r>
          </a:p>
        </p:txBody>
      </p:sp>
    </p:spTree>
    <p:extLst>
      <p:ext uri="{BB962C8B-B14F-4D97-AF65-F5344CB8AC3E}">
        <p14:creationId xmlns:p14="http://schemas.microsoft.com/office/powerpoint/2010/main" val="3009746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II. Their Martyrdom</a:t>
            </a:r>
            <a:br>
              <a:rPr lang="en-US" altLang="en-US" sz="3600" baseline="300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11:7-10)</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1828800" y="1752600"/>
            <a:ext cx="5219700" cy="2895600"/>
          </a:xfrm>
        </p:spPr>
        <p:txBody>
          <a:bodyPr/>
          <a:lstStyle/>
          <a:p>
            <a:pPr marL="574675" indent="-574675">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Cause (11:7)</a:t>
            </a:r>
          </a:p>
          <a:p>
            <a:pPr marL="574675" indent="-574675">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Place (11:8)</a:t>
            </a:r>
          </a:p>
          <a:p>
            <a:pPr marL="574675" indent="-574675">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Its Contempt (11:9)</a:t>
            </a:r>
          </a:p>
          <a:p>
            <a:pPr marL="574675" indent="-574675">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Its Celebration (11:10)</a:t>
            </a:r>
          </a:p>
        </p:txBody>
      </p:sp>
      <p:pic>
        <p:nvPicPr>
          <p:cNvPr id="6" name="Picture 2" descr="Image result for two witnesses bible">
            <a:extLst>
              <a:ext uri="{FF2B5EF4-FFF2-40B4-BE49-F238E27FC236}">
                <a16:creationId xmlns:a16="http://schemas.microsoft.com/office/drawing/2014/main" id="{2DFD8DAD-FAFE-4DAE-B3A9-198BA6D6A2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4" descr="Image result for two witnesses bible">
            <a:extLst>
              <a:ext uri="{FF2B5EF4-FFF2-40B4-BE49-F238E27FC236}">
                <a16:creationId xmlns:a16="http://schemas.microsoft.com/office/drawing/2014/main" id="{44377DE0-6BD7-4DFD-AEFC-16363644F8D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31883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2B3E996-AA14-4327-A139-8E0DF2AA4071}"/>
              </a:ext>
            </a:extLst>
          </p:cNvPr>
          <p:cNvSpPr>
            <a:spLocks noGrp="1" noChangeArrowheads="1"/>
          </p:cNvSpPr>
          <p:nvPr>
            <p:ph type="title"/>
          </p:nvPr>
        </p:nvSpPr>
        <p:spPr>
          <a:xfrm>
            <a:off x="2171700" y="228600"/>
            <a:ext cx="4800600" cy="1143000"/>
          </a:xfrm>
        </p:spPr>
        <p:txBody>
          <a:bodyPr/>
          <a:lstStyle/>
          <a:p>
            <a:pPr algn="ctr"/>
            <a:r>
              <a:rPr lang="en-US" altLang="en-US" sz="3600" kern="1200" dirty="0">
                <a:solidFill>
                  <a:srgbClr val="00FFFF"/>
                </a:solidFill>
                <a:effectLst>
                  <a:outerShdw blurRad="38100" dist="38100" dir="2700000" algn="tl">
                    <a:srgbClr val="000000">
                      <a:alpha val="43137"/>
                    </a:srgbClr>
                  </a:outerShdw>
                </a:effectLst>
              </a:rPr>
              <a:t>Thomas Ice</a:t>
            </a:r>
            <a:br>
              <a:rPr lang="en-US" altLang="en-US" sz="18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Thomas Ice, “Kept From the Hour,” online: www.pre-trib.org, accessed 4 September 2014, 2.</a:t>
            </a:r>
            <a:endParaRPr lang="en-US" altLang="en-US" sz="1800" dirty="0">
              <a:solidFill>
                <a:schemeClr val="tx1"/>
              </a:solidFill>
              <a:effectLst>
                <a:outerShdw blurRad="38100" dist="38100" dir="2700000" algn="tl">
                  <a:srgbClr val="000000">
                    <a:alpha val="43137"/>
                  </a:srgbClr>
                </a:outerShdw>
              </a:effectLst>
            </a:endParaRPr>
          </a:p>
        </p:txBody>
      </p:sp>
      <p:sp>
        <p:nvSpPr>
          <p:cNvPr id="16387" name="Rectangle 3">
            <a:extLst>
              <a:ext uri="{FF2B5EF4-FFF2-40B4-BE49-F238E27FC236}">
                <a16:creationId xmlns:a16="http://schemas.microsoft.com/office/drawing/2014/main" id="{ABF8628F-B2C2-4A30-823A-E199E52723D4}"/>
              </a:ext>
            </a:extLst>
          </p:cNvPr>
          <p:cNvSpPr>
            <a:spLocks noGrp="1" noChangeArrowheads="1"/>
          </p:cNvSpPr>
          <p:nvPr>
            <p:ph type="body" idx="1"/>
          </p:nvPr>
        </p:nvSpPr>
        <p:spPr>
          <a:xfrm>
            <a:off x="0" y="1504950"/>
            <a:ext cx="9144000" cy="5200650"/>
          </a:xfrm>
        </p:spPr>
        <p:txBody>
          <a:bodyPr/>
          <a:lstStyle/>
          <a:p>
            <a:pPr marL="0" indent="0" algn="just">
              <a:buFontTx/>
              <a:buNone/>
              <a:defRPr/>
            </a:pPr>
            <a:r>
              <a:rPr lang="en-US" sz="2600" dirty="0">
                <a:effectLst>
                  <a:outerShdw blurRad="38100" dist="38100" dir="2700000" algn="tl">
                    <a:srgbClr val="000000">
                      <a:alpha val="43137"/>
                    </a:srgbClr>
                  </a:outerShdw>
                </a:effectLst>
              </a:rPr>
              <a:t>“</a:t>
            </a:r>
            <a:r>
              <a:rPr lang="en-US" sz="2600" b="1" u="sng" dirty="0">
                <a:solidFill>
                  <a:srgbClr val="FFFFCC"/>
                </a:solidFill>
                <a:effectLst>
                  <a:outerShdw blurRad="38100" dist="38100" dir="2700000" algn="tl">
                    <a:srgbClr val="000000">
                      <a:alpha val="43137"/>
                    </a:srgbClr>
                  </a:outerShdw>
                </a:effectLst>
              </a:rPr>
              <a:t>This phrase ‘earth dwellers’ is used eleven times in nine verses in Revelation (3:10; 6:10; 8:13; 11:10 2xs; 13:8, 12, 14 2xs; 14:6; 17:8). As you examine each individual use…you will see that all refer to a special class of stubborn sinners who are set in their rebellion against the God of heaven. You will also find that the phrase is only used to refer to those during the tribulation period</a:t>
            </a:r>
            <a:r>
              <a:rPr lang="en-US" sz="2600" dirty="0">
                <a:effectLst>
                  <a:outerShdw blurRad="38100" dist="38100" dir="2700000" algn="tl">
                    <a:srgbClr val="000000">
                      <a:alpha val="43137"/>
                    </a:srgbClr>
                  </a:outerShdw>
                </a:effectLst>
              </a:rPr>
              <a:t>. Therefore, since the future hour spoken of in 3:10 is set in contrast with the present set of believers in the church age, and the future ‘earth dwellers’ will be active during the time period in which believers are said to be kept from, it is clear that John speaks of the time or hour of the tribulation. This is why 3:10 is a clear promise that Christ will keep believers from the time of the seven year tribulation.”</a:t>
            </a:r>
          </a:p>
        </p:txBody>
      </p:sp>
      <p:pic>
        <p:nvPicPr>
          <p:cNvPr id="2" name="Picture 1">
            <a:extLst>
              <a:ext uri="{FF2B5EF4-FFF2-40B4-BE49-F238E27FC236}">
                <a16:creationId xmlns:a16="http://schemas.microsoft.com/office/drawing/2014/main" id="{C2A5835A-5760-47BB-A209-CBD4506B79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104775"/>
            <a:ext cx="911300" cy="1097280"/>
          </a:xfrm>
          <a:prstGeom prst="rect">
            <a:avLst/>
          </a:prstGeom>
        </p:spPr>
      </p:pic>
      <p:pic>
        <p:nvPicPr>
          <p:cNvPr id="4" name="Picture 3">
            <a:extLst>
              <a:ext uri="{FF2B5EF4-FFF2-40B4-BE49-F238E27FC236}">
                <a16:creationId xmlns:a16="http://schemas.microsoft.com/office/drawing/2014/main" id="{7BEE6B50-0AFB-4386-80EB-0AD9A3A373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53400" y="104775"/>
            <a:ext cx="901775" cy="1097280"/>
          </a:xfrm>
          <a:prstGeom prst="rect">
            <a:avLst/>
          </a:prstGeom>
        </p:spPr>
      </p:pic>
    </p:spTree>
    <p:extLst>
      <p:ext uri="{BB962C8B-B14F-4D97-AF65-F5344CB8AC3E}">
        <p14:creationId xmlns:p14="http://schemas.microsoft.com/office/powerpoint/2010/main" val="321059573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870728" y="1981200"/>
            <a:ext cx="5402544" cy="2895600"/>
          </a:xfrm>
        </p:spPr>
        <p:txBody>
          <a:bodyPr/>
          <a:lstStyle/>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Their Ministry (11:3-6)</a:t>
            </a:r>
          </a:p>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Their Martyrdom (11:7-10)</a:t>
            </a:r>
          </a:p>
          <a:p>
            <a:pPr marL="457200" indent="-457200">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Their Revival (11:11-13)</a:t>
            </a:r>
          </a:p>
        </p:txBody>
      </p:sp>
      <p:pic>
        <p:nvPicPr>
          <p:cNvPr id="1026" name="Picture 2" descr="Image result for two witnesses bible">
            <a:extLst>
              <a:ext uri="{FF2B5EF4-FFF2-40B4-BE49-F238E27FC236}">
                <a16:creationId xmlns:a16="http://schemas.microsoft.com/office/drawing/2014/main" id="{C020544D-4B4C-4FC0-8BC2-4CC4D9F20D9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 name="Picture 4" descr="Image result for two witnesses bible">
            <a:extLst>
              <a:ext uri="{FF2B5EF4-FFF2-40B4-BE49-F238E27FC236}">
                <a16:creationId xmlns:a16="http://schemas.microsoft.com/office/drawing/2014/main" id="{C50D159D-D201-4E2D-A34A-351052C7124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1DA3F4E-5E20-4363-945B-0DD1994CA9C7}"/>
              </a:ext>
            </a:extLst>
          </p:cNvPr>
          <p:cNvSpPr/>
          <p:nvPr/>
        </p:nvSpPr>
        <p:spPr>
          <a:xfrm>
            <a:off x="2286000" y="228600"/>
            <a:ext cx="4572000" cy="1154162"/>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The Two Witnesses </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11:3-13)</a:t>
            </a:r>
          </a:p>
        </p:txBody>
      </p:sp>
    </p:spTree>
    <p:extLst>
      <p:ext uri="{BB962C8B-B14F-4D97-AF65-F5344CB8AC3E}">
        <p14:creationId xmlns:p14="http://schemas.microsoft.com/office/powerpoint/2010/main" val="175512434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700338" y="228600"/>
            <a:ext cx="3743325"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III. Their Revival</a:t>
            </a:r>
            <a:br>
              <a:rPr lang="en-US" altLang="en-US" sz="3600" baseline="300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11:11-13)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1828800" y="1752600"/>
            <a:ext cx="5486400" cy="4572000"/>
          </a:xfrm>
        </p:spPr>
        <p:txBody>
          <a:bodyPr/>
          <a:lstStyle/>
          <a:p>
            <a:pPr marL="514350" indent="-51435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Resuscitation (11:11)</a:t>
            </a:r>
          </a:p>
          <a:p>
            <a:pPr marL="457200" indent="-45720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Rapture (11:12)</a:t>
            </a:r>
          </a:p>
          <a:p>
            <a:pPr marL="457200" indent="-45720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Revival’s Result (11:13)</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Earthquake (11:13a)</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City’s One-Tenth (11:13b)</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7000 Killed (11:13c)</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Holy Fear (11:13d)</a:t>
            </a:r>
          </a:p>
        </p:txBody>
      </p:sp>
      <p:pic>
        <p:nvPicPr>
          <p:cNvPr id="6" name="Picture 2" descr="Image result for two witnesses bible">
            <a:extLst>
              <a:ext uri="{FF2B5EF4-FFF2-40B4-BE49-F238E27FC236}">
                <a16:creationId xmlns:a16="http://schemas.microsoft.com/office/drawing/2014/main" id="{82B43FC5-9144-415C-ADC5-1188276C07B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4" descr="Image result for two witnesses bible">
            <a:extLst>
              <a:ext uri="{FF2B5EF4-FFF2-40B4-BE49-F238E27FC236}">
                <a16:creationId xmlns:a16="http://schemas.microsoft.com/office/drawing/2014/main" id="{23A6FC7D-1E90-4A97-BE98-EBC22A598DE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91912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700338" y="228600"/>
            <a:ext cx="3743325"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III. Their Revival</a:t>
            </a:r>
            <a:br>
              <a:rPr lang="en-US" altLang="en-US" sz="3600" baseline="300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11:11-13)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1828800" y="1752600"/>
            <a:ext cx="5486400" cy="4572000"/>
          </a:xfrm>
        </p:spPr>
        <p:txBody>
          <a:bodyPr/>
          <a:lstStyle/>
          <a:p>
            <a:pPr marL="514350" indent="-514350">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Their Resuscitation (11:11)</a:t>
            </a:r>
          </a:p>
          <a:p>
            <a:pPr marL="457200" indent="-45720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Rapture (11:12)</a:t>
            </a:r>
          </a:p>
          <a:p>
            <a:pPr marL="457200" indent="-45720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Revival’s Result (11:13)</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Earthquake (11:13a)</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City’s One-Tenth (11:13b)</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7000 Killed (11:13c)</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Holy Fear (11:13d)</a:t>
            </a:r>
          </a:p>
        </p:txBody>
      </p:sp>
      <p:pic>
        <p:nvPicPr>
          <p:cNvPr id="6" name="Picture 2" descr="Image result for two witnesses bible">
            <a:extLst>
              <a:ext uri="{FF2B5EF4-FFF2-40B4-BE49-F238E27FC236}">
                <a16:creationId xmlns:a16="http://schemas.microsoft.com/office/drawing/2014/main" id="{82B43FC5-9144-415C-ADC5-1188276C07B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4" descr="Image result for two witnesses bible">
            <a:extLst>
              <a:ext uri="{FF2B5EF4-FFF2-40B4-BE49-F238E27FC236}">
                <a16:creationId xmlns:a16="http://schemas.microsoft.com/office/drawing/2014/main" id="{23A6FC7D-1E90-4A97-BE98-EBC22A598DE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0444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700338" y="228600"/>
            <a:ext cx="3743325"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III. Their Revival</a:t>
            </a:r>
            <a:br>
              <a:rPr lang="en-US" altLang="en-US" sz="3600" baseline="300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11:11-13)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1828800" y="1752600"/>
            <a:ext cx="5486400" cy="4572000"/>
          </a:xfrm>
        </p:spPr>
        <p:txBody>
          <a:bodyPr/>
          <a:lstStyle/>
          <a:p>
            <a:pPr marL="514350" indent="-51435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Resuscitation (11:11)</a:t>
            </a:r>
          </a:p>
          <a:p>
            <a:pPr marL="457200" indent="-457200">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Their Rapture (11:12)</a:t>
            </a:r>
          </a:p>
          <a:p>
            <a:pPr marL="457200" indent="-45720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Revival’s Result (11:13)</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Earthquake (11:13a)</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City’s One-Tenth (11:13b)</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7000 Killed (11:13c)</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Holy Fear (11:13d)</a:t>
            </a:r>
          </a:p>
        </p:txBody>
      </p:sp>
      <p:pic>
        <p:nvPicPr>
          <p:cNvPr id="6" name="Picture 2" descr="Image result for two witnesses bible">
            <a:extLst>
              <a:ext uri="{FF2B5EF4-FFF2-40B4-BE49-F238E27FC236}">
                <a16:creationId xmlns:a16="http://schemas.microsoft.com/office/drawing/2014/main" id="{82B43FC5-9144-415C-ADC5-1188276C07B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4" descr="Image result for two witnesses bible">
            <a:extLst>
              <a:ext uri="{FF2B5EF4-FFF2-40B4-BE49-F238E27FC236}">
                <a16:creationId xmlns:a16="http://schemas.microsoft.com/office/drawing/2014/main" id="{23A6FC7D-1E90-4A97-BE98-EBC22A598DE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9181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81642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4:1</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I looked, and behold, a door standing open in heaven, and the first voice which I had heard, like the sound of a trumpet speaking with me, said,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Come up here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 will show you what must take place after these things.’”</a:t>
            </a:r>
          </a:p>
        </p:txBody>
      </p:sp>
      <p:pic>
        <p:nvPicPr>
          <p:cNvPr id="5" name="Picture 4">
            <a:extLst>
              <a:ext uri="{FF2B5EF4-FFF2-40B4-BE49-F238E27FC236}">
                <a16:creationId xmlns:a16="http://schemas.microsoft.com/office/drawing/2014/main" id="{1CB69889-E8E5-4A45-A188-711C20D6B5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4" y="3429000"/>
            <a:ext cx="1845893" cy="1371600"/>
          </a:xfrm>
          <a:prstGeom prst="rect">
            <a:avLst/>
          </a:prstGeom>
        </p:spPr>
      </p:pic>
    </p:spTree>
    <p:extLst>
      <p:ext uri="{BB962C8B-B14F-4D97-AF65-F5344CB8AC3E}">
        <p14:creationId xmlns:p14="http://schemas.microsoft.com/office/powerpoint/2010/main" val="62931317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7</a:t>
            </a:r>
            <a:r>
              <a:rPr lang="en-US" altLang="en-US" sz="3600" baseline="30000" dirty="0">
                <a:effectLst>
                  <a:outerShdw blurRad="38100" dist="38100" dir="2700000" algn="tl">
                    <a:srgbClr val="000000">
                      <a:alpha val="43137"/>
                    </a:srgbClr>
                  </a:outerShdw>
                </a:effectLst>
                <a:cs typeface="Calibri" panose="020F0502020204030204" pitchFamily="34" charset="0"/>
              </a:rPr>
              <a:t>th</a:t>
            </a:r>
            <a:r>
              <a:rPr lang="en-US" altLang="en-US" sz="3600" dirty="0">
                <a:effectLst>
                  <a:outerShdw blurRad="38100" dist="38100" dir="2700000" algn="tl">
                    <a:srgbClr val="000000">
                      <a:alpha val="43137"/>
                    </a:srgbClr>
                  </a:outerShdw>
                </a:effectLst>
                <a:cs typeface="Calibri" panose="020F0502020204030204" pitchFamily="34" charset="0"/>
              </a:rPr>
              <a:t> Seal &amp; 1</a:t>
            </a:r>
            <a:r>
              <a:rPr lang="en-US" altLang="en-US" sz="3600" baseline="30000" dirty="0">
                <a:effectLst>
                  <a:outerShdw blurRad="38100" dist="38100" dir="2700000" algn="tl">
                    <a:srgbClr val="000000">
                      <a:alpha val="43137"/>
                    </a:srgbClr>
                  </a:outerShdw>
                </a:effectLst>
                <a:cs typeface="Calibri" panose="020F0502020204030204" pitchFamily="34" charset="0"/>
              </a:rPr>
              <a:t>st</a:t>
            </a:r>
            <a:r>
              <a:rPr lang="en-US" altLang="en-US" sz="3600" dirty="0">
                <a:effectLst>
                  <a:outerShdw blurRad="38100" dist="38100" dir="2700000" algn="tl">
                    <a:srgbClr val="000000">
                      <a:alpha val="43137"/>
                    </a:srgbClr>
                  </a:outerShdw>
                </a:effectLst>
                <a:cs typeface="Calibri" panose="020F0502020204030204" pitchFamily="34" charset="0"/>
              </a:rPr>
              <a:t> Six Trumpets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8‒9)</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548711" y="1588889"/>
            <a:ext cx="8046578"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Seal (8:1-6) – Trumpet preparation</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a:t>
            </a:r>
            <a:r>
              <a:rPr lang="en-US" sz="2800" baseline="30000" dirty="0">
                <a:effectLst>
                  <a:outerShdw blurRad="38100" dist="38100" dir="2700000" algn="tl">
                    <a:srgbClr val="000000">
                      <a:alpha val="43137"/>
                    </a:srgbClr>
                  </a:outerShdw>
                </a:effectLst>
                <a:cs typeface="Calibri" panose="020F0502020204030204" pitchFamily="34" charset="0"/>
              </a:rPr>
              <a:t>th</a:t>
            </a:r>
            <a:r>
              <a:rPr lang="en-US" sz="2800" dirty="0">
                <a:effectLst>
                  <a:outerShdw blurRad="38100" dist="38100" dir="2700000" algn="tl">
                    <a:srgbClr val="000000">
                      <a:alpha val="43137"/>
                    </a:srgbClr>
                  </a:outerShdw>
                </a:effectLst>
                <a:cs typeface="Calibri" panose="020F0502020204030204" pitchFamily="34" charset="0"/>
              </a:rPr>
              <a:t> Trumpet (9:13-21) – 1/3 humanity destroyed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7189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a:t>
            </a:r>
            <a:b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(1 Cor 15:54-56)</a:t>
            </a:r>
          </a:p>
        </p:txBody>
      </p:sp>
      <p:sp>
        <p:nvSpPr>
          <p:cNvPr id="13315" name="Rectangle 3"/>
          <p:cNvSpPr>
            <a:spLocks noGrp="1" noChangeArrowheads="1"/>
          </p:cNvSpPr>
          <p:nvPr>
            <p:ph type="body" sz="half" idx="1"/>
          </p:nvPr>
        </p:nvSpPr>
        <p:spPr>
          <a:xfrm>
            <a:off x="228600" y="1600200"/>
            <a:ext cx="5715000" cy="4953000"/>
          </a:xfrm>
        </p:spPr>
        <p:txBody>
          <a:bodyPr/>
          <a:lstStyle/>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Enoch (Gen 5)</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Elijah (2 Kings 2)</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 (Acts 1:11; Rev 12:5)</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Philip (Acts 8:39)                                 </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 (2 Cor 12:2, 4)</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(Rev 4:1-2)</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Two witnesses (Rev 11)</a:t>
            </a:r>
          </a:p>
        </p:txBody>
      </p:sp>
      <p:pic>
        <p:nvPicPr>
          <p:cNvPr id="33796" name="Picture 5" descr="clip0105"/>
          <p:cNvPicPr>
            <a:picLocks noGrp="1"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5571176" y="1676400"/>
            <a:ext cx="3344224" cy="32004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C64E16-885D-4C6B-A343-BD956981E6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9" name="Rectangle 3">
            <a:extLst>
              <a:ext uri="{FF2B5EF4-FFF2-40B4-BE49-F238E27FC236}">
                <a16:creationId xmlns:a16="http://schemas.microsoft.com/office/drawing/2014/main" id="{64164359-1CCE-491B-8BD9-5FB74E8EE1B2}"/>
              </a:ext>
            </a:extLst>
          </p:cNvPr>
          <p:cNvSpPr>
            <a:spLocks noGrp="1"/>
          </p:cNvSpPr>
          <p:nvPr>
            <p:ph type="body" idx="4294967295"/>
          </p:nvPr>
        </p:nvSpPr>
        <p:spPr>
          <a:xfrm>
            <a:off x="30086" y="0"/>
            <a:ext cx="9113914" cy="2590800"/>
          </a:xfrm>
        </p:spPr>
        <p:txBody>
          <a:bodyPr/>
          <a:lstStyle/>
          <a:p>
            <a:pPr marL="0" indent="0" algn="ctr">
              <a:spcBef>
                <a:spcPts val="0"/>
              </a:spcBef>
              <a:spcAft>
                <a:spcPts val="1200"/>
              </a:spcAft>
              <a:buNone/>
              <a:defRPr/>
            </a:pPr>
            <a:r>
              <a:rPr lang="en-US" altLang="en-US" sz="3600" kern="1200" dirty="0">
                <a:solidFill>
                  <a:srgbClr val="00FFFF"/>
                </a:solidFill>
                <a:effectLst>
                  <a:outerShdw blurRad="38100" dist="38100" dir="2700000" algn="tl">
                    <a:srgbClr val="000000">
                      <a:alpha val="43137"/>
                    </a:srgbClr>
                  </a:outerShdw>
                </a:effectLst>
              </a:rPr>
              <a:t>Jeremiah 30:7 (LXX)</a:t>
            </a:r>
            <a:endParaRPr lang="en-US" sz="3600" dirty="0">
              <a:effectLst>
                <a:outerShdw blurRad="38100" dist="38100" dir="2700000" algn="tl">
                  <a:srgbClr val="000000">
                    <a:alpha val="43137"/>
                  </a:srgbClr>
                </a:outerShdw>
              </a:effectLst>
              <a:cs typeface="Calibri" panose="020F0502020204030204" pitchFamily="34" charset="0"/>
            </a:endParaRPr>
          </a:p>
          <a:p>
            <a:pPr marL="0" indent="0" algn="just">
              <a:spcBef>
                <a:spcPts val="0"/>
              </a:spcBef>
              <a:buNone/>
              <a:defRPr/>
            </a:pPr>
            <a:r>
              <a:rPr lang="en-US" sz="3400" dirty="0">
                <a:effectLst>
                  <a:outerShdw blurRad="38100" dist="38100" dir="2700000" algn="tl">
                    <a:srgbClr val="000000">
                      <a:alpha val="43137"/>
                    </a:srgbClr>
                  </a:outerShdw>
                </a:effectLst>
                <a:cs typeface="Calibri" panose="020F0502020204030204" pitchFamily="34" charset="0"/>
              </a:rPr>
              <a:t>“</a:t>
            </a:r>
            <a:r>
              <a:rPr lang="en-US" sz="3400" dirty="0">
                <a:effectLst>
                  <a:outerShdw blurRad="38100" dist="38100" dir="2700000" algn="tl">
                    <a:srgbClr val="000000">
                      <a:alpha val="43137"/>
                    </a:srgbClr>
                  </a:outerShdw>
                </a:effectLst>
              </a:rPr>
              <a:t>Alas! for that day is great, There is none like it; And it is the time of </a:t>
            </a:r>
            <a:r>
              <a:rPr lang="en-US" sz="3400" b="1" u="sng" dirty="0">
                <a:solidFill>
                  <a:srgbClr val="FFFFCC"/>
                </a:solidFill>
                <a:effectLst>
                  <a:outerShdw blurRad="38100" dist="38100" dir="2700000" algn="tl">
                    <a:srgbClr val="000000">
                      <a:alpha val="43137"/>
                    </a:srgbClr>
                  </a:outerShdw>
                </a:effectLst>
              </a:rPr>
              <a:t>Jacob’s distress </a:t>
            </a:r>
            <a:r>
              <a:rPr lang="en-US" sz="3400" dirty="0">
                <a:effectLst>
                  <a:outerShdw blurRad="38100" dist="38100" dir="2700000" algn="tl">
                    <a:srgbClr val="000000">
                      <a:alpha val="43137"/>
                    </a:srgbClr>
                  </a:outerShdw>
                </a:effectLst>
              </a:rPr>
              <a:t>(Gen. 32:8; 35:10), But he will be </a:t>
            </a:r>
            <a:r>
              <a:rPr lang="en-US" sz="3400" b="1" u="sng" dirty="0">
                <a:solidFill>
                  <a:srgbClr val="FFFFCC"/>
                </a:solidFill>
                <a:effectLst>
                  <a:outerShdw blurRad="38100" dist="38100" dir="2700000" algn="tl">
                    <a:srgbClr val="000000">
                      <a:alpha val="43137"/>
                    </a:srgbClr>
                  </a:outerShdw>
                </a:effectLst>
              </a:rPr>
              <a:t>saved</a:t>
            </a:r>
            <a:r>
              <a:rPr lang="en-US" sz="3400" dirty="0">
                <a:effectLst>
                  <a:outerShdw blurRad="38100" dist="38100" dir="2700000" algn="tl">
                    <a:srgbClr val="000000">
                      <a:alpha val="43137"/>
                    </a:srgbClr>
                  </a:outerShdw>
                </a:effectLst>
              </a:rPr>
              <a:t> </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cs typeface="Calibri" panose="020F0502020204030204" pitchFamily="34" charset="0"/>
              </a:rPr>
              <a:t>sōzō</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3400" dirty="0">
                <a:effectLst>
                  <a:outerShdw blurRad="38100" dist="38100" dir="2700000" algn="tl">
                    <a:srgbClr val="000000">
                      <a:alpha val="43137"/>
                    </a:srgbClr>
                  </a:outerShdw>
                </a:effectLst>
              </a:rPr>
              <a:t>from</a:t>
            </a:r>
            <a:r>
              <a:rPr lang="en-US" sz="3400"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400" b="1" i="1" u="sng" dirty="0">
                <a:solidFill>
                  <a:srgbClr val="FFFFCC"/>
                </a:solidFill>
                <a:effectLst>
                  <a:outerShdw blurRad="38100" dist="38100" dir="2700000" algn="tl">
                    <a:srgbClr val="000000">
                      <a:alpha val="43137"/>
                    </a:srgbClr>
                  </a:outerShdw>
                </a:effectLst>
                <a:cs typeface="Calibri" panose="020F0502020204030204" pitchFamily="34" charset="0"/>
              </a:rPr>
              <a:t>apo</a:t>
            </a:r>
            <a:r>
              <a:rPr lang="en-US" sz="34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400" dirty="0">
                <a:effectLst>
                  <a:outerShdw blurRad="38100" dist="38100" dir="2700000" algn="tl">
                    <a:srgbClr val="000000">
                      <a:alpha val="43137"/>
                    </a:srgbClr>
                  </a:outerShdw>
                </a:effectLst>
              </a:rPr>
              <a:t> it</a:t>
            </a:r>
            <a:r>
              <a:rPr lang="en-US" sz="3400" dirty="0">
                <a:effectLst>
                  <a:outerShdw blurRad="38100" dist="38100" dir="2700000" algn="tl">
                    <a:srgbClr val="000000">
                      <a:alpha val="43137"/>
                    </a:srgbClr>
                  </a:outerShdw>
                </a:effectLst>
                <a:cs typeface="Calibri" panose="020F0502020204030204" pitchFamily="34" charset="0"/>
              </a:rPr>
              <a:t>.”</a:t>
            </a:r>
          </a:p>
        </p:txBody>
      </p:sp>
      <p:pic>
        <p:nvPicPr>
          <p:cNvPr id="74756" name="Picture 2" descr="http://www.iconograms.org/images/igimages/I0219000501S0037AA_jeremiah_prophet.jpg">
            <a:extLst>
              <a:ext uri="{FF2B5EF4-FFF2-40B4-BE49-F238E27FC236}">
                <a16:creationId xmlns:a16="http://schemas.microsoft.com/office/drawing/2014/main" id="{F55345D5-26C4-423C-AAE9-757EDACD56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81425" y="2667000"/>
            <a:ext cx="15811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148615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D99C38-B64D-4DE8-BBB4-9F97DD9C0E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88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mn-cs"/>
              </a:rPr>
              <a:t>Daniel 9:24</a:t>
            </a:r>
          </a:p>
          <a:p>
            <a:pPr algn="just">
              <a:spcAft>
                <a:spcPts val="10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Seventy weeks have been decreed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your people and your holy city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finish the transgression, to make an end of sin, to make atonement for iniquity, to bring in everlasting righteousness, to seal up vision and prophecy and to anoint the most holy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place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27051308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4" y="252708"/>
            <a:ext cx="8126672" cy="6352583"/>
          </a:xfrm>
          <a:prstGeom prst="rect">
            <a:avLst/>
          </a:prstGeom>
          <a:ln w="28575">
            <a:solidFill>
              <a:srgbClr val="FFFFCC"/>
            </a:solidFill>
          </a:ln>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AEE146-4FE8-4C7C-B7D7-6508FA667F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25" y="9526"/>
            <a:ext cx="9144000" cy="6857999"/>
          </a:xfrm>
          <a:prstGeom prst="rect">
            <a:avLst/>
          </a:prstGeom>
        </p:spPr>
      </p:pic>
      <p:sp>
        <p:nvSpPr>
          <p:cNvPr id="134147" name="Rectangle 1"/>
          <p:cNvSpPr>
            <a:spLocks noChangeArrowheads="1"/>
          </p:cNvSpPr>
          <p:nvPr/>
        </p:nvSpPr>
        <p:spPr bwMode="auto">
          <a:xfrm>
            <a:off x="0" y="0"/>
            <a:ext cx="9144000" cy="2262158"/>
          </a:xfrm>
          <a:prstGeom prst="rect">
            <a:avLst/>
          </a:prstGeom>
          <a:noFill/>
          <a:ln w="28575">
            <a:noFill/>
            <a:miter lim="800000"/>
            <a:headEnd/>
            <a:tailEnd/>
          </a:ln>
        </p:spPr>
        <p:txBody>
          <a:bodyPr wrap="square">
            <a:spAutoFit/>
          </a:bodyPr>
          <a:lstStyle/>
          <a:p>
            <a:pPr algn="ctr">
              <a:spcAft>
                <a:spcPts val="1200"/>
              </a:spcAft>
            </a:pPr>
            <a:r>
              <a:rPr lang="en-US" sz="3200" baseline="30000" dirty="0">
                <a:effectLst>
                  <a:outerShdw blurRad="38100" dist="38100" dir="2700000" algn="tl">
                    <a:srgbClr val="000000">
                      <a:alpha val="43137"/>
                    </a:srgbClr>
                  </a:outerShdw>
                </a:effectLst>
                <a:latin typeface="Calibri" panose="020F0502020204030204" pitchFamily="34" charset="0"/>
              </a:rPr>
              <a:t> </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11:8</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their dead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bodies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lie in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street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city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mystically is called Sodom and Egypt, where also their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was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crucified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C5C13082-533B-4073-BF54-1BF001829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7868" y="2471726"/>
            <a:ext cx="3048264" cy="2328874"/>
          </a:xfrm>
          <a:prstGeom prst="rect">
            <a:avLst/>
          </a:prstGeom>
        </p:spPr>
      </p:pic>
    </p:spTree>
    <p:extLst>
      <p:ext uri="{BB962C8B-B14F-4D97-AF65-F5344CB8AC3E}">
        <p14:creationId xmlns:p14="http://schemas.microsoft.com/office/powerpoint/2010/main" val="2134712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2A6C9A-62AD-4F4D-85DD-74D3FFAC58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mn-cs"/>
              </a:rPr>
              <a:t>Revelation 11:8-10</a:t>
            </a:r>
          </a:p>
          <a:p>
            <a:pPr algn="just"/>
            <a:r>
              <a:rPr lang="en-US" altLang="en-US" sz="2800" dirty="0">
                <a:latin typeface="Calibri" panose="020F0502020204030204" pitchFamily="34" charset="0"/>
                <a:cs typeface="Calibri" panose="020F0502020204030204" pitchFamily="34" charset="0"/>
              </a:rPr>
              <a:t>“</a:t>
            </a:r>
            <a:r>
              <a:rPr lang="en-US" sz="2800" baseline="30000" dirty="0">
                <a:latin typeface="Calibri" panose="020F0502020204030204" pitchFamily="34" charset="0"/>
                <a:cs typeface="Calibri" panose="020F0502020204030204" pitchFamily="34" charset="0"/>
              </a:rPr>
              <a:t>8 </a:t>
            </a:r>
            <a:r>
              <a:rPr lang="en-US" sz="2800" dirty="0">
                <a:latin typeface="Calibri" panose="020F0502020204030204" pitchFamily="34" charset="0"/>
                <a:cs typeface="Calibri" panose="020F0502020204030204" pitchFamily="34" charset="0"/>
              </a:rPr>
              <a:t>And their dead bodies </a:t>
            </a:r>
            <a:r>
              <a:rPr lang="en-US" sz="2800" i="1" dirty="0">
                <a:latin typeface="Calibri" panose="020F0502020204030204" pitchFamily="34" charset="0"/>
                <a:cs typeface="Calibri" panose="020F0502020204030204" pitchFamily="34" charset="0"/>
              </a:rPr>
              <a:t>will lie</a:t>
            </a:r>
            <a:r>
              <a:rPr lang="en-US" sz="2800" dirty="0">
                <a:latin typeface="Calibri" panose="020F0502020204030204" pitchFamily="34" charset="0"/>
                <a:cs typeface="Calibri" panose="020F0502020204030204" pitchFamily="34" charset="0"/>
              </a:rPr>
              <a:t> in the street of the great city which mystically is called Sodom and Egypt, where also their Lord was crucified. </a:t>
            </a:r>
            <a:r>
              <a:rPr lang="en-US" sz="2800" baseline="30000" dirty="0">
                <a:latin typeface="Calibri" panose="020F0502020204030204" pitchFamily="34" charset="0"/>
                <a:cs typeface="Calibri" panose="020F0502020204030204" pitchFamily="34" charset="0"/>
              </a:rPr>
              <a:t>9 </a:t>
            </a:r>
            <a:r>
              <a:rPr lang="en-US" sz="28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Those from the peoples and tribes and tongues and nations will look at their dead bodies for three and a half days</a:t>
            </a:r>
            <a:r>
              <a:rPr lang="en-US" sz="2800" dirty="0">
                <a:latin typeface="Calibri" panose="020F0502020204030204" pitchFamily="34" charset="0"/>
                <a:cs typeface="Calibri" panose="020F0502020204030204" pitchFamily="34" charset="0"/>
              </a:rPr>
              <a:t>, and will not permit their dead bodies to be laid in a tomb. </a:t>
            </a:r>
            <a:r>
              <a:rPr lang="en-US" sz="2800" baseline="30000" dirty="0">
                <a:latin typeface="Calibri" panose="020F0502020204030204" pitchFamily="34" charset="0"/>
                <a:cs typeface="Calibri" panose="020F0502020204030204" pitchFamily="34" charset="0"/>
              </a:rPr>
              <a:t>10 </a:t>
            </a:r>
            <a:r>
              <a:rPr lang="en-US" sz="2800" dirty="0">
                <a:latin typeface="Calibri" panose="020F0502020204030204" pitchFamily="34" charset="0"/>
                <a:cs typeface="Calibri" panose="020F0502020204030204" pitchFamily="34" charset="0"/>
              </a:rPr>
              <a:t>And those who dwell on the earth </a:t>
            </a:r>
            <a:r>
              <a:rPr lang="en-US" sz="2800" i="1" dirty="0">
                <a:latin typeface="Calibri" panose="020F0502020204030204" pitchFamily="34" charset="0"/>
                <a:cs typeface="Calibri" panose="020F0502020204030204" pitchFamily="34" charset="0"/>
              </a:rPr>
              <a:t>will</a:t>
            </a:r>
            <a:r>
              <a:rPr lang="en-US" sz="2800" dirty="0">
                <a:latin typeface="Calibri" panose="020F0502020204030204" pitchFamily="34" charset="0"/>
                <a:cs typeface="Calibri" panose="020F0502020204030204" pitchFamily="34" charset="0"/>
              </a:rPr>
              <a:t> rejoice over them and celebrate; and they will send gifts to one another, because these two prophets tormented those who dwell on the earth.”</a:t>
            </a:r>
          </a:p>
        </p:txBody>
      </p:sp>
    </p:spTree>
    <p:extLst>
      <p:ext uri="{BB962C8B-B14F-4D97-AF65-F5344CB8AC3E}">
        <p14:creationId xmlns:p14="http://schemas.microsoft.com/office/powerpoint/2010/main" val="63631884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700338" y="228600"/>
            <a:ext cx="3743325"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III. Their Revival</a:t>
            </a:r>
            <a:br>
              <a:rPr lang="en-US" altLang="en-US" sz="3600" baseline="300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11:11-13)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1828800" y="1752600"/>
            <a:ext cx="5486400" cy="4572000"/>
          </a:xfrm>
        </p:spPr>
        <p:txBody>
          <a:bodyPr/>
          <a:lstStyle/>
          <a:p>
            <a:pPr marL="514350" indent="-51435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Resuscitation (11:11)</a:t>
            </a:r>
          </a:p>
          <a:p>
            <a:pPr marL="457200" indent="-45720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Rapture (11:12)</a:t>
            </a:r>
          </a:p>
          <a:p>
            <a:pPr marL="457200" indent="-457200">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Revival’s Result (11:13)</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Earthquake (11:13a)</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City’s One-Tenth (11:13b)</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7000 Killed (11:13c)</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Holy Fear (11:13d)</a:t>
            </a:r>
          </a:p>
        </p:txBody>
      </p:sp>
      <p:pic>
        <p:nvPicPr>
          <p:cNvPr id="6" name="Picture 2" descr="Image result for two witnesses bible">
            <a:extLst>
              <a:ext uri="{FF2B5EF4-FFF2-40B4-BE49-F238E27FC236}">
                <a16:creationId xmlns:a16="http://schemas.microsoft.com/office/drawing/2014/main" id="{82B43FC5-9144-415C-ADC5-1188276C07B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4" descr="Image result for two witnesses bible">
            <a:extLst>
              <a:ext uri="{FF2B5EF4-FFF2-40B4-BE49-F238E27FC236}">
                <a16:creationId xmlns:a16="http://schemas.microsoft.com/office/drawing/2014/main" id="{23A6FC7D-1E90-4A97-BE98-EBC22A598DE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14974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700338" y="228600"/>
            <a:ext cx="3743325"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III. Their Revival</a:t>
            </a:r>
            <a:br>
              <a:rPr lang="en-US" altLang="en-US" sz="3600" baseline="300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11:11-13)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1828800" y="1752600"/>
            <a:ext cx="5486400" cy="4572000"/>
          </a:xfrm>
        </p:spPr>
        <p:txBody>
          <a:bodyPr/>
          <a:lstStyle/>
          <a:p>
            <a:pPr marL="514350" indent="-51435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Resuscitation (11:11)</a:t>
            </a:r>
          </a:p>
          <a:p>
            <a:pPr marL="457200" indent="-45720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Rapture (11:12)</a:t>
            </a:r>
          </a:p>
          <a:p>
            <a:pPr marL="457200" indent="-457200">
              <a:spcBef>
                <a:spcPts val="0"/>
              </a:spcBef>
              <a:spcAft>
                <a:spcPts val="12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Revival’s Result (11:13)</a:t>
            </a:r>
          </a:p>
          <a:p>
            <a:pPr marL="914400" lvl="1" indent="-514350">
              <a:spcBef>
                <a:spcPts val="0"/>
              </a:spcBef>
              <a:spcAft>
                <a:spcPts val="1200"/>
              </a:spcAft>
              <a:buSzPct val="100000"/>
              <a:buAutoNum type="arabicPeriod"/>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Earthquake (11:13a)</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City’s One-Tenth (11:13b)</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7000 Killed (11:13c)</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Holy Fear (11:13d)</a:t>
            </a:r>
          </a:p>
        </p:txBody>
      </p:sp>
      <p:pic>
        <p:nvPicPr>
          <p:cNvPr id="6" name="Picture 2" descr="Image result for two witnesses bible">
            <a:extLst>
              <a:ext uri="{FF2B5EF4-FFF2-40B4-BE49-F238E27FC236}">
                <a16:creationId xmlns:a16="http://schemas.microsoft.com/office/drawing/2014/main" id="{82B43FC5-9144-415C-ADC5-1188276C07B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4" descr="Image result for two witnesses bible">
            <a:extLst>
              <a:ext uri="{FF2B5EF4-FFF2-40B4-BE49-F238E27FC236}">
                <a16:creationId xmlns:a16="http://schemas.microsoft.com/office/drawing/2014/main" id="{23A6FC7D-1E90-4A97-BE98-EBC22A598DE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80590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ChangeArrowheads="1"/>
          </p:cNvSpPr>
          <p:nvPr/>
        </p:nvSpPr>
        <p:spPr bwMode="auto">
          <a:xfrm>
            <a:off x="-2177" y="1828800"/>
            <a:ext cx="91440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buNone/>
            </a:pPr>
            <a:r>
              <a:rPr lang="en-US" altLang="en-US" sz="2600" dirty="0">
                <a:effectLst>
                  <a:outerShdw blurRad="38100" dist="38100" dir="2700000" algn="tl">
                    <a:srgbClr val="000000">
                      <a:alpha val="43137"/>
                    </a:srgbClr>
                  </a:outerShdw>
                </a:effectLst>
              </a:rPr>
              <a:t>“</a:t>
            </a:r>
            <a:r>
              <a:rPr lang="en-US" sz="2600" dirty="0">
                <a:effectLst>
                  <a:outerShdw blurRad="38100" dist="38100" dir="2700000" algn="tl">
                    <a:srgbClr val="000000">
                      <a:alpha val="43137"/>
                    </a:srgbClr>
                  </a:outerShdw>
                </a:effectLst>
              </a:rPr>
              <a:t>Scientists say thousands could die because Israel, which sits on a major fault line, has ignored warnings to strengthen homes and schools</a:t>
            </a:r>
            <a:r>
              <a:rPr lang="en-US" sz="2600" b="1" dirty="0">
                <a:effectLst>
                  <a:outerShdw blurRad="38100" dist="38100" dir="2700000" algn="tl">
                    <a:srgbClr val="000000">
                      <a:alpha val="43137"/>
                    </a:srgbClr>
                  </a:outerShdw>
                </a:effectLst>
              </a:rPr>
              <a:t>. </a:t>
            </a:r>
            <a:r>
              <a:rPr lang="en-US" sz="2600" dirty="0">
                <a:effectLst>
                  <a:outerShdw blurRad="38100" dist="38100" dir="2700000" algn="tl">
                    <a:srgbClr val="000000">
                      <a:alpha val="43137"/>
                    </a:srgbClr>
                  </a:outerShdw>
                </a:effectLst>
              </a:rPr>
              <a:t>After a series of minor tremors rattled northern Israel over the last two weeks, experts warned that the country is negligently unprepared for a major earthquake that would likely kill thousands of people, including many children. ‘The threat of an earthquake, is in my eyes, the greatest threat facing the state of Israel,’ geologist Ariel </a:t>
            </a:r>
            <a:r>
              <a:rPr lang="en-US" sz="2600" dirty="0" err="1">
                <a:effectLst>
                  <a:outerShdw blurRad="38100" dist="38100" dir="2700000" algn="tl">
                    <a:srgbClr val="000000">
                      <a:alpha val="43137"/>
                    </a:srgbClr>
                  </a:outerShdw>
                </a:effectLst>
              </a:rPr>
              <a:t>Heimann</a:t>
            </a:r>
            <a:r>
              <a:rPr lang="en-US" sz="2600" dirty="0">
                <a:effectLst>
                  <a:outerShdw blurRad="38100" dist="38100" dir="2700000" algn="tl">
                    <a:srgbClr val="000000">
                      <a:alpha val="43137"/>
                    </a:srgbClr>
                  </a:outerShdw>
                </a:effectLst>
              </a:rPr>
              <a:t> told </a:t>
            </a:r>
            <a:r>
              <a:rPr lang="en-US" sz="2600" dirty="0" err="1">
                <a:effectLst>
                  <a:outerShdw blurRad="38100" dist="38100" dir="2700000" algn="tl">
                    <a:srgbClr val="000000">
                      <a:alpha val="43137"/>
                    </a:srgbClr>
                  </a:outerShdw>
                </a:effectLst>
              </a:rPr>
              <a:t>Hadashot</a:t>
            </a:r>
            <a:r>
              <a:rPr lang="en-US" sz="2600" dirty="0">
                <a:effectLst>
                  <a:outerShdw blurRad="38100" dist="38100" dir="2700000" algn="tl">
                    <a:srgbClr val="000000">
                      <a:alpha val="43137"/>
                    </a:srgbClr>
                  </a:outerShdw>
                </a:effectLst>
              </a:rPr>
              <a:t> news on Friday... ‘It is definitely a greater threat than the </a:t>
            </a:r>
            <a:r>
              <a:rPr lang="en-US" sz="2600" dirty="0" err="1">
                <a:effectLst>
                  <a:outerShdw blurRad="38100" dist="38100" dir="2700000" algn="tl">
                    <a:srgbClr val="000000">
                      <a:alpha val="43137"/>
                    </a:srgbClr>
                  </a:outerShdw>
                </a:effectLst>
              </a:rPr>
              <a:t>Qassam</a:t>
            </a:r>
            <a:r>
              <a:rPr lang="en-US" sz="2600" dirty="0">
                <a:effectLst>
                  <a:outerShdw blurRad="38100" dist="38100" dir="2700000" algn="tl">
                    <a:srgbClr val="000000">
                      <a:alpha val="43137"/>
                    </a:srgbClr>
                  </a:outerShdw>
                </a:effectLst>
              </a:rPr>
              <a:t> [rockets] fired … ” </a:t>
            </a:r>
          </a:p>
        </p:txBody>
      </p:sp>
      <p:sp>
        <p:nvSpPr>
          <p:cNvPr id="78851" name="TextBox 2"/>
          <p:cNvSpPr txBox="1">
            <a:spLocks noChangeArrowheads="1"/>
          </p:cNvSpPr>
          <p:nvPr/>
        </p:nvSpPr>
        <p:spPr bwMode="auto">
          <a:xfrm>
            <a:off x="1866900" y="228600"/>
            <a:ext cx="5410200" cy="138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450"/>
              </a:spcAft>
              <a:buClrTx/>
              <a:buSzTx/>
              <a:buNone/>
            </a:pPr>
            <a:r>
              <a:rPr lang="en-US" dirty="0">
                <a:solidFill>
                  <a:schemeClr val="tx2"/>
                </a:solidFill>
                <a:effectLst>
                  <a:outerShdw blurRad="38100" dist="38100" dir="2700000" algn="tl">
                    <a:srgbClr val="000000">
                      <a:alpha val="43137"/>
                    </a:srgbClr>
                  </a:outerShdw>
                </a:effectLst>
                <a:ea typeface="+mj-ea"/>
                <a:cs typeface="+mj-cs"/>
              </a:rPr>
              <a:t>Times of Israel 14 July 2018</a:t>
            </a:r>
          </a:p>
          <a:p>
            <a:pPr algn="ctr" eaLnBrk="1" hangingPunct="1">
              <a:spcBef>
                <a:spcPct val="0"/>
              </a:spcBef>
              <a:spcAft>
                <a:spcPts val="450"/>
              </a:spcAft>
              <a:buClrTx/>
              <a:buSzTx/>
              <a:buNone/>
            </a:pPr>
            <a:r>
              <a:rPr lang="en-US" sz="2400" dirty="0">
                <a:effectLst>
                  <a:outerShdw blurRad="38100" dist="38100" dir="2700000" algn="tl">
                    <a:srgbClr val="000000">
                      <a:alpha val="43137"/>
                    </a:srgbClr>
                  </a:outerShdw>
                </a:effectLst>
                <a:ea typeface="+mj-ea"/>
                <a:cs typeface="+mj-cs"/>
              </a:rPr>
              <a:t>After tremors, experts warn a huge quake is the greatest threat facing Israel</a:t>
            </a:r>
            <a:endParaRPr lang="en-US" altLang="en-US" sz="2400" dirty="0">
              <a:effectLst>
                <a:outerShdw blurRad="38100" dist="38100" dir="2700000" algn="tl">
                  <a:srgbClr val="000000">
                    <a:alpha val="43137"/>
                  </a:srgbClr>
                </a:outerShdw>
              </a:effectLst>
              <a:ea typeface="+mj-ea"/>
              <a:cs typeface="+mj-cs"/>
            </a:endParaRPr>
          </a:p>
        </p:txBody>
      </p:sp>
      <p:sp>
        <p:nvSpPr>
          <p:cNvPr id="2" name="TextBox 1">
            <a:extLst>
              <a:ext uri="{FF2B5EF4-FFF2-40B4-BE49-F238E27FC236}">
                <a16:creationId xmlns:a16="http://schemas.microsoft.com/office/drawing/2014/main" id="{73C5925A-6F83-4A45-B578-DC8942F52117}"/>
              </a:ext>
            </a:extLst>
          </p:cNvPr>
          <p:cNvSpPr txBox="1"/>
          <p:nvPr/>
        </p:nvSpPr>
        <p:spPr>
          <a:xfrm>
            <a:off x="647700" y="6477000"/>
            <a:ext cx="7848600" cy="276999"/>
          </a:xfrm>
          <a:prstGeom prst="rect">
            <a:avLst/>
          </a:prstGeom>
          <a:noFill/>
        </p:spPr>
        <p:txBody>
          <a:bodyPr wrap="square" rtlCol="0">
            <a:spAutoFit/>
          </a:bodyPr>
          <a:lstStyle/>
          <a:p>
            <a:pPr algn="ctr">
              <a:buNone/>
            </a:pP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https://www.timesofisrael.com/after-tremors-experts-warn-a-huge-quake-is-the-greatest-threat-facing-israel/</a:t>
            </a:r>
            <a:r>
              <a:rPr lang="en-US" alt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July 2018.</a:t>
            </a:r>
          </a:p>
        </p:txBody>
      </p:sp>
    </p:spTree>
    <p:extLst>
      <p:ext uri="{BB962C8B-B14F-4D97-AF65-F5344CB8AC3E}">
        <p14:creationId xmlns:p14="http://schemas.microsoft.com/office/powerpoint/2010/main" val="231019960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ChangeArrowheads="1"/>
          </p:cNvSpPr>
          <p:nvPr/>
        </p:nvSpPr>
        <p:spPr bwMode="auto">
          <a:xfrm>
            <a:off x="0" y="1813267"/>
            <a:ext cx="91440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buNone/>
            </a:pPr>
            <a:r>
              <a:rPr lang="en-US" altLang="en-US" sz="2600" dirty="0">
                <a:effectLst>
                  <a:outerShdw blurRad="38100" dist="38100" dir="2700000" algn="tl">
                    <a:srgbClr val="000000">
                      <a:alpha val="43137"/>
                    </a:srgbClr>
                  </a:outerShdw>
                </a:effectLst>
              </a:rPr>
              <a:t>“… from </a:t>
            </a:r>
            <a:r>
              <a:rPr lang="en-US" sz="2600" dirty="0">
                <a:effectLst>
                  <a:outerShdw blurRad="38100" dist="38100" dir="2700000" algn="tl">
                    <a:srgbClr val="000000">
                      <a:alpha val="43137"/>
                    </a:srgbClr>
                  </a:outerShdw>
                </a:effectLst>
              </a:rPr>
              <a:t>Gaza, and it is a far greater danger than the Iranian threat.’ Israel sits on the Syrian-African rift, a tear in the earth’s crust running the length of the border separating Israel and Jordan, and is part of the Great Rift Valley, which extends from northern Syria to Mozambique. ‘If, God forbid, we have an earthquake like this, it will leave thousands dead and hundreds of thousands of people will have to leave their homes. Houses will be destroyed, there will be massive economic damage that will set the country back dozens of years,’ </a:t>
            </a:r>
            <a:r>
              <a:rPr lang="en-US" sz="2600" dirty="0" err="1">
                <a:effectLst>
                  <a:outerShdw blurRad="38100" dist="38100" dir="2700000" algn="tl">
                    <a:srgbClr val="000000">
                      <a:alpha val="43137"/>
                    </a:srgbClr>
                  </a:outerShdw>
                </a:effectLst>
              </a:rPr>
              <a:t>Heimann</a:t>
            </a:r>
            <a:r>
              <a:rPr lang="en-US" sz="2600" dirty="0">
                <a:effectLst>
                  <a:outerShdw blurRad="38100" dist="38100" dir="2700000" algn="tl">
                    <a:srgbClr val="000000">
                      <a:alpha val="43137"/>
                    </a:srgbClr>
                  </a:outerShdw>
                </a:effectLst>
              </a:rPr>
              <a:t> warned.” </a:t>
            </a:r>
          </a:p>
        </p:txBody>
      </p:sp>
      <p:sp>
        <p:nvSpPr>
          <p:cNvPr id="5" name="TextBox 2">
            <a:extLst>
              <a:ext uri="{FF2B5EF4-FFF2-40B4-BE49-F238E27FC236}">
                <a16:creationId xmlns:a16="http://schemas.microsoft.com/office/drawing/2014/main" id="{6CC5C465-CCC7-4DCA-94E3-0FC91312D2A5}"/>
              </a:ext>
            </a:extLst>
          </p:cNvPr>
          <p:cNvSpPr txBox="1">
            <a:spLocks noChangeArrowheads="1"/>
          </p:cNvSpPr>
          <p:nvPr/>
        </p:nvSpPr>
        <p:spPr bwMode="auto">
          <a:xfrm>
            <a:off x="1866900" y="228600"/>
            <a:ext cx="5410200" cy="138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450"/>
              </a:spcAft>
              <a:buClrTx/>
              <a:buSzTx/>
              <a:buNone/>
            </a:pPr>
            <a:r>
              <a:rPr lang="en-US" dirty="0">
                <a:solidFill>
                  <a:schemeClr val="tx2"/>
                </a:solidFill>
                <a:effectLst>
                  <a:outerShdw blurRad="38100" dist="38100" dir="2700000" algn="tl">
                    <a:srgbClr val="000000">
                      <a:alpha val="43137"/>
                    </a:srgbClr>
                  </a:outerShdw>
                </a:effectLst>
                <a:ea typeface="+mj-ea"/>
                <a:cs typeface="+mj-cs"/>
              </a:rPr>
              <a:t>Times of Israel 14 July 2018</a:t>
            </a:r>
          </a:p>
          <a:p>
            <a:pPr algn="ctr" eaLnBrk="1" hangingPunct="1">
              <a:spcBef>
                <a:spcPct val="0"/>
              </a:spcBef>
              <a:spcAft>
                <a:spcPts val="450"/>
              </a:spcAft>
              <a:buClrTx/>
              <a:buSzTx/>
              <a:buNone/>
            </a:pPr>
            <a:r>
              <a:rPr lang="en-US" sz="2400" dirty="0">
                <a:effectLst>
                  <a:outerShdw blurRad="38100" dist="38100" dir="2700000" algn="tl">
                    <a:srgbClr val="000000">
                      <a:alpha val="43137"/>
                    </a:srgbClr>
                  </a:outerShdw>
                </a:effectLst>
                <a:ea typeface="+mj-ea"/>
                <a:cs typeface="+mj-cs"/>
              </a:rPr>
              <a:t>After tremors, experts warn a huge quake is the greatest threat facing Israel</a:t>
            </a:r>
            <a:endParaRPr lang="en-US" altLang="en-US" sz="2400" dirty="0">
              <a:effectLst>
                <a:outerShdw blurRad="38100" dist="38100" dir="2700000" algn="tl">
                  <a:srgbClr val="000000">
                    <a:alpha val="43137"/>
                  </a:srgbClr>
                </a:outerShdw>
              </a:effectLst>
              <a:ea typeface="+mj-ea"/>
              <a:cs typeface="+mj-cs"/>
            </a:endParaRPr>
          </a:p>
        </p:txBody>
      </p:sp>
      <p:sp>
        <p:nvSpPr>
          <p:cNvPr id="6" name="TextBox 5">
            <a:extLst>
              <a:ext uri="{FF2B5EF4-FFF2-40B4-BE49-F238E27FC236}">
                <a16:creationId xmlns:a16="http://schemas.microsoft.com/office/drawing/2014/main" id="{F2E41802-05CE-4484-9013-E7936F7DAC14}"/>
              </a:ext>
            </a:extLst>
          </p:cNvPr>
          <p:cNvSpPr txBox="1"/>
          <p:nvPr/>
        </p:nvSpPr>
        <p:spPr>
          <a:xfrm>
            <a:off x="647700" y="6477000"/>
            <a:ext cx="7848600" cy="276999"/>
          </a:xfrm>
          <a:prstGeom prst="rect">
            <a:avLst/>
          </a:prstGeom>
          <a:noFill/>
        </p:spPr>
        <p:txBody>
          <a:bodyPr wrap="square" rtlCol="0">
            <a:spAutoFit/>
          </a:bodyPr>
          <a:lstStyle/>
          <a:p>
            <a:pPr algn="ctr">
              <a:buNone/>
            </a:pP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https://www.timesofisrael.com/after-tremors-experts-warn-a-huge-quake-is-the-greatest-threat-facing-israel/</a:t>
            </a:r>
            <a:r>
              <a:rPr lang="en-US" alt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July 2018.</a:t>
            </a:r>
          </a:p>
        </p:txBody>
      </p:sp>
    </p:spTree>
    <p:extLst>
      <p:ext uri="{BB962C8B-B14F-4D97-AF65-F5344CB8AC3E}">
        <p14:creationId xmlns:p14="http://schemas.microsoft.com/office/powerpoint/2010/main" val="107348193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2E633F-C1C8-4454-B56B-617011648F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304324"/>
            <a:ext cx="8864352" cy="5486876"/>
          </a:xfrm>
          <a:prstGeom prst="rect">
            <a:avLst/>
          </a:prstGeom>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700338" y="228600"/>
            <a:ext cx="3743325"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III. Their Revival</a:t>
            </a:r>
            <a:br>
              <a:rPr lang="en-US" altLang="en-US" sz="3600" baseline="300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11:11-13)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1828800" y="1752600"/>
            <a:ext cx="5486400" cy="4572000"/>
          </a:xfrm>
        </p:spPr>
        <p:txBody>
          <a:bodyPr/>
          <a:lstStyle/>
          <a:p>
            <a:pPr marL="514350" indent="-51435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Resuscitation (11:11)</a:t>
            </a:r>
          </a:p>
          <a:p>
            <a:pPr marL="457200" indent="-45720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Rapture (11:12)</a:t>
            </a:r>
          </a:p>
          <a:p>
            <a:pPr marL="457200" indent="-457200">
              <a:spcBef>
                <a:spcPts val="0"/>
              </a:spcBef>
              <a:spcAft>
                <a:spcPts val="12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Revival’s Result (11:13)</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Earthquake (11:13a)</a:t>
            </a:r>
          </a:p>
          <a:p>
            <a:pPr marL="914400" lvl="1" indent="-514350">
              <a:spcBef>
                <a:spcPts val="0"/>
              </a:spcBef>
              <a:spcAft>
                <a:spcPts val="1200"/>
              </a:spcAft>
              <a:buSzPct val="100000"/>
              <a:buAutoNum type="arabicPeriod"/>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City’s One-Tenth (11:13b)</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7000 Killed (11:13c)</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Holy Fear (11:13d)</a:t>
            </a:r>
          </a:p>
        </p:txBody>
      </p:sp>
      <p:pic>
        <p:nvPicPr>
          <p:cNvPr id="6" name="Picture 2" descr="Image result for two witnesses bible">
            <a:extLst>
              <a:ext uri="{FF2B5EF4-FFF2-40B4-BE49-F238E27FC236}">
                <a16:creationId xmlns:a16="http://schemas.microsoft.com/office/drawing/2014/main" id="{82B43FC5-9144-415C-ADC5-1188276C07B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4" descr="Image result for two witnesses bible">
            <a:extLst>
              <a:ext uri="{FF2B5EF4-FFF2-40B4-BE49-F238E27FC236}">
                <a16:creationId xmlns:a16="http://schemas.microsoft.com/office/drawing/2014/main" id="{23A6FC7D-1E90-4A97-BE98-EBC22A598DE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33427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AEE146-4FE8-4C7C-B7D7-6508FA667F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62158"/>
          </a:xfrm>
          <a:prstGeom prst="rect">
            <a:avLst/>
          </a:prstGeom>
          <a:noFill/>
          <a:ln w="28575">
            <a:noFill/>
            <a:miter lim="800000"/>
            <a:headEnd/>
            <a:tailEnd/>
          </a:ln>
        </p:spPr>
        <p:txBody>
          <a:bodyPr wrap="square">
            <a:spAutoFit/>
          </a:bodyPr>
          <a:lstStyle/>
          <a:p>
            <a:pPr algn="ctr">
              <a:spcAft>
                <a:spcPts val="1200"/>
              </a:spcAft>
            </a:pPr>
            <a:r>
              <a:rPr lang="en-US" sz="3200" baseline="30000" dirty="0">
                <a:effectLst>
                  <a:outerShdw blurRad="38100" dist="38100" dir="2700000" algn="tl">
                    <a:srgbClr val="000000">
                      <a:alpha val="43137"/>
                    </a:srgbClr>
                  </a:outerShdw>
                </a:effectLst>
                <a:latin typeface="Calibri" panose="020F0502020204030204" pitchFamily="34" charset="0"/>
              </a:rPr>
              <a:t> </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11:8</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their dead bodies will lie in the street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city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mystically is called Sodom and Egypt,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where also their Lord was crucified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C5C13082-533B-4073-BF54-1BF001829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7868" y="2471726"/>
            <a:ext cx="3048264" cy="2328874"/>
          </a:xfrm>
          <a:prstGeom prst="rect">
            <a:avLst/>
          </a:prstGeom>
        </p:spPr>
      </p:pic>
    </p:spTree>
    <p:extLst>
      <p:ext uri="{BB962C8B-B14F-4D97-AF65-F5344CB8AC3E}">
        <p14:creationId xmlns:p14="http://schemas.microsoft.com/office/powerpoint/2010/main" val="674569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700338" y="228600"/>
            <a:ext cx="3743325"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III. Their Revival</a:t>
            </a:r>
            <a:br>
              <a:rPr lang="en-US" altLang="en-US" sz="3600" baseline="300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11:11-13)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1828800" y="1752600"/>
            <a:ext cx="5486400" cy="4572000"/>
          </a:xfrm>
        </p:spPr>
        <p:txBody>
          <a:bodyPr/>
          <a:lstStyle/>
          <a:p>
            <a:pPr marL="514350" indent="-51435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Resuscitation (11:11)</a:t>
            </a:r>
          </a:p>
          <a:p>
            <a:pPr marL="457200" indent="-45720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Rapture (11:12)</a:t>
            </a:r>
          </a:p>
          <a:p>
            <a:pPr marL="457200" indent="-457200">
              <a:spcBef>
                <a:spcPts val="0"/>
              </a:spcBef>
              <a:spcAft>
                <a:spcPts val="12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Revival’s Result (11:13)</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Earthquake (11:13a)</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City’s One-Tenth (11:13b)</a:t>
            </a:r>
          </a:p>
          <a:p>
            <a:pPr marL="914400" lvl="1" indent="-514350">
              <a:spcBef>
                <a:spcPts val="0"/>
              </a:spcBef>
              <a:spcAft>
                <a:spcPts val="1200"/>
              </a:spcAft>
              <a:buSzPct val="100000"/>
              <a:buAutoNum type="arabicPeriod"/>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7000 Killed (11:13c)</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Holy Fear (11:13d)</a:t>
            </a:r>
          </a:p>
        </p:txBody>
      </p:sp>
      <p:pic>
        <p:nvPicPr>
          <p:cNvPr id="6" name="Picture 2" descr="Image result for two witnesses bible">
            <a:extLst>
              <a:ext uri="{FF2B5EF4-FFF2-40B4-BE49-F238E27FC236}">
                <a16:creationId xmlns:a16="http://schemas.microsoft.com/office/drawing/2014/main" id="{82B43FC5-9144-415C-ADC5-1188276C07B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4" descr="Image result for two witnesses bible">
            <a:extLst>
              <a:ext uri="{FF2B5EF4-FFF2-40B4-BE49-F238E27FC236}">
                <a16:creationId xmlns:a16="http://schemas.microsoft.com/office/drawing/2014/main" id="{23A6FC7D-1E90-4A97-BE98-EBC22A598DE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70392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700338" y="228600"/>
            <a:ext cx="3743325"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III. Their Revival</a:t>
            </a:r>
            <a:br>
              <a:rPr lang="en-US" altLang="en-US" sz="3600" baseline="30000" dirty="0">
                <a:effectLst>
                  <a:outerShdw blurRad="38100" dist="38100" dir="2700000" algn="tl">
                    <a:srgbClr val="000000">
                      <a:alpha val="43137"/>
                    </a:srgbClr>
                  </a:outerShdw>
                </a:effectLst>
                <a:cs typeface="Calibri" panose="020F0502020204030204" pitchFamily="34" charset="0"/>
              </a:rPr>
            </a:br>
            <a:r>
              <a:rPr lang="en-US" altLang="en-US" sz="3600" dirty="0">
                <a:effectLst>
                  <a:outerShdw blurRad="38100" dist="38100" dir="2700000" algn="tl">
                    <a:srgbClr val="000000">
                      <a:alpha val="43137"/>
                    </a:srgbClr>
                  </a:outerShdw>
                </a:effectLst>
                <a:cs typeface="Calibri" panose="020F0502020204030204" pitchFamily="34" charset="0"/>
              </a:rPr>
              <a:t> </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11:11-13)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1828800" y="1752600"/>
            <a:ext cx="5486400" cy="4572000"/>
          </a:xfrm>
        </p:spPr>
        <p:txBody>
          <a:bodyPr/>
          <a:lstStyle/>
          <a:p>
            <a:pPr marL="514350" indent="-51435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Resuscitation (11:11)</a:t>
            </a:r>
          </a:p>
          <a:p>
            <a:pPr marL="457200" indent="-457200">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Their Rapture (11:12)</a:t>
            </a:r>
          </a:p>
          <a:p>
            <a:pPr marL="457200" indent="-457200">
              <a:spcBef>
                <a:spcPts val="0"/>
              </a:spcBef>
              <a:spcAft>
                <a:spcPts val="12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Revival’s Result (11:13)</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Earthquake (11:13a)</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City’s One-Tenth (11:13b)</a:t>
            </a:r>
          </a:p>
          <a:p>
            <a:pPr marL="914400" lvl="1" indent="-514350">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7000 Killed (11:13c)</a:t>
            </a:r>
          </a:p>
          <a:p>
            <a:pPr marL="914400" lvl="1" indent="-514350">
              <a:spcBef>
                <a:spcPts val="0"/>
              </a:spcBef>
              <a:spcAft>
                <a:spcPts val="1200"/>
              </a:spcAft>
              <a:buSzPct val="100000"/>
              <a:buAutoNum type="arabicPeriod"/>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Holy Fear (11:13d)</a:t>
            </a:r>
          </a:p>
        </p:txBody>
      </p:sp>
      <p:pic>
        <p:nvPicPr>
          <p:cNvPr id="6" name="Picture 2" descr="Image result for two witnesses bible">
            <a:extLst>
              <a:ext uri="{FF2B5EF4-FFF2-40B4-BE49-F238E27FC236}">
                <a16:creationId xmlns:a16="http://schemas.microsoft.com/office/drawing/2014/main" id="{82B43FC5-9144-415C-ADC5-1188276C07B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4" descr="Image result for two witnesses bible">
            <a:extLst>
              <a:ext uri="{FF2B5EF4-FFF2-40B4-BE49-F238E27FC236}">
                <a16:creationId xmlns:a16="http://schemas.microsoft.com/office/drawing/2014/main" id="{23A6FC7D-1E90-4A97-BE98-EBC22A598DE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34186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7683-4DF2-488F-AB2D-2778918CDCC5}"/>
              </a:ext>
            </a:extLst>
          </p:cNvPr>
          <p:cNvSpPr>
            <a:spLocks noGrp="1"/>
          </p:cNvSpPr>
          <p:nvPr>
            <p:ph idx="1"/>
          </p:nvPr>
        </p:nvSpPr>
        <p:spPr>
          <a:xfrm>
            <a:off x="477604" y="1600200"/>
            <a:ext cx="5313596" cy="4254786"/>
          </a:xfrm>
        </p:spPr>
        <p:txBody>
          <a:bodyPr/>
          <a:lstStyle/>
          <a:p>
            <a:pPr marL="514350" lvl="1" indent="-514350">
              <a:spcBef>
                <a:spcPts val="0"/>
              </a:spcBef>
              <a:spcAft>
                <a:spcPts val="24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Symbolic view</a:t>
            </a:r>
          </a:p>
          <a:p>
            <a:pPr marL="514350" lvl="1" indent="-514350">
              <a:spcBef>
                <a:spcPts val="0"/>
              </a:spcBef>
              <a:spcAft>
                <a:spcPts val="24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Elijah and Enoch</a:t>
            </a:r>
          </a:p>
          <a:p>
            <a:pPr marL="514350" lvl="1" indent="-514350">
              <a:spcBef>
                <a:spcPts val="0"/>
              </a:spcBef>
              <a:spcAft>
                <a:spcPts val="24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Moses and Elijah like</a:t>
            </a:r>
          </a:p>
          <a:p>
            <a:pPr marL="514350" lvl="1" indent="-514350">
              <a:spcBef>
                <a:spcPts val="0"/>
              </a:spcBef>
              <a:spcAft>
                <a:spcPts val="24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Moses and Elijah literal</a:t>
            </a:r>
          </a:p>
        </p:txBody>
      </p:sp>
      <p:sp>
        <p:nvSpPr>
          <p:cNvPr id="4" name="Title 1">
            <a:extLst>
              <a:ext uri="{FF2B5EF4-FFF2-40B4-BE49-F238E27FC236}">
                <a16:creationId xmlns:a16="http://schemas.microsoft.com/office/drawing/2014/main" id="{7FB62F4C-289E-46B5-ABC8-FCEE7E2004FE}"/>
              </a:ext>
            </a:extLst>
          </p:cNvPr>
          <p:cNvSpPr txBox="1">
            <a:spLocks/>
          </p:cNvSpPr>
          <p:nvPr/>
        </p:nvSpPr>
        <p:spPr bwMode="auto">
          <a:xfrm>
            <a:off x="685800" y="216186"/>
            <a:ext cx="7772400" cy="92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Identity of the Two Witnesses?</a:t>
            </a:r>
          </a:p>
        </p:txBody>
      </p:sp>
      <p:pic>
        <p:nvPicPr>
          <p:cNvPr id="6" name="Picture 2" descr="Image result for two witnesses bible">
            <a:extLst>
              <a:ext uri="{FF2B5EF4-FFF2-40B4-BE49-F238E27FC236}">
                <a16:creationId xmlns:a16="http://schemas.microsoft.com/office/drawing/2014/main" id="{D835100F-3517-46B6-9869-88A796E3819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62600" y="1676400"/>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64231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7683-4DF2-488F-AB2D-2778918CDCC5}"/>
              </a:ext>
            </a:extLst>
          </p:cNvPr>
          <p:cNvSpPr>
            <a:spLocks noGrp="1"/>
          </p:cNvSpPr>
          <p:nvPr>
            <p:ph idx="1"/>
          </p:nvPr>
        </p:nvSpPr>
        <p:spPr>
          <a:xfrm>
            <a:off x="477604" y="1600200"/>
            <a:ext cx="5313596" cy="4254786"/>
          </a:xfrm>
        </p:spPr>
        <p:txBody>
          <a:bodyPr/>
          <a:lstStyle/>
          <a:p>
            <a:pPr marL="514350" lvl="1" indent="-514350">
              <a:spcBef>
                <a:spcPts val="0"/>
              </a:spcBef>
              <a:spcAft>
                <a:spcPts val="2400"/>
              </a:spcAft>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Symbolic view</a:t>
            </a:r>
          </a:p>
          <a:p>
            <a:pPr marL="514350" lvl="1" indent="-514350">
              <a:spcBef>
                <a:spcPts val="0"/>
              </a:spcBef>
              <a:spcAft>
                <a:spcPts val="24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Elijah and Enoch</a:t>
            </a:r>
          </a:p>
          <a:p>
            <a:pPr marL="514350" lvl="1" indent="-514350">
              <a:spcBef>
                <a:spcPts val="0"/>
              </a:spcBef>
              <a:spcAft>
                <a:spcPts val="24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Moses and Elijah like</a:t>
            </a:r>
          </a:p>
          <a:p>
            <a:pPr marL="514350" lvl="1" indent="-514350">
              <a:spcBef>
                <a:spcPts val="0"/>
              </a:spcBef>
              <a:spcAft>
                <a:spcPts val="24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Moses and Elijah literal</a:t>
            </a:r>
          </a:p>
        </p:txBody>
      </p:sp>
      <p:sp>
        <p:nvSpPr>
          <p:cNvPr id="4" name="Title 1">
            <a:extLst>
              <a:ext uri="{FF2B5EF4-FFF2-40B4-BE49-F238E27FC236}">
                <a16:creationId xmlns:a16="http://schemas.microsoft.com/office/drawing/2014/main" id="{7FB62F4C-289E-46B5-ABC8-FCEE7E2004FE}"/>
              </a:ext>
            </a:extLst>
          </p:cNvPr>
          <p:cNvSpPr txBox="1">
            <a:spLocks/>
          </p:cNvSpPr>
          <p:nvPr/>
        </p:nvSpPr>
        <p:spPr bwMode="auto">
          <a:xfrm>
            <a:off x="685800" y="216186"/>
            <a:ext cx="7772400" cy="92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Identity of the Two Witnesses?</a:t>
            </a:r>
          </a:p>
        </p:txBody>
      </p:sp>
      <p:pic>
        <p:nvPicPr>
          <p:cNvPr id="6" name="Picture 2" descr="Image result for two witnesses bible">
            <a:extLst>
              <a:ext uri="{FF2B5EF4-FFF2-40B4-BE49-F238E27FC236}">
                <a16:creationId xmlns:a16="http://schemas.microsoft.com/office/drawing/2014/main" id="{D835100F-3517-46B6-9869-88A796E3819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62600" y="1676400"/>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80845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AEE146-4FE8-4C7C-B7D7-6508FA667F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62158"/>
          </a:xfrm>
          <a:prstGeom prst="rect">
            <a:avLst/>
          </a:prstGeom>
          <a:noFill/>
          <a:ln w="28575">
            <a:noFill/>
            <a:miter lim="800000"/>
            <a:headEnd/>
            <a:tailEnd/>
          </a:ln>
        </p:spPr>
        <p:txBody>
          <a:bodyPr wrap="square">
            <a:spAutoFit/>
          </a:bodyPr>
          <a:lstStyle/>
          <a:p>
            <a:pPr algn="ctr">
              <a:spcAft>
                <a:spcPts val="1200"/>
              </a:spcAft>
            </a:pPr>
            <a:r>
              <a:rPr lang="en-US" sz="3200" baseline="30000" dirty="0">
                <a:effectLst>
                  <a:outerShdw blurRad="38100" dist="38100" dir="2700000" algn="tl">
                    <a:srgbClr val="000000">
                      <a:alpha val="43137"/>
                    </a:srgbClr>
                  </a:outerShdw>
                </a:effectLst>
                <a:latin typeface="Calibri" panose="020F0502020204030204" pitchFamily="34" charset="0"/>
              </a:rPr>
              <a:t> </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11:8</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their dead bodies will lie in the street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city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mystically is called Sodom and Egypt,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where also their Lord was crucified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C5C13082-533B-4073-BF54-1BF001829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7868" y="2471726"/>
            <a:ext cx="3048264" cy="2328874"/>
          </a:xfrm>
          <a:prstGeom prst="rect">
            <a:avLst/>
          </a:prstGeom>
        </p:spPr>
      </p:pic>
    </p:spTree>
    <p:extLst>
      <p:ext uri="{BB962C8B-B14F-4D97-AF65-F5344CB8AC3E}">
        <p14:creationId xmlns:p14="http://schemas.microsoft.com/office/powerpoint/2010/main" val="3334256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7683-4DF2-488F-AB2D-2778918CDCC5}"/>
              </a:ext>
            </a:extLst>
          </p:cNvPr>
          <p:cNvSpPr>
            <a:spLocks noGrp="1"/>
          </p:cNvSpPr>
          <p:nvPr>
            <p:ph idx="1"/>
          </p:nvPr>
        </p:nvSpPr>
        <p:spPr>
          <a:xfrm>
            <a:off x="477604" y="1600200"/>
            <a:ext cx="5313596" cy="4254786"/>
          </a:xfrm>
        </p:spPr>
        <p:txBody>
          <a:bodyPr/>
          <a:lstStyle/>
          <a:p>
            <a:pPr marL="514350" lvl="1" indent="-514350">
              <a:spcBef>
                <a:spcPts val="0"/>
              </a:spcBef>
              <a:spcAft>
                <a:spcPts val="24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Symbolic view</a:t>
            </a:r>
          </a:p>
          <a:p>
            <a:pPr marL="514350" lvl="1" indent="-514350">
              <a:spcBef>
                <a:spcPts val="0"/>
              </a:spcBef>
              <a:spcAft>
                <a:spcPts val="2400"/>
              </a:spcAft>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Elijah and Enoch</a:t>
            </a:r>
          </a:p>
          <a:p>
            <a:pPr marL="514350" lvl="1" indent="-514350">
              <a:spcBef>
                <a:spcPts val="0"/>
              </a:spcBef>
              <a:spcAft>
                <a:spcPts val="24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Moses and Elijah like</a:t>
            </a:r>
          </a:p>
          <a:p>
            <a:pPr marL="514350" lvl="1" indent="-514350">
              <a:spcBef>
                <a:spcPts val="0"/>
              </a:spcBef>
              <a:spcAft>
                <a:spcPts val="24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Moses and Elijah literal</a:t>
            </a:r>
          </a:p>
        </p:txBody>
      </p:sp>
      <p:sp>
        <p:nvSpPr>
          <p:cNvPr id="4" name="Title 1">
            <a:extLst>
              <a:ext uri="{FF2B5EF4-FFF2-40B4-BE49-F238E27FC236}">
                <a16:creationId xmlns:a16="http://schemas.microsoft.com/office/drawing/2014/main" id="{7FB62F4C-289E-46B5-ABC8-FCEE7E2004FE}"/>
              </a:ext>
            </a:extLst>
          </p:cNvPr>
          <p:cNvSpPr txBox="1">
            <a:spLocks/>
          </p:cNvSpPr>
          <p:nvPr/>
        </p:nvSpPr>
        <p:spPr bwMode="auto">
          <a:xfrm>
            <a:off x="685800" y="228600"/>
            <a:ext cx="7772400" cy="92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Identity of the Two Witnesses?</a:t>
            </a:r>
          </a:p>
        </p:txBody>
      </p:sp>
      <p:pic>
        <p:nvPicPr>
          <p:cNvPr id="6" name="Picture 2" descr="Image result for two witnesses bible">
            <a:extLst>
              <a:ext uri="{FF2B5EF4-FFF2-40B4-BE49-F238E27FC236}">
                <a16:creationId xmlns:a16="http://schemas.microsoft.com/office/drawing/2014/main" id="{D835100F-3517-46B6-9869-88A796E3819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62600" y="1676400"/>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10700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D99C38-B64D-4DE8-BBB4-9F97DD9C0E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838200" y="0"/>
            <a:ext cx="7467600" cy="172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mn-cs"/>
              </a:rPr>
              <a:t>Hebrews 9:27</a:t>
            </a:r>
          </a:p>
          <a:p>
            <a:pPr algn="just">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inasmuch as it is appointed for men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die once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after this comes judgment.”</a:t>
            </a:r>
          </a:p>
        </p:txBody>
      </p:sp>
      <p:pic>
        <p:nvPicPr>
          <p:cNvPr id="4" name="Picture 2" descr="Image result for two witnesses bible">
            <a:extLst>
              <a:ext uri="{FF2B5EF4-FFF2-40B4-BE49-F238E27FC236}">
                <a16:creationId xmlns:a16="http://schemas.microsoft.com/office/drawing/2014/main" id="{A67BCFB5-0EAC-4036-BC2B-C66C78F7C26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0" y="2286000"/>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27108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C64E16-885D-4C6B-A343-BD956981E6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9" name="Rectangle 3">
            <a:extLst>
              <a:ext uri="{FF2B5EF4-FFF2-40B4-BE49-F238E27FC236}">
                <a16:creationId xmlns:a16="http://schemas.microsoft.com/office/drawing/2014/main" id="{64164359-1CCE-491B-8BD9-5FB74E8EE1B2}"/>
              </a:ext>
            </a:extLst>
          </p:cNvPr>
          <p:cNvSpPr>
            <a:spLocks noGrp="1"/>
          </p:cNvSpPr>
          <p:nvPr>
            <p:ph type="body" idx="4294967295"/>
          </p:nvPr>
        </p:nvSpPr>
        <p:spPr>
          <a:xfrm>
            <a:off x="30086" y="0"/>
            <a:ext cx="9113914" cy="2590800"/>
          </a:xfrm>
        </p:spPr>
        <p:txBody>
          <a:bodyPr/>
          <a:lstStyle/>
          <a:p>
            <a:pPr marL="0" indent="0" algn="ctr">
              <a:spcBef>
                <a:spcPts val="0"/>
              </a:spcBef>
              <a:spcAft>
                <a:spcPts val="1200"/>
              </a:spcAft>
              <a:buNone/>
              <a:defRPr/>
            </a:pPr>
            <a:r>
              <a:rPr lang="en-US" altLang="en-US" sz="3600" kern="1200" dirty="0">
                <a:solidFill>
                  <a:srgbClr val="00FFFF"/>
                </a:solidFill>
                <a:effectLst>
                  <a:outerShdw blurRad="38100" dist="38100" dir="2700000" algn="tl">
                    <a:srgbClr val="000000">
                      <a:alpha val="43137"/>
                    </a:srgbClr>
                  </a:outerShdw>
                </a:effectLst>
              </a:rPr>
              <a:t>Jeremiah 30:7 (LXX)</a:t>
            </a:r>
            <a:endParaRPr lang="en-US" sz="3600" dirty="0">
              <a:effectLst>
                <a:outerShdw blurRad="38100" dist="38100" dir="2700000" algn="tl">
                  <a:srgbClr val="000000">
                    <a:alpha val="43137"/>
                  </a:srgbClr>
                </a:outerShdw>
              </a:effectLst>
              <a:cs typeface="Calibri" panose="020F0502020204030204" pitchFamily="34" charset="0"/>
            </a:endParaRPr>
          </a:p>
          <a:p>
            <a:pPr marL="0" indent="0" algn="just">
              <a:spcBef>
                <a:spcPts val="0"/>
              </a:spcBef>
              <a:buNone/>
              <a:defRPr/>
            </a:pPr>
            <a:r>
              <a:rPr 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rPr>
              <a:t>Alas! for that day is great, There is none like it; And it is the time of </a:t>
            </a:r>
            <a:r>
              <a:rPr lang="en-US" b="1" u="sng" dirty="0">
                <a:solidFill>
                  <a:srgbClr val="FFFFCC"/>
                </a:solidFill>
                <a:effectLst>
                  <a:outerShdw blurRad="38100" dist="38100" dir="2700000" algn="tl">
                    <a:srgbClr val="000000">
                      <a:alpha val="43137"/>
                    </a:srgbClr>
                  </a:outerShdw>
                </a:effectLst>
              </a:rPr>
              <a:t>Jacob’s distress </a:t>
            </a:r>
            <a:r>
              <a:rPr lang="en-US" dirty="0">
                <a:effectLst>
                  <a:outerShdw blurRad="38100" dist="38100" dir="2700000" algn="tl">
                    <a:srgbClr val="000000">
                      <a:alpha val="43137"/>
                    </a:srgbClr>
                  </a:outerShdw>
                </a:effectLst>
              </a:rPr>
              <a:t>(Gen. 32:8; 35:10), But he will be </a:t>
            </a:r>
            <a:r>
              <a:rPr lang="en-US" b="1" u="sng" dirty="0">
                <a:solidFill>
                  <a:srgbClr val="FFFFCC"/>
                </a:solidFill>
                <a:effectLst>
                  <a:outerShdw blurRad="38100" dist="38100" dir="2700000" algn="tl">
                    <a:srgbClr val="000000">
                      <a:alpha val="43137"/>
                    </a:srgbClr>
                  </a:outerShdw>
                </a:effectLst>
              </a:rPr>
              <a:t>saved</a:t>
            </a:r>
            <a:r>
              <a:rPr lang="en-US" dirty="0">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b="1" i="1" u="sng" dirty="0" err="1">
                <a:solidFill>
                  <a:srgbClr val="FFFFCC"/>
                </a:solidFill>
                <a:effectLst>
                  <a:outerShdw blurRad="38100" dist="38100" dir="2700000" algn="tl">
                    <a:srgbClr val="000000">
                      <a:alpha val="43137"/>
                    </a:srgbClr>
                  </a:outerShdw>
                </a:effectLst>
                <a:cs typeface="Calibri" panose="020F0502020204030204" pitchFamily="34" charset="0"/>
              </a:rPr>
              <a:t>sōzō</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 </a:t>
            </a:r>
            <a:r>
              <a:rPr lang="en-US" dirty="0">
                <a:effectLst>
                  <a:outerShdw blurRad="38100" dist="38100" dir="2700000" algn="tl">
                    <a:srgbClr val="000000">
                      <a:alpha val="43137"/>
                    </a:srgbClr>
                  </a:outerShdw>
                </a:effectLst>
              </a:rPr>
              <a:t>from</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b="1" i="1" u="sng" dirty="0">
                <a:solidFill>
                  <a:srgbClr val="FFFFCC"/>
                </a:solidFill>
                <a:effectLst>
                  <a:outerShdw blurRad="38100" dist="38100" dir="2700000" algn="tl">
                    <a:srgbClr val="000000">
                      <a:alpha val="43137"/>
                    </a:srgbClr>
                  </a:outerShdw>
                </a:effectLst>
                <a:cs typeface="Calibri" panose="020F0502020204030204" pitchFamily="34" charset="0"/>
              </a:rPr>
              <a:t>apo</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rPr>
              <a:t> it</a:t>
            </a:r>
            <a:r>
              <a:rPr lang="en-US" dirty="0">
                <a:effectLst>
                  <a:outerShdw blurRad="38100" dist="38100" dir="2700000" algn="tl">
                    <a:srgbClr val="000000">
                      <a:alpha val="43137"/>
                    </a:srgbClr>
                  </a:outerShdw>
                </a:effectLst>
                <a:cs typeface="Calibri" panose="020F0502020204030204" pitchFamily="34" charset="0"/>
              </a:rPr>
              <a:t>.”</a:t>
            </a:r>
          </a:p>
        </p:txBody>
      </p:sp>
      <p:pic>
        <p:nvPicPr>
          <p:cNvPr id="74756" name="Picture 2" descr="http://www.iconograms.org/images/igimages/I0219000501S0037AA_jeremiah_prophet.jpg">
            <a:extLst>
              <a:ext uri="{FF2B5EF4-FFF2-40B4-BE49-F238E27FC236}">
                <a16:creationId xmlns:a16="http://schemas.microsoft.com/office/drawing/2014/main" id="{F55345D5-26C4-423C-AAE9-757EDACD56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81425" y="2667000"/>
            <a:ext cx="15811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94276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1143000"/>
          </a:xfrm>
        </p:spPr>
        <p:txBody>
          <a:bodyPr/>
          <a:lstStyle/>
          <a:p>
            <a:pPr algn="ctr"/>
            <a:r>
              <a:rPr lang="en-US" altLang="en-US" sz="3600" dirty="0"/>
              <a:t>5 Non-Chronological Parenthetical Insertions</a:t>
            </a: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228600" y="1371600"/>
            <a:ext cx="8713788" cy="5181600"/>
          </a:xfrm>
        </p:spPr>
        <p:txBody>
          <a:bodyPr/>
          <a:lstStyle/>
          <a:p>
            <a:pPr marL="514350" indent="-514350">
              <a:spcBef>
                <a:spcPts val="0"/>
              </a:spcBef>
              <a:spcAft>
                <a:spcPts val="1800"/>
              </a:spcAft>
              <a:buSzPct val="100000"/>
              <a:buFont typeface="+mj-lt"/>
              <a:buAutoNum type="arabicPeriod"/>
              <a:defRPr/>
            </a:pPr>
            <a:r>
              <a:rPr lang="en-US" dirty="0"/>
              <a:t>Rev 7 – 144,000 Jews</a:t>
            </a:r>
          </a:p>
          <a:p>
            <a:pPr marL="514350" indent="-514350">
              <a:spcBef>
                <a:spcPts val="0"/>
              </a:spcBef>
              <a:spcAft>
                <a:spcPts val="1800"/>
              </a:spcAft>
              <a:buSzPct val="100000"/>
              <a:buFont typeface="+mj-lt"/>
              <a:buAutoNum type="arabicPeriod"/>
              <a:defRPr/>
            </a:pPr>
            <a:r>
              <a:rPr lang="en-US" dirty="0"/>
              <a:t>Rev 10:1-</a:t>
            </a:r>
            <a:r>
              <a:rPr lang="en-US" dirty="0">
                <a:cs typeface="Calibri" panose="020F0502020204030204" pitchFamily="34" charset="0"/>
              </a:rPr>
              <a:t>11:13</a:t>
            </a:r>
            <a:r>
              <a:rPr lang="en-US" dirty="0"/>
              <a:t> – </a:t>
            </a:r>
            <a:r>
              <a:rPr lang="en-US" dirty="0">
                <a:cs typeface="Calibri" panose="020F0502020204030204" pitchFamily="34" charset="0"/>
              </a:rPr>
              <a:t>Announcement of no more delay and the two witnesses</a:t>
            </a:r>
          </a:p>
          <a:p>
            <a:pPr marL="514350" indent="-514350">
              <a:spcBef>
                <a:spcPts val="0"/>
              </a:spcBef>
              <a:spcAft>
                <a:spcPts val="1800"/>
              </a:spcAft>
              <a:buSzPct val="100000"/>
              <a:buFont typeface="+mj-lt"/>
              <a:buAutoNum type="arabicPeriod"/>
              <a:defRPr/>
            </a:pPr>
            <a:r>
              <a:rPr lang="en-US" dirty="0"/>
              <a:t>Rev 12-</a:t>
            </a:r>
            <a:r>
              <a:rPr lang="en-US" dirty="0">
                <a:cs typeface="Calibri" panose="020F0502020204030204" pitchFamily="34" charset="0"/>
              </a:rPr>
              <a:t>14</a:t>
            </a:r>
            <a:r>
              <a:rPr lang="en-US" dirty="0"/>
              <a:t> – </a:t>
            </a:r>
            <a:r>
              <a:rPr lang="en-US" dirty="0">
                <a:cs typeface="Calibri" panose="020F0502020204030204" pitchFamily="34" charset="0"/>
              </a:rPr>
              <a:t>Israel’s flight, two beasts, six scenes of hope</a:t>
            </a:r>
          </a:p>
          <a:p>
            <a:pPr marL="514350" indent="-514350">
              <a:spcBef>
                <a:spcPts val="0"/>
              </a:spcBef>
              <a:spcAft>
                <a:spcPts val="1800"/>
              </a:spcAft>
              <a:buSzPct val="100000"/>
              <a:buFont typeface="+mj-lt"/>
              <a:buAutoNum type="arabicPeriod"/>
              <a:defRPr/>
            </a:pPr>
            <a:r>
              <a:rPr lang="en-US" dirty="0"/>
              <a:t>Rev 16</a:t>
            </a:r>
            <a:r>
              <a:rPr lang="en-US" dirty="0">
                <a:cs typeface="Calibri" panose="020F0502020204030204" pitchFamily="34" charset="0"/>
              </a:rPr>
              <a:t>:13-16</a:t>
            </a:r>
            <a:r>
              <a:rPr lang="en-US" dirty="0"/>
              <a:t> – </a:t>
            </a:r>
            <a:r>
              <a:rPr lang="en-US" dirty="0">
                <a:cs typeface="Calibri" panose="020F0502020204030204" pitchFamily="34" charset="0"/>
              </a:rPr>
              <a:t>Gathering of the nations to Armageddon</a:t>
            </a:r>
          </a:p>
          <a:p>
            <a:pPr marL="514350" indent="-514350">
              <a:spcBef>
                <a:spcPts val="0"/>
              </a:spcBef>
              <a:spcAft>
                <a:spcPts val="1800"/>
              </a:spcAft>
              <a:buSzPct val="100000"/>
              <a:buFont typeface="+mj-lt"/>
              <a:buAutoNum type="arabicPeriod"/>
              <a:defRPr/>
            </a:pPr>
            <a:r>
              <a:rPr lang="en-US" dirty="0"/>
              <a:t>Rev 17:1-</a:t>
            </a:r>
            <a:r>
              <a:rPr lang="en-US" dirty="0">
                <a:cs typeface="Calibri" panose="020F0502020204030204" pitchFamily="34" charset="0"/>
              </a:rPr>
              <a:t>19:6</a:t>
            </a:r>
            <a:r>
              <a:rPr lang="en-US" dirty="0"/>
              <a:t> – </a:t>
            </a:r>
            <a:r>
              <a:rPr lang="en-US" dirty="0">
                <a:cs typeface="Calibri" panose="020F0502020204030204" pitchFamily="34" charset="0"/>
              </a:rPr>
              <a:t>Babylon’s fall</a:t>
            </a:r>
            <a:endParaRPr lang="en-US" sz="3600" dirty="0">
              <a:cs typeface="Calibri" panose="020F0502020204030204" pitchFamily="34" charset="0"/>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D99C38-B64D-4DE8-BBB4-9F97DD9C0E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20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mn-cs"/>
              </a:rPr>
              <a:t>Daniel 9:24</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Seventy weeks have been decreed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your people and your holy city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finish the transgression, to make an end of sin, to make atonement for iniquity, to bring in everlasting righteousness, to seal up vision and prophecy and to anoint the most holy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place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09603735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7683-4DF2-488F-AB2D-2778918CDCC5}"/>
              </a:ext>
            </a:extLst>
          </p:cNvPr>
          <p:cNvSpPr>
            <a:spLocks noGrp="1"/>
          </p:cNvSpPr>
          <p:nvPr>
            <p:ph idx="1"/>
          </p:nvPr>
        </p:nvSpPr>
        <p:spPr>
          <a:xfrm>
            <a:off x="477604" y="1600200"/>
            <a:ext cx="5313596" cy="4254786"/>
          </a:xfrm>
        </p:spPr>
        <p:txBody>
          <a:bodyPr/>
          <a:lstStyle/>
          <a:p>
            <a:pPr marL="514350" lvl="1" indent="-514350">
              <a:spcBef>
                <a:spcPts val="0"/>
              </a:spcBef>
              <a:spcAft>
                <a:spcPts val="24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Symbolic view</a:t>
            </a:r>
          </a:p>
          <a:p>
            <a:pPr marL="514350" lvl="1" indent="-514350">
              <a:spcBef>
                <a:spcPts val="0"/>
              </a:spcBef>
              <a:spcAft>
                <a:spcPts val="24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Moses and Enoch</a:t>
            </a:r>
          </a:p>
          <a:p>
            <a:pPr marL="514350" lvl="1" indent="-514350">
              <a:spcBef>
                <a:spcPts val="0"/>
              </a:spcBef>
              <a:spcAft>
                <a:spcPts val="2400"/>
              </a:spcAft>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Moses and Elijah like</a:t>
            </a:r>
          </a:p>
          <a:p>
            <a:pPr marL="514350" lvl="1" indent="-514350">
              <a:spcBef>
                <a:spcPts val="0"/>
              </a:spcBef>
              <a:spcAft>
                <a:spcPts val="24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Moses and Elijah literal</a:t>
            </a:r>
          </a:p>
        </p:txBody>
      </p:sp>
      <p:sp>
        <p:nvSpPr>
          <p:cNvPr id="4" name="Title 1">
            <a:extLst>
              <a:ext uri="{FF2B5EF4-FFF2-40B4-BE49-F238E27FC236}">
                <a16:creationId xmlns:a16="http://schemas.microsoft.com/office/drawing/2014/main" id="{7FB62F4C-289E-46B5-ABC8-FCEE7E2004FE}"/>
              </a:ext>
            </a:extLst>
          </p:cNvPr>
          <p:cNvSpPr txBox="1">
            <a:spLocks/>
          </p:cNvSpPr>
          <p:nvPr/>
        </p:nvSpPr>
        <p:spPr bwMode="auto">
          <a:xfrm>
            <a:off x="685800" y="228600"/>
            <a:ext cx="7772400" cy="92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Identity of the Two Witnesses?</a:t>
            </a:r>
          </a:p>
        </p:txBody>
      </p:sp>
      <p:pic>
        <p:nvPicPr>
          <p:cNvPr id="6" name="Picture 2" descr="Image result for two witnesses bible">
            <a:extLst>
              <a:ext uri="{FF2B5EF4-FFF2-40B4-BE49-F238E27FC236}">
                <a16:creationId xmlns:a16="http://schemas.microsoft.com/office/drawing/2014/main" id="{D835100F-3517-46B6-9869-88A796E3819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62600" y="1676400"/>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6173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D99C38-B64D-4DE8-BBB4-9F97DD9C0E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69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mn-cs"/>
              </a:rPr>
              <a:t>Malachi 4:5-6</a:t>
            </a:r>
          </a:p>
          <a:p>
            <a:pPr algn="just">
              <a:spcAft>
                <a:spcPts val="100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I am going to send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Elijah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prophet before the coming of the great and terrible day of the Lord.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will restore the hearts of the fathers to their children and the hearts of the children to their fathers, so that I will not come and smite the land with a curse.”</a:t>
            </a:r>
          </a:p>
        </p:txBody>
      </p:sp>
      <p:pic>
        <p:nvPicPr>
          <p:cNvPr id="4" name="Picture 2" descr="Image result for two witnesses bible">
            <a:extLst>
              <a:ext uri="{FF2B5EF4-FFF2-40B4-BE49-F238E27FC236}">
                <a16:creationId xmlns:a16="http://schemas.microsoft.com/office/drawing/2014/main" id="{A67BCFB5-0EAC-4036-BC2B-C66C78F7C26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95700" y="3505200"/>
            <a:ext cx="1752600" cy="131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41551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D99C38-B64D-4DE8-BBB4-9F97DD9C0E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22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mn-cs"/>
              </a:rPr>
              <a:t>Matthew 11:13-14</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all the prophets and the Law prophesied until John.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if you are willing to accept it, John himself is Elijah who was to come.”</a:t>
            </a:r>
          </a:p>
        </p:txBody>
      </p:sp>
      <p:pic>
        <p:nvPicPr>
          <p:cNvPr id="4" name="Picture 2" descr="Image result for two witnesses bible">
            <a:extLst>
              <a:ext uri="{FF2B5EF4-FFF2-40B4-BE49-F238E27FC236}">
                <a16:creationId xmlns:a16="http://schemas.microsoft.com/office/drawing/2014/main" id="{A67BCFB5-0EAC-4036-BC2B-C66C78F7C26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8500" y="2800350"/>
            <a:ext cx="266700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55365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7683-4DF2-488F-AB2D-2778918CDCC5}"/>
              </a:ext>
            </a:extLst>
          </p:cNvPr>
          <p:cNvSpPr>
            <a:spLocks noGrp="1"/>
          </p:cNvSpPr>
          <p:nvPr>
            <p:ph idx="1"/>
          </p:nvPr>
        </p:nvSpPr>
        <p:spPr>
          <a:xfrm>
            <a:off x="477604" y="1600200"/>
            <a:ext cx="5313596" cy="4254786"/>
          </a:xfrm>
        </p:spPr>
        <p:txBody>
          <a:bodyPr/>
          <a:lstStyle/>
          <a:p>
            <a:pPr marL="514350" lvl="1" indent="-514350">
              <a:spcBef>
                <a:spcPts val="0"/>
              </a:spcBef>
              <a:spcAft>
                <a:spcPts val="24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Symbolic view</a:t>
            </a:r>
          </a:p>
          <a:p>
            <a:pPr marL="514350" lvl="1" indent="-514350">
              <a:spcBef>
                <a:spcPts val="0"/>
              </a:spcBef>
              <a:spcAft>
                <a:spcPts val="24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Elijah and Enoch</a:t>
            </a:r>
          </a:p>
          <a:p>
            <a:pPr marL="514350" lvl="1" indent="-514350">
              <a:spcBef>
                <a:spcPts val="0"/>
              </a:spcBef>
              <a:spcAft>
                <a:spcPts val="24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Moses and Elijah like</a:t>
            </a:r>
          </a:p>
          <a:p>
            <a:pPr marL="514350" lvl="1" indent="-514350">
              <a:spcBef>
                <a:spcPts val="0"/>
              </a:spcBef>
              <a:spcAft>
                <a:spcPts val="2400"/>
              </a:spcAft>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Moses and Elijah literal</a:t>
            </a:r>
          </a:p>
        </p:txBody>
      </p:sp>
      <p:sp>
        <p:nvSpPr>
          <p:cNvPr id="4" name="Title 1">
            <a:extLst>
              <a:ext uri="{FF2B5EF4-FFF2-40B4-BE49-F238E27FC236}">
                <a16:creationId xmlns:a16="http://schemas.microsoft.com/office/drawing/2014/main" id="{7FB62F4C-289E-46B5-ABC8-FCEE7E2004FE}"/>
              </a:ext>
            </a:extLst>
          </p:cNvPr>
          <p:cNvSpPr txBox="1">
            <a:spLocks/>
          </p:cNvSpPr>
          <p:nvPr/>
        </p:nvSpPr>
        <p:spPr bwMode="auto">
          <a:xfrm>
            <a:off x="685800" y="228600"/>
            <a:ext cx="7772400" cy="92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Identity of the Two Witnesses?</a:t>
            </a:r>
          </a:p>
        </p:txBody>
      </p:sp>
      <p:pic>
        <p:nvPicPr>
          <p:cNvPr id="6" name="Picture 2" descr="Image result for two witnesses bible">
            <a:extLst>
              <a:ext uri="{FF2B5EF4-FFF2-40B4-BE49-F238E27FC236}">
                <a16:creationId xmlns:a16="http://schemas.microsoft.com/office/drawing/2014/main" id="{D835100F-3517-46B6-9869-88A796E3819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62600" y="1676400"/>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76351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5164598"/>
              </p:ext>
            </p:extLst>
          </p:nvPr>
        </p:nvGraphicFramePr>
        <p:xfrm>
          <a:off x="186507" y="381000"/>
          <a:ext cx="8770985" cy="5699506"/>
        </p:xfrm>
        <a:graphic>
          <a:graphicData uri="http://schemas.openxmlformats.org/drawingml/2006/table">
            <a:tbl>
              <a:tblPr firstRow="1" bandRow="1">
                <a:tableStyleId>{073A0DAA-6AF3-43AB-8588-CEC1D06C72B9}</a:tableStyleId>
              </a:tblPr>
              <a:tblGrid>
                <a:gridCol w="2616957">
                  <a:extLst>
                    <a:ext uri="{9D8B030D-6E8A-4147-A177-3AD203B41FA5}">
                      <a16:colId xmlns:a16="http://schemas.microsoft.com/office/drawing/2014/main" val="693548043"/>
                    </a:ext>
                  </a:extLst>
                </a:gridCol>
                <a:gridCol w="2945643">
                  <a:extLst>
                    <a:ext uri="{9D8B030D-6E8A-4147-A177-3AD203B41FA5}">
                      <a16:colId xmlns:a16="http://schemas.microsoft.com/office/drawing/2014/main" val="2121096268"/>
                    </a:ext>
                  </a:extLst>
                </a:gridCol>
                <a:gridCol w="3208385">
                  <a:extLst>
                    <a:ext uri="{9D8B030D-6E8A-4147-A177-3AD203B41FA5}">
                      <a16:colId xmlns:a16="http://schemas.microsoft.com/office/drawing/2014/main" val="1144338633"/>
                    </a:ext>
                  </a:extLst>
                </a:gridCol>
              </a:tblGrid>
              <a:tr h="648754">
                <a:tc gridSpan="3">
                  <a:txBody>
                    <a:bodyPr/>
                    <a:lstStyle/>
                    <a:p>
                      <a:pPr algn="ctr"/>
                      <a:r>
                        <a:rPr lang="en-US" altLang="en-US" sz="36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Identity of the Two Witnesses</a:t>
                      </a:r>
                    </a:p>
                  </a:txBody>
                  <a:tcPr anchor="ctr"/>
                </a:tc>
                <a:tc hMerge="1">
                  <a:txBody>
                    <a:bodyPr/>
                    <a:lstStyle/>
                    <a:p>
                      <a:endParaRPr lang="en-US" dirty="0"/>
                    </a:p>
                  </a:txBody>
                  <a:tcPr/>
                </a:tc>
                <a:tc hMerge="1">
                  <a:txBody>
                    <a:bodyPr/>
                    <a:lstStyle/>
                    <a:p>
                      <a:pPr algn="ctr"/>
                      <a:endParaRPr lang="en-US" sz="3400" dirty="0">
                        <a:solidFill>
                          <a:schemeClr val="tx2"/>
                        </a:solidFill>
                        <a:latin typeface="Calibri" panose="020F0502020204030204" pitchFamily="34" charset="0"/>
                        <a:ea typeface="+mj-ea"/>
                        <a:cs typeface="Calibri" panose="020F0502020204030204" pitchFamily="34" charset="0"/>
                      </a:endParaRPr>
                    </a:p>
                  </a:txBody>
                  <a:tcPr anchor="ctr"/>
                </a:tc>
                <a:extLst>
                  <a:ext uri="{0D108BD9-81ED-4DB2-BD59-A6C34878D82A}">
                    <a16:rowId xmlns:a16="http://schemas.microsoft.com/office/drawing/2014/main" val="2272506135"/>
                  </a:ext>
                </a:extLst>
              </a:tr>
              <a:tr h="926791">
                <a:tc>
                  <a:txBody>
                    <a:bodyPr/>
                    <a:lstStyle/>
                    <a:p>
                      <a:pPr marL="0" indent="0" algn="ctr" eaLnBrk="1" hangingPunct="1">
                        <a:buClr>
                          <a:srgbClr val="C00000"/>
                        </a:buClr>
                        <a:buFont typeface="Wingdings" panose="05000000000000000000" pitchFamily="2" charset="2"/>
                        <a:buNone/>
                      </a:pPr>
                      <a:r>
                        <a:rPr lang="en-US" altLang="en-US" sz="3200" b="1" u="none" dirty="0">
                          <a:solidFill>
                            <a:srgbClr val="C00000"/>
                          </a:solidFill>
                          <a:effectLst/>
                          <a:latin typeface="Calibri" panose="020F0502020204030204" pitchFamily="34" charset="0"/>
                          <a:cs typeface="Calibri" panose="020F0502020204030204" pitchFamily="34" charset="0"/>
                        </a:rPr>
                        <a:t>Category</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b="1" u="none" kern="1200" dirty="0">
                          <a:solidFill>
                            <a:srgbClr val="C00000"/>
                          </a:solidFill>
                          <a:effectLst/>
                          <a:latin typeface="Calibri" panose="020F0502020204030204" pitchFamily="34" charset="0"/>
                          <a:ea typeface="+mn-ea"/>
                          <a:cs typeface="Calibri" panose="020F0502020204030204" pitchFamily="34" charset="0"/>
                        </a:rPr>
                        <a:t>Revelation 11</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b="1" u="none" kern="1200" dirty="0">
                          <a:solidFill>
                            <a:srgbClr val="C00000"/>
                          </a:solidFill>
                          <a:effectLst/>
                          <a:latin typeface="Calibri" panose="020F0502020204030204" pitchFamily="34" charset="0"/>
                          <a:ea typeface="+mn-ea"/>
                          <a:cs typeface="Calibri" panose="020F0502020204030204" pitchFamily="34" charset="0"/>
                        </a:rPr>
                        <a:t>Moses &amp; Elijah</a:t>
                      </a:r>
                    </a:p>
                  </a:txBody>
                  <a:tcPr anchor="ctr"/>
                </a:tc>
                <a:extLst>
                  <a:ext uri="{0D108BD9-81ED-4DB2-BD59-A6C34878D82A}">
                    <a16:rowId xmlns:a16="http://schemas.microsoft.com/office/drawing/2014/main" val="3375767282"/>
                  </a:ext>
                </a:extLst>
              </a:tr>
              <a:tr h="1081256">
                <a:tc>
                  <a:txBody>
                    <a:bodyPr/>
                    <a:lstStyle/>
                    <a:p>
                      <a:pPr marL="0" indent="0" algn="l"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Protection</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Rev. 11:5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Num. 16:35;         2 Kgs. 1:10-14</a:t>
                      </a:r>
                    </a:p>
                  </a:txBody>
                  <a:tcPr anchor="ctr"/>
                </a:tc>
                <a:extLst>
                  <a:ext uri="{0D108BD9-81ED-4DB2-BD59-A6C34878D82A}">
                    <a16:rowId xmlns:a16="http://schemas.microsoft.com/office/drawing/2014/main" val="671669581"/>
                  </a:ext>
                </a:extLst>
              </a:tr>
              <a:tr h="1081256">
                <a:tc>
                  <a:txBody>
                    <a:bodyPr/>
                    <a:lstStyle/>
                    <a:p>
                      <a:pPr marL="0" indent="0" algn="l"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Activities</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Rev. 11:6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Exod. 7:12-21;      1 Kgs. 17:1</a:t>
                      </a:r>
                    </a:p>
                  </a:txBody>
                  <a:tcPr anchor="ctr"/>
                </a:tc>
                <a:extLst>
                  <a:ext uri="{0D108BD9-81ED-4DB2-BD59-A6C34878D82A}">
                    <a16:rowId xmlns:a16="http://schemas.microsoft.com/office/drawing/2014/main" val="1145695758"/>
                  </a:ext>
                </a:extLst>
              </a:tr>
              <a:tr h="1081256">
                <a:tc>
                  <a:txBody>
                    <a:bodyPr/>
                    <a:lstStyle/>
                    <a:p>
                      <a:pPr marL="0" indent="0" algn="l"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Duration</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Rev. 11:3</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CC"/>
                          </a:solidFill>
                          <a:latin typeface="Calibri" panose="020F0502020204030204" pitchFamily="34" charset="0"/>
                          <a:ea typeface="+mn-ea"/>
                          <a:cs typeface="Calibri" panose="020F0502020204030204" pitchFamily="34" charset="0"/>
                        </a:rPr>
                        <a:t>Luke 4:25;         Jas. 5:17</a:t>
                      </a:r>
                    </a:p>
                  </a:txBody>
                  <a:tcPr anchor="ctr"/>
                </a:tc>
                <a:extLst>
                  <a:ext uri="{0D108BD9-81ED-4DB2-BD59-A6C34878D82A}">
                    <a16:rowId xmlns:a16="http://schemas.microsoft.com/office/drawing/2014/main" val="291402366"/>
                  </a:ext>
                </a:extLst>
              </a:tr>
              <a:tr h="880193">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kern="1200" dirty="0">
                          <a:solidFill>
                            <a:srgbClr val="0000CC"/>
                          </a:solidFill>
                          <a:latin typeface="Calibri" panose="020F0502020204030204" pitchFamily="34" charset="0"/>
                          <a:ea typeface="+mn-ea"/>
                          <a:cs typeface="Calibri" panose="020F0502020204030204" pitchFamily="34" charset="0"/>
                        </a:rPr>
                        <a:t>Rapture</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kern="1200" dirty="0">
                          <a:solidFill>
                            <a:srgbClr val="0000CC"/>
                          </a:solidFill>
                          <a:latin typeface="Calibri" panose="020F0502020204030204" pitchFamily="34" charset="0"/>
                          <a:ea typeface="+mn-ea"/>
                          <a:cs typeface="Calibri" panose="020F0502020204030204" pitchFamily="34" charset="0"/>
                        </a:rPr>
                        <a:t>Rev. 11:12</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kern="1200" dirty="0">
                          <a:solidFill>
                            <a:srgbClr val="0000CC"/>
                          </a:solidFill>
                          <a:latin typeface="Calibri" panose="020F0502020204030204" pitchFamily="34" charset="0"/>
                          <a:ea typeface="+mn-ea"/>
                          <a:cs typeface="Calibri" panose="020F0502020204030204" pitchFamily="34" charset="0"/>
                        </a:rPr>
                        <a:t>2 Kgs. 2:11</a:t>
                      </a:r>
                    </a:p>
                  </a:txBody>
                  <a:tcPr anchor="ctr"/>
                </a:tc>
                <a:extLst>
                  <a:ext uri="{0D108BD9-81ED-4DB2-BD59-A6C34878D82A}">
                    <a16:rowId xmlns:a16="http://schemas.microsoft.com/office/drawing/2014/main" val="3136270328"/>
                  </a:ext>
                </a:extLst>
              </a:tr>
            </a:tbl>
          </a:graphicData>
        </a:graphic>
      </p:graphicFrame>
    </p:spTree>
    <p:extLst>
      <p:ext uri="{BB962C8B-B14F-4D97-AF65-F5344CB8AC3E}">
        <p14:creationId xmlns:p14="http://schemas.microsoft.com/office/powerpoint/2010/main" val="110443382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2CC288A4-9724-4038-B634-60C0CF14AB5F}"/>
              </a:ext>
            </a:extLst>
          </p:cNvPr>
          <p:cNvSpPr>
            <a:spLocks noGrp="1" noChangeArrowheads="1"/>
          </p:cNvSpPr>
          <p:nvPr>
            <p:ph type="title"/>
          </p:nvPr>
        </p:nvSpPr>
        <p:spPr>
          <a:xfrm>
            <a:off x="266700" y="228600"/>
            <a:ext cx="8610600" cy="914400"/>
          </a:xfrm>
        </p:spPr>
        <p:txBody>
          <a:bodyPr/>
          <a:lstStyle/>
          <a:p>
            <a:pPr algn="ctr"/>
            <a:r>
              <a:rPr lang="en-US" altLang="en-US" sz="3600" dirty="0">
                <a:effectLst>
                  <a:outerShdw blurRad="38100" dist="38100" dir="2700000" algn="tl">
                    <a:srgbClr val="000000">
                      <a:alpha val="43137"/>
                    </a:srgbClr>
                  </a:outerShdw>
                </a:effectLst>
              </a:rPr>
              <a:t>Identity of the 2 Witnesses: Moses and Elijah</a:t>
            </a:r>
          </a:p>
        </p:txBody>
      </p:sp>
      <p:sp>
        <p:nvSpPr>
          <p:cNvPr id="66563" name="Rectangle 3">
            <a:extLst>
              <a:ext uri="{FF2B5EF4-FFF2-40B4-BE49-F238E27FC236}">
                <a16:creationId xmlns:a16="http://schemas.microsoft.com/office/drawing/2014/main" id="{EA0BFB43-B8C1-4AA1-B02A-71643EEFEE52}"/>
              </a:ext>
            </a:extLst>
          </p:cNvPr>
          <p:cNvSpPr>
            <a:spLocks noGrp="1" noChangeArrowheads="1"/>
          </p:cNvSpPr>
          <p:nvPr>
            <p:ph type="body" idx="1"/>
          </p:nvPr>
        </p:nvSpPr>
        <p:spPr>
          <a:xfrm>
            <a:off x="381000" y="1219200"/>
            <a:ext cx="8382000" cy="3657600"/>
          </a:xfrm>
        </p:spPr>
        <p:txBody>
          <a:bodyPr/>
          <a:lstStyle/>
          <a:p>
            <a:pPr marL="461963" indent="-461963">
              <a:spcBef>
                <a:spcPts val="0"/>
              </a:spcBef>
              <a:spcAft>
                <a:spcPts val="1800"/>
              </a:spcAft>
              <a:defRPr/>
            </a:pPr>
            <a:r>
              <a:rPr lang="en-US" dirty="0">
                <a:effectLst>
                  <a:outerShdw blurRad="38100" dist="38100" dir="2700000" algn="tl">
                    <a:srgbClr val="000000">
                      <a:alpha val="43137"/>
                    </a:srgbClr>
                  </a:outerShdw>
                </a:effectLst>
              </a:rPr>
              <a:t>Transfiguration (Matt 17:3)</a:t>
            </a:r>
          </a:p>
          <a:p>
            <a:pPr marL="461963" indent="-461963">
              <a:spcBef>
                <a:spcPts val="0"/>
              </a:spcBef>
              <a:spcAft>
                <a:spcPts val="1800"/>
              </a:spcAft>
              <a:defRPr/>
            </a:pPr>
            <a:r>
              <a:rPr lang="en-US" dirty="0">
                <a:effectLst>
                  <a:outerShdw blurRad="38100" dist="38100" dir="2700000" algn="tl">
                    <a:srgbClr val="000000">
                      <a:alpha val="43137"/>
                    </a:srgbClr>
                  </a:outerShdw>
                </a:effectLst>
              </a:rPr>
              <a:t>Ministries cut short in the OT (2 Kgs 2:11-12; Num 20:12)</a:t>
            </a:r>
          </a:p>
          <a:p>
            <a:pPr marL="461963" indent="-461963">
              <a:spcBef>
                <a:spcPts val="0"/>
              </a:spcBef>
              <a:spcAft>
                <a:spcPts val="1800"/>
              </a:spcAft>
              <a:defRPr/>
            </a:pPr>
            <a:r>
              <a:rPr lang="en-US" dirty="0">
                <a:effectLst>
                  <a:outerShdw blurRad="38100" dist="38100" dir="2700000" algn="tl">
                    <a:srgbClr val="000000">
                      <a:alpha val="43137"/>
                    </a:srgbClr>
                  </a:outerShdw>
                </a:effectLst>
              </a:rPr>
              <a:t>Future appearance predicted in the OT (Mal 4:5-6; Jude 9)</a:t>
            </a:r>
          </a:p>
          <a:p>
            <a:pPr marL="461963" indent="-461963">
              <a:spcBef>
                <a:spcPts val="0"/>
              </a:spcBef>
              <a:spcAft>
                <a:spcPts val="1800"/>
              </a:spcAft>
              <a:defRPr/>
            </a:pPr>
            <a:r>
              <a:rPr lang="en-US" dirty="0">
                <a:effectLst>
                  <a:outerShdw blurRad="38100" dist="38100" dir="2700000" algn="tl">
                    <a:srgbClr val="000000">
                      <a:alpha val="43137"/>
                    </a:srgbClr>
                  </a:outerShdw>
                </a:effectLst>
              </a:rPr>
              <a:t>Never fulfilled in the NT (Luke 1:17; John 1:21)</a:t>
            </a:r>
          </a:p>
        </p:txBody>
      </p:sp>
      <p:pic>
        <p:nvPicPr>
          <p:cNvPr id="5" name="Picture 2" descr="Image result for two witnesses bible">
            <a:extLst>
              <a:ext uri="{FF2B5EF4-FFF2-40B4-BE49-F238E27FC236}">
                <a16:creationId xmlns:a16="http://schemas.microsoft.com/office/drawing/2014/main" id="{ADA7A268-73A2-47D4-A041-5370AB2B7E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4953000"/>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2CC288A4-9724-4038-B634-60C0CF14AB5F}"/>
              </a:ext>
            </a:extLst>
          </p:cNvPr>
          <p:cNvSpPr>
            <a:spLocks noGrp="1" noChangeArrowheads="1"/>
          </p:cNvSpPr>
          <p:nvPr>
            <p:ph type="title"/>
          </p:nvPr>
        </p:nvSpPr>
        <p:spPr>
          <a:xfrm>
            <a:off x="266700" y="228600"/>
            <a:ext cx="8610600" cy="914400"/>
          </a:xfrm>
        </p:spPr>
        <p:txBody>
          <a:bodyPr/>
          <a:lstStyle/>
          <a:p>
            <a:pPr algn="ctr"/>
            <a:r>
              <a:rPr lang="en-US" altLang="en-US" sz="3600" dirty="0">
                <a:effectLst>
                  <a:outerShdw blurRad="38100" dist="38100" dir="2700000" algn="tl">
                    <a:srgbClr val="000000">
                      <a:alpha val="43137"/>
                    </a:srgbClr>
                  </a:outerShdw>
                </a:effectLst>
              </a:rPr>
              <a:t>Identity of the 2 Witnesses: Moses and Elijah</a:t>
            </a:r>
          </a:p>
        </p:txBody>
      </p:sp>
      <p:sp>
        <p:nvSpPr>
          <p:cNvPr id="66563" name="Rectangle 3">
            <a:extLst>
              <a:ext uri="{FF2B5EF4-FFF2-40B4-BE49-F238E27FC236}">
                <a16:creationId xmlns:a16="http://schemas.microsoft.com/office/drawing/2014/main" id="{EA0BFB43-B8C1-4AA1-B02A-71643EEFEE52}"/>
              </a:ext>
            </a:extLst>
          </p:cNvPr>
          <p:cNvSpPr>
            <a:spLocks noGrp="1" noChangeArrowheads="1"/>
          </p:cNvSpPr>
          <p:nvPr>
            <p:ph type="body" idx="1"/>
          </p:nvPr>
        </p:nvSpPr>
        <p:spPr>
          <a:xfrm>
            <a:off x="381000" y="1219200"/>
            <a:ext cx="8382000" cy="3657600"/>
          </a:xfrm>
        </p:spPr>
        <p:txBody>
          <a:bodyPr/>
          <a:lstStyle/>
          <a:p>
            <a:pPr marL="461963" indent="-461963">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Transfiguration (Matt 17:3)</a:t>
            </a:r>
          </a:p>
          <a:p>
            <a:pPr marL="461963" indent="-461963">
              <a:spcBef>
                <a:spcPts val="0"/>
              </a:spcBef>
              <a:spcAft>
                <a:spcPts val="1800"/>
              </a:spcAft>
              <a:defRPr/>
            </a:pPr>
            <a:r>
              <a:rPr lang="en-US" dirty="0">
                <a:effectLst>
                  <a:outerShdw blurRad="38100" dist="38100" dir="2700000" algn="tl">
                    <a:srgbClr val="000000">
                      <a:alpha val="43137"/>
                    </a:srgbClr>
                  </a:outerShdw>
                </a:effectLst>
              </a:rPr>
              <a:t>Ministries cut short in the OT (2 Kgs 2:11-12; Num 20:12)</a:t>
            </a:r>
          </a:p>
          <a:p>
            <a:pPr marL="461963" indent="-461963">
              <a:spcBef>
                <a:spcPts val="0"/>
              </a:spcBef>
              <a:spcAft>
                <a:spcPts val="1800"/>
              </a:spcAft>
              <a:defRPr/>
            </a:pPr>
            <a:r>
              <a:rPr lang="en-US" dirty="0">
                <a:effectLst>
                  <a:outerShdw blurRad="38100" dist="38100" dir="2700000" algn="tl">
                    <a:srgbClr val="000000">
                      <a:alpha val="43137"/>
                    </a:srgbClr>
                  </a:outerShdw>
                </a:effectLst>
              </a:rPr>
              <a:t>Future appearance predicted in the OT (Mal 4:5-6; Jude 9)</a:t>
            </a:r>
          </a:p>
          <a:p>
            <a:pPr marL="461963" indent="-461963">
              <a:spcBef>
                <a:spcPts val="0"/>
              </a:spcBef>
              <a:spcAft>
                <a:spcPts val="1800"/>
              </a:spcAft>
              <a:defRPr/>
            </a:pPr>
            <a:r>
              <a:rPr lang="en-US" dirty="0">
                <a:effectLst>
                  <a:outerShdw blurRad="38100" dist="38100" dir="2700000" algn="tl">
                    <a:srgbClr val="000000">
                      <a:alpha val="43137"/>
                    </a:srgbClr>
                  </a:outerShdw>
                </a:effectLst>
              </a:rPr>
              <a:t>Never fulfilled in the NT (Luke 1:17; John 1:21)</a:t>
            </a:r>
          </a:p>
        </p:txBody>
      </p:sp>
      <p:pic>
        <p:nvPicPr>
          <p:cNvPr id="5" name="Picture 2" descr="Image result for two witnesses bible">
            <a:extLst>
              <a:ext uri="{FF2B5EF4-FFF2-40B4-BE49-F238E27FC236}">
                <a16:creationId xmlns:a16="http://schemas.microsoft.com/office/drawing/2014/main" id="{ADA7A268-73A2-47D4-A041-5370AB2B7E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4953000"/>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217051"/>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D99C38-B64D-4DE8-BBB4-9F97DD9C0E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51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mn-cs"/>
              </a:rPr>
              <a:t>Matthew 17:1-3</a:t>
            </a:r>
          </a:p>
          <a:p>
            <a:pPr algn="just">
              <a:spcAft>
                <a:spcPts val="1000"/>
              </a:spcAft>
            </a:pP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“Six days later Jesus took with Him Peter and James and John his brother, and led them up on a high mountain by themselves.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was transfigured before them; and His face shone like the sun, and His garments became as white as light.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behold,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Moses and Elijah appeared to them</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talking with Him.”</a:t>
            </a:r>
          </a:p>
        </p:txBody>
      </p:sp>
      <p:pic>
        <p:nvPicPr>
          <p:cNvPr id="5" name="Picture 2" descr="Image result for two witnesses bible">
            <a:extLst>
              <a:ext uri="{FF2B5EF4-FFF2-40B4-BE49-F238E27FC236}">
                <a16:creationId xmlns:a16="http://schemas.microsoft.com/office/drawing/2014/main" id="{CCAA759A-FA46-4A2E-8775-A3ECBA80624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7600" y="3505200"/>
            <a:ext cx="18288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14138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2CC288A4-9724-4038-B634-60C0CF14AB5F}"/>
              </a:ext>
            </a:extLst>
          </p:cNvPr>
          <p:cNvSpPr>
            <a:spLocks noGrp="1" noChangeArrowheads="1"/>
          </p:cNvSpPr>
          <p:nvPr>
            <p:ph type="title"/>
          </p:nvPr>
        </p:nvSpPr>
        <p:spPr>
          <a:xfrm>
            <a:off x="266700" y="228600"/>
            <a:ext cx="8610600" cy="914400"/>
          </a:xfrm>
        </p:spPr>
        <p:txBody>
          <a:bodyPr/>
          <a:lstStyle/>
          <a:p>
            <a:pPr algn="ctr"/>
            <a:r>
              <a:rPr lang="en-US" altLang="en-US" sz="3600" dirty="0">
                <a:effectLst>
                  <a:outerShdw blurRad="38100" dist="38100" dir="2700000" algn="tl">
                    <a:srgbClr val="000000">
                      <a:alpha val="43137"/>
                    </a:srgbClr>
                  </a:outerShdw>
                </a:effectLst>
              </a:rPr>
              <a:t>Identity of the 2 Witnesses: Moses and Elijah</a:t>
            </a:r>
          </a:p>
        </p:txBody>
      </p:sp>
      <p:sp>
        <p:nvSpPr>
          <p:cNvPr id="66563" name="Rectangle 3">
            <a:extLst>
              <a:ext uri="{FF2B5EF4-FFF2-40B4-BE49-F238E27FC236}">
                <a16:creationId xmlns:a16="http://schemas.microsoft.com/office/drawing/2014/main" id="{EA0BFB43-B8C1-4AA1-B02A-71643EEFEE52}"/>
              </a:ext>
            </a:extLst>
          </p:cNvPr>
          <p:cNvSpPr>
            <a:spLocks noGrp="1" noChangeArrowheads="1"/>
          </p:cNvSpPr>
          <p:nvPr>
            <p:ph type="body" idx="1"/>
          </p:nvPr>
        </p:nvSpPr>
        <p:spPr>
          <a:xfrm>
            <a:off x="381000" y="1219200"/>
            <a:ext cx="8382000" cy="3657600"/>
          </a:xfrm>
        </p:spPr>
        <p:txBody>
          <a:bodyPr/>
          <a:lstStyle/>
          <a:p>
            <a:pPr marL="461963" indent="-461963">
              <a:spcBef>
                <a:spcPts val="0"/>
              </a:spcBef>
              <a:spcAft>
                <a:spcPts val="1800"/>
              </a:spcAft>
              <a:defRPr/>
            </a:pPr>
            <a:r>
              <a:rPr lang="en-US" dirty="0">
                <a:effectLst>
                  <a:outerShdw blurRad="38100" dist="38100" dir="2700000" algn="tl">
                    <a:srgbClr val="000000">
                      <a:alpha val="43137"/>
                    </a:srgbClr>
                  </a:outerShdw>
                </a:effectLst>
              </a:rPr>
              <a:t>Transfiguration (Matt 17:3)</a:t>
            </a:r>
          </a:p>
          <a:p>
            <a:pPr marL="461963" indent="-461963">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Ministries cut short in the OT (2 Kgs 2:11-12; Num 20:12)</a:t>
            </a:r>
          </a:p>
          <a:p>
            <a:pPr marL="461963" indent="-461963">
              <a:spcBef>
                <a:spcPts val="0"/>
              </a:spcBef>
              <a:spcAft>
                <a:spcPts val="1800"/>
              </a:spcAft>
              <a:defRPr/>
            </a:pPr>
            <a:r>
              <a:rPr lang="en-US" dirty="0">
                <a:effectLst>
                  <a:outerShdw blurRad="38100" dist="38100" dir="2700000" algn="tl">
                    <a:srgbClr val="000000">
                      <a:alpha val="43137"/>
                    </a:srgbClr>
                  </a:outerShdw>
                </a:effectLst>
              </a:rPr>
              <a:t>Future appearance predicted in the OT (Mal 4:5-6; Jude 9)</a:t>
            </a:r>
          </a:p>
          <a:p>
            <a:pPr marL="461963" indent="-461963">
              <a:spcBef>
                <a:spcPts val="0"/>
              </a:spcBef>
              <a:spcAft>
                <a:spcPts val="1800"/>
              </a:spcAft>
              <a:defRPr/>
            </a:pPr>
            <a:r>
              <a:rPr lang="en-US" dirty="0">
                <a:effectLst>
                  <a:outerShdw blurRad="38100" dist="38100" dir="2700000" algn="tl">
                    <a:srgbClr val="000000">
                      <a:alpha val="43137"/>
                    </a:srgbClr>
                  </a:outerShdw>
                </a:effectLst>
              </a:rPr>
              <a:t>Never fulfilled in the NT (Luke 1:17; John 1:21)</a:t>
            </a:r>
          </a:p>
        </p:txBody>
      </p:sp>
      <p:pic>
        <p:nvPicPr>
          <p:cNvPr id="5" name="Picture 2" descr="Image result for two witnesses bible">
            <a:extLst>
              <a:ext uri="{FF2B5EF4-FFF2-40B4-BE49-F238E27FC236}">
                <a16:creationId xmlns:a16="http://schemas.microsoft.com/office/drawing/2014/main" id="{ADA7A268-73A2-47D4-A041-5370AB2B7E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4953000"/>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12822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1143000"/>
          </a:xfrm>
        </p:spPr>
        <p:txBody>
          <a:bodyPr/>
          <a:lstStyle/>
          <a:p>
            <a:pPr algn="ctr"/>
            <a:r>
              <a:rPr lang="en-US" altLang="en-US" sz="3600" dirty="0"/>
              <a:t>5 Non-Chronological Parenthetical Insertions</a:t>
            </a: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228600" y="1371600"/>
            <a:ext cx="8713788" cy="5181600"/>
          </a:xfrm>
        </p:spPr>
        <p:txBody>
          <a:bodyPr/>
          <a:lstStyle/>
          <a:p>
            <a:pPr marL="514350" indent="-514350">
              <a:spcBef>
                <a:spcPts val="0"/>
              </a:spcBef>
              <a:spcAft>
                <a:spcPts val="1800"/>
              </a:spcAft>
              <a:buSzPct val="100000"/>
              <a:buFont typeface="+mj-lt"/>
              <a:buAutoNum type="arabicPeriod"/>
              <a:defRPr/>
            </a:pPr>
            <a:r>
              <a:rPr lang="en-US" dirty="0"/>
              <a:t>Rev 7 – 144,000 Jews</a:t>
            </a:r>
          </a:p>
          <a:p>
            <a:pPr marL="514350" indent="-514350">
              <a:spcBef>
                <a:spcPts val="0"/>
              </a:spcBef>
              <a:spcAft>
                <a:spcPts val="1800"/>
              </a:spcAft>
              <a:buSzPct val="100000"/>
              <a:buFont typeface="+mj-lt"/>
              <a:buAutoNum type="arabicPeriod"/>
              <a:defRPr/>
            </a:pPr>
            <a:r>
              <a:rPr lang="en-US" b="1" u="sng" dirty="0">
                <a:solidFill>
                  <a:srgbClr val="FFFFCC"/>
                </a:solidFill>
              </a:rPr>
              <a:t>Rev 10:1-11:13 – Announcement of no more delay and the two witnesses</a:t>
            </a:r>
          </a:p>
          <a:p>
            <a:pPr marL="514350" indent="-514350">
              <a:spcBef>
                <a:spcPts val="0"/>
              </a:spcBef>
              <a:spcAft>
                <a:spcPts val="1800"/>
              </a:spcAft>
              <a:buSzPct val="100000"/>
              <a:buFont typeface="+mj-lt"/>
              <a:buAutoNum type="arabicPeriod"/>
              <a:defRPr/>
            </a:pPr>
            <a:r>
              <a:rPr lang="en-US" dirty="0"/>
              <a:t>Rev 12-</a:t>
            </a:r>
            <a:r>
              <a:rPr lang="en-US" dirty="0">
                <a:cs typeface="Calibri" panose="020F0502020204030204" pitchFamily="34" charset="0"/>
              </a:rPr>
              <a:t>14</a:t>
            </a:r>
            <a:r>
              <a:rPr lang="en-US" dirty="0"/>
              <a:t> – </a:t>
            </a:r>
            <a:r>
              <a:rPr lang="en-US" dirty="0">
                <a:cs typeface="Calibri" panose="020F0502020204030204" pitchFamily="34" charset="0"/>
              </a:rPr>
              <a:t>Israel’s flight, two beasts, six scenes of hope</a:t>
            </a:r>
          </a:p>
          <a:p>
            <a:pPr marL="514350" indent="-514350">
              <a:spcBef>
                <a:spcPts val="0"/>
              </a:spcBef>
              <a:spcAft>
                <a:spcPts val="1800"/>
              </a:spcAft>
              <a:buSzPct val="100000"/>
              <a:buFont typeface="+mj-lt"/>
              <a:buAutoNum type="arabicPeriod"/>
              <a:defRPr/>
            </a:pPr>
            <a:r>
              <a:rPr lang="en-US" dirty="0"/>
              <a:t>Rev 16</a:t>
            </a:r>
            <a:r>
              <a:rPr lang="en-US" dirty="0">
                <a:cs typeface="Calibri" panose="020F0502020204030204" pitchFamily="34" charset="0"/>
              </a:rPr>
              <a:t>:13-16</a:t>
            </a:r>
            <a:r>
              <a:rPr lang="en-US" dirty="0"/>
              <a:t> – </a:t>
            </a:r>
            <a:r>
              <a:rPr lang="en-US" dirty="0">
                <a:cs typeface="Calibri" panose="020F0502020204030204" pitchFamily="34" charset="0"/>
              </a:rPr>
              <a:t>Gathering of the nations to Armageddon</a:t>
            </a:r>
          </a:p>
          <a:p>
            <a:pPr marL="514350" indent="-514350">
              <a:spcBef>
                <a:spcPts val="0"/>
              </a:spcBef>
              <a:spcAft>
                <a:spcPts val="1800"/>
              </a:spcAft>
              <a:buSzPct val="100000"/>
              <a:buFont typeface="+mj-lt"/>
              <a:buAutoNum type="arabicPeriod"/>
              <a:defRPr/>
            </a:pPr>
            <a:r>
              <a:rPr lang="en-US" dirty="0"/>
              <a:t>Rev 17:1-</a:t>
            </a:r>
            <a:r>
              <a:rPr lang="en-US" dirty="0">
                <a:cs typeface="Calibri" panose="020F0502020204030204" pitchFamily="34" charset="0"/>
              </a:rPr>
              <a:t>19:6</a:t>
            </a:r>
            <a:r>
              <a:rPr lang="en-US" dirty="0"/>
              <a:t> – </a:t>
            </a:r>
            <a:r>
              <a:rPr lang="en-US" dirty="0">
                <a:cs typeface="Calibri" panose="020F0502020204030204" pitchFamily="34" charset="0"/>
              </a:rPr>
              <a:t>Babylon’s fall</a:t>
            </a:r>
            <a:endParaRPr lang="en-US" sz="3600" dirty="0">
              <a:cs typeface="Calibri" panose="020F0502020204030204" pitchFamily="34" charset="0"/>
            </a:endParaRPr>
          </a:p>
        </p:txBody>
      </p:sp>
    </p:spTree>
    <p:extLst>
      <p:ext uri="{BB962C8B-B14F-4D97-AF65-F5344CB8AC3E}">
        <p14:creationId xmlns:p14="http://schemas.microsoft.com/office/powerpoint/2010/main" val="161989408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2CC288A4-9724-4038-B634-60C0CF14AB5F}"/>
              </a:ext>
            </a:extLst>
          </p:cNvPr>
          <p:cNvSpPr>
            <a:spLocks noGrp="1" noChangeArrowheads="1"/>
          </p:cNvSpPr>
          <p:nvPr>
            <p:ph type="title"/>
          </p:nvPr>
        </p:nvSpPr>
        <p:spPr>
          <a:xfrm>
            <a:off x="266700" y="228600"/>
            <a:ext cx="8610600" cy="914400"/>
          </a:xfrm>
        </p:spPr>
        <p:txBody>
          <a:bodyPr/>
          <a:lstStyle/>
          <a:p>
            <a:pPr algn="ctr"/>
            <a:r>
              <a:rPr lang="en-US" altLang="en-US" sz="3600" dirty="0">
                <a:effectLst>
                  <a:outerShdw blurRad="38100" dist="38100" dir="2700000" algn="tl">
                    <a:srgbClr val="000000">
                      <a:alpha val="43137"/>
                    </a:srgbClr>
                  </a:outerShdw>
                </a:effectLst>
              </a:rPr>
              <a:t>Identity of the 2 Witnesses: Moses and Elijah</a:t>
            </a:r>
          </a:p>
        </p:txBody>
      </p:sp>
      <p:sp>
        <p:nvSpPr>
          <p:cNvPr id="66563" name="Rectangle 3">
            <a:extLst>
              <a:ext uri="{FF2B5EF4-FFF2-40B4-BE49-F238E27FC236}">
                <a16:creationId xmlns:a16="http://schemas.microsoft.com/office/drawing/2014/main" id="{EA0BFB43-B8C1-4AA1-B02A-71643EEFEE52}"/>
              </a:ext>
            </a:extLst>
          </p:cNvPr>
          <p:cNvSpPr>
            <a:spLocks noGrp="1" noChangeArrowheads="1"/>
          </p:cNvSpPr>
          <p:nvPr>
            <p:ph type="body" idx="1"/>
          </p:nvPr>
        </p:nvSpPr>
        <p:spPr>
          <a:xfrm>
            <a:off x="381000" y="1219200"/>
            <a:ext cx="8382000" cy="3657600"/>
          </a:xfrm>
        </p:spPr>
        <p:txBody>
          <a:bodyPr/>
          <a:lstStyle/>
          <a:p>
            <a:pPr marL="461963" indent="-461963">
              <a:spcBef>
                <a:spcPts val="0"/>
              </a:spcBef>
              <a:spcAft>
                <a:spcPts val="1800"/>
              </a:spcAft>
              <a:defRPr/>
            </a:pPr>
            <a:r>
              <a:rPr lang="en-US" dirty="0">
                <a:effectLst>
                  <a:outerShdw blurRad="38100" dist="38100" dir="2700000" algn="tl">
                    <a:srgbClr val="000000">
                      <a:alpha val="43137"/>
                    </a:srgbClr>
                  </a:outerShdw>
                </a:effectLst>
              </a:rPr>
              <a:t>Transfiguration (Matt 17:3)</a:t>
            </a:r>
          </a:p>
          <a:p>
            <a:pPr marL="461963" indent="-461963">
              <a:spcBef>
                <a:spcPts val="0"/>
              </a:spcBef>
              <a:spcAft>
                <a:spcPts val="1800"/>
              </a:spcAft>
              <a:defRPr/>
            </a:pPr>
            <a:r>
              <a:rPr lang="en-US" dirty="0">
                <a:effectLst>
                  <a:outerShdw blurRad="38100" dist="38100" dir="2700000" algn="tl">
                    <a:srgbClr val="000000">
                      <a:alpha val="43137"/>
                    </a:srgbClr>
                  </a:outerShdw>
                </a:effectLst>
              </a:rPr>
              <a:t>Ministries cut short in the OT (2 Kgs 2:11-12; Num 20:12)</a:t>
            </a:r>
          </a:p>
          <a:p>
            <a:pPr marL="461963" indent="-461963">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Future appearance predicted in the OT (Mal 4:5-6; Jude 9)</a:t>
            </a:r>
          </a:p>
          <a:p>
            <a:pPr marL="461963" indent="-461963">
              <a:spcBef>
                <a:spcPts val="0"/>
              </a:spcBef>
              <a:spcAft>
                <a:spcPts val="1800"/>
              </a:spcAft>
              <a:defRPr/>
            </a:pPr>
            <a:r>
              <a:rPr lang="en-US" dirty="0">
                <a:effectLst>
                  <a:outerShdw blurRad="38100" dist="38100" dir="2700000" algn="tl">
                    <a:srgbClr val="000000">
                      <a:alpha val="43137"/>
                    </a:srgbClr>
                  </a:outerShdw>
                </a:effectLst>
              </a:rPr>
              <a:t>Never fulfilled in the NT (Luke 1:17; John 1:21)</a:t>
            </a:r>
          </a:p>
        </p:txBody>
      </p:sp>
      <p:pic>
        <p:nvPicPr>
          <p:cNvPr id="5" name="Picture 2" descr="Image result for two witnesses bible">
            <a:extLst>
              <a:ext uri="{FF2B5EF4-FFF2-40B4-BE49-F238E27FC236}">
                <a16:creationId xmlns:a16="http://schemas.microsoft.com/office/drawing/2014/main" id="{ADA7A268-73A2-47D4-A041-5370AB2B7E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4953000"/>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670247"/>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D99C38-B64D-4DE8-BBB4-9F97DD9C0E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69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mn-cs"/>
              </a:rPr>
              <a:t>Malachi 4:5-6</a:t>
            </a:r>
          </a:p>
          <a:p>
            <a:pPr algn="just">
              <a:spcAft>
                <a:spcPts val="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I am going to send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Elijah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prophet before the coming of the great and terrible day of the Lord.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will restore the hearts of the fathers to their children and the hearts of the children to their fathers, so that I will not come and smite the land with a curse.”</a:t>
            </a:r>
          </a:p>
        </p:txBody>
      </p:sp>
      <p:pic>
        <p:nvPicPr>
          <p:cNvPr id="4" name="Picture 2" descr="Image result for two witnesses bible">
            <a:extLst>
              <a:ext uri="{FF2B5EF4-FFF2-40B4-BE49-F238E27FC236}">
                <a16:creationId xmlns:a16="http://schemas.microsoft.com/office/drawing/2014/main" id="{A67BCFB5-0EAC-4036-BC2B-C66C78F7C26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7600" y="3505200"/>
            <a:ext cx="18288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66497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D99C38-B64D-4DE8-BBB4-9F97DD9C0E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71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mn-cs"/>
              </a:rPr>
              <a:t>Jude 9</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Michael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archangel, when he disputed with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devil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argued about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body of Moses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did not dare pronounce against him a railing judgment, but said, ‘The Lord rebuke you!’”</a:t>
            </a:r>
          </a:p>
        </p:txBody>
      </p:sp>
      <p:pic>
        <p:nvPicPr>
          <p:cNvPr id="5" name="Picture 2" descr="Image result for two witnesses bible">
            <a:extLst>
              <a:ext uri="{FF2B5EF4-FFF2-40B4-BE49-F238E27FC236}">
                <a16:creationId xmlns:a16="http://schemas.microsoft.com/office/drawing/2014/main" id="{B716BFD3-36A1-4D82-9317-0CE170C7096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7600" y="3505200"/>
            <a:ext cx="18288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528049"/>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2CC288A4-9724-4038-B634-60C0CF14AB5F}"/>
              </a:ext>
            </a:extLst>
          </p:cNvPr>
          <p:cNvSpPr>
            <a:spLocks noGrp="1" noChangeArrowheads="1"/>
          </p:cNvSpPr>
          <p:nvPr>
            <p:ph type="title"/>
          </p:nvPr>
        </p:nvSpPr>
        <p:spPr>
          <a:xfrm>
            <a:off x="266700" y="228600"/>
            <a:ext cx="8610600" cy="914400"/>
          </a:xfrm>
        </p:spPr>
        <p:txBody>
          <a:bodyPr/>
          <a:lstStyle/>
          <a:p>
            <a:pPr algn="ctr"/>
            <a:r>
              <a:rPr lang="en-US" altLang="en-US" sz="3600" dirty="0">
                <a:effectLst>
                  <a:outerShdw blurRad="38100" dist="38100" dir="2700000" algn="tl">
                    <a:srgbClr val="000000">
                      <a:alpha val="43137"/>
                    </a:srgbClr>
                  </a:outerShdw>
                </a:effectLst>
              </a:rPr>
              <a:t>Identity of the 2 Witnesses: Moses and Elijah</a:t>
            </a:r>
          </a:p>
        </p:txBody>
      </p:sp>
      <p:sp>
        <p:nvSpPr>
          <p:cNvPr id="66563" name="Rectangle 3">
            <a:extLst>
              <a:ext uri="{FF2B5EF4-FFF2-40B4-BE49-F238E27FC236}">
                <a16:creationId xmlns:a16="http://schemas.microsoft.com/office/drawing/2014/main" id="{EA0BFB43-B8C1-4AA1-B02A-71643EEFEE52}"/>
              </a:ext>
            </a:extLst>
          </p:cNvPr>
          <p:cNvSpPr>
            <a:spLocks noGrp="1" noChangeArrowheads="1"/>
          </p:cNvSpPr>
          <p:nvPr>
            <p:ph type="body" idx="1"/>
          </p:nvPr>
        </p:nvSpPr>
        <p:spPr>
          <a:xfrm>
            <a:off x="381000" y="1219200"/>
            <a:ext cx="8496300" cy="3657600"/>
          </a:xfrm>
        </p:spPr>
        <p:txBody>
          <a:bodyPr/>
          <a:lstStyle/>
          <a:p>
            <a:pPr marL="461963" indent="-461963">
              <a:spcBef>
                <a:spcPts val="0"/>
              </a:spcBef>
              <a:spcAft>
                <a:spcPts val="1800"/>
              </a:spcAft>
              <a:defRPr/>
            </a:pPr>
            <a:r>
              <a:rPr lang="en-US" dirty="0">
                <a:effectLst>
                  <a:outerShdw blurRad="38100" dist="38100" dir="2700000" algn="tl">
                    <a:srgbClr val="000000">
                      <a:alpha val="43137"/>
                    </a:srgbClr>
                  </a:outerShdw>
                </a:effectLst>
              </a:rPr>
              <a:t>Transfiguration (Matt 17:3)</a:t>
            </a:r>
          </a:p>
          <a:p>
            <a:pPr marL="461963" indent="-461963">
              <a:spcBef>
                <a:spcPts val="0"/>
              </a:spcBef>
              <a:spcAft>
                <a:spcPts val="1800"/>
              </a:spcAft>
              <a:defRPr/>
            </a:pPr>
            <a:r>
              <a:rPr lang="en-US" dirty="0">
                <a:effectLst>
                  <a:outerShdw blurRad="38100" dist="38100" dir="2700000" algn="tl">
                    <a:srgbClr val="000000">
                      <a:alpha val="43137"/>
                    </a:srgbClr>
                  </a:outerShdw>
                </a:effectLst>
              </a:rPr>
              <a:t>Ministries cut short in the OT (2 Kgs 2:11-12; Num 20:12)</a:t>
            </a:r>
          </a:p>
          <a:p>
            <a:pPr marL="461963" indent="-461963">
              <a:spcBef>
                <a:spcPts val="0"/>
              </a:spcBef>
              <a:spcAft>
                <a:spcPts val="1800"/>
              </a:spcAft>
              <a:defRPr/>
            </a:pPr>
            <a:r>
              <a:rPr lang="en-US" dirty="0">
                <a:effectLst>
                  <a:outerShdw blurRad="38100" dist="38100" dir="2700000" algn="tl">
                    <a:srgbClr val="000000">
                      <a:alpha val="43137"/>
                    </a:srgbClr>
                  </a:outerShdw>
                </a:effectLst>
              </a:rPr>
              <a:t>Future appearance predicted in the OT (Mal 4:5-6; Jude 9)</a:t>
            </a:r>
          </a:p>
          <a:p>
            <a:pPr marL="461963" indent="-461963">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Never fulfilled in the NT (Luke 1:17; John 1:21)</a:t>
            </a:r>
          </a:p>
        </p:txBody>
      </p:sp>
      <p:pic>
        <p:nvPicPr>
          <p:cNvPr id="5" name="Picture 2" descr="Image result for two witnesses bible">
            <a:extLst>
              <a:ext uri="{FF2B5EF4-FFF2-40B4-BE49-F238E27FC236}">
                <a16:creationId xmlns:a16="http://schemas.microsoft.com/office/drawing/2014/main" id="{ADA7A268-73A2-47D4-A041-5370AB2B7E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4953000"/>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617863"/>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D99C38-B64D-4DE8-BBB4-9F97DD9C0E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69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mn-cs"/>
              </a:rPr>
              <a:t>Malachi 4:5-6</a:t>
            </a:r>
          </a:p>
          <a:p>
            <a:pPr algn="just">
              <a:spcAft>
                <a:spcPts val="100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I am going to send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Elijah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prophet before the coming of the great and terrible day of the Lord.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will restore the hearts of the fathers to their children and the hearts of the children to their fathers, so that I will not come and smite the land with a curse.”</a:t>
            </a:r>
          </a:p>
        </p:txBody>
      </p:sp>
      <p:pic>
        <p:nvPicPr>
          <p:cNvPr id="5" name="Picture 2" descr="Image result for two witnesses bible">
            <a:extLst>
              <a:ext uri="{FF2B5EF4-FFF2-40B4-BE49-F238E27FC236}">
                <a16:creationId xmlns:a16="http://schemas.microsoft.com/office/drawing/2014/main" id="{00038727-4257-4009-8A4E-8B6C829C474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7600" y="3505200"/>
            <a:ext cx="18288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21290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D99C38-B64D-4DE8-BBB4-9F97DD9C0E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20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mn-cs"/>
              </a:rPr>
              <a:t>Luke 1:17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 he who will go as a forerunner before Him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spirit and power of Elijah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turn the hearts of the fathers back to the children, and the disobedient to the attitude of the righteous, so as to make ready a people prepared for the Lord.”</a:t>
            </a:r>
          </a:p>
        </p:txBody>
      </p:sp>
      <p:pic>
        <p:nvPicPr>
          <p:cNvPr id="5" name="Picture 2" descr="Image result for two witnesses bible">
            <a:extLst>
              <a:ext uri="{FF2B5EF4-FFF2-40B4-BE49-F238E27FC236}">
                <a16:creationId xmlns:a16="http://schemas.microsoft.com/office/drawing/2014/main" id="{D2751287-5E12-431C-97D1-F725D61A4CA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7600" y="3505200"/>
            <a:ext cx="18288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174790"/>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D99C38-B64D-4DE8-BBB4-9F97DD9C0E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51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mn-cs"/>
              </a:rPr>
              <a:t>John 1:19-21</a:t>
            </a:r>
          </a:p>
          <a:p>
            <a:pPr algn="just">
              <a:spcAft>
                <a:spcPts val="100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latin typeface="Calibri" panose="020F0502020204030204" pitchFamily="34" charset="0"/>
                <a:cs typeface="Calibri" panose="020F0502020204030204" pitchFamily="34" charset="0"/>
              </a:rPr>
              <a:t>19</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is the testimony of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the Jews sent to him priests and Levites from Jerusalem to ask him, ‘Who are you?’ </a:t>
            </a:r>
            <a:r>
              <a:rPr lang="en-US" sz="3000" baseline="30000" dirty="0">
                <a:latin typeface="Calibri" panose="020F0502020204030204" pitchFamily="34" charset="0"/>
                <a:cs typeface="Calibri" panose="020F0502020204030204" pitchFamily="34" charset="0"/>
              </a:rPr>
              <a:t>20</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confessed and did not deny, but confessed, ‘I am not the Christ.’ </a:t>
            </a:r>
            <a:r>
              <a:rPr lang="en-US" sz="3000" baseline="30000" dirty="0">
                <a:latin typeface="Calibri" panose="020F0502020204030204" pitchFamily="34" charset="0"/>
                <a:cs typeface="Calibri" panose="020F0502020204030204" pitchFamily="34" charset="0"/>
              </a:rPr>
              <a:t>21</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asked him, ‘What then?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you Elijah?’ And he said, ‘I am not</a:t>
            </a: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you the Prophet?’ And he answered, ‘No.’”</a:t>
            </a:r>
            <a:r>
              <a:rPr lang="en-US" sz="3000" dirty="0">
                <a:latin typeface="Calibri" panose="020F0502020204030204" pitchFamily="34" charset="0"/>
                <a:cs typeface="Calibri" panose="020F0502020204030204" pitchFamily="34" charset="0"/>
              </a:rPr>
              <a:t> </a:t>
            </a:r>
          </a:p>
        </p:txBody>
      </p:sp>
      <p:pic>
        <p:nvPicPr>
          <p:cNvPr id="5" name="Picture 2" descr="Image result for two witnesses bible">
            <a:extLst>
              <a:ext uri="{FF2B5EF4-FFF2-40B4-BE49-F238E27FC236}">
                <a16:creationId xmlns:a16="http://schemas.microsoft.com/office/drawing/2014/main" id="{A408CFFE-0F97-4D06-A7C7-1E131685A95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7600" y="3505200"/>
            <a:ext cx="18288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739929"/>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2CC288A4-9724-4038-B634-60C0CF14AB5F}"/>
              </a:ext>
            </a:extLst>
          </p:cNvPr>
          <p:cNvSpPr>
            <a:spLocks noGrp="1" noChangeArrowheads="1"/>
          </p:cNvSpPr>
          <p:nvPr>
            <p:ph type="title"/>
          </p:nvPr>
        </p:nvSpPr>
        <p:spPr>
          <a:xfrm>
            <a:off x="266700" y="228600"/>
            <a:ext cx="8610600" cy="914400"/>
          </a:xfrm>
        </p:spPr>
        <p:txBody>
          <a:bodyPr/>
          <a:lstStyle/>
          <a:p>
            <a:pPr algn="ctr"/>
            <a:r>
              <a:rPr lang="en-US" altLang="en-US" sz="3600" dirty="0">
                <a:effectLst>
                  <a:outerShdw blurRad="38100" dist="38100" dir="2700000" algn="tl">
                    <a:srgbClr val="000000">
                      <a:alpha val="43137"/>
                    </a:srgbClr>
                  </a:outerShdw>
                </a:effectLst>
              </a:rPr>
              <a:t>Identity of the 2 Witnesses: Moses and Elijah</a:t>
            </a:r>
          </a:p>
        </p:txBody>
      </p:sp>
      <p:sp>
        <p:nvSpPr>
          <p:cNvPr id="66563" name="Rectangle 3">
            <a:extLst>
              <a:ext uri="{FF2B5EF4-FFF2-40B4-BE49-F238E27FC236}">
                <a16:creationId xmlns:a16="http://schemas.microsoft.com/office/drawing/2014/main" id="{EA0BFB43-B8C1-4AA1-B02A-71643EEFEE52}"/>
              </a:ext>
            </a:extLst>
          </p:cNvPr>
          <p:cNvSpPr>
            <a:spLocks noGrp="1" noChangeArrowheads="1"/>
          </p:cNvSpPr>
          <p:nvPr>
            <p:ph type="body" idx="1"/>
          </p:nvPr>
        </p:nvSpPr>
        <p:spPr>
          <a:xfrm>
            <a:off x="381000" y="1219200"/>
            <a:ext cx="8382000" cy="3657600"/>
          </a:xfrm>
        </p:spPr>
        <p:txBody>
          <a:bodyPr/>
          <a:lstStyle/>
          <a:p>
            <a:pPr marL="461963" indent="-461963">
              <a:spcBef>
                <a:spcPts val="0"/>
              </a:spcBef>
              <a:spcAft>
                <a:spcPts val="1800"/>
              </a:spcAft>
              <a:defRPr/>
            </a:pPr>
            <a:r>
              <a:rPr lang="en-US" dirty="0">
                <a:effectLst>
                  <a:outerShdw blurRad="38100" dist="38100" dir="2700000" algn="tl">
                    <a:srgbClr val="000000">
                      <a:alpha val="43137"/>
                    </a:srgbClr>
                  </a:outerShdw>
                </a:effectLst>
              </a:rPr>
              <a:t>Transfiguration (Matt 17:3)</a:t>
            </a:r>
          </a:p>
          <a:p>
            <a:pPr marL="461963" indent="-461963">
              <a:spcBef>
                <a:spcPts val="0"/>
              </a:spcBef>
              <a:spcAft>
                <a:spcPts val="1800"/>
              </a:spcAft>
              <a:defRPr/>
            </a:pPr>
            <a:r>
              <a:rPr lang="en-US" dirty="0">
                <a:effectLst>
                  <a:outerShdw blurRad="38100" dist="38100" dir="2700000" algn="tl">
                    <a:srgbClr val="000000">
                      <a:alpha val="43137"/>
                    </a:srgbClr>
                  </a:outerShdw>
                </a:effectLst>
              </a:rPr>
              <a:t>Ministries cut short in the OT (2 Kgs 2:11-12; Num 20:12)</a:t>
            </a:r>
          </a:p>
          <a:p>
            <a:pPr marL="461963" indent="-461963">
              <a:spcBef>
                <a:spcPts val="0"/>
              </a:spcBef>
              <a:spcAft>
                <a:spcPts val="1800"/>
              </a:spcAft>
              <a:defRPr/>
            </a:pPr>
            <a:r>
              <a:rPr lang="en-US" dirty="0">
                <a:effectLst>
                  <a:outerShdw blurRad="38100" dist="38100" dir="2700000" algn="tl">
                    <a:srgbClr val="000000">
                      <a:alpha val="43137"/>
                    </a:srgbClr>
                  </a:outerShdw>
                </a:effectLst>
              </a:rPr>
              <a:t>Future appearance predicted in the OT (Mal 4:5-6; Jude 9)</a:t>
            </a:r>
          </a:p>
          <a:p>
            <a:pPr marL="461963" indent="-461963">
              <a:spcBef>
                <a:spcPts val="0"/>
              </a:spcBef>
              <a:spcAft>
                <a:spcPts val="1800"/>
              </a:spcAft>
              <a:defRPr/>
            </a:pPr>
            <a:r>
              <a:rPr lang="en-US" dirty="0">
                <a:effectLst>
                  <a:outerShdw blurRad="38100" dist="38100" dir="2700000" algn="tl">
                    <a:srgbClr val="000000">
                      <a:alpha val="43137"/>
                    </a:srgbClr>
                  </a:outerShdw>
                </a:effectLst>
              </a:rPr>
              <a:t>Never fulfilled in the NT (Luke 1:17; John 1:21)</a:t>
            </a:r>
          </a:p>
        </p:txBody>
      </p:sp>
      <p:pic>
        <p:nvPicPr>
          <p:cNvPr id="5" name="Picture 2" descr="Image result for two witnesses bible">
            <a:extLst>
              <a:ext uri="{FF2B5EF4-FFF2-40B4-BE49-F238E27FC236}">
                <a16:creationId xmlns:a16="http://schemas.microsoft.com/office/drawing/2014/main" id="{ADA7A268-73A2-47D4-A041-5370AB2B7E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4953000"/>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630449"/>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7683-4DF2-488F-AB2D-2778918CDCC5}"/>
              </a:ext>
            </a:extLst>
          </p:cNvPr>
          <p:cNvSpPr>
            <a:spLocks noGrp="1"/>
          </p:cNvSpPr>
          <p:nvPr>
            <p:ph idx="1"/>
          </p:nvPr>
        </p:nvSpPr>
        <p:spPr>
          <a:xfrm>
            <a:off x="381000" y="1155414"/>
            <a:ext cx="8382000" cy="3949986"/>
          </a:xfrm>
        </p:spPr>
        <p:txBody>
          <a:bodyPr/>
          <a:lstStyle/>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Revelation 7 – 144,000 Jews</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Revelation 11 – Two Jewish witnesses</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Revelation 12 – Israel flees</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Revelation 20:9 – Jerusalem in the kingdom</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Revelation 21:12 – 13-Gates of the eternal city</a:t>
            </a:r>
            <a:endParaRPr lang="en-US" sz="2800" dirty="0"/>
          </a:p>
        </p:txBody>
      </p:sp>
      <p:sp>
        <p:nvSpPr>
          <p:cNvPr id="4" name="Title 1">
            <a:extLst>
              <a:ext uri="{FF2B5EF4-FFF2-40B4-BE49-F238E27FC236}">
                <a16:creationId xmlns:a16="http://schemas.microsoft.com/office/drawing/2014/main" id="{7FB62F4C-289E-46B5-ABC8-FCEE7E2004FE}"/>
              </a:ext>
            </a:extLst>
          </p:cNvPr>
          <p:cNvSpPr txBox="1">
            <a:spLocks/>
          </p:cNvSpPr>
          <p:nvPr/>
        </p:nvSpPr>
        <p:spPr bwMode="auto">
          <a:xfrm>
            <a:off x="685800" y="228600"/>
            <a:ext cx="7772400" cy="92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God’s Work Through Israel</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5F2AAA06-A73B-4FB0-BC7B-E18313F643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5954" y="4724400"/>
            <a:ext cx="1772093" cy="1828800"/>
          </a:xfrm>
          <a:prstGeom prst="rect">
            <a:avLst/>
          </a:prstGeom>
        </p:spPr>
      </p:pic>
    </p:spTree>
    <p:extLst>
      <p:ext uri="{BB962C8B-B14F-4D97-AF65-F5344CB8AC3E}">
        <p14:creationId xmlns:p14="http://schemas.microsoft.com/office/powerpoint/2010/main" val="3040955586"/>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7683-4DF2-488F-AB2D-2778918CDCC5}"/>
              </a:ext>
            </a:extLst>
          </p:cNvPr>
          <p:cNvSpPr>
            <a:spLocks noGrp="1"/>
          </p:cNvSpPr>
          <p:nvPr>
            <p:ph idx="1"/>
          </p:nvPr>
        </p:nvSpPr>
        <p:spPr>
          <a:xfrm>
            <a:off x="381000" y="1155414"/>
            <a:ext cx="8382000" cy="3949986"/>
          </a:xfrm>
        </p:spPr>
        <p:txBody>
          <a:bodyPr/>
          <a:lstStyle/>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Revelation 7 – 144,000 Jews</a:t>
            </a:r>
          </a:p>
          <a:p>
            <a:pPr marL="461963" indent="-461963"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Revelation 11 – Two Jewish witnesses</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Revelation 12 – Israel flees</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Revelation 20:9 – Jerusalem in the kingdom</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Revelation 21:12 – 13-Gates of the eternal city</a:t>
            </a:r>
            <a:endParaRPr lang="en-US" sz="2800" dirty="0"/>
          </a:p>
        </p:txBody>
      </p:sp>
      <p:sp>
        <p:nvSpPr>
          <p:cNvPr id="4" name="Title 1">
            <a:extLst>
              <a:ext uri="{FF2B5EF4-FFF2-40B4-BE49-F238E27FC236}">
                <a16:creationId xmlns:a16="http://schemas.microsoft.com/office/drawing/2014/main" id="{7FB62F4C-289E-46B5-ABC8-FCEE7E2004FE}"/>
              </a:ext>
            </a:extLst>
          </p:cNvPr>
          <p:cNvSpPr txBox="1">
            <a:spLocks/>
          </p:cNvSpPr>
          <p:nvPr/>
        </p:nvSpPr>
        <p:spPr bwMode="auto">
          <a:xfrm>
            <a:off x="685800" y="228600"/>
            <a:ext cx="7772400" cy="92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God’s Work Through Israel</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5F2AAA06-A73B-4FB0-BC7B-E18313F643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5954" y="4724400"/>
            <a:ext cx="1772093" cy="1828800"/>
          </a:xfrm>
          <a:prstGeom prst="rect">
            <a:avLst/>
          </a:prstGeom>
        </p:spPr>
      </p:pic>
    </p:spTree>
    <p:extLst>
      <p:ext uri="{BB962C8B-B14F-4D97-AF65-F5344CB8AC3E}">
        <p14:creationId xmlns:p14="http://schemas.microsoft.com/office/powerpoint/2010/main" val="34303826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1143000"/>
          </a:xfrm>
        </p:spPr>
        <p:txBody>
          <a:bodyPr/>
          <a:lstStyle/>
          <a:p>
            <a:pPr algn="ctr"/>
            <a:r>
              <a:rPr lang="en-US" altLang="en-US" sz="3600" dirty="0"/>
              <a:t>2. Revelation 10:1</a:t>
            </a:r>
            <a:r>
              <a:rPr lang="en-US" altLang="en-US" sz="3600" dirty="0">
                <a:cs typeface="Calibri" panose="020F0502020204030204" pitchFamily="34" charset="0"/>
              </a:rPr>
              <a:t>‒11:13</a:t>
            </a:r>
            <a:endParaRPr lang="en-US" altLang="en-US" sz="3600" dirty="0"/>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381000" y="1600200"/>
            <a:ext cx="8382000" cy="2895600"/>
          </a:xfrm>
        </p:spPr>
        <p:txBody>
          <a:bodyPr/>
          <a:lstStyle/>
          <a:p>
            <a:pPr marL="514350" indent="-514350">
              <a:spcBef>
                <a:spcPts val="0"/>
              </a:spcBef>
              <a:spcAft>
                <a:spcPts val="3600"/>
              </a:spcAft>
              <a:buSzPct val="100000"/>
              <a:buFont typeface="+mj-lt"/>
              <a:buAutoNum type="alphaUcPeriod"/>
              <a:defRPr/>
            </a:pPr>
            <a:r>
              <a:rPr lang="en-US" dirty="0"/>
              <a:t>Rev 10 – </a:t>
            </a:r>
            <a:r>
              <a:rPr lang="en-US" dirty="0">
                <a:cs typeface="Calibri" panose="020F0502020204030204" pitchFamily="34" charset="0"/>
              </a:rPr>
              <a:t>Announcement of no more delay</a:t>
            </a:r>
          </a:p>
          <a:p>
            <a:pPr marL="514350" indent="-514350">
              <a:spcBef>
                <a:spcPts val="0"/>
              </a:spcBef>
              <a:spcAft>
                <a:spcPts val="3600"/>
              </a:spcAft>
              <a:buSzPct val="100000"/>
              <a:buFont typeface="+mj-lt"/>
              <a:buAutoNum type="alphaUcPeriod"/>
              <a:defRPr/>
            </a:pPr>
            <a:r>
              <a:rPr lang="en-US" dirty="0">
                <a:cs typeface="Calibri" panose="020F0502020204030204" pitchFamily="34" charset="0"/>
              </a:rPr>
              <a:t>Rev 11:1-2</a:t>
            </a:r>
            <a:r>
              <a:rPr lang="en-US" dirty="0"/>
              <a:t> – </a:t>
            </a:r>
            <a:r>
              <a:rPr lang="en-US" dirty="0">
                <a:cs typeface="Calibri" panose="020F0502020204030204" pitchFamily="34" charset="0"/>
              </a:rPr>
              <a:t>End of the Times of the Gentiles</a:t>
            </a:r>
          </a:p>
          <a:p>
            <a:pPr marL="514350" indent="-514350">
              <a:spcBef>
                <a:spcPts val="0"/>
              </a:spcBef>
              <a:spcAft>
                <a:spcPts val="3600"/>
              </a:spcAft>
              <a:buSzPct val="100000"/>
              <a:buFont typeface="+mj-lt"/>
              <a:buAutoNum type="alphaUcPeriod"/>
              <a:defRPr/>
            </a:pPr>
            <a:r>
              <a:rPr lang="en-US" dirty="0">
                <a:cs typeface="Calibri" panose="020F0502020204030204" pitchFamily="34" charset="0"/>
              </a:rPr>
              <a:t>Rev 11:3-13</a:t>
            </a:r>
            <a:r>
              <a:rPr lang="en-US" dirty="0"/>
              <a:t> – </a:t>
            </a:r>
            <a:r>
              <a:rPr lang="en-US" dirty="0">
                <a:cs typeface="Calibri" panose="020F0502020204030204" pitchFamily="34" charset="0"/>
              </a:rPr>
              <a:t>Ministry of the Two Witnesses</a:t>
            </a:r>
          </a:p>
        </p:txBody>
      </p:sp>
      <p:pic>
        <p:nvPicPr>
          <p:cNvPr id="4" name="Picture 6" descr="Image result for the seven trumpets">
            <a:extLst>
              <a:ext uri="{FF2B5EF4-FFF2-40B4-BE49-F238E27FC236}">
                <a16:creationId xmlns:a16="http://schemas.microsoft.com/office/drawing/2014/main" id="{6C0E058C-EA02-4384-93FB-2636D77F82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he seven trumpets">
            <a:extLst>
              <a:ext uri="{FF2B5EF4-FFF2-40B4-BE49-F238E27FC236}">
                <a16:creationId xmlns:a16="http://schemas.microsoft.com/office/drawing/2014/main" id="{147BF45E-16F0-41C4-803E-D442981D73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179904"/>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4" y="252708"/>
            <a:ext cx="8126672" cy="6352583"/>
          </a:xfrm>
          <a:prstGeom prst="rect">
            <a:avLst/>
          </a:prstGeom>
          <a:ln w="28575">
            <a:solidFill>
              <a:srgbClr val="FFFFCC"/>
            </a:solidFill>
          </a:ln>
        </p:spPr>
      </p:pic>
    </p:spTree>
    <p:extLst>
      <p:ext uri="{BB962C8B-B14F-4D97-AF65-F5344CB8AC3E}">
        <p14:creationId xmlns:p14="http://schemas.microsoft.com/office/powerpoint/2010/main" val="2932191411"/>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870728" y="1981200"/>
            <a:ext cx="5402544" cy="2895600"/>
          </a:xfrm>
        </p:spPr>
        <p:txBody>
          <a:bodyPr/>
          <a:lstStyle/>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Their Ministry (11:3-6)</a:t>
            </a:r>
          </a:p>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Their Martyrdom (11:7-10)</a:t>
            </a:r>
          </a:p>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Their Revival (11:11-13)</a:t>
            </a:r>
          </a:p>
        </p:txBody>
      </p:sp>
      <p:pic>
        <p:nvPicPr>
          <p:cNvPr id="1026" name="Picture 2" descr="Image result for two witnesses bible">
            <a:extLst>
              <a:ext uri="{FF2B5EF4-FFF2-40B4-BE49-F238E27FC236}">
                <a16:creationId xmlns:a16="http://schemas.microsoft.com/office/drawing/2014/main" id="{C020544D-4B4C-4FC0-8BC2-4CC4D9F20D9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31" y="138132"/>
            <a:ext cx="1463040"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 name="Picture 4" descr="Image result for two witnesses bible">
            <a:extLst>
              <a:ext uri="{FF2B5EF4-FFF2-40B4-BE49-F238E27FC236}">
                <a16:creationId xmlns:a16="http://schemas.microsoft.com/office/drawing/2014/main" id="{C50D159D-D201-4E2D-A34A-351052C7124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138132"/>
            <a:ext cx="1475987" cy="109728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1DA3F4E-5E20-4363-945B-0DD1994CA9C7}"/>
              </a:ext>
            </a:extLst>
          </p:cNvPr>
          <p:cNvSpPr/>
          <p:nvPr/>
        </p:nvSpPr>
        <p:spPr>
          <a:xfrm>
            <a:off x="2286000" y="228600"/>
            <a:ext cx="4572000" cy="1154162"/>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The Two Witnesses </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11:3-13)</a:t>
            </a:r>
          </a:p>
        </p:txBody>
      </p:sp>
    </p:spTree>
    <p:extLst>
      <p:ext uri="{BB962C8B-B14F-4D97-AF65-F5344CB8AC3E}">
        <p14:creationId xmlns:p14="http://schemas.microsoft.com/office/powerpoint/2010/main" val="3981991914"/>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1143000"/>
          </a:xfrm>
        </p:spPr>
        <p:txBody>
          <a:bodyPr/>
          <a:lstStyle/>
          <a:p>
            <a:pPr algn="ctr"/>
            <a:r>
              <a:rPr lang="en-US" altLang="en-US" sz="3600" dirty="0"/>
              <a:t>2. Revelation 10:1</a:t>
            </a:r>
            <a:r>
              <a:rPr lang="en-US" altLang="en-US" sz="3600" dirty="0">
                <a:cs typeface="Calibri" panose="020F0502020204030204" pitchFamily="34" charset="0"/>
              </a:rPr>
              <a:t>‒11:13</a:t>
            </a:r>
            <a:endParaRPr lang="en-US" altLang="en-US" sz="3600" dirty="0"/>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381000" y="1600200"/>
            <a:ext cx="8382000" cy="2895600"/>
          </a:xfrm>
        </p:spPr>
        <p:txBody>
          <a:bodyPr/>
          <a:lstStyle/>
          <a:p>
            <a:pPr marL="514350" indent="-514350">
              <a:spcBef>
                <a:spcPts val="0"/>
              </a:spcBef>
              <a:spcAft>
                <a:spcPts val="3600"/>
              </a:spcAft>
              <a:buSzPct val="100000"/>
              <a:buFont typeface="+mj-lt"/>
              <a:buAutoNum type="alphaUcPeriod"/>
              <a:defRPr/>
            </a:pPr>
            <a:r>
              <a:rPr lang="en-US" b="1" u="sng" dirty="0">
                <a:solidFill>
                  <a:srgbClr val="FFFFCC"/>
                </a:solidFill>
              </a:rPr>
              <a:t>Rev 10 – </a:t>
            </a:r>
            <a:r>
              <a:rPr lang="en-US" b="1" u="sng" dirty="0">
                <a:solidFill>
                  <a:srgbClr val="FFFFCC"/>
                </a:solidFill>
                <a:cs typeface="Calibri" panose="020F0502020204030204" pitchFamily="34" charset="0"/>
              </a:rPr>
              <a:t>Announcement of no more delay</a:t>
            </a:r>
          </a:p>
          <a:p>
            <a:pPr marL="514350" indent="-514350">
              <a:spcBef>
                <a:spcPts val="0"/>
              </a:spcBef>
              <a:spcAft>
                <a:spcPts val="3600"/>
              </a:spcAft>
              <a:buSzPct val="100000"/>
              <a:buFont typeface="+mj-lt"/>
              <a:buAutoNum type="alphaUcPeriod"/>
              <a:defRPr/>
            </a:pPr>
            <a:r>
              <a:rPr lang="en-US" dirty="0">
                <a:cs typeface="Calibri" panose="020F0502020204030204" pitchFamily="34" charset="0"/>
              </a:rPr>
              <a:t>Rev 11:1-2</a:t>
            </a:r>
            <a:r>
              <a:rPr lang="en-US" dirty="0"/>
              <a:t> – </a:t>
            </a:r>
            <a:r>
              <a:rPr lang="en-US" dirty="0">
                <a:cs typeface="Calibri" panose="020F0502020204030204" pitchFamily="34" charset="0"/>
              </a:rPr>
              <a:t>End of the Times of the Gentiles</a:t>
            </a:r>
          </a:p>
          <a:p>
            <a:pPr marL="514350" indent="-514350">
              <a:spcBef>
                <a:spcPts val="0"/>
              </a:spcBef>
              <a:spcAft>
                <a:spcPts val="3600"/>
              </a:spcAft>
              <a:buSzPct val="100000"/>
              <a:buFont typeface="+mj-lt"/>
              <a:buAutoNum type="alphaUcPeriod"/>
              <a:defRPr/>
            </a:pPr>
            <a:r>
              <a:rPr lang="en-US" dirty="0">
                <a:cs typeface="Calibri" panose="020F0502020204030204" pitchFamily="34" charset="0"/>
              </a:rPr>
              <a:t>Rev 11:3-13</a:t>
            </a:r>
            <a:r>
              <a:rPr lang="en-US" dirty="0"/>
              <a:t> – </a:t>
            </a:r>
            <a:r>
              <a:rPr lang="en-US" dirty="0">
                <a:cs typeface="Calibri" panose="020F0502020204030204" pitchFamily="34" charset="0"/>
              </a:rPr>
              <a:t>Ministry of the Two Witnesses</a:t>
            </a:r>
          </a:p>
        </p:txBody>
      </p:sp>
      <p:pic>
        <p:nvPicPr>
          <p:cNvPr id="4" name="Picture 6" descr="Image result for the seven trumpets">
            <a:extLst>
              <a:ext uri="{FF2B5EF4-FFF2-40B4-BE49-F238E27FC236}">
                <a16:creationId xmlns:a16="http://schemas.microsoft.com/office/drawing/2014/main" id="{6C0E058C-EA02-4384-93FB-2636D77F82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he seven trumpets">
            <a:extLst>
              <a:ext uri="{FF2B5EF4-FFF2-40B4-BE49-F238E27FC236}">
                <a16:creationId xmlns:a16="http://schemas.microsoft.com/office/drawing/2014/main" id="{147BF45E-16F0-41C4-803E-D442981D73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8943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1143000"/>
          </a:xfrm>
        </p:spPr>
        <p:txBody>
          <a:bodyPr/>
          <a:lstStyle/>
          <a:p>
            <a:pPr algn="ctr"/>
            <a:r>
              <a:rPr lang="en-US" altLang="en-US" sz="3600" dirty="0"/>
              <a:t>2. Revelation 10:1</a:t>
            </a:r>
            <a:r>
              <a:rPr lang="en-US" altLang="en-US" sz="3600" dirty="0">
                <a:cs typeface="Calibri" panose="020F0502020204030204" pitchFamily="34" charset="0"/>
              </a:rPr>
              <a:t>‒11:13</a:t>
            </a:r>
            <a:endParaRPr lang="en-US" altLang="en-US" sz="3600" dirty="0"/>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381000" y="1600200"/>
            <a:ext cx="8382000" cy="2895600"/>
          </a:xfrm>
        </p:spPr>
        <p:txBody>
          <a:bodyPr/>
          <a:lstStyle/>
          <a:p>
            <a:pPr marL="514350" indent="-514350">
              <a:spcBef>
                <a:spcPts val="0"/>
              </a:spcBef>
              <a:spcAft>
                <a:spcPts val="3600"/>
              </a:spcAft>
              <a:buSzPct val="100000"/>
              <a:buFont typeface="+mj-lt"/>
              <a:buAutoNum type="alphaUcPeriod"/>
              <a:defRPr/>
            </a:pPr>
            <a:r>
              <a:rPr lang="en-US" dirty="0"/>
              <a:t>Rev 10 – </a:t>
            </a:r>
            <a:r>
              <a:rPr lang="en-US" dirty="0">
                <a:cs typeface="Calibri" panose="020F0502020204030204" pitchFamily="34" charset="0"/>
              </a:rPr>
              <a:t>Announcement of no more delay</a:t>
            </a:r>
          </a:p>
          <a:p>
            <a:pPr marL="514350" indent="-514350">
              <a:spcBef>
                <a:spcPts val="0"/>
              </a:spcBef>
              <a:spcAft>
                <a:spcPts val="3600"/>
              </a:spcAft>
              <a:buSzPct val="100000"/>
              <a:buFont typeface="+mj-lt"/>
              <a:buAutoNum type="alphaUcPeriod"/>
              <a:defRPr/>
            </a:pPr>
            <a:r>
              <a:rPr lang="en-US" b="1" u="sng" dirty="0">
                <a:solidFill>
                  <a:srgbClr val="FFFFCC"/>
                </a:solidFill>
              </a:rPr>
              <a:t>Rev 11:1-2 – End of the Times of the Gentiles</a:t>
            </a:r>
          </a:p>
          <a:p>
            <a:pPr marL="514350" indent="-514350">
              <a:spcBef>
                <a:spcPts val="0"/>
              </a:spcBef>
              <a:spcAft>
                <a:spcPts val="3600"/>
              </a:spcAft>
              <a:buSzPct val="100000"/>
              <a:buFont typeface="+mj-lt"/>
              <a:buAutoNum type="alphaUcPeriod"/>
              <a:defRPr/>
            </a:pPr>
            <a:r>
              <a:rPr lang="en-US" dirty="0">
                <a:cs typeface="Calibri" panose="020F0502020204030204" pitchFamily="34" charset="0"/>
              </a:rPr>
              <a:t>Rev 11:3-13</a:t>
            </a:r>
            <a:r>
              <a:rPr lang="en-US" dirty="0"/>
              <a:t> – </a:t>
            </a:r>
            <a:r>
              <a:rPr lang="en-US" dirty="0">
                <a:cs typeface="Calibri" panose="020F0502020204030204" pitchFamily="34" charset="0"/>
              </a:rPr>
              <a:t>Ministry of the Two Witnesses</a:t>
            </a:r>
          </a:p>
        </p:txBody>
      </p:sp>
      <p:pic>
        <p:nvPicPr>
          <p:cNvPr id="4" name="Picture 6" descr="Image result for the seven trumpets">
            <a:extLst>
              <a:ext uri="{FF2B5EF4-FFF2-40B4-BE49-F238E27FC236}">
                <a16:creationId xmlns:a16="http://schemas.microsoft.com/office/drawing/2014/main" id="{6C0E058C-EA02-4384-93FB-2636D77F82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he seven trumpets">
            <a:extLst>
              <a:ext uri="{FF2B5EF4-FFF2-40B4-BE49-F238E27FC236}">
                <a16:creationId xmlns:a16="http://schemas.microsoft.com/office/drawing/2014/main" id="{147BF45E-16F0-41C4-803E-D442981D73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688158"/>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20959</TotalTime>
  <Words>2269</Words>
  <Application>Microsoft Office PowerPoint</Application>
  <PresentationFormat>On-screen Show (4:3)</PresentationFormat>
  <Paragraphs>308</Paragraphs>
  <Slides>73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73</vt:i4>
      </vt:variant>
    </vt:vector>
  </HeadingPairs>
  <TitlesOfParts>
    <vt:vector size="77" baseType="lpstr">
      <vt:lpstr>Calibri</vt:lpstr>
      <vt:lpstr>Times New Roman</vt:lpstr>
      <vt:lpstr>Wingdings</vt:lpstr>
      <vt:lpstr>Azure</vt:lpstr>
      <vt:lpstr>PowerPoint Presentation</vt:lpstr>
      <vt:lpstr>PowerPoint Presentation</vt:lpstr>
      <vt:lpstr>7th Seal &amp; 1st Six Trumpets (Revelation 8‒9)</vt:lpstr>
      <vt:lpstr>PowerPoint Presentation</vt:lpstr>
      <vt:lpstr>5 Non-Chronological Parenthetical Insertions</vt:lpstr>
      <vt:lpstr>5 Non-Chronological Parenthetical Insertions</vt:lpstr>
      <vt:lpstr>2. Revelation 10:1‒11:13</vt:lpstr>
      <vt:lpstr>2. Revelation 10:1‒11:13</vt:lpstr>
      <vt:lpstr>2. Revelation 10:1‒11:13</vt:lpstr>
      <vt:lpstr>2. Revelation 10:1‒11:13</vt:lpstr>
      <vt:lpstr>PowerPoint Presentation</vt:lpstr>
      <vt:lpstr>PowerPoint Presentation</vt:lpstr>
      <vt:lpstr>I. Their Ministry  (Revelation 11:3-6)</vt:lpstr>
      <vt:lpstr>PowerPoint Presentation</vt:lpstr>
      <vt:lpstr>II. Their Martyrdom  (Revelation 11:7-10)</vt:lpstr>
      <vt:lpstr>II. Their Martyrdom  (Revelation 11:7-10)</vt:lpstr>
      <vt:lpstr>II. Their Martyrdom  (Revelation 11:7-10)</vt:lpstr>
      <vt:lpstr>PowerPoint Presentation</vt:lpstr>
      <vt:lpstr>II. Their Martyrdom  (Revelation 11:7-10)</vt:lpstr>
      <vt:lpstr>PowerPoint Presentation</vt:lpstr>
      <vt:lpstr>PowerPoint Presentation</vt:lpstr>
      <vt:lpstr>Israel Installs Security Cameras as Jerusalem Tensions Build By Oren Liebermann and Ian Lee, CNN - July 24, 2017</vt:lpstr>
      <vt:lpstr>II. Their Martyrdom  (Revelation 11:7-10)</vt:lpstr>
      <vt:lpstr>Thomas Ice Thomas Ice, “Kept From the Hour,” online: www.pre-trib.org, accessed 4 September 2014, 2.</vt:lpstr>
      <vt:lpstr>PowerPoint Presentation</vt:lpstr>
      <vt:lpstr>III. Their Revival  (Revelation 11:11-13)</vt:lpstr>
      <vt:lpstr>III. Their Revival  (Revelation 11:11-13)</vt:lpstr>
      <vt:lpstr>III. Their Revival  (Revelation 11:11-13)</vt:lpstr>
      <vt:lpstr>PowerPoint Presentation</vt:lpstr>
      <vt:lpstr>Exemption from Death  (1 Cor 15:54-56)</vt:lpstr>
      <vt:lpstr>PowerPoint Presentation</vt:lpstr>
      <vt:lpstr>PowerPoint Presentation</vt:lpstr>
      <vt:lpstr>PowerPoint Presentation</vt:lpstr>
      <vt:lpstr>PowerPoint Presentation</vt:lpstr>
      <vt:lpstr>PowerPoint Presentation</vt:lpstr>
      <vt:lpstr>III. Their Revival  (Revelation 11:11-13)</vt:lpstr>
      <vt:lpstr>III. Their Revival  (Revelation 11:11-13)</vt:lpstr>
      <vt:lpstr>PowerPoint Presentation</vt:lpstr>
      <vt:lpstr>PowerPoint Presentation</vt:lpstr>
      <vt:lpstr>III. Their Revival  (Revelation 11:11-13)</vt:lpstr>
      <vt:lpstr>PowerPoint Presentation</vt:lpstr>
      <vt:lpstr>III. Their Revival  (Revelation 11:11-13)</vt:lpstr>
      <vt:lpstr>III. Their Revival  (Revelation 11:11-13)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Identity of the 2 Witnesses: Moses and Elijah</vt:lpstr>
      <vt:lpstr>Identity of the 2 Witnesses: Moses and Elijah</vt:lpstr>
      <vt:lpstr>PowerPoint Presentation</vt:lpstr>
      <vt:lpstr>Identity of the 2 Witnesses: Moses and Elijah</vt:lpstr>
      <vt:lpstr>Identity of the 2 Witnesses: Moses and Elijah</vt:lpstr>
      <vt:lpstr>PowerPoint Presentation</vt:lpstr>
      <vt:lpstr>PowerPoint Presentation</vt:lpstr>
      <vt:lpstr>Identity of the 2 Witnesses: Moses and Elijah</vt:lpstr>
      <vt:lpstr>PowerPoint Presentation</vt:lpstr>
      <vt:lpstr>PowerPoint Presentation</vt:lpstr>
      <vt:lpstr>PowerPoint Presentation</vt:lpstr>
      <vt:lpstr>Identity of the 2 Witnesses: Moses and Elijah</vt:lpstr>
      <vt:lpstr>PowerPoint Presentation</vt:lpstr>
      <vt:lpstr>PowerPoint Presentation</vt:lpstr>
      <vt:lpstr>PowerPoint Presentation</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16-Revelation-6v9-17</dc:title>
  <dc:subject>Revelation</dc:subject>
  <dc:creator>A. Woods</dc:creator>
  <dc:description>Modified by Jim McGowan</dc:description>
  <cp:lastModifiedBy>Jim McGowan</cp:lastModifiedBy>
  <cp:revision>2236</cp:revision>
  <cp:lastPrinted>2019-01-24T17:00:53Z</cp:lastPrinted>
  <dcterms:created xsi:type="dcterms:W3CDTF">2009-03-17T12:21:13Z</dcterms:created>
  <dcterms:modified xsi:type="dcterms:W3CDTF">2019-03-22T11:53:09Z</dcterms:modified>
</cp:coreProperties>
</file>