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28"/>
  </p:notesMasterIdLst>
  <p:sldIdLst>
    <p:sldId id="278" r:id="rId5"/>
    <p:sldId id="294" r:id="rId6"/>
    <p:sldId id="268" r:id="rId7"/>
    <p:sldId id="5022" r:id="rId8"/>
    <p:sldId id="291" r:id="rId9"/>
    <p:sldId id="943" r:id="rId10"/>
    <p:sldId id="5021" r:id="rId11"/>
    <p:sldId id="293" r:id="rId12"/>
    <p:sldId id="936" r:id="rId13"/>
    <p:sldId id="962" r:id="rId14"/>
    <p:sldId id="5023" r:id="rId15"/>
    <p:sldId id="4472" r:id="rId16"/>
    <p:sldId id="2763" r:id="rId17"/>
    <p:sldId id="2813" r:id="rId18"/>
    <p:sldId id="5024" r:id="rId19"/>
    <p:sldId id="2051" r:id="rId20"/>
    <p:sldId id="345" r:id="rId21"/>
    <p:sldId id="944" r:id="rId22"/>
    <p:sldId id="1326" r:id="rId23"/>
    <p:sldId id="5025" r:id="rId24"/>
    <p:sldId id="5026" r:id="rId25"/>
    <p:sldId id="5027" r:id="rId26"/>
    <p:sldId id="502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7DC"/>
    <a:srgbClr val="679CC8"/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7949" autoAdjust="0"/>
  </p:normalViewPr>
  <p:slideViewPr>
    <p:cSldViewPr snapToGrid="0" showGuides="1">
      <p:cViewPr varScale="1">
        <p:scale>
          <a:sx n="110" d="100"/>
          <a:sy n="110" d="100"/>
        </p:scale>
        <p:origin x="1602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IN" smtClean="0"/>
              <a:t>23-03-2019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34837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87584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48300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04304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34393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81534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07190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7738" y="2173288"/>
            <a:ext cx="3857625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738" y="4279972"/>
            <a:ext cx="3857625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728546"/>
            <a:ext cx="3979246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2049517"/>
            <a:ext cx="6687922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4852334" y="4233582"/>
            <a:ext cx="18992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51598" y="4484692"/>
            <a:ext cx="340533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728546"/>
            <a:ext cx="3979246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2049517"/>
            <a:ext cx="6687922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750" y="1844882"/>
            <a:ext cx="1308938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4852334" y="4233582"/>
            <a:ext cx="18992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1740" y="5012635"/>
            <a:ext cx="3400425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dirty="0"/>
              <a:t>Website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6107" y="4452338"/>
            <a:ext cx="290846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1564" y="4925641"/>
            <a:ext cx="319931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333" y="3429000"/>
            <a:ext cx="3758558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728546"/>
            <a:ext cx="3979246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2049517"/>
            <a:ext cx="6687922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4852334" y="4233582"/>
            <a:ext cx="189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107" y="4452338"/>
            <a:ext cx="290846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564" y="4925641"/>
            <a:ext cx="319931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51598" y="4484692"/>
            <a:ext cx="340533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</a:t>
            </a:r>
            <a:endParaRPr lang="en-IN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1740" y="5012635"/>
            <a:ext cx="3400425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dirty="0"/>
              <a:t>Website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333" y="3158641"/>
            <a:ext cx="3758558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500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565508" y="708294"/>
            <a:ext cx="4000522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7738" y="2173288"/>
            <a:ext cx="3857625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738" y="4279972"/>
            <a:ext cx="3857625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2049517"/>
            <a:ext cx="6687922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4852334" y="4233582"/>
            <a:ext cx="189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500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82564"/>
            <a:ext cx="78867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29" y="6260508"/>
            <a:ext cx="806570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13386" y="2819338"/>
            <a:ext cx="8917229" cy="8077326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153349"/>
            <a:ext cx="78867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5572533" y="-1843126"/>
            <a:ext cx="3327168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53" y="1825625"/>
            <a:ext cx="812839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5572533" y="-1843126"/>
            <a:ext cx="3327168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953" y="1825625"/>
            <a:ext cx="412789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5572533" y="-1843126"/>
            <a:ext cx="3327168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954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954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72000" y="768485"/>
            <a:ext cx="3979247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4050590" y="-2003509"/>
            <a:ext cx="6687922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5572533" y="-1843126"/>
            <a:ext cx="3327168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5970F-7A46-46CD-9785-CC6B011A05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6379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7738" y="2173288"/>
            <a:ext cx="3857625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738" y="4279972"/>
            <a:ext cx="3857625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728546"/>
            <a:ext cx="3979246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2049517"/>
            <a:ext cx="6687922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4852334" y="4233582"/>
            <a:ext cx="189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500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69988" y="1946275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9BA107C8-E7EA-41B0-8F9F-A4E1625AC0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>
            <a:extLst>
              <a:ext uri="{FF2B5EF4-FFF2-40B4-BE49-F238E27FC236}">
                <a16:creationId xmlns:a16="http://schemas.microsoft.com/office/drawing/2014/main" id="{DD6048B9-A945-4E72-9014-A860B47942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>
            <a:extLst>
              <a:ext uri="{FF2B5EF4-FFF2-40B4-BE49-F238E27FC236}">
                <a16:creationId xmlns:a16="http://schemas.microsoft.com/office/drawing/2014/main" id="{BD7A843B-4588-4BF8-8D20-D97BCF9408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DF768-090C-4FCD-9AEB-62BD5D1053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423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5C054-86E2-4D94-8FCE-3B5F2CC2C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0387B1-C456-49DA-8EE3-2352D5DDA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76A32-B6A3-4F25-85C2-18BAA3636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5312CD-29D5-4B68-98EA-1B48731C93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057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0" hangingPunct="0">
              <a:defRPr/>
            </a:pPr>
            <a:endParaRPr 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484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7FD5E51-C704-4CB5-AD20-00065384E6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877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82564"/>
            <a:ext cx="78867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04541" y="1154832"/>
            <a:ext cx="5925394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Dummy Text Comes Here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44781" y="2270377"/>
            <a:ext cx="46548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20" y="1825625"/>
            <a:ext cx="3685642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3778241" y="4336094"/>
            <a:ext cx="142875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3486" y="0"/>
            <a:ext cx="4730515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499596"/>
            <a:ext cx="3702908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499596"/>
            <a:ext cx="3702908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20" y="1825625"/>
            <a:ext cx="3685642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5890847" y="988537"/>
            <a:ext cx="3246847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3830862" y="633613"/>
            <a:ext cx="4178931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91409" y="988536"/>
            <a:ext cx="3663636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6231136" y="1630019"/>
            <a:ext cx="2912864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7375276" y="1823757"/>
            <a:ext cx="624078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498739" y="1988374"/>
            <a:ext cx="377155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1" y="1630019"/>
            <a:ext cx="2912864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144508" y="1823757"/>
            <a:ext cx="624078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44" y="3207025"/>
            <a:ext cx="2584175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12864" y="1630019"/>
            <a:ext cx="331827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95618" y="3207025"/>
            <a:ext cx="25839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64344" y="2711637"/>
            <a:ext cx="258417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395343" y="2711637"/>
            <a:ext cx="258417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67970" y="1988374"/>
            <a:ext cx="377155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4949428" y="4707909"/>
            <a:ext cx="4194572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61547" y="1648187"/>
            <a:ext cx="4281854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700" y="2863158"/>
            <a:ext cx="30555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82027" y="1903729"/>
            <a:ext cx="2584175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495938" y="1648186"/>
            <a:ext cx="30555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606782" y="4963451"/>
            <a:ext cx="2584175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3813573" y="1652763"/>
            <a:ext cx="751424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962227" y="1850969"/>
            <a:ext cx="454115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4575433" y="4707908"/>
            <a:ext cx="751424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724087" y="4906114"/>
            <a:ext cx="454115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5572533" y="-1843126"/>
            <a:ext cx="3327168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5572533" y="-1843126"/>
            <a:ext cx="3327168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715605" y="1698469"/>
            <a:ext cx="1296999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2855654" y="1698469"/>
            <a:ext cx="1296999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4984706" y="1698469"/>
            <a:ext cx="1296999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7123994" y="1698469"/>
            <a:ext cx="1296999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3008975" y="1778212"/>
            <a:ext cx="990357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5138027" y="1778212"/>
            <a:ext cx="990357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7277315" y="1778212"/>
            <a:ext cx="990357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868926" y="1778212"/>
            <a:ext cx="990357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7729" y="1848536"/>
            <a:ext cx="1072753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67778" y="1848536"/>
            <a:ext cx="1072753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96830" y="1848536"/>
            <a:ext cx="1072753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36117" y="1848536"/>
            <a:ext cx="1072753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41" y="4052307"/>
            <a:ext cx="1941529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93341" y="3539268"/>
            <a:ext cx="1941529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2533390" y="4052307"/>
            <a:ext cx="1941529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533390" y="3539268"/>
            <a:ext cx="1941529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662442" y="4052307"/>
            <a:ext cx="1941529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662442" y="3539268"/>
            <a:ext cx="1941529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801729" y="4052307"/>
            <a:ext cx="1941529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801729" y="3539268"/>
            <a:ext cx="1941529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IN" smtClean="0"/>
              <a:t>23-03-2019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5" r:id="rId19"/>
    <p:sldLayoutId id="2147483676" r:id="rId20"/>
    <p:sldLayoutId id="2147483677" r:id="rId21"/>
    <p:sldLayoutId id="2147483678" r:id="rId22"/>
    <p:sldLayoutId id="2147483679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44" userDrawn="1">
          <p15:clr>
            <a:srgbClr val="F26B43"/>
          </p15:clr>
        </p15:guide>
        <p15:guide id="4" pos="55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7646" y="2120534"/>
            <a:ext cx="3857625" cy="2090808"/>
          </a:xfrm>
        </p:spPr>
        <p:txBody>
          <a:bodyPr/>
          <a:lstStyle/>
          <a:p>
            <a:r>
              <a:rPr lang="en-US" dirty="0"/>
              <a:t>ISRAEL </a:t>
            </a:r>
            <a:br>
              <a:rPr lang="en-US" dirty="0"/>
            </a:br>
            <a:r>
              <a:rPr lang="en-US" dirty="0"/>
              <a:t>2019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7646" y="4227218"/>
            <a:ext cx="3857625" cy="503167"/>
          </a:xfrm>
        </p:spPr>
        <p:txBody>
          <a:bodyPr/>
          <a:lstStyle/>
          <a:p>
            <a:r>
              <a:rPr lang="en-US" dirty="0"/>
              <a:t>ANDY WOODS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089" r="16089"/>
          <a:stretch>
            <a:fillRect/>
          </a:stretch>
        </p:blipFill>
        <p:spPr>
          <a:xfrm>
            <a:off x="211116" y="757560"/>
            <a:ext cx="5305661" cy="53056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839559" y="4746259"/>
            <a:ext cx="2078435" cy="9233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1164747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3456C12-2B09-46C9-9967-B2EC1D353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87627" y="137160"/>
            <a:ext cx="8768747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82" y="4069311"/>
            <a:ext cx="4575637" cy="25737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16058" t="17358" r="25673" b="10867"/>
          <a:stretch/>
        </p:blipFill>
        <p:spPr>
          <a:xfrm>
            <a:off x="4909725" y="4069311"/>
            <a:ext cx="3789486" cy="2626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62" y="916368"/>
            <a:ext cx="3242499" cy="438280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N" sz="1800" dirty="0" err="1"/>
              <a:t>Yardernit</a:t>
            </a:r>
            <a:endParaRPr lang="en-IN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N" sz="1800" dirty="0"/>
              <a:t>Baptisms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11</a:t>
            </a:fld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62" y="438050"/>
            <a:ext cx="5484537" cy="5027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IN" dirty="0"/>
              <a:t>Jordan River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96DC"/>
              </a:clrFrom>
              <a:clrTo>
                <a:srgbClr val="0096DC">
                  <a:alpha val="0"/>
                </a:srgbClr>
              </a:clrTo>
            </a:clrChange>
          </a:blip>
          <a:srcRect l="2991" t="8333" r="31316"/>
          <a:stretch/>
        </p:blipFill>
        <p:spPr>
          <a:xfrm>
            <a:off x="6493018" y="91800"/>
            <a:ext cx="2487691" cy="3754576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stCxn id="11" idx="3"/>
          </p:cNvCxnSpPr>
          <p:nvPr/>
        </p:nvCxnSpPr>
        <p:spPr>
          <a:xfrm flipV="1">
            <a:off x="7551852" y="543558"/>
            <a:ext cx="1081342" cy="7913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27789" t="34487" r="36250"/>
          <a:stretch/>
        </p:blipFill>
        <p:spPr>
          <a:xfrm>
            <a:off x="3476838" y="267258"/>
            <a:ext cx="2619550" cy="35791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Speech Bubble: Rectangle 10"/>
          <p:cNvSpPr/>
          <p:nvPr/>
        </p:nvSpPr>
        <p:spPr>
          <a:xfrm>
            <a:off x="6487865" y="438050"/>
            <a:ext cx="1063987" cy="369277"/>
          </a:xfrm>
          <a:prstGeom prst="wedgeRectCallout">
            <a:avLst>
              <a:gd name="adj1" fmla="val -20833"/>
              <a:gd name="adj2" fmla="val 43902"/>
            </a:avLst>
          </a:prstGeom>
          <a:solidFill>
            <a:srgbClr val="029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Yardernit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16250" t="13718" r="11250"/>
          <a:stretch/>
        </p:blipFill>
        <p:spPr>
          <a:xfrm>
            <a:off x="379124" y="1516878"/>
            <a:ext cx="2707906" cy="2417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7168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FED928-785C-4264-BC48-D922E78883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0" y="0"/>
            <a:ext cx="9144000" cy="430887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Matthew 28:18-20</a:t>
            </a:r>
          </a:p>
          <a:p>
            <a:pPr algn="just"/>
            <a:r>
              <a:rPr lang="en-US" sz="32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18</a:t>
            </a:r>
            <a:r>
              <a:rPr lang="en-US" sz="32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“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Jesus came up and spoke to them, saying, ‘All authority has been given to Me in heaven and on earth. </a:t>
            </a:r>
            <a:r>
              <a:rPr lang="en-US" sz="32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19</a:t>
            </a:r>
            <a:r>
              <a:rPr lang="en-US" sz="32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Go therefore and make disciples of all the nations, 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baptizing them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in the name of the Father and the Son and the Holy Spirit, </a:t>
            </a:r>
            <a:r>
              <a:rPr lang="en-US" sz="32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20</a:t>
            </a:r>
            <a:r>
              <a:rPr lang="en-US" sz="32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teaching them to observe all that I commanded you; and lo, I am with you always, even to the end of the age.’”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597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77200"/>
            <a:ext cx="85344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US" altLang="en-US" sz="4000" b="1" dirty="0"/>
              <a:t>Messengers of the Kingdom In Matthew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11041" y="2044337"/>
            <a:ext cx="4471034" cy="3581400"/>
          </a:xfrm>
        </p:spPr>
        <p:txBody>
          <a:bodyPr>
            <a:normAutofit/>
          </a:bodyPr>
          <a:lstStyle/>
          <a:p>
            <a:pPr marL="569913" indent="-569913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q"/>
              <a:defRPr/>
            </a:pPr>
            <a:r>
              <a:rPr lang="en-US" altLang="en-US" sz="3200" dirty="0"/>
              <a:t>John the Baptist – 3:2</a:t>
            </a:r>
          </a:p>
          <a:p>
            <a:pPr marL="569913" indent="-569913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q"/>
              <a:defRPr/>
            </a:pPr>
            <a:r>
              <a:rPr lang="en-US" altLang="en-US" sz="3200" dirty="0"/>
              <a:t>Jesus Christ – 4:17</a:t>
            </a:r>
          </a:p>
          <a:p>
            <a:pPr marL="569913" indent="-569913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q"/>
              <a:defRPr/>
            </a:pPr>
            <a:r>
              <a:rPr lang="en-US" altLang="en-US" sz="3200" dirty="0"/>
              <a:t>12 Apostles – 10:5-7</a:t>
            </a:r>
          </a:p>
          <a:p>
            <a:pPr marL="569913" indent="-569913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q"/>
              <a:defRPr/>
            </a:pPr>
            <a:r>
              <a:rPr lang="en-US" altLang="en-US" sz="3200" dirty="0"/>
              <a:t>Seventy – Luke 10:1, 9</a:t>
            </a:r>
          </a:p>
        </p:txBody>
      </p:sp>
      <p:pic>
        <p:nvPicPr>
          <p:cNvPr id="145412" name="Picture 4" descr="j0275620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503" y="1905000"/>
            <a:ext cx="4048125" cy="3292475"/>
          </a:xfrm>
        </p:spPr>
      </p:pic>
      <p:sp>
        <p:nvSpPr>
          <p:cNvPr id="145413" name="TextBox 4"/>
          <p:cNvSpPr txBox="1">
            <a:spLocks noChangeArrowheads="1"/>
          </p:cNvSpPr>
          <p:nvPr/>
        </p:nvSpPr>
        <p:spPr bwMode="auto">
          <a:xfrm>
            <a:off x="2290764" y="6324600"/>
            <a:ext cx="45624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kern="0" dirty="0">
                <a:latin typeface="Calibri" panose="020F0502020204030204" pitchFamily="34" charset="0"/>
              </a:rPr>
              <a:t>Toussaint, </a:t>
            </a:r>
            <a:r>
              <a:rPr lang="en-US" altLang="en-US" i="1" kern="0" dirty="0">
                <a:latin typeface="Calibri" panose="020F0502020204030204" pitchFamily="34" charset="0"/>
              </a:rPr>
              <a:t>Behold the King</a:t>
            </a:r>
            <a:r>
              <a:rPr lang="en-US" altLang="en-US" kern="0" dirty="0">
                <a:latin typeface="Calibri" panose="020F0502020204030204" pitchFamily="34" charset="0"/>
              </a:rPr>
              <a:t>, 18-20</a:t>
            </a:r>
          </a:p>
        </p:txBody>
      </p:sp>
    </p:spTree>
    <p:extLst>
      <p:ext uri="{BB962C8B-B14F-4D97-AF65-F5344CB8AC3E}">
        <p14:creationId xmlns:p14="http://schemas.microsoft.com/office/powerpoint/2010/main" val="324521675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6" y="163516"/>
            <a:ext cx="8791575" cy="65309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223654" y="322744"/>
            <a:ext cx="8586952" cy="338554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en-US" sz="4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Matthew 3:1-2 (NASB)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4000" kern="0" dirty="0">
                <a:solidFill>
                  <a:schemeClr val="bg1"/>
                </a:solidFill>
                <a:latin typeface="Calibri" panose="020F0502020204030204" pitchFamily="34" charset="0"/>
              </a:rPr>
              <a:t>“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</a:rPr>
              <a:t>Now in those days John the Baptist came, preaching in the wilderness of Judea, saying, ‘</a:t>
            </a:r>
            <a:r>
              <a:rPr lang="en-US" sz="4000" b="1" u="sng" dirty="0">
                <a:solidFill>
                  <a:srgbClr val="FFFF00"/>
                </a:solidFill>
                <a:latin typeface="Calibri" panose="020F0502020204030204" pitchFamily="34" charset="0"/>
              </a:rPr>
              <a:t>Repent, for the kingdom of heaven is at hand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</a:rPr>
              <a:t>.’”</a:t>
            </a:r>
          </a:p>
        </p:txBody>
      </p:sp>
    </p:spTree>
    <p:extLst>
      <p:ext uri="{BB962C8B-B14F-4D97-AF65-F5344CB8AC3E}">
        <p14:creationId xmlns:p14="http://schemas.microsoft.com/office/powerpoint/2010/main" val="1268863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62" y="940777"/>
            <a:ext cx="3242499" cy="8045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N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 Ruins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N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Joshua, Saul, Jonathan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15</a:t>
            </a:fld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62" y="438050"/>
            <a:ext cx="5484537" cy="5027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IN" dirty="0"/>
              <a:t>Bet </a:t>
            </a:r>
            <a:r>
              <a:rPr lang="en-IN" dirty="0" err="1"/>
              <a:t>She’An</a:t>
            </a:r>
            <a:endParaRPr lang="en-IN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948" y="3321754"/>
            <a:ext cx="4428470" cy="3321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59567" y="1869906"/>
            <a:ext cx="2275346" cy="1676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2817" y="233069"/>
            <a:ext cx="1986046" cy="3313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t="5380" b="10783"/>
          <a:stretch/>
        </p:blipFill>
        <p:spPr>
          <a:xfrm>
            <a:off x="5116272" y="576754"/>
            <a:ext cx="3833446" cy="2356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762" y="3841699"/>
            <a:ext cx="3735210" cy="2801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4550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B8473D-DA3A-4479-9F0E-4BD0088B6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16</a:t>
            </a:fld>
            <a:endParaRPr lang="en-IN" dirty="0"/>
          </a:p>
        </p:txBody>
      </p:sp>
      <p:pic>
        <p:nvPicPr>
          <p:cNvPr id="1026" name="Picture 2" descr="Image result for tribal land map joshua">
            <a:extLst>
              <a:ext uri="{FF2B5EF4-FFF2-40B4-BE49-F238E27FC236}">
                <a16:creationId xmlns:a16="http://schemas.microsoft.com/office/drawing/2014/main" id="{B2762105-CACA-44F2-9574-6091415A6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5434" y="0"/>
            <a:ext cx="4613131" cy="685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2793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632564895"/>
              </p:ext>
            </p:extLst>
          </p:nvPr>
        </p:nvGraphicFramePr>
        <p:xfrm>
          <a:off x="152400" y="274317"/>
          <a:ext cx="8839200" cy="630936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807051881"/>
                    </a:ext>
                  </a:extLst>
                </a:gridCol>
                <a:gridCol w="1549078">
                  <a:extLst>
                    <a:ext uri="{9D8B030D-6E8A-4147-A177-3AD203B41FA5}">
                      <a16:colId xmlns:a16="http://schemas.microsoft.com/office/drawing/2014/main" val="416673137"/>
                    </a:ext>
                  </a:extLst>
                </a:gridCol>
                <a:gridCol w="2349661">
                  <a:extLst>
                    <a:ext uri="{9D8B030D-6E8A-4147-A177-3AD203B41FA5}">
                      <a16:colId xmlns:a16="http://schemas.microsoft.com/office/drawing/2014/main" val="3259655191"/>
                    </a:ext>
                  </a:extLst>
                </a:gridCol>
                <a:gridCol w="2349661">
                  <a:extLst>
                    <a:ext uri="{9D8B030D-6E8A-4147-A177-3AD203B41FA5}">
                      <a16:colId xmlns:a16="http://schemas.microsoft.com/office/drawing/2014/main" val="107138225"/>
                    </a:ext>
                  </a:extLst>
                </a:gridCol>
              </a:tblGrid>
              <a:tr h="6858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en-US" sz="3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j-ea"/>
                          <a:cs typeface="+mj-cs"/>
                        </a:rPr>
                        <a:t>Levitical Feasts (Lev. 23)</a:t>
                      </a:r>
                      <a:endParaRPr kumimoji="0" lang="en-US" sz="3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 panose="020F0502020204030204" pitchFamily="34" charset="0"/>
                        <a:ea typeface="+mj-ea"/>
                        <a:cs typeface="+mj-cs"/>
                      </a:endParaRPr>
                    </a:p>
                  </a:txBody>
                  <a:tcPr marT="45724" marB="45724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j-ea"/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j-ea"/>
                        <a:cs typeface="+mj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2000" b="1" kern="1200" noProof="0" dirty="0">
                        <a:solidFill>
                          <a:srgbClr val="00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val="14405370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Feast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Season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Purpose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45959785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Passover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Spring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Redemption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Cor. 5:7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419009395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Unleavened Bread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Spring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Separation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John 6:35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8508186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1st fruits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Spring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Praise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Cor. 15:20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307062353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Pentecost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Spring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Praise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Acts 2:1-4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93468676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Trumpets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Fall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New Year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Matt. 24:31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2215589415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Atonement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Fall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Lev 16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Zech. 12:10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314415911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Booths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Fall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Wilderness provision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Zech. 14:16-18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3155297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351476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4F104633-564B-4366-924F-BFDB26C495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Christ’s Five Trips to Jerusalem</a:t>
            </a:r>
          </a:p>
        </p:txBody>
      </p:sp>
      <p:graphicFrame>
        <p:nvGraphicFramePr>
          <p:cNvPr id="19482" name="Group 26">
            <a:extLst>
              <a:ext uri="{FF2B5EF4-FFF2-40B4-BE49-F238E27FC236}">
                <a16:creationId xmlns:a16="http://schemas.microsoft.com/office/drawing/2014/main" id="{A68B0238-98C9-41D6-AE7F-A4D2F2639F1C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228600" y="1219200"/>
          <a:ext cx="5448300" cy="457200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2724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Feast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Verse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Passover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2:23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Unnamed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5:1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Tabernacles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7:2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Dedication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10:22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Passover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13:1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5" name="Picture 3">
            <a:extLst>
              <a:ext uri="{FF2B5EF4-FFF2-40B4-BE49-F238E27FC236}">
                <a16:creationId xmlns:a16="http://schemas.microsoft.com/office/drawing/2014/main" id="{8917F6F4-3149-4FD5-9BA8-4C4F73A2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5486400" y="2114551"/>
            <a:ext cx="3609975" cy="2628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0A279F-DC28-4116-82A8-A7A6CC6867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4514" name="Rectangle 1"/>
          <p:cNvSpPr>
            <a:spLocks noChangeArrowheads="1"/>
          </p:cNvSpPr>
          <p:nvPr/>
        </p:nvSpPr>
        <p:spPr bwMode="auto">
          <a:xfrm>
            <a:off x="0" y="0"/>
            <a:ext cx="914400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Revelation 11:8-10</a:t>
            </a:r>
          </a:p>
          <a:p>
            <a:pPr algn="just"/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8 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their dead bodies </a:t>
            </a:r>
            <a:r>
              <a:rPr lang="en-US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lie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street of the great city which mystically is called Sodom and Egypt, where also their Lord was crucified. </a:t>
            </a:r>
            <a:r>
              <a:rPr lang="en-US" sz="28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9 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Those from the peoples and tribes and tongues and nations will look at their dead bodies for three and a half days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2800" b="1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not permit their dead bodies to be laid in a tomb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10 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those who dwell on the earth </a:t>
            </a:r>
            <a:r>
              <a:rPr lang="en-US" sz="2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rejoice over them and celebrate; and they will send gifts to one another, because these two prophets tormented those who dwell on the earth.”</a:t>
            </a:r>
          </a:p>
        </p:txBody>
      </p:sp>
    </p:spTree>
    <p:extLst>
      <p:ext uri="{BB962C8B-B14F-4D97-AF65-F5344CB8AC3E}">
        <p14:creationId xmlns:p14="http://schemas.microsoft.com/office/powerpoint/2010/main" val="3309179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7006"/>
            <a:ext cx="9144000" cy="1980941"/>
          </a:xfrm>
        </p:spPr>
        <p:txBody>
          <a:bodyPr anchor="ctr"/>
          <a:lstStyle/>
          <a:p>
            <a:r>
              <a:rPr lang="en-IN" sz="3200" dirty="0">
                <a:latin typeface="Papyrus" panose="03070502060502030205" pitchFamily="66" charset="0"/>
              </a:rPr>
              <a:t>Tel Aviv, Joppa, Caesarea </a:t>
            </a:r>
            <a:r>
              <a:rPr lang="en-IN" sz="3200" dirty="0" err="1">
                <a:latin typeface="Papyrus" panose="03070502060502030205" pitchFamily="66" charset="0"/>
              </a:rPr>
              <a:t>Maritma</a:t>
            </a:r>
            <a:r>
              <a:rPr lang="en-IN" sz="3200" dirty="0">
                <a:latin typeface="Papyrus" panose="03070502060502030205" pitchFamily="66" charset="0"/>
              </a:rPr>
              <a:t>, </a:t>
            </a:r>
          </a:p>
          <a:p>
            <a:r>
              <a:rPr lang="en-IN" sz="3200" dirty="0">
                <a:latin typeface="Papyrus" panose="03070502060502030205" pitchFamily="66" charset="0"/>
              </a:rPr>
              <a:t>Mt. Carmel, Megiddo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584" y="1892229"/>
            <a:ext cx="6116833" cy="4587625"/>
          </a:xfrm>
        </p:spPr>
      </p:pic>
    </p:spTree>
    <p:extLst>
      <p:ext uri="{BB962C8B-B14F-4D97-AF65-F5344CB8AC3E}">
        <p14:creationId xmlns:p14="http://schemas.microsoft.com/office/powerpoint/2010/main" val="1050825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73" y="764983"/>
            <a:ext cx="3242499" cy="36922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N" sz="1800" dirty="0"/>
              <a:t>Joshua, Elijah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20</a:t>
            </a:fld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62" y="262256"/>
            <a:ext cx="1958823" cy="5027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I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Jericho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00" y="1258402"/>
            <a:ext cx="19050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6" name="Straight Arrow Connector 15"/>
          <p:cNvCxnSpPr/>
          <p:nvPr/>
        </p:nvCxnSpPr>
        <p:spPr>
          <a:xfrm flipH="1">
            <a:off x="1526954" y="1828800"/>
            <a:ext cx="627420" cy="3002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00" y="4110922"/>
            <a:ext cx="3376246" cy="2532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201" y="3200035"/>
            <a:ext cx="5001421" cy="350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34780"/>
          <a:stretch/>
        </p:blipFill>
        <p:spPr>
          <a:xfrm>
            <a:off x="2449029" y="513620"/>
            <a:ext cx="1703439" cy="33165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0075" y="243409"/>
            <a:ext cx="4374547" cy="2761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7239095" y="2756181"/>
            <a:ext cx="128367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Walls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252324" y="1828800"/>
            <a:ext cx="986771" cy="92738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857741" y="3340956"/>
            <a:ext cx="1381354" cy="144755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19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B8473D-DA3A-4479-9F0E-4BD0088B6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21</a:t>
            </a:fld>
            <a:endParaRPr lang="en-IN" dirty="0"/>
          </a:p>
        </p:txBody>
      </p:sp>
      <p:pic>
        <p:nvPicPr>
          <p:cNvPr id="1026" name="Picture 2" descr="Image result for tribal land map joshua">
            <a:extLst>
              <a:ext uri="{FF2B5EF4-FFF2-40B4-BE49-F238E27FC236}">
                <a16:creationId xmlns:a16="http://schemas.microsoft.com/office/drawing/2014/main" id="{B2762105-CACA-44F2-9574-6091415A6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5434" y="0"/>
            <a:ext cx="4613131" cy="685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FA2C4B3-CA64-45C1-A3E4-98152FE9C3A0}"/>
              </a:ext>
            </a:extLst>
          </p:cNvPr>
          <p:cNvSpPr/>
          <p:nvPr/>
        </p:nvSpPr>
        <p:spPr>
          <a:xfrm>
            <a:off x="5129348" y="4048694"/>
            <a:ext cx="923109" cy="3990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026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2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152400" y="274317"/>
          <a:ext cx="8839200" cy="630936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807051881"/>
                    </a:ext>
                  </a:extLst>
                </a:gridCol>
                <a:gridCol w="1549078">
                  <a:extLst>
                    <a:ext uri="{9D8B030D-6E8A-4147-A177-3AD203B41FA5}">
                      <a16:colId xmlns:a16="http://schemas.microsoft.com/office/drawing/2014/main" val="416673137"/>
                    </a:ext>
                  </a:extLst>
                </a:gridCol>
                <a:gridCol w="2349661">
                  <a:extLst>
                    <a:ext uri="{9D8B030D-6E8A-4147-A177-3AD203B41FA5}">
                      <a16:colId xmlns:a16="http://schemas.microsoft.com/office/drawing/2014/main" val="3259655191"/>
                    </a:ext>
                  </a:extLst>
                </a:gridCol>
                <a:gridCol w="2349661">
                  <a:extLst>
                    <a:ext uri="{9D8B030D-6E8A-4147-A177-3AD203B41FA5}">
                      <a16:colId xmlns:a16="http://schemas.microsoft.com/office/drawing/2014/main" val="107138225"/>
                    </a:ext>
                  </a:extLst>
                </a:gridCol>
              </a:tblGrid>
              <a:tr h="6858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en-US" sz="3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j-ea"/>
                          <a:cs typeface="+mj-cs"/>
                        </a:rPr>
                        <a:t>Levitical Feasts (Lev. 23)</a:t>
                      </a:r>
                      <a:endParaRPr kumimoji="0" lang="en-US" sz="3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 panose="020F0502020204030204" pitchFamily="34" charset="0"/>
                        <a:ea typeface="+mj-ea"/>
                        <a:cs typeface="+mj-cs"/>
                      </a:endParaRPr>
                    </a:p>
                  </a:txBody>
                  <a:tcPr marT="45724" marB="45724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j-ea"/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j-ea"/>
                        <a:cs typeface="+mj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2000" b="1" kern="1200" noProof="0" dirty="0">
                        <a:solidFill>
                          <a:srgbClr val="00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val="144053702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Feast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Season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Purpose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45959785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Passover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Spring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Redemption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Cor. 5:7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419009395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Unleavened Bread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Spring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Separation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John 6:35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8508186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1st fruits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Spring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Praise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Cor. 15:20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307062353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Pentecost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Spring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Praise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Acts 2:1-4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93468676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Trumpets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Fall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New Year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Matt. 24:31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2215589415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Atonement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Fall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Lev 16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Zech. 12:10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314415911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Booths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Fall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Wilderness provision</a:t>
                      </a: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Zech. 14:16-18</a:t>
                      </a: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3155297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97349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4F104633-564B-4366-924F-BFDB26C495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Christ’s Five Trips to Jerusalem</a:t>
            </a:r>
          </a:p>
        </p:txBody>
      </p:sp>
      <p:graphicFrame>
        <p:nvGraphicFramePr>
          <p:cNvPr id="19482" name="Group 26">
            <a:extLst>
              <a:ext uri="{FF2B5EF4-FFF2-40B4-BE49-F238E27FC236}">
                <a16:creationId xmlns:a16="http://schemas.microsoft.com/office/drawing/2014/main" id="{A68B0238-98C9-41D6-AE7F-A4D2F2639F1C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228600" y="1219200"/>
          <a:ext cx="5448300" cy="457200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2724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Feast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Verse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Passover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2:23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Unnamed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5:1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Tabernacles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7:2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Dedication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10:22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Passover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dirty="0">
                          <a:latin typeface="Arial" pitchFamily="34" charset="0"/>
                          <a:cs typeface="Arial" pitchFamily="34" charset="0"/>
                        </a:rPr>
                        <a:t>13:1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5" name="Picture 3">
            <a:extLst>
              <a:ext uri="{FF2B5EF4-FFF2-40B4-BE49-F238E27FC236}">
                <a16:creationId xmlns:a16="http://schemas.microsoft.com/office/drawing/2014/main" id="{8917F6F4-3149-4FD5-9BA8-4C4F73A2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5486400" y="2114551"/>
            <a:ext cx="3609975" cy="2628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19335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7006"/>
            <a:ext cx="9144000" cy="1980941"/>
          </a:xfrm>
        </p:spPr>
        <p:txBody>
          <a:bodyPr anchor="ctr"/>
          <a:lstStyle/>
          <a:p>
            <a:r>
              <a:rPr lang="en-IN" sz="3200" dirty="0" err="1">
                <a:latin typeface="Papyrus" panose="03070502060502030205" pitchFamily="66" charset="0"/>
              </a:rPr>
              <a:t>Sepphoris</a:t>
            </a:r>
            <a:r>
              <a:rPr lang="en-IN" sz="3200" dirty="0">
                <a:latin typeface="Papyrus" panose="03070502060502030205" pitchFamily="66" charset="0"/>
              </a:rPr>
              <a:t>, Upper Galilee/Caesarea-Philippi </a:t>
            </a:r>
            <a:r>
              <a:rPr lang="en-IN" sz="3200" dirty="0" err="1">
                <a:latin typeface="Papyrus" panose="03070502060502030205" pitchFamily="66" charset="0"/>
              </a:rPr>
              <a:t>andTel</a:t>
            </a:r>
            <a:r>
              <a:rPr lang="en-IN" sz="3200" dirty="0">
                <a:latin typeface="Papyrus" panose="03070502060502030205" pitchFamily="66" charset="0"/>
              </a:rPr>
              <a:t> Dan, Sea of Galilee, Mt.  of Beatitudes 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584" y="1892229"/>
            <a:ext cx="6116833" cy="4587625"/>
          </a:xfrm>
        </p:spPr>
      </p:pic>
    </p:spTree>
    <p:extLst>
      <p:ext uri="{BB962C8B-B14F-4D97-AF65-F5344CB8AC3E}">
        <p14:creationId xmlns:p14="http://schemas.microsoft.com/office/powerpoint/2010/main" val="3187533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7006"/>
            <a:ext cx="9144000" cy="1980941"/>
          </a:xfrm>
        </p:spPr>
        <p:txBody>
          <a:bodyPr anchor="ctr"/>
          <a:lstStyle/>
          <a:p>
            <a:r>
              <a:rPr lang="en-IN" sz="3200" dirty="0">
                <a:latin typeface="Papyrus" panose="03070502060502030205" pitchFamily="66" charset="0"/>
              </a:rPr>
              <a:t>Capernaum, Tabgha, Jordan River,</a:t>
            </a:r>
          </a:p>
          <a:p>
            <a:r>
              <a:rPr lang="en-IN" sz="3200" dirty="0">
                <a:latin typeface="Papyrus" panose="03070502060502030205" pitchFamily="66" charset="0"/>
              </a:rPr>
              <a:t>Bet She 'An, Jericho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584" y="1892229"/>
            <a:ext cx="6116833" cy="4587625"/>
          </a:xfrm>
        </p:spPr>
      </p:pic>
    </p:spTree>
    <p:extLst>
      <p:ext uri="{BB962C8B-B14F-4D97-AF65-F5344CB8AC3E}">
        <p14:creationId xmlns:p14="http://schemas.microsoft.com/office/powerpoint/2010/main" val="288484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t="9928" b="12698"/>
          <a:stretch/>
        </p:blipFill>
        <p:spPr>
          <a:xfrm>
            <a:off x="4587327" y="303752"/>
            <a:ext cx="4233793" cy="24569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3184"/>
          <a:stretch/>
        </p:blipFill>
        <p:spPr>
          <a:xfrm>
            <a:off x="5966552" y="3063004"/>
            <a:ext cx="2777066" cy="3544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62" y="1059469"/>
            <a:ext cx="3242499" cy="438280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N" sz="1800" dirty="0"/>
              <a:t>Peter’s family home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N" sz="1800" dirty="0"/>
              <a:t>Synagogue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5</a:t>
            </a:fld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62" y="438050"/>
            <a:ext cx="5484537" cy="5027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IN" dirty="0"/>
              <a:t>Capernaum</a:t>
            </a:r>
          </a:p>
        </p:txBody>
      </p:sp>
      <p:sp>
        <p:nvSpPr>
          <p:cNvPr id="12" name="Oval 11"/>
          <p:cNvSpPr/>
          <p:nvPr/>
        </p:nvSpPr>
        <p:spPr>
          <a:xfrm flipH="1" flipV="1">
            <a:off x="6788293" y="3027352"/>
            <a:ext cx="858404" cy="706112"/>
          </a:xfrm>
          <a:prstGeom prst="ellipse">
            <a:avLst/>
          </a:prstGeom>
          <a:noFill/>
          <a:ln w="57150">
            <a:solidFill>
              <a:srgbClr val="FF0000">
                <a:alpha val="4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r="51973"/>
          <a:stretch/>
        </p:blipFill>
        <p:spPr>
          <a:xfrm>
            <a:off x="3087030" y="1502838"/>
            <a:ext cx="1801071" cy="2230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2" t="5371" r="35187" b="43091"/>
          <a:stretch/>
        </p:blipFill>
        <p:spPr bwMode="auto">
          <a:xfrm>
            <a:off x="154079" y="4099401"/>
            <a:ext cx="2877732" cy="2356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0096" r="18366"/>
          <a:stretch/>
        </p:blipFill>
        <p:spPr>
          <a:xfrm>
            <a:off x="3195307" y="3902337"/>
            <a:ext cx="2580266" cy="2705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22" y="1685535"/>
            <a:ext cx="2717021" cy="17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38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>
            <a:extLst>
              <a:ext uri="{FF2B5EF4-FFF2-40B4-BE49-F238E27FC236}">
                <a16:creationId xmlns:a16="http://schemas.microsoft.com/office/drawing/2014/main" id="{D56ED805-717B-4D8B-88F1-F6A9FDD06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8300" y="228600"/>
            <a:ext cx="5867400" cy="6096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 “I AM” statements in John</a:t>
            </a:r>
          </a:p>
        </p:txBody>
      </p:sp>
      <p:graphicFrame>
        <p:nvGraphicFramePr>
          <p:cNvPr id="16416" name="Group 32">
            <a:extLst>
              <a:ext uri="{FF2B5EF4-FFF2-40B4-BE49-F238E27FC236}">
                <a16:creationId xmlns:a16="http://schemas.microsoft.com/office/drawing/2014/main" id="{576FD2DA-20DC-45D9-BC76-B21E8ABF6C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816500"/>
              </p:ext>
            </p:extLst>
          </p:nvPr>
        </p:nvGraphicFramePr>
        <p:xfrm>
          <a:off x="1600200" y="990600"/>
          <a:ext cx="7391400" cy="5476877"/>
        </p:xfrm>
        <a:graphic>
          <a:graphicData uri="http://schemas.openxmlformats.org/drawingml/2006/table">
            <a:tbl>
              <a:tblPr/>
              <a:tblGrid>
                <a:gridCol w="554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7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86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I am the Bread of Life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6:35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I am the Light of the world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8:12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15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I am the Gate for the sheep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10:7; cf. v.9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50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I am the Good Shepherd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10:11,14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15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I am the Resurrection and the Life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11:25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15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I am the Way and the Truth and the Life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14:6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15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I am the true Vine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badi MT Condensed Light" pitchFamily="34" charset="0"/>
                        </a:rPr>
                        <a:t>15:1; cf. v.5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9182" name="Picture 2">
            <a:extLst>
              <a:ext uri="{FF2B5EF4-FFF2-40B4-BE49-F238E27FC236}">
                <a16:creationId xmlns:a16="http://schemas.microsoft.com/office/drawing/2014/main" id="{ACFAE9DD-3E4D-45C1-A45A-067EA5CF7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1447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t="9928" b="12698"/>
          <a:stretch/>
        </p:blipFill>
        <p:spPr>
          <a:xfrm>
            <a:off x="4587327" y="303752"/>
            <a:ext cx="4233793" cy="24569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3184"/>
          <a:stretch/>
        </p:blipFill>
        <p:spPr>
          <a:xfrm>
            <a:off x="5966552" y="3063004"/>
            <a:ext cx="2777066" cy="3544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7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2059" y="972075"/>
            <a:ext cx="3243263" cy="438308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N" sz="1800" dirty="0"/>
              <a:t>Peter’s family home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N" sz="1800" dirty="0"/>
              <a:t>Synagogue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4623" y="333638"/>
            <a:ext cx="5484813" cy="50323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IN" dirty="0"/>
              <a:t>Capernaum</a:t>
            </a:r>
          </a:p>
        </p:txBody>
      </p:sp>
      <p:sp>
        <p:nvSpPr>
          <p:cNvPr id="12" name="Oval 11"/>
          <p:cNvSpPr/>
          <p:nvPr/>
        </p:nvSpPr>
        <p:spPr>
          <a:xfrm flipH="1" flipV="1">
            <a:off x="6788293" y="3027352"/>
            <a:ext cx="858404" cy="706112"/>
          </a:xfrm>
          <a:prstGeom prst="ellipse">
            <a:avLst/>
          </a:prstGeom>
          <a:noFill/>
          <a:ln w="57150">
            <a:solidFill>
              <a:srgbClr val="FF0000">
                <a:alpha val="4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r="51973"/>
          <a:stretch/>
        </p:blipFill>
        <p:spPr>
          <a:xfrm>
            <a:off x="3087030" y="1502838"/>
            <a:ext cx="1801071" cy="2230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2" t="5371" r="35187" b="43091"/>
          <a:stretch/>
        </p:blipFill>
        <p:spPr bwMode="auto">
          <a:xfrm>
            <a:off x="154079" y="4099401"/>
            <a:ext cx="2877732" cy="2356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0096" r="18366"/>
          <a:stretch/>
        </p:blipFill>
        <p:spPr>
          <a:xfrm>
            <a:off x="3195307" y="3902337"/>
            <a:ext cx="2580266" cy="2705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22" y="1685535"/>
            <a:ext cx="2717021" cy="17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7891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3184"/>
          <a:stretch/>
        </p:blipFill>
        <p:spPr>
          <a:xfrm>
            <a:off x="5966552" y="3063004"/>
            <a:ext cx="2777066" cy="3544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62" y="1059469"/>
            <a:ext cx="3242499" cy="438280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N" sz="1800" dirty="0"/>
              <a:t>Peter’s Primacy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N" sz="1800" dirty="0"/>
              <a:t>Feeding of 5000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8</a:t>
            </a:fld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62" y="438050"/>
            <a:ext cx="5484537" cy="5027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IN" dirty="0"/>
              <a:t>Tabgha</a:t>
            </a:r>
          </a:p>
        </p:txBody>
      </p:sp>
      <p:sp>
        <p:nvSpPr>
          <p:cNvPr id="12" name="Oval 11"/>
          <p:cNvSpPr/>
          <p:nvPr/>
        </p:nvSpPr>
        <p:spPr>
          <a:xfrm flipH="1" flipV="1">
            <a:off x="6496681" y="3429000"/>
            <a:ext cx="858404" cy="706112"/>
          </a:xfrm>
          <a:prstGeom prst="ellipse">
            <a:avLst/>
          </a:prstGeom>
          <a:noFill/>
          <a:ln w="57150">
            <a:solidFill>
              <a:srgbClr val="FF0000">
                <a:alpha val="4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350" y="238083"/>
            <a:ext cx="4063843" cy="2712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-567" t="500" r="21578" b="18476"/>
          <a:stretch/>
        </p:blipFill>
        <p:spPr>
          <a:xfrm>
            <a:off x="2310906" y="221393"/>
            <a:ext cx="1798692" cy="1378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16" y="1953260"/>
            <a:ext cx="3359745" cy="4479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30900" r="32700" b="13200"/>
          <a:stretch/>
        </p:blipFill>
        <p:spPr>
          <a:xfrm>
            <a:off x="3690338" y="2863057"/>
            <a:ext cx="1996052" cy="35698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8184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6CB916E4-1269-4C7F-8405-AA5E3276B5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John 20:30-31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ED29A708-A437-4B14-BD45-8C6EE56D83C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733800" y="1219200"/>
            <a:ext cx="5334000" cy="48768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3000" dirty="0">
                <a:latin typeface="Arial" pitchFamily="34" charset="0"/>
                <a:cs typeface="Arial" pitchFamily="34" charset="0"/>
              </a:rPr>
              <a:t>“Therefore many other </a:t>
            </a:r>
            <a:r>
              <a:rPr lang="en-US" sz="30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signs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Jesus also performed in the presence of the disciples, which are not written in this book; but these have been written so that you may </a:t>
            </a:r>
            <a:r>
              <a:rPr lang="en-US" sz="30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believe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that </a:t>
            </a:r>
            <a:r>
              <a:rPr lang="en-US" sz="30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Jesus is the Christ, the Son of God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; and that </a:t>
            </a:r>
            <a:r>
              <a:rPr lang="en-US" sz="30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believing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you may have life in His name.”</a:t>
            </a:r>
          </a:p>
        </p:txBody>
      </p:sp>
      <p:sp>
        <p:nvSpPr>
          <p:cNvPr id="83972" name="AutoShape 4" descr="data:image/jpeg;base64,/9j/4AAQSkZJRgABAQAAAQABAAD/2wCEAAkGBhQSERQUExQVFRUWGRkaGRgXGBgaFxgYHRobGRcZGRsaHCYgGBwkGRgYHy8gIycpLCwsFx4xNTAqNSYrLCkBCQoKDgwOGA8PGikcHBwpKSkpKSkpKSkpKSkpKSkpKSkpKSkpKSwpLCwpKSkpKSkpKSkpKSksLCkpKSkpKSwpKf/AABEIAPIAyAMBIgACEQEDEQH/xAAcAAACAwEBAQEAAAAAAAAAAAAEBQIDBgABBwj/xABIEAABAgQEAwUFBQMJCAMBAAABAhEAAyExBBJBUQVhcSKBkaHwBhMyscEUQlLR4TNy8QcVI1NigpKToiRDY4Oys8LSVHPyFv/EABkBAAMBAQEAAAAAAAAAAAAAAAECAwAEBf/EACURAAICAgICAgMBAQEAAAAAAAABAhESIQMxE0EiUQQyYXEUBf/aAAwDAQACEQMRAD8Ac8P4ahMuWPdy6IT9xP4el7wajhmHaqA5/sJpDKTgxlArYdLR79mGkVaTONSkhWeFyAXyBtsqa+VvzjxWGQHAloA2CU27xDRWGA3rFa5JagPf0gYo2cgNWClKA7EsNSssO3g2sVDAITUJSf7iR+kME4M7etI8GGgYIbyMBl8IkKYGVLBs+VIfq6fOB8R7OAWlIYckU8BSHScI2/lE14e/1hZR3oaPJXZm/wCYEN2pcvp7tB6G0cnhEo/7qX/gS/yjQLkkaDviIkPp61rBSSDKViM+z8lQ/ZSg+8tDfJ9POOmcCkgBpEp7k+7Sx51F6Q7RIPfE/d09XjONgUqM2vhkv+plh/wykD5DQGOPAJaq+6lPrmSH2H3axo/s2rW5P6tEvsoPr598ZRC5maR7PS9ZUnulIt4BotPs9K/qpXUykb10jQJw3rp6MSEhwYboQQJ4FKH+7lB/+GkbR6OBSTaTKGnwJ+oh5Mwb110YfSJpwoD7P67+UGxdiD+YZX9VK/y0flHv8wSr+5lf5SPyjR+46ettommVyg5UCjPSuAyf6qV/lo/KLRwOS/7KUP7iPKkPhIAal3isqT4Xv+sDMOFiVfBZTOZMr/LQ/f2YiODYdX+5lU/4aP8A1htOnOGS7a/SBZ2DYJUk3v8AKFfIMuMV8Z4NITh5xEiUCJcwgiWi+VRpSOi/jxAw85If9ksX1KFW36x0JkyyjSNLKldn84sXIIFK/T13RVLndl2I5Xv0p3OYmJ7aOQN7WiLbFpHgkgc+bgfMxysOOXiI44h9LvrmJfYMOerUiJmVyjvFWGn4ta0vS0DJhxR6ZG1R4fQxEyKEgeJvsxtF0t03AfnXTmX7o5xUu3gHHSB5GHAHMrnr63aJmQ9qPY+fjHCqt31pTVyXvHrs/dWtehtGc2DFFZkn1+se/ZSdPPfl0EWJGbpTv/PrERLLXJD8/Ls08Y2bQFAiiQesSTJarNa3V4s98DcgcmPzB+sS99UC7bFmvvA8rDgVfZKVLXLNYdNrxE4NQa/lXap5RcFH4WIcXoLW6u5iE1QD1DdQfEBUDyMOCInCkEeFi3TxiPuhalOYiwzDVgpv3SPD9YrTigzNmOxUHfT1yhvIzOCJKw77evpz5xYmWSLfmGgT7W1AGs+rX2BN6VioY4DshVR+J0+BY373AjKbNghkpHTpr4RBctuXKAFY4KoFgEVBdXePht0gafigp72qwSH5AqUf+mGyZsUGqWouADEBOy1IvSoa/kA8C+7ACSCWoahRfv17op+1LFLve/1tG7GSoMxRSlSSGyn5+n8IFSVEHL8IdjZRVyPq8V5FFxYB+zHInBkvo46Vp3tVoIaA+OzR7qa7PkXQ/ukVjoo4/PT7uYAGdK365TR946KJMQ0qEDKCSApNXdIp0u0SJLkgKIGx37iaXaB8JJCk5SopLEa16VYi1RvF6+HqSXB1Jo9aNUdwiF+gsmcOtTkIDVHxUB1emoiExQCi6TRNSCaMDoaEM+3WAMRi5soOMpo2lSEpejPUv3GC1TagrNbOCCOQsWNLOmA7Bo9lTNjMLFwAa2Cm2tF5SLUD0zTDXegF+mkWYTEJUwCM1KaUqKAqdgzbVEEKwCq5ezc3p5xNsdASpzPQFxcaHuNP4x79oSG7Paa+Yhm0rTWK5yVSmCiGNNWJNrA8ogceki5rWgDUBIZyGsdI3ZgwzgR8KixD1BBcm7bXiOIx6aUY0GVjSj77GPMPMWEuhD0upqhuore20C4ucsKB92UkEFy1BmLl3cam7QKtgLpqewbB/wB4tXUlOwj1E/KewUClQCrMNnahFCIHlYtU1gpYuXDVy2ZJbkbnWCMdKQcoSSGpQlRO5KQWLttqYz+hieMxCwhWen90VDwDKmVL0CWVQ7JdVaM9/GPF4ZLWKz/ZYC7mjODpprC9UlMlR94Vlx2QVhLpIN20BesFIN0HLmv2wWQ4uFGgd9a3iapSmuopGhoovUsGoBaoiqRglrDKKggixF7UAmB6WpCnjWOllICZylZaEKSAasTUANbaDHukb+jFXEGKsylIS4YEMTvRwPPeFuI4rmJDuBYkPc17JLeekKU4+WkhanCQFKIBFVAEpDpSLqLWpzhMviqic3uypJqWKQQCOyXSBTVv3hu1Kp0GMclaNkrHhA7JCjzTUPRwM30iS8aSmjk65Ut8g3eYx+C9sAlQCztWpIG8auXjAtIVmKueUDpVR+kNX0T67PUTkAVKya2QKf3gqvlBMuYBkUam4DaaOfVoGlzApXZSCzFRWqgFnOUARJMt05iR2XDka6ADfugDIPmIVLSrdQdazo70EKkzVMUoc6uOvODOLY/skDx0N6vHqcPklJSm6gCo6kliAdmfzh4rQG7YnxkteVWoAL15eqaR7FWNkkOxqR9C8dFsmDFGuwfEVJQkKCVg6Ku45sxPO8HS1Ah0kp5AuB1Bt+sJES1swD5dvpvYWieKx4QEFnppfr8q8455QXoRya0w6aM6sqkEmz5XB77fWBJuHyqSzvRwaKbKQ7Guum0eDiihQKaorR2YlnO1Lw3TiFEMpKVjmBttYmEakjLFiqXiCg5mrfUF2TTxJhnJ4tNUOzKKiHc0aj2qNvMRQoSlWKpavwm3+px5xHDyiQahRdTEOALGl7qJhJU+x1o9xeNn/eksNSO0GcuaWDAXa8DTE+77SSXyhgwu4oR0cb3g6XLUorZRJdQDqcUJandFY4VMNSQCavmL8gGBcciY2kb9iaeKzAmwBIBdqd4pZ4Dn4zMMxAehNdb6BxbQ3gwYRABzLBoHYFIoRXfQWpeA0GVnAoSXNjUM4L28RAWK6QG2Ql40qIdlByCC7OQC5NXJOaprHonTCCEyky6B7uC9KlQenKLMbjUSyRmvUAJNnY67vpC6ZxdZTNUGGVsoZ2e/Kw2gpN9IN17GaTMShRLBRPZcUIZ2axAvR+bQlnzSui1oRlUD2RlBoaMAHcDyiODxClYkZlGoqHIBOUX3gVSQuasaZkjyUabWh8K7EzsLxmNSpASlZUHA0SPhIFMpdgPlCjEYlnARLSQoglnU7s7k/SJ4iWJa1IegUCL/AIT+YgdaM81gUgqXQqbKHNM2/S9QNYtxwSViScnLEEVLKsyVCimSlRG4VmZ7PS2x0LxDH4M4dLsClmNGpVnGgrbleCMTxQKIC8uVCSu2p7Lgbtb6QmXx1apcxBsonsk2FWYbuwtpEbcmenLijxr4uxVi8FLzAvlBFNg7sPKNT7PcQzoAeqaUqaaiMBiwp2PqmnjG09hZRlomEKqSkUNgA48c3lF7xOSSUjW4TEpTKUantHRq0bytzeIJmKKUpu5tudXG9rx7Iw5WMyyyb9a08Iql4lCZhNeyCx+X8YVbYapBU3hqsrFYASNBm7neCV4gGXKALhmJN3+ukA4niKVJ6WHlXesAyMQo2dhU7RRRElRZxAMaXJL+jHQNOmuRqaU53NI6HAmabhmJ+Eba8tBF2O4cmYojNlKg42remlWhLg8QQQz316/OGM+e8wV0ApoYj0xe1srxeHVKV2hQmhBpQH8zB8riXaS1j69dIsnEKlgLs/nAc/DZO0HI8/DSj1gPfZnD6Cl4lJoecUcMxZAA/eP+ot3MBChWLI6dX29d4gzh2J7SRyDtdr020HdCyjoCtDjC41lTQ9QpbecV4XiIyHMdd20pb5Qtw+MBzAXUr/qOnOAFY100pUHya5LbecZwQI2x1xGeh1e7oShQVsajzvAEnEgTJZH9n6giA04gqJAJIIOhOum9do8mJcvlUGZyxp+UHodwbYfxlSVLlqBcAf8AkYGlqDTEv8TDoAklzsNIrRjAgCnjeprpS3nEpTzCVLJCXd6VOXtsPJ4VPQ740DYacpM1Cg7j8mI6QHLxKxNK0gE5gevxDo1bw2nTpT0S7M3aJc83uPOPcHw5yFziwu2w0DWADRsvsGCXQHjCFJmTV0JNE7UZ+bQJhsamWhc0t2XSkH8Rd1Gmg81OLQVxjFpWAECoevzaM5iMEtRyuQm9tSIoovGg3FSt+ijha/tWNKz8KAohIsWDJA8op41wooWRmbp4Q14PhEyJ6coplOb5g8i5jzjePSomlBdqk6l6t3P84jJOMqPU4uJcvFkZOXw8qWEhQSd1O1K2r9I3HBsMJEpnzE1UbueTWADCMPjl5g2VgNgPmIa+zPtMJY91NLJHwqOmrEbRZW+zj5YqL0bD7aSAkPburAk8OXJYdRfflBC54uEudOUeYXClSnVQPrR+6KxRBlc2WyWd/XrwiySpeZISagPy17o9kJStZKgSBYAt4+UGrWACbk3ajDYdwg+xWRGJYsWJ5JAqaa9dI6B5au2HGoYd4vHQuQaD8LOKVAqH629NDxSUT0NQLFlG/lvCXCETJZSqjCh5xVIxplgsRtv1rrGcfZJMYpxBShlAhjq+m0ErxImIqWYi1w1j5xThcemcn3ataPUtteAcVhVSjWo3Fu8aRNxCnRPG8PUCPvAuQWqQWFWrSLcFhEqPZalt2ptUUsIkriAKQ40/T5DujzCLOYkEGrsRqdi8TaZdVQJ9jylipy9NjUaM79xgNKrDKlyAKmr2CmobEWMFqV2q0YOedPm5ueusDTcQQGAboNKNWrwN+wpoOEtPu+0coUSwq5PP8R60ejQDMkpUsBzkT6NhcwwlSuyDM+FDauVHbzOsC4ma5JsNAO6NQHI8n8SUf6OWBsAkW74niMMsJTmLFtb7udO+KZcwSklWpN2sOXzirG4tSlMqhBsSEmrGmZuXiIKVC25EsCl5gFKOTendD7FzUzEslgBqIzEnFlCiQSFX7QINT4j6x5MxuguOZtYeD+cM43sHWg6dhkgEk2saOWt4QsxWLBDAVfe70He/z8I4kKDu1DoqpptEZXYHvPvKUUoLUAHxLYirVbpzhnLFWX4OB808PRKZIShOZZGoJH3i7lI/sg3IuekJMVxFKyxBAZhQgdBB08hcxIIFAGSbSkD7y91G7bwo4rjkLGVLkA3Zq8qRzrbtnuz+EMIaSEuKW6q0Ghr4GBpjuxv61gqZLqob+nigozJ5p+UdMTx+RNmn9l+LFaShRdabPqCb+FI13D8MonMogD0LR8t4djTKmomDQ1G41HeI+xYaaj3QmIIKVAFNnqPXnFLORlXEUIlEJRQm/wA2HP8AOPMLhisFVMotzO9NIHODVMeYbAsAaUGpbT5xanGFQCQeyLlqeWzRHk5KVIaEPbBkyHmJawIrzeOglACVICblYfkMw8C8dE8h2gQTSHATvUmIe5Ll6Hnr1h6jHSD94P0UTy+7pHfa5Bp7xJFrF9tukdu2cOaFmDnFBfQC9nMVz+IKKmf1qIvnJlOwWDsag8nzCvWKk8OlEE+8SpThgCDrrAxY6kj1GITmdnDeeggiZjXAT8I1Z3eF7ZF10PlvtBE3Hkd1hyelNYm4lV0EjEAqLswFX359Y9cq7RIA0AfuYW1hKcSQrew8G8IIVicrZtCAaM2sI4moZDEdtjQE16+qNF+KxYShk0bQAMOnPWsJJ7q7SSCLuCN/KKpeNDlMxJV0vZtLwMRjyfiiXqTSnrwhXj5YUwZItQVJLqNXQH/xEs0NUmVQKJQA4bKT0dhB387YdKcucFIuMh3tUem74Lg2aHJgxWZKhLlLWs5ishRLFSUBQBS6n/gIfS/Z/tkrKFJ0ZBQRXko5nHSsZjGcTllGQLBAJZJB3v0IbXeHnAvaUmYhMyqTQs+ZNCXCiSdBQvyy6yTcdM6+bjz+UWW8U4emXKWvsjLyN/u1Jtm2hQXKc39yUn+ykVWrqXJ8NYce1SpS8M6VqKcyCVP8SXGYEaKS5PZYFhpQLJ8srQNEroD/AMMbbZjXwhZu2jt/89JRbvbERlFZygnJcqNCs2JP0ERxyEJRlA9aQ1xJSgCgoO75bRneOYh2UgggHSDFWdnNXHF3sUTZjdLfrEcNdQ5R02oJGvlEMEXV3RZHjS/dFaRG99iMaZmHMon9meY7JqPqIwZNTGl9gsQv3/u0pKkKDqb7rWU+zlm5wZfqRivlTN/KQSMqXaxbQFhTxiKcGwoGpTlzgqWcpDAt5k2LN1MV47G/Flci1KdABtHJY8hdgZWeekEgMoEm33gPM6x0OsDgQlMvMEhRWCpQYknMCw208I6GUkTYik4cAfF4jTuEeGXYudbJJB8Wh/8AZg7gXeoGnk3SKpuGysO1XmfkCR5iO/yM8rGxApdCz/XwieGLFyMwsQL99N4Z/Z3UXDNuDXSxU4vo8QOAAqWHQECnXmRGfINGNFAxss3SVNZ7gclO94HGKSHZPZL0Vv62g9WDc3BIuxqe4KPkIHmYNrptWoFehLEju0ieR0KQLiu0OwlKRyqd7mKsRiMqXUk1uUn5guOUMikUCmBLM4bm9u+E3GJ+XKl8oAfNmzAEFyAK5g5BpUbNCy5PoMU+yScY5dJCG3YnntbYCLF8WzEpGTMQ7sXe27PeBPZPgBxapjq93RQlkjMF17T186u5h3N/kyxaVEpmSZjkOcy0NsPhrByYaYjVLarl/wB4b9IhKl51FKVMBUqOgHLWrsNWjUK/k/xTVVJToSV06W3jH+0fD5mDmIlFaFKmgF5ZcMSUkHm6YEpOtF+DiUpfI0cngeFVKKlAqqe0o1pSmgBfQQg4jwv3LnDqzA6OMw3CSIFn8XOYS3ZCaN+6GER/nIB2O1PNx61jmWV2z2vHxyjTIy+KBYCJqsqHSF7gJuDsTZ9I1OB9npWJm58WZmR8stKQRKSLJBWBUnalwIp9lPYhUzEom4iXlRlTMyOHW57LjQCh/jG94rOzpMlh2k6WTY07nikn7PMb8acIv2fPvangMqQFJw6lAgkKQoltC9aVEYeYkJLfdVptG29pMemZOKhZIAJNHI1A8g8YrGzHKtNYeK0CHM5OmCpSxI7ojhB247PUGJSC0z1tDDdtFK7mN77ASk+4KkpOZSmUdaMw87d8YGfVRaNh/J1xYy/eocVZQfTRR6/DAn+okWs2b6aghNWGgGvToNTFOHlOQqyUEsGubPCw49Szd3b9W2/SGE2aZUsZgCQKJvU8t45GM0jpnESqdKSksCtFdT2hblWOgrh3CUpVLXNVmmFSOzoCVDa5EdBRJpjJKQ/Inl83irESwWqTtQ5aWdm+cHSZY3PmNNo9my0NfxSCe6kdOaOBcUgUSgsAaDUVB5AFyB3xRNwiqMFAaUAA/wBQ+sHywgE9k9W16eECYjFSkhSlBgKmw/jYU5wnkG8TAVYU0zJzGhLmg8yDba2sRmSSMwCCzfhSetcteusMiEmjU6Nz+RsGhdi5YQktmLDSj6seVNwIGdlIwYix03IFJJ+JJCah0k3Y5gUil/OsZ/ihz5llISWcsMtCCKsouTYA7DaDuJ4tc4hKEPnYFI+FR3q4GlA7ZSXaM4ZawpJDuxZx4geNukCKXYz+h77HY33M8IzAikxBcBJUKLCTsQQSaUSrePtZlkkseyqWzvTMC6fIv0Efm+XOVKnoN8qmYNrQi3ON/P46tYHvCAEsnKVN90dmpbpRSqiiQa0lKkX4OJ8nXo+oTJUuYCFN2i9xQs1NqFvGMn7W/wAn3vpaVyVEzZas6UqbtAtmQDv2QQ9ARo5MJ8NiEkMfNxTftEmu5Z9ohieNyUOCQKWDvzZjEvJ/Dr/5XB2pIynsr7GTcdiJgKvdJkkBbjthyrspTv2VXttH0yX7DYKUqW8hJYMFFySu5K6sosAQSKFxq0ZbhHt5LlTkljkIKVUapYgmu6Uh2diecNMT7aInH3ZIlpNli6VO6FDmKvuOsNbZHlk4yex7jp5l5GIz9pIcslQoSgqs5DEE7c4zHHPalSScksy1M2dQsD+F6DWtYSYrj3uwuTiO0hXaSxNDoZahp6IjK4zi0kVTnUdAogpG3WKKH2czlfQXjsWwcqd6s771PPWM4vFPMJ0tHYnEqmuTEZEoFJ+cUGjHejxRYxJRq/q0R6xAmMO2WS0M3OGfsyvLi5TnsqUx5gj82hfgpZWtKAaqLB94JCFSJyCoEFCgSDQ0UD9IH8Auj63g8OlDryte92+pgeQhU2aJii0tFtMx07qRPiuP7LA11DvY67xITgmWlnoHqLmteQ5RxyZWrOVi80+UlNP6WWVf40073EdCiRjSrFyABT3sp/8AMTHQ0Y6JN7PoAzPW0R95S58u+PZeKSzeLnuv9ICxE8XoBy/WEuwIsmS9iPI/SEntJOUJadioWN67EMRSvyMQRxFJnKDunKkCpoonzPaHhCz2lmupAAto4YPQUuxrctBpgkM5/FylEvsklSkglnAfxalBz2i3HYwBBVcahwD05+TxnkYGbOQhkkBJJzKcCtKO2budo9xGHVLyqJBWk3zM4D2YAm33rbxmjJMhxTiIVKdJ+8Cz3D6senSEC+JKIqzP2TmokaZczuH3ezRRjMUlKVdkKK2OYFwHY9+tPyjzC8MfDiYqYB2lMkgs4vXTQjS3OLJUtgUZSegOYSZyCglZJBAAr/EXtSkNMVMxCAlRQpIF1vmKdSAz5Rq7OS5LmGvstwgS3WsJzUAIrRgpZfeyfERZjeJjORpYa11reElPdI9f8X8NeJylJqxlwH2Tw+IQFHET0rUxDmWpC98q8rcmPnD7C/ya4NBzTlKmU/3kwISkXLJQz9Y+dyOJLkLK8OQCaqQXyKNatdKmJ7QINesK+J+1cyZOzlKkkgiqqCtgUoDJbSsVW+jg5uKXG6bs+vy+AcJTTLhDyM8FuRdV4Ucc9meHJlqXLK1r+7KkTkrdRsKhWXx6PHzQcbXf3cpRu5zEtapLwfJ9tpiAP6BDjZax0cJAe0Ol9kMX7EmJw0wKyzApBSaoP3TAwwzE60oYN4vxpWImZzLCC1WKyToHzH5AQPJJNYJWMUQw6gEsbPHiUsFDaOmBktzeOlTHqTVoxr6RB48Ijw3jy8MRsO4FJKsTKAqStNOhc+UfVOI8Gl4g5ZiCUgUUzEGw5injGQ9gsLKQszpy0JNUoBUAeat4+jSsXKW5TMQaaKSRblaOPml8lRaH6ibjcwBIQkdpTNo1vy84Wz8YWyqVQMKUflzvBnFZjKUonUjnWkJDKMxSQAag3sPTwIoLYw4Fh8+Jkm2WbLLvsseMdDfgkgIXKFARMQ93PbDE0j2DZPXsbqnskksBubc6wjxvFHmLDhsgPe/mS+rfDBPHp6RLWKbHS/p4yc2eCSzFVu4MGDWqwb84fESxlwiWqctSQWSLkklKQ3zdxGnVgZUtiEgq/GqpOlNPKBMBKEsFKQ4B7SvxL/8AJnYdIExXFAkliSaitfPTugVb0USpbJ4/EuC6iW8oWDgPvwVKUoJd6tXYhIAbyeJcOAmz3VVKACbNskeNf7sOV49Ks1GSnfU9DAlr/QrZnjwWRKPwPlupbknok/CH7+cK14kJxSSgOFVymz2JbQWNvlB+OxhmEuWTvQU/jqYXYRlqVMFQP6JB3UarI6JYf3xB9bOjgjfIlEZKxVSE2ShSjRqrLWFqKJbR20jL4rEunMNFq+hhypTicqhCl5R0SH+vlGZlzHEwbKB7/QgQR6v5U6SSO4hNKVBYNw/fA6sQF3Z4ufMgp1RUdDaFqh+sdEUeRy8jTtdMtXJKS4tyjz3ytyY8lziKRMrGo7xBJWvWiH2k7/KPDPVvE8w9COZPoQRG39lNY4GJkjQRZLkk3jE2UgxfKw7nYQTLwzNSL0oalIVyBRLDYcaQTPWAljXbrAs/FMlhekB5iYSrKI1PAsYqYgpLkoqNyl7OdQSW6w5lzkpyKdgFMqlRsOVQPCEPsPOQMTlmJdK0kXq/xDvLNDHieNklZRK7QorM1i/aTzYgf4tGiUuzSeh9w1bzMODdU6WTanaC9eQHlHsA8AxIOIktfNKHRRUhJPTLL/1c48hVskpWia0qnTJkqWPjUSS9AAS5J6NE8BwJCZpVnKkyyAdMy9ANgCTF2IxHuJZ92lno5+JR3Ja/ygWXiiiWlLkM5J1c1Pe8dCVlVFIL4txgCiQMzMwoE86ejGXncSzFj+piXEsUlTgWa2vM25CEyJjlnq5+XXreGXwElPY+w/FvdIH4lEqb+yCUp+p7zEJnFavmoe+M5PxLralKBi4yjatbxZKPhp6EDG9jqRXxLGqWWU4SLJFN6xoeBTEGRJCSHQFlQdjnd++6W6RmMRMdSjoKevGBPeEFxQ8oWULVIrwfkeHkyNpMlgSEDVWZRO4J+mXzjJyj21D8QLdbiNhiJS14aUoS1JSZaSlxfRw3N4xkx0TASLH+MLxr0ej+XyxkouLJGZlKVDoY8xcoPmFjHs6XcDu+kQkzOyx7+UU/pxS3aZH3G1RHZBrSLQlreURmTWD/AMYN2LSS2UGW1TSIgFVogpZUfpDPBcOWqyTBujneymVh+UHYfBE2SeukafhHs6lKRnDnWGkyTKlDtlKRpmIHhEZcn0FQMOMMo2D+r+UBzFk8hDnj/GQomXKokFiRQnkG0/KE8qUVWFIZf0zSRQUxNKIvXg1ChIiDlB3V5CG7FC5c4SRSq28OvOIYCYc/UGp6QIlT1PfvF+GLKDXr8oVrQG9Gs4GHxMgAis6Q1gGzBUeQPwDEf7Vhizn3srx94lI/0iPIVIhDo0fEMTJRVTk83rzADACM7ice+rJ0GndE+KzgSSbbcr+JinAyJYAmTnOY9lILdmocto4ZtWMXrFbOi2wdOEVMUQgZjSoGnPQQmx2ZJKSGOv0jbjialAjDyFBLUNg51ag5+EZHiPDpoW8xJH9o2Ju5O7xJSsVw0CYRaR2VC+8MJODBqkty03gZfCCO0AbhiPr60McMItDBKqcufLk3geUGzKXorxAHbGoPUPb/ANYCmSb6Qz92Tpq5bWx+cDYyQRa1CX0J/gIyYr+z7Ji8LlwuGlMxTIkH+8AynH7yvKEv8oPs1LMxCkJA94l20KhcvoTQ0hKr+VFa1vOkJYpCXQoulvvBJG+j9I3Htay8JhpqVBSeyxBcEKFCDr0iSuNX/SuSfR8Zx2FVLXkUCCmndpAKzlW+hj6N7Q8BTNQlRofxNVr1jB47BsC5LpP1aKxkXXyX+FKJwDsDA85RVWJEForxNA2tz9BD6JScmtk8Ke0+0aLC8YS9AUnuIeMthgXhnJV0B5wJKxIs2KvaVQq6FONUqT0PX8oQ4/i+clgXUDmKqltEp/CBA6BvYiKFoyqLxNRRRkZckqUw1htLlhKco7zvuYE4a1fVIKnYgJgS2xGyE+zwrKnMX4rFOGEDEhnhogSo5KatDvAcFpmWSmjUDtzLwt4Ul15nZKak/SDMTxErcBwA7jeNK70bVbCeAhsdh0g0E6TX/mIDx0Vez6/9swzf/Ik/91MdGRLxjXBcIXNWArshnq7tzFw+lIeq4dh5RMxShMNKFqCwYfn84M4pww51qCyCojR9Orm2kZvE8BmrJzTEitnbyHfCy5Muy2kMMd7TS0u3aKdADpZjaMfxT2inTnSWSHNrkbP+UOVezSaArNfwn0bxLBez0gvc5bjMHfmLjyhVKKGbb6LeC433zApqQCedqNHv820zJ+IEp8hlLa6jvh1w7AIl/AkJ1e5cDUwZ7pnpuLDS3lpyiDlvQtGRTJAC2SHFe9qt3gxRjpAK1FgGtz0pu/0jTTcGlL2NS+zsCDtXN5GM/iWBVyLDoBXlf6Q0WJLozeNS7UYCw+Zh3w/2qnIw4ws3tyRVNO3Lq4Y6pv2TvegEAT6kPYdw5R5Iw5mkJQkqUs0ADk3dvWkdDarZHd6N0vjciZhkgTU5iGIdyP3h3crR8644o5v7JJh8ng6pQVLLFT5lNXK2ZJS+ob5mE8zKQUqND5eMaDVnX8oqwIFOVzpzvAQGYuYtmyQFEOCN3iMtEVBOWSoJQ2kXHD0vFmGNAAHPofWNJwfggVVXr1vEpToMYifBcLmq+FNOdIhxXhUyWHWmm4qO/aPpGHwwSGA0ro36mMr7aYsgJlgsFAlQ1IcNXZ38InHkbYaMcqcU1BaLUzgavWHPA+DS1pC1FySQ1KMW/WLuN8GlBBUwSRtqfXzimSuhaM+AVFkhzBEvhJutQAG1Yhw2aym0g/ErzJPaA+sFt9CNgS0hyE/D+W8UqW55R6uZtHqMMTow3NIyAMfZw/7Xhv8A75P/AHUx7EPZuSTjMM1vfya/81MdDDWbGVNUSACVM+pYcnbu1iz3QJeYsqo2VJZPlUxciRQgghtw1NwbaWEJeJziSyXynbfq0c2iuNDBXFJSPhyBgKBn6b90ZSbxAysUZhpmLkEMctq91YN+zKHwJLtU1/J++EuOQVKZtdi78zc1hkrAz6EMSE5SC++7Md9PzgGdx1TEX/8AyQ/iwivA4jOBLSFEgWGw+Q5xdxPhOSSpSwSailh030rrEUt7BViuZxNRN2FPJ/qQe6E+JxJOoD66OXBPg8dLnGj6atXvgqdhQpNLEPqS/wBGr4xZKiTQXg/ZBK/208pZgwQqgqSe03iRWt2gzh2PlYNSxLDqUCnOqpDEsx5pKSWpQQoGInBgClWgc2c1G5fV3sBakDzsFPUXJDqNTXXuYU23hWm+2Vy44q4IniuJkrWoE9p3e5f1+phPxBIo50r63hifZmYbq13Me/8A8wcuYqDg2ZR5GsOnGPsk+QRysM6AdW+v5fSLkSwGB5+Pr6w8k8CXQUDC72Y9KVAiC/ZxQAUa5iSydAz6jR7Q/kQsLsp4Zh2UFK7KRqfH13Q9V7SpQlpYJ2egblCscBWAA45u/f1LwNMk5SygwG9flE3UmdSYevjs5buogbJoITYqeVKLk0p0EWzsSE+jFEnCrWQkByd/GHjFISTGfBKIJehU9dmYxbxniqfd+7SXJYHlzBizDezeIUkP2eVO6nR48nexkwbeI9d8JlC+zO60ZtCwCDDLA4QzlByw5X7ouncByB1EdwJfvaOw+AWkggqTyZz12EUlJNaZNJtjCfgpUkAkB/FRaFLmaQS+X8IBt1hkcPV1ZidyksPFxrYR4tQq1OZt1iUR3EnwOYkYrDBiCJ8lg28xHd5x0B8HBVjsMQ5Hv5N3f9qmOiyQmj63/Nko3lS/8CeXKIHhEin9DK/wJ/KOjoAsimbwyUBSVLFDZCdukL/5okv+xlafcT+UeR0YKC8HgpaScqECibJA+kHfYpZFUILgO6RWg5R0dAYSg+z+GZ/s8l//AK0b9I6VwLD5f2Em/wDVo/KOjoaQGDyeESX/AGMrX7id+kCzsFLBDIQL2SOfKOjoDFIIwiOz2E6/dHKDJ+Al5P2aLj7o3PKOjoX2ZkpmBlnI6EFyH7Ire9KwRL4dKyn+jl6/dT+UdHQPZkUDhspz/RS/8Kd+kezODSM37GVr9xP5R0dDQHRyuDSHUfcyqCnYTv0jpXDpQCiJaAQzEJS9ukex0MBlM6WAUsAL26RccOnP8KddBpaOjolQyKjgJZmVloLEs6QWr0iE/CIoMiWKVUyho6OhwBA4fL7Q92hq/dH5R2D4Dh1M+Hkm15aDr0j2OhomGWG9n8MmZKKcPIBCkkES0AghQY2vHkdHQRUf/9k=">
            <a:extLst>
              <a:ext uri="{FF2B5EF4-FFF2-40B4-BE49-F238E27FC236}">
                <a16:creationId xmlns:a16="http://schemas.microsoft.com/office/drawing/2014/main" id="{38F87DD5-A7C6-41E7-BCB5-903498FFA6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116013"/>
            <a:ext cx="1905000" cy="230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6" descr="http://www.maggiesnotebook.com/wp-content/uploads/2011/08/Apostle_John_35.jpg">
            <a:extLst>
              <a:ext uri="{FF2B5EF4-FFF2-40B4-BE49-F238E27FC236}">
                <a16:creationId xmlns:a16="http://schemas.microsoft.com/office/drawing/2014/main" id="{919EEBF4-1C4D-48ED-9F71-EFEC1ECA4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81000" y="1609724"/>
            <a:ext cx="3072834" cy="372427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toso BG Presentation Template - v4" id="{D2E7B854-57A4-4C49-92B6-079BF15553DA}" vid="{DDFBD5F9-7DC6-43CD-820E-691F3CC0D9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19797F-2510-4681-A59B-FCD8F3733FE0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16c05727-aa75-4e4a-9b5f-8a80a1165891"/>
    <ds:schemaRef ds:uri="http://schemas.microsoft.com/office/infopath/2007/PartnerControls"/>
    <ds:schemaRef ds:uri="http://purl.org/dc/terms/"/>
    <ds:schemaRef ds:uri="71af3243-3dd4-4a8d-8c0d-dd76da1f02a5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spheres presentation</Template>
  <TotalTime>0</TotalTime>
  <Words>455</Words>
  <Application>Microsoft Office PowerPoint</Application>
  <PresentationFormat>On-screen Show (4:3)</PresentationFormat>
  <Paragraphs>165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Abadi MT Condensed Light</vt:lpstr>
      <vt:lpstr>Arial</vt:lpstr>
      <vt:lpstr>Calibri</vt:lpstr>
      <vt:lpstr>Corbel</vt:lpstr>
      <vt:lpstr>Papyrus</vt:lpstr>
      <vt:lpstr>Wingdings</vt:lpstr>
      <vt:lpstr>Office Theme</vt:lpstr>
      <vt:lpstr>ISRAEL  2019</vt:lpstr>
      <vt:lpstr>PowerPoint Presentation</vt:lpstr>
      <vt:lpstr>PowerPoint Presentation</vt:lpstr>
      <vt:lpstr>PowerPoint Presentation</vt:lpstr>
      <vt:lpstr>Capernaum</vt:lpstr>
      <vt:lpstr>7 “I AM” statements in John</vt:lpstr>
      <vt:lpstr>Capernaum</vt:lpstr>
      <vt:lpstr>Tabgha</vt:lpstr>
      <vt:lpstr>John 20:30-31</vt:lpstr>
      <vt:lpstr>PowerPoint Presentation</vt:lpstr>
      <vt:lpstr>Jordan River</vt:lpstr>
      <vt:lpstr>PowerPoint Presentation</vt:lpstr>
      <vt:lpstr>Messengers of the Kingdom In Matthew</vt:lpstr>
      <vt:lpstr>PowerPoint Presentation</vt:lpstr>
      <vt:lpstr>Bet She’An</vt:lpstr>
      <vt:lpstr>PowerPoint Presentation</vt:lpstr>
      <vt:lpstr>PowerPoint Presentation</vt:lpstr>
      <vt:lpstr>Christ’s Five Trips to Jerusalem</vt:lpstr>
      <vt:lpstr>PowerPoint Presentation</vt:lpstr>
      <vt:lpstr>Jericho</vt:lpstr>
      <vt:lpstr>PowerPoint Presentation</vt:lpstr>
      <vt:lpstr>PowerPoint Presentation</vt:lpstr>
      <vt:lpstr>Christ’s Five Trips to Jerusalem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2019-03-08T02:32:45Z</dcterms:created>
  <dcterms:modified xsi:type="dcterms:W3CDTF">2019-03-23T17:00:13Z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