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82"/>
  </p:notesMasterIdLst>
  <p:handoutMasterIdLst>
    <p:handoutMasterId r:id="rId83"/>
  </p:handoutMasterIdLst>
  <p:sldIdLst>
    <p:sldId id="492" r:id="rId2"/>
    <p:sldId id="342" r:id="rId3"/>
    <p:sldId id="428" r:id="rId4"/>
    <p:sldId id="488" r:id="rId5"/>
    <p:sldId id="529" r:id="rId6"/>
    <p:sldId id="326" r:id="rId7"/>
    <p:sldId id="530" r:id="rId8"/>
    <p:sldId id="531" r:id="rId9"/>
    <p:sldId id="270" r:id="rId10"/>
    <p:sldId id="495" r:id="rId11"/>
    <p:sldId id="532" r:id="rId12"/>
    <p:sldId id="534" r:id="rId13"/>
    <p:sldId id="538" r:id="rId14"/>
    <p:sldId id="536" r:id="rId15"/>
    <p:sldId id="537" r:id="rId16"/>
    <p:sldId id="539" r:id="rId17"/>
    <p:sldId id="498" r:id="rId18"/>
    <p:sldId id="277" r:id="rId19"/>
    <p:sldId id="3291" r:id="rId20"/>
    <p:sldId id="496" r:id="rId21"/>
    <p:sldId id="533" r:id="rId22"/>
    <p:sldId id="535" r:id="rId23"/>
    <p:sldId id="296" r:id="rId24"/>
    <p:sldId id="491" r:id="rId25"/>
    <p:sldId id="540" r:id="rId26"/>
    <p:sldId id="307" r:id="rId27"/>
    <p:sldId id="1048" r:id="rId28"/>
    <p:sldId id="3285" r:id="rId29"/>
    <p:sldId id="257" r:id="rId30"/>
    <p:sldId id="528" r:id="rId31"/>
    <p:sldId id="518" r:id="rId32"/>
    <p:sldId id="331" r:id="rId33"/>
    <p:sldId id="522" r:id="rId34"/>
    <p:sldId id="268" r:id="rId35"/>
    <p:sldId id="523" r:id="rId36"/>
    <p:sldId id="334" r:id="rId37"/>
    <p:sldId id="335" r:id="rId38"/>
    <p:sldId id="470" r:id="rId39"/>
    <p:sldId id="336" r:id="rId40"/>
    <p:sldId id="3300" r:id="rId41"/>
    <p:sldId id="525" r:id="rId42"/>
    <p:sldId id="501" r:id="rId43"/>
    <p:sldId id="502" r:id="rId44"/>
    <p:sldId id="503" r:id="rId45"/>
    <p:sldId id="339" r:id="rId46"/>
    <p:sldId id="340" r:id="rId47"/>
    <p:sldId id="493" r:id="rId48"/>
    <p:sldId id="494" r:id="rId49"/>
    <p:sldId id="517" r:id="rId50"/>
    <p:sldId id="526" r:id="rId51"/>
    <p:sldId id="505" r:id="rId52"/>
    <p:sldId id="506" r:id="rId53"/>
    <p:sldId id="507" r:id="rId54"/>
    <p:sldId id="527" r:id="rId55"/>
    <p:sldId id="509" r:id="rId56"/>
    <p:sldId id="511" r:id="rId57"/>
    <p:sldId id="512" r:id="rId58"/>
    <p:sldId id="513" r:id="rId59"/>
    <p:sldId id="514" r:id="rId60"/>
    <p:sldId id="486" r:id="rId61"/>
    <p:sldId id="344" r:id="rId62"/>
    <p:sldId id="3292" r:id="rId63"/>
    <p:sldId id="3293" r:id="rId64"/>
    <p:sldId id="348" r:id="rId65"/>
    <p:sldId id="3294" r:id="rId66"/>
    <p:sldId id="3295" r:id="rId67"/>
    <p:sldId id="353" r:id="rId68"/>
    <p:sldId id="354" r:id="rId69"/>
    <p:sldId id="3296" r:id="rId70"/>
    <p:sldId id="357" r:id="rId71"/>
    <p:sldId id="361" r:id="rId72"/>
    <p:sldId id="3297" r:id="rId73"/>
    <p:sldId id="363" r:id="rId74"/>
    <p:sldId id="364" r:id="rId75"/>
    <p:sldId id="3298" r:id="rId76"/>
    <p:sldId id="366" r:id="rId77"/>
    <p:sldId id="3299" r:id="rId78"/>
    <p:sldId id="487" r:id="rId79"/>
    <p:sldId id="258" r:id="rId80"/>
    <p:sldId id="376" r:id="rId8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FFFF"/>
    <a:srgbClr val="0033CC"/>
    <a:srgbClr val="FFFFCC"/>
    <a:srgbClr val="FF9900"/>
    <a:srgbClr val="0000FF"/>
    <a:srgbClr val="003366"/>
    <a:srgbClr val="003300"/>
    <a:srgbClr val="9966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F887B-0C78-418B-9A61-DA9A68C73143}" v="7" dt="2019-02-18T15:55:35.7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6366" autoAdjust="0"/>
  </p:normalViewPr>
  <p:slideViewPr>
    <p:cSldViewPr snapToGrid="0">
      <p:cViewPr varScale="1">
        <p:scale>
          <a:sx n="106" d="100"/>
          <a:sy n="106" d="100"/>
        </p:scale>
        <p:origin x="1434" y="102"/>
      </p:cViewPr>
      <p:guideLst/>
    </p:cSldViewPr>
  </p:slideViewPr>
  <p:notesTextViewPr>
    <p:cViewPr>
      <p:scale>
        <a:sx n="1" d="1"/>
        <a:sy n="1" d="1"/>
      </p:scale>
      <p:origin x="0" y="0"/>
    </p:cViewPr>
  </p:notesTextViewPr>
  <p:notesViewPr>
    <p:cSldViewPr snapToGrid="0">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7F0F887B-0C78-418B-9A61-DA9A68C73143}"/>
    <pc:docChg chg="custSel addSld delSld modSld sldOrd">
      <pc:chgData name="Jim McGowan" userId="e2c7446dd3aca506" providerId="LiveId" clId="{7F0F887B-0C78-418B-9A61-DA9A68C73143}" dt="2019-02-18T15:55:35.764" v="37"/>
      <pc:docMkLst>
        <pc:docMk/>
      </pc:docMkLst>
      <pc:sldChg chg="addSp delSp modSp">
        <pc:chgData name="Jim McGowan" userId="e2c7446dd3aca506" providerId="LiveId" clId="{7F0F887B-0C78-418B-9A61-DA9A68C73143}" dt="2019-02-18T15:55:08.773" v="35"/>
        <pc:sldMkLst>
          <pc:docMk/>
          <pc:sldMk cId="561225022" sldId="257"/>
        </pc:sldMkLst>
        <pc:graphicFrameChg chg="add del mod">
          <ac:chgData name="Jim McGowan" userId="e2c7446dd3aca506" providerId="LiveId" clId="{7F0F887B-0C78-418B-9A61-DA9A68C73143}" dt="2019-02-18T15:55:08.773" v="35"/>
          <ac:graphicFrameMkLst>
            <pc:docMk/>
            <pc:sldMk cId="561225022" sldId="257"/>
            <ac:graphicFrameMk id="4" creationId="{B818C77C-B65A-4485-927B-FF29B89EE574}"/>
          </ac:graphicFrameMkLst>
        </pc:graphicFrameChg>
      </pc:sldChg>
      <pc:sldChg chg="del">
        <pc:chgData name="Jim McGowan" userId="e2c7446dd3aca506" providerId="LiveId" clId="{7F0F887B-0C78-418B-9A61-DA9A68C73143}" dt="2019-02-18T15:51:50.662" v="30" actId="2696"/>
        <pc:sldMkLst>
          <pc:docMk/>
          <pc:sldMk cId="1870150545" sldId="259"/>
        </pc:sldMkLst>
      </pc:sldChg>
      <pc:sldChg chg="del">
        <pc:chgData name="Jim McGowan" userId="e2c7446dd3aca506" providerId="LiveId" clId="{7F0F887B-0C78-418B-9A61-DA9A68C73143}" dt="2019-02-18T15:51:50.175" v="8" actId="2696"/>
        <pc:sldMkLst>
          <pc:docMk/>
          <pc:sldMk cId="3325202370" sldId="368"/>
        </pc:sldMkLst>
      </pc:sldChg>
      <pc:sldChg chg="del">
        <pc:chgData name="Jim McGowan" userId="e2c7446dd3aca506" providerId="LiveId" clId="{7F0F887B-0C78-418B-9A61-DA9A68C73143}" dt="2019-02-18T15:51:50.252" v="11" actId="2696"/>
        <pc:sldMkLst>
          <pc:docMk/>
          <pc:sldMk cId="757411999" sldId="374"/>
        </pc:sldMkLst>
      </pc:sldChg>
      <pc:sldChg chg="del">
        <pc:chgData name="Jim McGowan" userId="e2c7446dd3aca506" providerId="LiveId" clId="{7F0F887B-0C78-418B-9A61-DA9A68C73143}" dt="2019-02-18T15:51:50.265" v="12" actId="2696"/>
        <pc:sldMkLst>
          <pc:docMk/>
          <pc:sldMk cId="3329233532" sldId="375"/>
        </pc:sldMkLst>
      </pc:sldChg>
      <pc:sldChg chg="del">
        <pc:chgData name="Jim McGowan" userId="e2c7446dd3aca506" providerId="LiveId" clId="{7F0F887B-0C78-418B-9A61-DA9A68C73143}" dt="2019-02-18T15:51:50.280" v="13" actId="2696"/>
        <pc:sldMkLst>
          <pc:docMk/>
          <pc:sldMk cId="630559356" sldId="376"/>
        </pc:sldMkLst>
      </pc:sldChg>
      <pc:sldChg chg="del">
        <pc:chgData name="Jim McGowan" userId="e2c7446dd3aca506" providerId="LiveId" clId="{7F0F887B-0C78-418B-9A61-DA9A68C73143}" dt="2019-02-18T15:51:50.299" v="14" actId="2696"/>
        <pc:sldMkLst>
          <pc:docMk/>
          <pc:sldMk cId="3796552179" sldId="377"/>
        </pc:sldMkLst>
      </pc:sldChg>
      <pc:sldChg chg="del">
        <pc:chgData name="Jim McGowan" userId="e2c7446dd3aca506" providerId="LiveId" clId="{7F0F887B-0C78-418B-9A61-DA9A68C73143}" dt="2019-02-18T15:51:50.349" v="16" actId="2696"/>
        <pc:sldMkLst>
          <pc:docMk/>
          <pc:sldMk cId="2591411077" sldId="378"/>
        </pc:sldMkLst>
      </pc:sldChg>
      <pc:sldChg chg="del">
        <pc:chgData name="Jim McGowan" userId="e2c7446dd3aca506" providerId="LiveId" clId="{7F0F887B-0C78-418B-9A61-DA9A68C73143}" dt="2019-02-18T15:51:50.383" v="17" actId="2696"/>
        <pc:sldMkLst>
          <pc:docMk/>
          <pc:sldMk cId="3605701991" sldId="379"/>
        </pc:sldMkLst>
      </pc:sldChg>
      <pc:sldChg chg="del">
        <pc:chgData name="Jim McGowan" userId="e2c7446dd3aca506" providerId="LiveId" clId="{7F0F887B-0C78-418B-9A61-DA9A68C73143}" dt="2019-02-18T15:51:50.396" v="18" actId="2696"/>
        <pc:sldMkLst>
          <pc:docMk/>
          <pc:sldMk cId="838187018" sldId="380"/>
        </pc:sldMkLst>
      </pc:sldChg>
      <pc:sldChg chg="del">
        <pc:chgData name="Jim McGowan" userId="e2c7446dd3aca506" providerId="LiveId" clId="{7F0F887B-0C78-418B-9A61-DA9A68C73143}" dt="2019-02-18T15:51:50.415" v="19" actId="2696"/>
        <pc:sldMkLst>
          <pc:docMk/>
          <pc:sldMk cId="2219766038" sldId="381"/>
        </pc:sldMkLst>
      </pc:sldChg>
      <pc:sldChg chg="del">
        <pc:chgData name="Jim McGowan" userId="e2c7446dd3aca506" providerId="LiveId" clId="{7F0F887B-0C78-418B-9A61-DA9A68C73143}" dt="2019-02-18T15:51:50.493" v="21" actId="2696"/>
        <pc:sldMkLst>
          <pc:docMk/>
          <pc:sldMk cId="2008516598" sldId="382"/>
        </pc:sldMkLst>
      </pc:sldChg>
      <pc:sldChg chg="del">
        <pc:chgData name="Jim McGowan" userId="e2c7446dd3aca506" providerId="LiveId" clId="{7F0F887B-0C78-418B-9A61-DA9A68C73143}" dt="2019-02-18T15:51:50.508" v="22" actId="2696"/>
        <pc:sldMkLst>
          <pc:docMk/>
          <pc:sldMk cId="3532070536" sldId="383"/>
        </pc:sldMkLst>
      </pc:sldChg>
      <pc:sldChg chg="del">
        <pc:chgData name="Jim McGowan" userId="e2c7446dd3aca506" providerId="LiveId" clId="{7F0F887B-0C78-418B-9A61-DA9A68C73143}" dt="2019-02-18T15:51:50.523" v="23" actId="2696"/>
        <pc:sldMkLst>
          <pc:docMk/>
          <pc:sldMk cId="2265305200" sldId="384"/>
        </pc:sldMkLst>
      </pc:sldChg>
      <pc:sldChg chg="del">
        <pc:chgData name="Jim McGowan" userId="e2c7446dd3aca506" providerId="LiveId" clId="{7F0F887B-0C78-418B-9A61-DA9A68C73143}" dt="2019-02-18T15:51:50.551" v="25" actId="2696"/>
        <pc:sldMkLst>
          <pc:docMk/>
          <pc:sldMk cId="3752302102" sldId="385"/>
        </pc:sldMkLst>
      </pc:sldChg>
      <pc:sldChg chg="del">
        <pc:chgData name="Jim McGowan" userId="e2c7446dd3aca506" providerId="LiveId" clId="{7F0F887B-0C78-418B-9A61-DA9A68C73143}" dt="2019-02-18T15:51:50.568" v="26" actId="2696"/>
        <pc:sldMkLst>
          <pc:docMk/>
          <pc:sldMk cId="3156076074" sldId="386"/>
        </pc:sldMkLst>
      </pc:sldChg>
      <pc:sldChg chg="del">
        <pc:chgData name="Jim McGowan" userId="e2c7446dd3aca506" providerId="LiveId" clId="{7F0F887B-0C78-418B-9A61-DA9A68C73143}" dt="2019-02-18T15:51:50.198" v="9" actId="2696"/>
        <pc:sldMkLst>
          <pc:docMk/>
          <pc:sldMk cId="3543278629" sldId="465"/>
        </pc:sldMkLst>
      </pc:sldChg>
      <pc:sldChg chg="del">
        <pc:chgData name="Jim McGowan" userId="e2c7446dd3aca506" providerId="LiveId" clId="{7F0F887B-0C78-418B-9A61-DA9A68C73143}" dt="2019-02-18T15:51:50.225" v="10" actId="2696"/>
        <pc:sldMkLst>
          <pc:docMk/>
          <pc:sldMk cId="1698239530" sldId="466"/>
        </pc:sldMkLst>
      </pc:sldChg>
      <pc:sldChg chg="del">
        <pc:chgData name="Jim McGowan" userId="e2c7446dd3aca506" providerId="LiveId" clId="{7F0F887B-0C78-418B-9A61-DA9A68C73143}" dt="2019-02-18T15:51:50.325" v="15" actId="2696"/>
        <pc:sldMkLst>
          <pc:docMk/>
          <pc:sldMk cId="516084600" sldId="467"/>
        </pc:sldMkLst>
      </pc:sldChg>
      <pc:sldChg chg="del">
        <pc:chgData name="Jim McGowan" userId="e2c7446dd3aca506" providerId="LiveId" clId="{7F0F887B-0C78-418B-9A61-DA9A68C73143}" dt="2019-02-18T15:51:50.446" v="20" actId="2696"/>
        <pc:sldMkLst>
          <pc:docMk/>
          <pc:sldMk cId="344616756" sldId="468"/>
        </pc:sldMkLst>
      </pc:sldChg>
      <pc:sldChg chg="del">
        <pc:chgData name="Jim McGowan" userId="e2c7446dd3aca506" providerId="LiveId" clId="{7F0F887B-0C78-418B-9A61-DA9A68C73143}" dt="2019-02-18T15:51:50.150" v="7" actId="2696"/>
        <pc:sldMkLst>
          <pc:docMk/>
          <pc:sldMk cId="4146161172" sldId="485"/>
        </pc:sldMkLst>
      </pc:sldChg>
      <pc:sldChg chg="modSp">
        <pc:chgData name="Jim McGowan" userId="e2c7446dd3aca506" providerId="LiveId" clId="{7F0F887B-0C78-418B-9A61-DA9A68C73143}" dt="2019-02-18T15:52:40.395" v="33" actId="255"/>
        <pc:sldMkLst>
          <pc:docMk/>
          <pc:sldMk cId="2636504471" sldId="487"/>
        </pc:sldMkLst>
        <pc:spChg chg="mod">
          <ac:chgData name="Jim McGowan" userId="e2c7446dd3aca506" providerId="LiveId" clId="{7F0F887B-0C78-418B-9A61-DA9A68C73143}" dt="2019-02-18T15:52:40.395" v="33" actId="255"/>
          <ac:spMkLst>
            <pc:docMk/>
            <pc:sldMk cId="2636504471" sldId="487"/>
            <ac:spMk id="17411" creationId="{00000000-0000-0000-0000-000000000000}"/>
          </ac:spMkLst>
        </pc:spChg>
      </pc:sldChg>
      <pc:sldChg chg="ord">
        <pc:chgData name="Jim McGowan" userId="e2c7446dd3aca506" providerId="LiveId" clId="{7F0F887B-0C78-418B-9A61-DA9A68C73143}" dt="2019-02-18T15:48:06.887" v="3"/>
        <pc:sldMkLst>
          <pc:docMk/>
          <pc:sldMk cId="2899027097" sldId="490"/>
        </pc:sldMkLst>
      </pc:sldChg>
      <pc:sldChg chg="add ord">
        <pc:chgData name="Jim McGowan" userId="e2c7446dd3aca506" providerId="LiveId" clId="{7F0F887B-0C78-418B-9A61-DA9A68C73143}" dt="2019-02-18T15:55:35.764" v="37"/>
        <pc:sldMkLst>
          <pc:docMk/>
          <pc:sldMk cId="1011186536" sldId="492"/>
        </pc:sldMkLst>
      </pc:sldChg>
      <pc:sldChg chg="del">
        <pc:chgData name="Jim McGowan" userId="e2c7446dd3aca506" providerId="LiveId" clId="{7F0F887B-0C78-418B-9A61-DA9A68C73143}" dt="2019-02-18T15:51:50.621" v="28" actId="2696"/>
        <pc:sldMkLst>
          <pc:docMk/>
          <pc:sldMk cId="2759399499" sldId="520"/>
        </pc:sldMkLst>
      </pc:sldChg>
      <pc:sldChg chg="del">
        <pc:chgData name="Jim McGowan" userId="e2c7446dd3aca506" providerId="LiveId" clId="{7F0F887B-0C78-418B-9A61-DA9A68C73143}" dt="2019-02-18T15:51:50.643" v="29" actId="2696"/>
        <pc:sldMkLst>
          <pc:docMk/>
          <pc:sldMk cId="2032502386" sldId="521"/>
        </pc:sldMkLst>
      </pc:sldChg>
      <pc:sldChg chg="del">
        <pc:chgData name="Jim McGowan" userId="e2c7446dd3aca506" providerId="LiveId" clId="{7F0F887B-0C78-418B-9A61-DA9A68C73143}" dt="2019-02-18T15:51:50.588" v="27" actId="2696"/>
        <pc:sldMkLst>
          <pc:docMk/>
          <pc:sldMk cId="49410244" sldId="522"/>
        </pc:sldMkLst>
      </pc:sldChg>
      <pc:sldChg chg="del">
        <pc:chgData name="Jim McGowan" userId="e2c7446dd3aca506" providerId="LiveId" clId="{7F0F887B-0C78-418B-9A61-DA9A68C73143}" dt="2019-02-18T15:51:50.539" v="24" actId="2696"/>
        <pc:sldMkLst>
          <pc:docMk/>
          <pc:sldMk cId="235732722" sldId="523"/>
        </pc:sldMkLst>
      </pc:sldChg>
      <pc:sldChg chg="add del">
        <pc:chgData name="Jim McGowan" userId="e2c7446dd3aca506" providerId="LiveId" clId="{7F0F887B-0C78-418B-9A61-DA9A68C73143}" dt="2019-02-18T15:51:50.127" v="6" actId="2696"/>
        <pc:sldMkLst>
          <pc:docMk/>
          <pc:sldMk cId="1962682859" sldId="524"/>
        </pc:sldMkLst>
      </pc:sldChg>
      <pc:sldChg chg="modSp add del">
        <pc:chgData name="Jim McGowan" userId="e2c7446dd3aca506" providerId="LiveId" clId="{7F0F887B-0C78-418B-9A61-DA9A68C73143}" dt="2019-02-18T15:50:25.052" v="4" actId="2696"/>
        <pc:sldMkLst>
          <pc:docMk/>
          <pc:sldMk cId="3660184454" sldId="524"/>
        </pc:sldMkLst>
        <pc:spChg chg="mod">
          <ac:chgData name="Jim McGowan" userId="e2c7446dd3aca506" providerId="LiveId" clId="{7F0F887B-0C78-418B-9A61-DA9A68C73143}" dt="2019-02-18T15:48:02.042" v="2" actId="6549"/>
          <ac:spMkLst>
            <pc:docMk/>
            <pc:sldMk cId="3660184454" sldId="52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5C5FBA-8CC1-4F47-BB9F-F10C053EF95B}"/>
              </a:ext>
            </a:extLst>
          </p:cNvPr>
          <p:cNvSpPr>
            <a:spLocks noGrp="1"/>
          </p:cNvSpPr>
          <p:nvPr>
            <p:ph type="hdr" sz="quarter"/>
          </p:nvPr>
        </p:nvSpPr>
        <p:spPr>
          <a:xfrm>
            <a:off x="1840832" y="276736"/>
            <a:ext cx="3401728" cy="481727"/>
          </a:xfrm>
          <a:prstGeom prst="rect">
            <a:avLst/>
          </a:prstGeom>
        </p:spPr>
        <p:txBody>
          <a:bodyPr vert="horz" lIns="96661" tIns="48331" rIns="96661" bIns="48331" rtlCol="0"/>
          <a:lstStyle>
            <a:lvl1pPr algn="l">
              <a:defRPr sz="1300"/>
            </a:lvl1pPr>
          </a:lstStyle>
          <a:p>
            <a:pPr algn="ctr"/>
            <a:r>
              <a:rPr lang="en-US" dirty="0"/>
              <a:t>Session 6 - History of Biblical Dispensationalism</a:t>
            </a:r>
          </a:p>
          <a:p>
            <a:pPr algn="ctr"/>
            <a:r>
              <a:rPr lang="en-US" dirty="0"/>
              <a:t>Jim McGowan, Th.D.</a:t>
            </a:r>
          </a:p>
        </p:txBody>
      </p:sp>
      <p:sp>
        <p:nvSpPr>
          <p:cNvPr id="3" name="Date Placeholder 2">
            <a:extLst>
              <a:ext uri="{FF2B5EF4-FFF2-40B4-BE49-F238E27FC236}">
                <a16:creationId xmlns:a16="http://schemas.microsoft.com/office/drawing/2014/main" id="{81353E1C-DA7A-43CC-99E9-F4669EE228B1}"/>
              </a:ext>
            </a:extLst>
          </p:cNvPr>
          <p:cNvSpPr>
            <a:spLocks noGrp="1"/>
          </p:cNvSpPr>
          <p:nvPr>
            <p:ph type="dt" sz="quarter" idx="1"/>
          </p:nvPr>
        </p:nvSpPr>
        <p:spPr>
          <a:xfrm>
            <a:off x="6352673" y="0"/>
            <a:ext cx="960833" cy="481727"/>
          </a:xfrm>
          <a:prstGeom prst="rect">
            <a:avLst/>
          </a:prstGeom>
        </p:spPr>
        <p:txBody>
          <a:bodyPr vert="horz" lIns="96661" tIns="48331" rIns="96661" bIns="48331" rtlCol="0"/>
          <a:lstStyle>
            <a:lvl1pPr algn="r">
              <a:defRPr sz="1300"/>
            </a:lvl1pPr>
          </a:lstStyle>
          <a:p>
            <a:r>
              <a:rPr lang="en-US" dirty="0"/>
              <a:t>3/20/2019</a:t>
            </a:r>
          </a:p>
        </p:txBody>
      </p:sp>
      <p:sp>
        <p:nvSpPr>
          <p:cNvPr id="4" name="Footer Placeholder 3">
            <a:extLst>
              <a:ext uri="{FF2B5EF4-FFF2-40B4-BE49-F238E27FC236}">
                <a16:creationId xmlns:a16="http://schemas.microsoft.com/office/drawing/2014/main" id="{5A3F38F1-7B8B-48A5-AE42-F7DDAFAA40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a:t>Sugar Land Bible Church</a:t>
            </a:r>
          </a:p>
        </p:txBody>
      </p:sp>
      <p:sp>
        <p:nvSpPr>
          <p:cNvPr id="5" name="Slide Number Placeholder 4">
            <a:extLst>
              <a:ext uri="{FF2B5EF4-FFF2-40B4-BE49-F238E27FC236}">
                <a16:creationId xmlns:a16="http://schemas.microsoft.com/office/drawing/2014/main" id="{F3C698F9-8B5A-4D5B-BF68-AFABEFADC6D3}"/>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C929818-C965-4624-9795-D5F3AF8F7865}" type="slidenum">
              <a:rPr lang="en-US" smtClean="0"/>
              <a:t>‹#›</a:t>
            </a:fld>
            <a:endParaRPr lang="en-US"/>
          </a:p>
        </p:txBody>
      </p:sp>
    </p:spTree>
    <p:extLst>
      <p:ext uri="{BB962C8B-B14F-4D97-AF65-F5344CB8AC3E}">
        <p14:creationId xmlns:p14="http://schemas.microsoft.com/office/powerpoint/2010/main" val="178620912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Jim McGowan, Th.D. - Session 6 - History of Biblical Dispensationalism</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3/20/2019</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Sugar Land Bible Church</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C5C161B-DCDC-408F-80B8-C9DABD5D7444}" type="slidenum">
              <a:rPr lang="en-US" smtClean="0"/>
              <a:t>‹#›</a:t>
            </a:fld>
            <a:endParaRPr lang="en-US"/>
          </a:p>
        </p:txBody>
      </p:sp>
    </p:spTree>
    <p:extLst>
      <p:ext uri="{BB962C8B-B14F-4D97-AF65-F5344CB8AC3E}">
        <p14:creationId xmlns:p14="http://schemas.microsoft.com/office/powerpoint/2010/main" val="195624515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593BF39D-59FE-4703-8D79-4FF36B8C7479}" type="slidenum">
              <a:rPr lang="en-US" smtClean="0"/>
              <a:t>1</a:t>
            </a:fld>
            <a:endParaRPr lang="en-US"/>
          </a:p>
        </p:txBody>
      </p:sp>
    </p:spTree>
    <p:extLst>
      <p:ext uri="{BB962C8B-B14F-4D97-AF65-F5344CB8AC3E}">
        <p14:creationId xmlns:p14="http://schemas.microsoft.com/office/powerpoint/2010/main" val="2167724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Economy - the management of household or private affairs </a:t>
            </a:r>
          </a:p>
        </p:txBody>
      </p:sp>
      <p:sp>
        <p:nvSpPr>
          <p:cNvPr id="4" name="Slide Number Placeholder 3"/>
          <p:cNvSpPr>
            <a:spLocks noGrp="1"/>
          </p:cNvSpPr>
          <p:nvPr>
            <p:ph type="sldNum" sz="quarter" idx="10"/>
          </p:nvPr>
        </p:nvSpPr>
        <p:spPr/>
        <p:txBody>
          <a:bodyPr/>
          <a:lstStyle/>
          <a:p>
            <a:fld id="{593BF39D-59FE-4703-8D79-4FF36B8C7479}" type="slidenum">
              <a:rPr lang="en-US" smtClean="0"/>
              <a:t>10</a:t>
            </a:fld>
            <a:endParaRPr lang="en-US"/>
          </a:p>
        </p:txBody>
      </p:sp>
      <p:sp>
        <p:nvSpPr>
          <p:cNvPr id="5" name="Footer Placeholder 4">
            <a:extLst>
              <a:ext uri="{FF2B5EF4-FFF2-40B4-BE49-F238E27FC236}">
                <a16:creationId xmlns:a16="http://schemas.microsoft.com/office/drawing/2014/main" id="{B672FEB4-A48E-4F9F-BFB8-133B1A2D5C1F}"/>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13A9C077-31BE-4B70-8E30-427FE58F884F}"/>
              </a:ext>
            </a:extLst>
          </p:cNvPr>
          <p:cNvSpPr>
            <a:spLocks noGrp="1"/>
          </p:cNvSpPr>
          <p:nvPr>
            <p:ph type="hdr" sz="quarter" idx="12"/>
          </p:nvPr>
        </p:nvSpPr>
        <p:spPr/>
        <p:txBody>
          <a:bodyPr/>
          <a:lstStyle/>
          <a:p>
            <a:r>
              <a:rPr lang="en-US"/>
              <a:t>Jim McGowan, Th.D. - Session 6 - History of Biblical Dispensationalism</a:t>
            </a:r>
          </a:p>
        </p:txBody>
      </p:sp>
      <p:sp>
        <p:nvSpPr>
          <p:cNvPr id="7" name="Date Placeholder 6">
            <a:extLst>
              <a:ext uri="{FF2B5EF4-FFF2-40B4-BE49-F238E27FC236}">
                <a16:creationId xmlns:a16="http://schemas.microsoft.com/office/drawing/2014/main" id="{7EC31D1D-6A1A-4D0D-ADE1-D000F4C18352}"/>
              </a:ext>
            </a:extLst>
          </p:cNvPr>
          <p:cNvSpPr>
            <a:spLocks noGrp="1"/>
          </p:cNvSpPr>
          <p:nvPr>
            <p:ph type="dt" idx="13"/>
          </p:nvPr>
        </p:nvSpPr>
        <p:spPr/>
        <p:txBody>
          <a:bodyPr/>
          <a:lstStyle/>
          <a:p>
            <a:r>
              <a:rPr lang="en-US"/>
              <a:t>3/20/2019</a:t>
            </a:r>
          </a:p>
        </p:txBody>
      </p:sp>
    </p:spTree>
    <p:extLst>
      <p:ext uri="{BB962C8B-B14F-4D97-AF65-F5344CB8AC3E}">
        <p14:creationId xmlns:p14="http://schemas.microsoft.com/office/powerpoint/2010/main" val="3910911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3/20/2019</a:t>
            </a:r>
          </a:p>
        </p:txBody>
      </p:sp>
      <p:sp>
        <p:nvSpPr>
          <p:cNvPr id="10" name="Footer Placeholder 9">
            <a:extLst>
              <a:ext uri="{FF2B5EF4-FFF2-40B4-BE49-F238E27FC236}">
                <a16:creationId xmlns:a16="http://schemas.microsoft.com/office/drawing/2014/main" id="{E22FC4DA-5EE1-4989-8EF2-8C32205E0A09}"/>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0335A846-E8C0-4701-B74F-52AB24C79E38}"/>
              </a:ext>
            </a:extLst>
          </p:cNvPr>
          <p:cNvSpPr>
            <a:spLocks noGrp="1"/>
          </p:cNvSpPr>
          <p:nvPr>
            <p:ph type="sldNum" sz="quarter" idx="5"/>
          </p:nvPr>
        </p:nvSpPr>
        <p:spPr/>
        <p:txBody>
          <a:bodyPr/>
          <a:lstStyle/>
          <a:p>
            <a:fld id="{593BF39D-59FE-4703-8D79-4FF36B8C7479}" type="slidenum">
              <a:rPr lang="en-US" smtClean="0"/>
              <a:t>11</a:t>
            </a:fld>
            <a:endParaRPr lang="en-US"/>
          </a:p>
        </p:txBody>
      </p:sp>
      <p:sp>
        <p:nvSpPr>
          <p:cNvPr id="12" name="Header Placeholder 11">
            <a:extLst>
              <a:ext uri="{FF2B5EF4-FFF2-40B4-BE49-F238E27FC236}">
                <a16:creationId xmlns:a16="http://schemas.microsoft.com/office/drawing/2014/main" id="{9CBE2954-C3D1-4B6A-BB33-0ECC75561F2C}"/>
              </a:ext>
            </a:extLst>
          </p:cNvPr>
          <p:cNvSpPr>
            <a:spLocks noGrp="1"/>
          </p:cNvSpPr>
          <p:nvPr>
            <p:ph type="hdr" sz="quarter"/>
          </p:nvPr>
        </p:nvSpPr>
        <p:spPr/>
        <p:txBody>
          <a:bodyPr/>
          <a:lstStyle/>
          <a:p>
            <a:r>
              <a:rPr lang="en-US"/>
              <a:t>Jim McGowan, Th.D. - Session 6 - History of Biblical Dispensationalism</a:t>
            </a:r>
            <a:endParaRPr lang="en-US" dirty="0"/>
          </a:p>
        </p:txBody>
      </p:sp>
    </p:spTree>
    <p:extLst>
      <p:ext uri="{BB962C8B-B14F-4D97-AF65-F5344CB8AC3E}">
        <p14:creationId xmlns:p14="http://schemas.microsoft.com/office/powerpoint/2010/main" val="51674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7D003A55-9F2F-4B00-A71C-1F9C164235E4}"/>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4AA13E7A-DDFD-439E-8FDE-B381F8B47B27}"/>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F782C048-8537-4310-AE62-D1517818C346}"/>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1228356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7D003A55-9F2F-4B00-A71C-1F9C164235E4}"/>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4AA13E7A-DDFD-439E-8FDE-B381F8B47B27}"/>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F782C048-8537-4310-AE62-D1517818C346}"/>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355775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14</a:t>
            </a:fld>
            <a:endParaRPr lang="en-US"/>
          </a:p>
        </p:txBody>
      </p:sp>
    </p:spTree>
    <p:extLst>
      <p:ext uri="{BB962C8B-B14F-4D97-AF65-F5344CB8AC3E}">
        <p14:creationId xmlns:p14="http://schemas.microsoft.com/office/powerpoint/2010/main" val="1044906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7D003A55-9F2F-4B00-A71C-1F9C164235E4}"/>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4AA13E7A-DDFD-439E-8FDE-B381F8B47B27}"/>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F782C048-8537-4310-AE62-D1517818C346}"/>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2301746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16</a:t>
            </a:fld>
            <a:endParaRPr lang="en-US"/>
          </a:p>
        </p:txBody>
      </p:sp>
    </p:spTree>
    <p:extLst>
      <p:ext uri="{BB962C8B-B14F-4D97-AF65-F5344CB8AC3E}">
        <p14:creationId xmlns:p14="http://schemas.microsoft.com/office/powerpoint/2010/main" val="100666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17</a:t>
            </a:fld>
            <a:endParaRPr lang="en-US"/>
          </a:p>
        </p:txBody>
      </p:sp>
    </p:spTree>
    <p:extLst>
      <p:ext uri="{BB962C8B-B14F-4D97-AF65-F5344CB8AC3E}">
        <p14:creationId xmlns:p14="http://schemas.microsoft.com/office/powerpoint/2010/main" val="4019333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Date Placeholder 1">
            <a:extLst>
              <a:ext uri="{FF2B5EF4-FFF2-40B4-BE49-F238E27FC236}">
                <a16:creationId xmlns:a16="http://schemas.microsoft.com/office/drawing/2014/main" id="{3345DEBC-F221-4A62-B278-DBE2401865F7}"/>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D6DBC2F5-CF91-401E-8311-659C947C3192}"/>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ACCEB3EA-6EB5-44E9-87D6-B5A993B04B00}"/>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432717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Date Placeholder 1">
            <a:extLst>
              <a:ext uri="{FF2B5EF4-FFF2-40B4-BE49-F238E27FC236}">
                <a16:creationId xmlns:a16="http://schemas.microsoft.com/office/drawing/2014/main" id="{770AA734-B691-4877-A827-B3A4EFD6A81D}"/>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F34838B3-3309-4BDB-A525-149AA21D979E}"/>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B5ED8EE9-A23B-49AE-9A2B-BC3E3D8E3F05}"/>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318607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3/20/2019</a:t>
            </a:r>
          </a:p>
        </p:txBody>
      </p:sp>
      <p:sp>
        <p:nvSpPr>
          <p:cNvPr id="10" name="Footer Placeholder 9">
            <a:extLst>
              <a:ext uri="{FF2B5EF4-FFF2-40B4-BE49-F238E27FC236}">
                <a16:creationId xmlns:a16="http://schemas.microsoft.com/office/drawing/2014/main" id="{A3CD1F21-7392-46DD-A2AB-56288D5BF8C3}"/>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2</a:t>
            </a:fld>
            <a:endParaRPr lang="en-US"/>
          </a:p>
        </p:txBody>
      </p:sp>
      <p:sp>
        <p:nvSpPr>
          <p:cNvPr id="12" name="Header Placeholder 11">
            <a:extLst>
              <a:ext uri="{FF2B5EF4-FFF2-40B4-BE49-F238E27FC236}">
                <a16:creationId xmlns:a16="http://schemas.microsoft.com/office/drawing/2014/main" id="{F8A3F729-3252-4F78-B945-6C4DDB004D56}"/>
              </a:ext>
            </a:extLst>
          </p:cNvPr>
          <p:cNvSpPr>
            <a:spLocks noGrp="1"/>
          </p:cNvSpPr>
          <p:nvPr>
            <p:ph type="hdr" sz="quarter"/>
          </p:nvPr>
        </p:nvSpPr>
        <p:spPr/>
        <p:txBody>
          <a:bodyPr/>
          <a:lstStyle/>
          <a:p>
            <a:r>
              <a:rPr lang="en-US"/>
              <a:t>Jim McGowan, Th.D. - Session 6 - History of Biblical Dispensationalism</a:t>
            </a:r>
            <a:endParaRPr lang="en-US" dirty="0"/>
          </a:p>
        </p:txBody>
      </p:sp>
    </p:spTree>
    <p:extLst>
      <p:ext uri="{BB962C8B-B14F-4D97-AF65-F5344CB8AC3E}">
        <p14:creationId xmlns:p14="http://schemas.microsoft.com/office/powerpoint/2010/main" val="2821012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20</a:t>
            </a:fld>
            <a:endParaRPr lang="en-US"/>
          </a:p>
        </p:txBody>
      </p:sp>
    </p:spTree>
    <p:extLst>
      <p:ext uri="{BB962C8B-B14F-4D97-AF65-F5344CB8AC3E}">
        <p14:creationId xmlns:p14="http://schemas.microsoft.com/office/powerpoint/2010/main" val="1412589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3/20/2019</a:t>
            </a:r>
          </a:p>
        </p:txBody>
      </p:sp>
      <p:sp>
        <p:nvSpPr>
          <p:cNvPr id="10" name="Footer Placeholder 9">
            <a:extLst>
              <a:ext uri="{FF2B5EF4-FFF2-40B4-BE49-F238E27FC236}">
                <a16:creationId xmlns:a16="http://schemas.microsoft.com/office/drawing/2014/main" id="{E22FC4DA-5EE1-4989-8EF2-8C32205E0A09}"/>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0335A846-E8C0-4701-B74F-52AB24C79E38}"/>
              </a:ext>
            </a:extLst>
          </p:cNvPr>
          <p:cNvSpPr>
            <a:spLocks noGrp="1"/>
          </p:cNvSpPr>
          <p:nvPr>
            <p:ph type="sldNum" sz="quarter" idx="5"/>
          </p:nvPr>
        </p:nvSpPr>
        <p:spPr/>
        <p:txBody>
          <a:bodyPr/>
          <a:lstStyle/>
          <a:p>
            <a:fld id="{593BF39D-59FE-4703-8D79-4FF36B8C7479}" type="slidenum">
              <a:rPr lang="en-US" smtClean="0"/>
              <a:t>21</a:t>
            </a:fld>
            <a:endParaRPr lang="en-US"/>
          </a:p>
        </p:txBody>
      </p:sp>
      <p:sp>
        <p:nvSpPr>
          <p:cNvPr id="12" name="Header Placeholder 11">
            <a:extLst>
              <a:ext uri="{FF2B5EF4-FFF2-40B4-BE49-F238E27FC236}">
                <a16:creationId xmlns:a16="http://schemas.microsoft.com/office/drawing/2014/main" id="{9CBE2954-C3D1-4B6A-BB33-0ECC75561F2C}"/>
              </a:ext>
            </a:extLst>
          </p:cNvPr>
          <p:cNvSpPr>
            <a:spLocks noGrp="1"/>
          </p:cNvSpPr>
          <p:nvPr>
            <p:ph type="hdr" sz="quarter"/>
          </p:nvPr>
        </p:nvSpPr>
        <p:spPr/>
        <p:txBody>
          <a:bodyPr/>
          <a:lstStyle/>
          <a:p>
            <a:r>
              <a:rPr lang="en-US"/>
              <a:t>Jim McGowan, Th.D. - Session 6 - History of Biblical Dispensationalism</a:t>
            </a:r>
            <a:endParaRPr lang="en-US" dirty="0"/>
          </a:p>
        </p:txBody>
      </p:sp>
    </p:spTree>
    <p:extLst>
      <p:ext uri="{BB962C8B-B14F-4D97-AF65-F5344CB8AC3E}">
        <p14:creationId xmlns:p14="http://schemas.microsoft.com/office/powerpoint/2010/main" val="584164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7D003A55-9F2F-4B00-A71C-1F9C164235E4}"/>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4AA13E7A-DDFD-439E-8FDE-B381F8B47B27}"/>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F782C048-8537-4310-AE62-D1517818C346}"/>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2097337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ECF06941-4BE0-443F-BE78-75E64DE8420F}"/>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DB2A3B7D-59E8-45EF-A57B-349FD501F621}"/>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4DEC3C7A-B40C-44AB-811A-9BB62DD65844}"/>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1903493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24</a:t>
            </a:fld>
            <a:endParaRPr lang="en-US"/>
          </a:p>
        </p:txBody>
      </p:sp>
    </p:spTree>
    <p:extLst>
      <p:ext uri="{BB962C8B-B14F-4D97-AF65-F5344CB8AC3E}">
        <p14:creationId xmlns:p14="http://schemas.microsoft.com/office/powerpoint/2010/main" val="2854237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7D003A55-9F2F-4B00-A71C-1F9C164235E4}"/>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4AA13E7A-DDFD-439E-8FDE-B381F8B47B27}"/>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F782C048-8537-4310-AE62-D1517818C346}"/>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749133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691EB1AD-430E-4EF6-89F1-BA81F5DB70CB}"/>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9B3F63DA-E0C4-42E9-A980-38388FECFE5F}"/>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EB224A86-9878-4172-ADCF-80C27A42E867}"/>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2559272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27</a:t>
            </a:fld>
            <a:endParaRPr lang="en-US"/>
          </a:p>
        </p:txBody>
      </p:sp>
    </p:spTree>
    <p:extLst>
      <p:ext uri="{BB962C8B-B14F-4D97-AF65-F5344CB8AC3E}">
        <p14:creationId xmlns:p14="http://schemas.microsoft.com/office/powerpoint/2010/main" val="2749993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Date Placeholder 1">
            <a:extLst>
              <a:ext uri="{FF2B5EF4-FFF2-40B4-BE49-F238E27FC236}">
                <a16:creationId xmlns:a16="http://schemas.microsoft.com/office/drawing/2014/main" id="{3345DEBC-F221-4A62-B278-DBE2401865F7}"/>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D6DBC2F5-CF91-401E-8311-659C947C3192}"/>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ACCEB3EA-6EB5-44E9-87D6-B5A993B04B00}"/>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2439876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29</a:t>
            </a:fld>
            <a:endParaRPr lang="en-US"/>
          </a:p>
        </p:txBody>
      </p:sp>
    </p:spTree>
    <p:extLst>
      <p:ext uri="{BB962C8B-B14F-4D97-AF65-F5344CB8AC3E}">
        <p14:creationId xmlns:p14="http://schemas.microsoft.com/office/powerpoint/2010/main" val="40914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3/20/2019</a:t>
            </a:r>
          </a:p>
        </p:txBody>
      </p:sp>
      <p:sp>
        <p:nvSpPr>
          <p:cNvPr id="10" name="Footer Placeholder 9">
            <a:extLst>
              <a:ext uri="{FF2B5EF4-FFF2-40B4-BE49-F238E27FC236}">
                <a16:creationId xmlns:a16="http://schemas.microsoft.com/office/drawing/2014/main" id="{E22FC4DA-5EE1-4989-8EF2-8C32205E0A09}"/>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0335A846-E8C0-4701-B74F-52AB24C79E38}"/>
              </a:ext>
            </a:extLst>
          </p:cNvPr>
          <p:cNvSpPr>
            <a:spLocks noGrp="1"/>
          </p:cNvSpPr>
          <p:nvPr>
            <p:ph type="sldNum" sz="quarter" idx="5"/>
          </p:nvPr>
        </p:nvSpPr>
        <p:spPr/>
        <p:txBody>
          <a:bodyPr/>
          <a:lstStyle/>
          <a:p>
            <a:fld id="{593BF39D-59FE-4703-8D79-4FF36B8C7479}" type="slidenum">
              <a:rPr lang="en-US" smtClean="0"/>
              <a:t>3</a:t>
            </a:fld>
            <a:endParaRPr lang="en-US"/>
          </a:p>
        </p:txBody>
      </p:sp>
      <p:sp>
        <p:nvSpPr>
          <p:cNvPr id="12" name="Header Placeholder 11">
            <a:extLst>
              <a:ext uri="{FF2B5EF4-FFF2-40B4-BE49-F238E27FC236}">
                <a16:creationId xmlns:a16="http://schemas.microsoft.com/office/drawing/2014/main" id="{9CBE2954-C3D1-4B6A-BB33-0ECC75561F2C}"/>
              </a:ext>
            </a:extLst>
          </p:cNvPr>
          <p:cNvSpPr>
            <a:spLocks noGrp="1"/>
          </p:cNvSpPr>
          <p:nvPr>
            <p:ph type="hdr" sz="quarter"/>
          </p:nvPr>
        </p:nvSpPr>
        <p:spPr/>
        <p:txBody>
          <a:bodyPr/>
          <a:lstStyle/>
          <a:p>
            <a:r>
              <a:rPr lang="en-US"/>
              <a:t>Jim McGowan, Th.D. - Session 6 - History of Biblical Dispensationalism</a:t>
            </a:r>
            <a:endParaRPr lang="en-US" dirty="0"/>
          </a:p>
        </p:txBody>
      </p:sp>
    </p:spTree>
    <p:extLst>
      <p:ext uri="{BB962C8B-B14F-4D97-AF65-F5344CB8AC3E}">
        <p14:creationId xmlns:p14="http://schemas.microsoft.com/office/powerpoint/2010/main" val="1663234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7D003A55-9F2F-4B00-A71C-1F9C164235E4}"/>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4AA13E7A-DDFD-439E-8FDE-B381F8B47B27}"/>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F782C048-8537-4310-AE62-D1517818C346}"/>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3321268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5772B00B-1E70-425A-87C4-8C351285E635}"/>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BF8B9437-7D5E-4138-B74A-083DC9691300}"/>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F59FE242-90C9-4B11-AB69-79C0612B0DBC}"/>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3572743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32</a:t>
            </a:fld>
            <a:endParaRPr lang="en-US"/>
          </a:p>
        </p:txBody>
      </p:sp>
    </p:spTree>
    <p:extLst>
      <p:ext uri="{BB962C8B-B14F-4D97-AF65-F5344CB8AC3E}">
        <p14:creationId xmlns:p14="http://schemas.microsoft.com/office/powerpoint/2010/main" val="2953842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5772B00B-1E70-425A-87C4-8C351285E635}"/>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BF8B9437-7D5E-4138-B74A-083DC9691300}"/>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F59FE242-90C9-4B11-AB69-79C0612B0DBC}"/>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1681417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34</a:t>
            </a:fld>
            <a:endParaRPr lang="en-US"/>
          </a:p>
        </p:txBody>
      </p:sp>
    </p:spTree>
    <p:extLst>
      <p:ext uri="{BB962C8B-B14F-4D97-AF65-F5344CB8AC3E}">
        <p14:creationId xmlns:p14="http://schemas.microsoft.com/office/powerpoint/2010/main" val="100666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5772B00B-1E70-425A-87C4-8C351285E635}"/>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BF8B9437-7D5E-4138-B74A-083DC9691300}"/>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F59FE242-90C9-4B11-AB69-79C0612B0DBC}"/>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3522285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36</a:t>
            </a:fld>
            <a:endParaRPr lang="en-US"/>
          </a:p>
        </p:txBody>
      </p:sp>
    </p:spTree>
    <p:extLst>
      <p:ext uri="{BB962C8B-B14F-4D97-AF65-F5344CB8AC3E}">
        <p14:creationId xmlns:p14="http://schemas.microsoft.com/office/powerpoint/2010/main" val="1070010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37</a:t>
            </a:fld>
            <a:endParaRPr lang="en-US"/>
          </a:p>
        </p:txBody>
      </p:sp>
    </p:spTree>
    <p:extLst>
      <p:ext uri="{BB962C8B-B14F-4D97-AF65-F5344CB8AC3E}">
        <p14:creationId xmlns:p14="http://schemas.microsoft.com/office/powerpoint/2010/main" val="2432892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38</a:t>
            </a:fld>
            <a:endParaRPr lang="en-US"/>
          </a:p>
        </p:txBody>
      </p:sp>
    </p:spTree>
    <p:extLst>
      <p:ext uri="{BB962C8B-B14F-4D97-AF65-F5344CB8AC3E}">
        <p14:creationId xmlns:p14="http://schemas.microsoft.com/office/powerpoint/2010/main" val="547858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39</a:t>
            </a:fld>
            <a:endParaRPr lang="en-US"/>
          </a:p>
        </p:txBody>
      </p:sp>
    </p:spTree>
    <p:extLst>
      <p:ext uri="{BB962C8B-B14F-4D97-AF65-F5344CB8AC3E}">
        <p14:creationId xmlns:p14="http://schemas.microsoft.com/office/powerpoint/2010/main" val="537480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3/20/2019</a:t>
            </a:r>
          </a:p>
        </p:txBody>
      </p:sp>
      <p:sp>
        <p:nvSpPr>
          <p:cNvPr id="10" name="Footer Placeholder 9">
            <a:extLst>
              <a:ext uri="{FF2B5EF4-FFF2-40B4-BE49-F238E27FC236}">
                <a16:creationId xmlns:a16="http://schemas.microsoft.com/office/drawing/2014/main" id="{BBF43B78-B0EA-4BCC-AD06-73033EB796AB}"/>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168497E9-2506-4BB5-838C-3BE06872C92A}"/>
              </a:ext>
            </a:extLst>
          </p:cNvPr>
          <p:cNvSpPr>
            <a:spLocks noGrp="1"/>
          </p:cNvSpPr>
          <p:nvPr>
            <p:ph type="sldNum" sz="quarter" idx="5"/>
          </p:nvPr>
        </p:nvSpPr>
        <p:spPr/>
        <p:txBody>
          <a:bodyPr/>
          <a:lstStyle/>
          <a:p>
            <a:fld id="{593BF39D-59FE-4703-8D79-4FF36B8C7479}" type="slidenum">
              <a:rPr lang="en-US" smtClean="0"/>
              <a:t>4</a:t>
            </a:fld>
            <a:endParaRPr lang="en-US"/>
          </a:p>
        </p:txBody>
      </p:sp>
      <p:sp>
        <p:nvSpPr>
          <p:cNvPr id="12" name="Header Placeholder 11">
            <a:extLst>
              <a:ext uri="{FF2B5EF4-FFF2-40B4-BE49-F238E27FC236}">
                <a16:creationId xmlns:a16="http://schemas.microsoft.com/office/drawing/2014/main" id="{0BBE8BCC-0803-4B34-82C3-F51E7D4E6E35}"/>
              </a:ext>
            </a:extLst>
          </p:cNvPr>
          <p:cNvSpPr>
            <a:spLocks noGrp="1"/>
          </p:cNvSpPr>
          <p:nvPr>
            <p:ph type="hdr" sz="quarter"/>
          </p:nvPr>
        </p:nvSpPr>
        <p:spPr/>
        <p:txBody>
          <a:bodyPr/>
          <a:lstStyle/>
          <a:p>
            <a:r>
              <a:rPr lang="en-US"/>
              <a:t>Jim McGowan, Th.D. - Session 6 - History of Biblical Dispensationalism</a:t>
            </a:r>
            <a:endParaRPr lang="en-US" dirty="0"/>
          </a:p>
        </p:txBody>
      </p:sp>
    </p:spTree>
    <p:extLst>
      <p:ext uri="{BB962C8B-B14F-4D97-AF65-F5344CB8AC3E}">
        <p14:creationId xmlns:p14="http://schemas.microsoft.com/office/powerpoint/2010/main" val="1831000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5772B00B-1E70-425A-87C4-8C351285E635}"/>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BF8B9437-7D5E-4138-B74A-083DC9691300}"/>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F59FE242-90C9-4B11-AB69-79C0612B0DBC}"/>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13020461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5772B00B-1E70-425A-87C4-8C351285E635}"/>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BF8B9437-7D5E-4138-B74A-083DC9691300}"/>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F59FE242-90C9-4B11-AB69-79C0612B0DBC}"/>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25455560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42</a:t>
            </a:fld>
            <a:endParaRPr lang="en-US"/>
          </a:p>
        </p:txBody>
      </p:sp>
    </p:spTree>
    <p:extLst>
      <p:ext uri="{BB962C8B-B14F-4D97-AF65-F5344CB8AC3E}">
        <p14:creationId xmlns:p14="http://schemas.microsoft.com/office/powerpoint/2010/main" val="3328191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43</a:t>
            </a:fld>
            <a:endParaRPr lang="en-US"/>
          </a:p>
        </p:txBody>
      </p:sp>
    </p:spTree>
    <p:extLst>
      <p:ext uri="{BB962C8B-B14F-4D97-AF65-F5344CB8AC3E}">
        <p14:creationId xmlns:p14="http://schemas.microsoft.com/office/powerpoint/2010/main" val="25316500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44</a:t>
            </a:fld>
            <a:endParaRPr lang="en-US"/>
          </a:p>
        </p:txBody>
      </p:sp>
    </p:spTree>
    <p:extLst>
      <p:ext uri="{BB962C8B-B14F-4D97-AF65-F5344CB8AC3E}">
        <p14:creationId xmlns:p14="http://schemas.microsoft.com/office/powerpoint/2010/main" val="4291913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45</a:t>
            </a:fld>
            <a:endParaRPr lang="en-US"/>
          </a:p>
        </p:txBody>
      </p:sp>
    </p:spTree>
    <p:extLst>
      <p:ext uri="{BB962C8B-B14F-4D97-AF65-F5344CB8AC3E}">
        <p14:creationId xmlns:p14="http://schemas.microsoft.com/office/powerpoint/2010/main" val="14707135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46</a:t>
            </a:fld>
            <a:endParaRPr lang="en-US"/>
          </a:p>
        </p:txBody>
      </p:sp>
    </p:spTree>
    <p:extLst>
      <p:ext uri="{BB962C8B-B14F-4D97-AF65-F5344CB8AC3E}">
        <p14:creationId xmlns:p14="http://schemas.microsoft.com/office/powerpoint/2010/main" val="529284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47</a:t>
            </a:fld>
            <a:endParaRPr lang="en-US"/>
          </a:p>
        </p:txBody>
      </p:sp>
    </p:spTree>
    <p:extLst>
      <p:ext uri="{BB962C8B-B14F-4D97-AF65-F5344CB8AC3E}">
        <p14:creationId xmlns:p14="http://schemas.microsoft.com/office/powerpoint/2010/main" val="64376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48</a:t>
            </a:fld>
            <a:endParaRPr lang="en-US"/>
          </a:p>
        </p:txBody>
      </p:sp>
    </p:spTree>
    <p:extLst>
      <p:ext uri="{BB962C8B-B14F-4D97-AF65-F5344CB8AC3E}">
        <p14:creationId xmlns:p14="http://schemas.microsoft.com/office/powerpoint/2010/main" val="22589139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49</a:t>
            </a:fld>
            <a:endParaRPr lang="en-US"/>
          </a:p>
        </p:txBody>
      </p:sp>
    </p:spTree>
    <p:extLst>
      <p:ext uri="{BB962C8B-B14F-4D97-AF65-F5344CB8AC3E}">
        <p14:creationId xmlns:p14="http://schemas.microsoft.com/office/powerpoint/2010/main" val="149507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3/20/2019</a:t>
            </a:r>
          </a:p>
        </p:txBody>
      </p:sp>
      <p:sp>
        <p:nvSpPr>
          <p:cNvPr id="10" name="Footer Placeholder 9">
            <a:extLst>
              <a:ext uri="{FF2B5EF4-FFF2-40B4-BE49-F238E27FC236}">
                <a16:creationId xmlns:a16="http://schemas.microsoft.com/office/drawing/2014/main" id="{E22FC4DA-5EE1-4989-8EF2-8C32205E0A09}"/>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0335A846-E8C0-4701-B74F-52AB24C79E38}"/>
              </a:ext>
            </a:extLst>
          </p:cNvPr>
          <p:cNvSpPr>
            <a:spLocks noGrp="1"/>
          </p:cNvSpPr>
          <p:nvPr>
            <p:ph type="sldNum" sz="quarter" idx="5"/>
          </p:nvPr>
        </p:nvSpPr>
        <p:spPr/>
        <p:txBody>
          <a:bodyPr/>
          <a:lstStyle/>
          <a:p>
            <a:fld id="{593BF39D-59FE-4703-8D79-4FF36B8C7479}" type="slidenum">
              <a:rPr lang="en-US" smtClean="0"/>
              <a:t>5</a:t>
            </a:fld>
            <a:endParaRPr lang="en-US"/>
          </a:p>
        </p:txBody>
      </p:sp>
      <p:sp>
        <p:nvSpPr>
          <p:cNvPr id="12" name="Header Placeholder 11">
            <a:extLst>
              <a:ext uri="{FF2B5EF4-FFF2-40B4-BE49-F238E27FC236}">
                <a16:creationId xmlns:a16="http://schemas.microsoft.com/office/drawing/2014/main" id="{9CBE2954-C3D1-4B6A-BB33-0ECC75561F2C}"/>
              </a:ext>
            </a:extLst>
          </p:cNvPr>
          <p:cNvSpPr>
            <a:spLocks noGrp="1"/>
          </p:cNvSpPr>
          <p:nvPr>
            <p:ph type="hdr" sz="quarter"/>
          </p:nvPr>
        </p:nvSpPr>
        <p:spPr/>
        <p:txBody>
          <a:bodyPr/>
          <a:lstStyle/>
          <a:p>
            <a:r>
              <a:rPr lang="en-US"/>
              <a:t>Jim McGowan, Th.D. - Session 6 - History of Biblical Dispensationalism</a:t>
            </a:r>
            <a:endParaRPr lang="en-US" dirty="0"/>
          </a:p>
        </p:txBody>
      </p:sp>
    </p:spTree>
    <p:extLst>
      <p:ext uri="{BB962C8B-B14F-4D97-AF65-F5344CB8AC3E}">
        <p14:creationId xmlns:p14="http://schemas.microsoft.com/office/powerpoint/2010/main" val="28440247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5772B00B-1E70-425A-87C4-8C351285E635}"/>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BF8B9437-7D5E-4138-B74A-083DC9691300}"/>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F59FE242-90C9-4B11-AB69-79C0612B0DBC}"/>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17202968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51</a:t>
            </a:fld>
            <a:endParaRPr lang="en-US"/>
          </a:p>
        </p:txBody>
      </p:sp>
    </p:spTree>
    <p:extLst>
      <p:ext uri="{BB962C8B-B14F-4D97-AF65-F5344CB8AC3E}">
        <p14:creationId xmlns:p14="http://schemas.microsoft.com/office/powerpoint/2010/main" val="12638970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CEBCEAEF-538C-4E59-848F-294C42E13AA1}"/>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15E5C909-8EA0-45CE-A774-138AB30EAB98}"/>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93BD21A5-DC67-4553-B1B6-BEF0A7828123}"/>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19750787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0733E7E1-64C1-4B11-AD0C-EBF6299A5A68}"/>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A370EE1C-C7BC-4200-884D-9942F7D63DC0}"/>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D4B4ACFC-1723-44C7-9B6F-408F14A0CFC8}"/>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1901428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54</a:t>
            </a:fld>
            <a:endParaRPr lang="en-US"/>
          </a:p>
        </p:txBody>
      </p:sp>
    </p:spTree>
    <p:extLst>
      <p:ext uri="{BB962C8B-B14F-4D97-AF65-F5344CB8AC3E}">
        <p14:creationId xmlns:p14="http://schemas.microsoft.com/office/powerpoint/2010/main" val="24687595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55</a:t>
            </a:fld>
            <a:endParaRPr lang="en-US"/>
          </a:p>
        </p:txBody>
      </p:sp>
    </p:spTree>
    <p:extLst>
      <p:ext uri="{BB962C8B-B14F-4D97-AF65-F5344CB8AC3E}">
        <p14:creationId xmlns:p14="http://schemas.microsoft.com/office/powerpoint/2010/main" val="38637909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56</a:t>
            </a:fld>
            <a:endParaRPr lang="en-US"/>
          </a:p>
        </p:txBody>
      </p:sp>
    </p:spTree>
    <p:extLst>
      <p:ext uri="{BB962C8B-B14F-4D97-AF65-F5344CB8AC3E}">
        <p14:creationId xmlns:p14="http://schemas.microsoft.com/office/powerpoint/2010/main" val="386316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57</a:t>
            </a:fld>
            <a:endParaRPr lang="en-US"/>
          </a:p>
        </p:txBody>
      </p:sp>
    </p:spTree>
    <p:extLst>
      <p:ext uri="{BB962C8B-B14F-4D97-AF65-F5344CB8AC3E}">
        <p14:creationId xmlns:p14="http://schemas.microsoft.com/office/powerpoint/2010/main" val="29505221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58</a:t>
            </a:fld>
            <a:endParaRPr lang="en-US"/>
          </a:p>
        </p:txBody>
      </p:sp>
    </p:spTree>
    <p:extLst>
      <p:ext uri="{BB962C8B-B14F-4D97-AF65-F5344CB8AC3E}">
        <p14:creationId xmlns:p14="http://schemas.microsoft.com/office/powerpoint/2010/main" val="15950570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59</a:t>
            </a:fld>
            <a:endParaRPr lang="en-US"/>
          </a:p>
        </p:txBody>
      </p:sp>
    </p:spTree>
    <p:extLst>
      <p:ext uri="{BB962C8B-B14F-4D97-AF65-F5344CB8AC3E}">
        <p14:creationId xmlns:p14="http://schemas.microsoft.com/office/powerpoint/2010/main" val="72865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6</a:t>
            </a:fld>
            <a:endParaRPr lang="en-US"/>
          </a:p>
        </p:txBody>
      </p:sp>
      <p:sp>
        <p:nvSpPr>
          <p:cNvPr id="5" name="Footer Placeholder 4">
            <a:extLst>
              <a:ext uri="{FF2B5EF4-FFF2-40B4-BE49-F238E27FC236}">
                <a16:creationId xmlns:a16="http://schemas.microsoft.com/office/drawing/2014/main" id="{B672FEB4-A48E-4F9F-BFB8-133B1A2D5C1F}"/>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13A9C077-31BE-4B70-8E30-427FE58F884F}"/>
              </a:ext>
            </a:extLst>
          </p:cNvPr>
          <p:cNvSpPr>
            <a:spLocks noGrp="1"/>
          </p:cNvSpPr>
          <p:nvPr>
            <p:ph type="hdr" sz="quarter" idx="12"/>
          </p:nvPr>
        </p:nvSpPr>
        <p:spPr/>
        <p:txBody>
          <a:bodyPr/>
          <a:lstStyle/>
          <a:p>
            <a:r>
              <a:rPr lang="en-US"/>
              <a:t>Jim McGowan, Th.D. - Session 6 - History of Biblical Dispensationalism</a:t>
            </a:r>
          </a:p>
        </p:txBody>
      </p:sp>
      <p:sp>
        <p:nvSpPr>
          <p:cNvPr id="7" name="Date Placeholder 6">
            <a:extLst>
              <a:ext uri="{FF2B5EF4-FFF2-40B4-BE49-F238E27FC236}">
                <a16:creationId xmlns:a16="http://schemas.microsoft.com/office/drawing/2014/main" id="{7EC31D1D-6A1A-4D0D-ADE1-D000F4C18352}"/>
              </a:ext>
            </a:extLst>
          </p:cNvPr>
          <p:cNvSpPr>
            <a:spLocks noGrp="1"/>
          </p:cNvSpPr>
          <p:nvPr>
            <p:ph type="dt" idx="13"/>
          </p:nvPr>
        </p:nvSpPr>
        <p:spPr/>
        <p:txBody>
          <a:bodyPr/>
          <a:lstStyle/>
          <a:p>
            <a:r>
              <a:rPr lang="en-US"/>
              <a:t>3/20/2019</a:t>
            </a:r>
          </a:p>
        </p:txBody>
      </p:sp>
    </p:spTree>
    <p:extLst>
      <p:ext uri="{BB962C8B-B14F-4D97-AF65-F5344CB8AC3E}">
        <p14:creationId xmlns:p14="http://schemas.microsoft.com/office/powerpoint/2010/main" val="41547302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7248506E-F933-4C8A-AC42-33BAFF4DC157}"/>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62C1E5B7-2963-47E8-B426-8FCD13323987}"/>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B7492ACF-A522-4BDA-AA99-2A8ECEBCCB52}"/>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30864069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ACF7AA87-BB2F-4133-A558-3A28F7557671}"/>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28FA4436-C84E-4961-A532-51B97D0CDC32}"/>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51B8BD3C-51E1-4384-B0D5-28E346F9B84B}"/>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38632926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ACF7AA87-BB2F-4133-A558-3A28F7557671}"/>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28FA4436-C84E-4961-A532-51B97D0CDC32}"/>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51B8BD3C-51E1-4384-B0D5-28E346F9B84B}"/>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29268482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ACF7AA87-BB2F-4133-A558-3A28F7557671}"/>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28FA4436-C84E-4961-A532-51B97D0CDC32}"/>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51B8BD3C-51E1-4384-B0D5-28E346F9B84B}"/>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11990659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64</a:t>
            </a:fld>
            <a:endParaRPr lang="en-US"/>
          </a:p>
        </p:txBody>
      </p:sp>
    </p:spTree>
    <p:extLst>
      <p:ext uri="{BB962C8B-B14F-4D97-AF65-F5344CB8AC3E}">
        <p14:creationId xmlns:p14="http://schemas.microsoft.com/office/powerpoint/2010/main" val="2511458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ACF7AA87-BB2F-4133-A558-3A28F7557671}"/>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28FA4436-C84E-4961-A532-51B97D0CDC32}"/>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51B8BD3C-51E1-4384-B0D5-28E346F9B84B}"/>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37954995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ACF7AA87-BB2F-4133-A558-3A28F7557671}"/>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28FA4436-C84E-4961-A532-51B97D0CDC32}"/>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51B8BD3C-51E1-4384-B0D5-28E346F9B84B}"/>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15326581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67</a:t>
            </a:fld>
            <a:endParaRPr lang="en-US"/>
          </a:p>
        </p:txBody>
      </p:sp>
    </p:spTree>
    <p:extLst>
      <p:ext uri="{BB962C8B-B14F-4D97-AF65-F5344CB8AC3E}">
        <p14:creationId xmlns:p14="http://schemas.microsoft.com/office/powerpoint/2010/main" val="5750406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68</a:t>
            </a:fld>
            <a:endParaRPr lang="en-US"/>
          </a:p>
        </p:txBody>
      </p:sp>
    </p:spTree>
    <p:extLst>
      <p:ext uri="{BB962C8B-B14F-4D97-AF65-F5344CB8AC3E}">
        <p14:creationId xmlns:p14="http://schemas.microsoft.com/office/powerpoint/2010/main" val="16702149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ACF7AA87-BB2F-4133-A558-3A28F7557671}"/>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28FA4436-C84E-4961-A532-51B97D0CDC32}"/>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51B8BD3C-51E1-4384-B0D5-28E346F9B84B}"/>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913207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Economy = an orderly management or arrangement of parts; organization or system</a:t>
            </a:r>
          </a:p>
        </p:txBody>
      </p:sp>
      <p:sp>
        <p:nvSpPr>
          <p:cNvPr id="4" name="Slide Number Placeholder 3"/>
          <p:cNvSpPr>
            <a:spLocks noGrp="1"/>
          </p:cNvSpPr>
          <p:nvPr>
            <p:ph type="sldNum" sz="quarter" idx="10"/>
          </p:nvPr>
        </p:nvSpPr>
        <p:spPr/>
        <p:txBody>
          <a:bodyPr/>
          <a:lstStyle/>
          <a:p>
            <a:fld id="{593BF39D-59FE-4703-8D79-4FF36B8C7479}" type="slidenum">
              <a:rPr lang="en-US" smtClean="0"/>
              <a:t>7</a:t>
            </a:fld>
            <a:endParaRPr lang="en-US"/>
          </a:p>
        </p:txBody>
      </p:sp>
      <p:sp>
        <p:nvSpPr>
          <p:cNvPr id="5" name="Footer Placeholder 4">
            <a:extLst>
              <a:ext uri="{FF2B5EF4-FFF2-40B4-BE49-F238E27FC236}">
                <a16:creationId xmlns:a16="http://schemas.microsoft.com/office/drawing/2014/main" id="{B672FEB4-A48E-4F9F-BFB8-133B1A2D5C1F}"/>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13A9C077-31BE-4B70-8E30-427FE58F884F}"/>
              </a:ext>
            </a:extLst>
          </p:cNvPr>
          <p:cNvSpPr>
            <a:spLocks noGrp="1"/>
          </p:cNvSpPr>
          <p:nvPr>
            <p:ph type="hdr" sz="quarter" idx="12"/>
          </p:nvPr>
        </p:nvSpPr>
        <p:spPr/>
        <p:txBody>
          <a:bodyPr/>
          <a:lstStyle/>
          <a:p>
            <a:r>
              <a:rPr lang="en-US"/>
              <a:t>Jim McGowan, Th.D. - Session 6 - History of Biblical Dispensationalism</a:t>
            </a:r>
          </a:p>
        </p:txBody>
      </p:sp>
      <p:sp>
        <p:nvSpPr>
          <p:cNvPr id="7" name="Date Placeholder 6">
            <a:extLst>
              <a:ext uri="{FF2B5EF4-FFF2-40B4-BE49-F238E27FC236}">
                <a16:creationId xmlns:a16="http://schemas.microsoft.com/office/drawing/2014/main" id="{7EC31D1D-6A1A-4D0D-ADE1-D000F4C18352}"/>
              </a:ext>
            </a:extLst>
          </p:cNvPr>
          <p:cNvSpPr>
            <a:spLocks noGrp="1"/>
          </p:cNvSpPr>
          <p:nvPr>
            <p:ph type="dt" idx="13"/>
          </p:nvPr>
        </p:nvSpPr>
        <p:spPr/>
        <p:txBody>
          <a:bodyPr/>
          <a:lstStyle/>
          <a:p>
            <a:r>
              <a:rPr lang="en-US"/>
              <a:t>3/20/2019</a:t>
            </a:r>
          </a:p>
        </p:txBody>
      </p:sp>
    </p:spTree>
    <p:extLst>
      <p:ext uri="{BB962C8B-B14F-4D97-AF65-F5344CB8AC3E}">
        <p14:creationId xmlns:p14="http://schemas.microsoft.com/office/powerpoint/2010/main" val="30593344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Lucida Blackletter" pitchFamily="2" charset="0"/>
              </a:defRPr>
            </a:lvl1pPr>
            <a:lvl2pPr marL="785372" indent="-302066">
              <a:defRPr sz="9300">
                <a:solidFill>
                  <a:schemeClr val="tx1"/>
                </a:solidFill>
                <a:latin typeface="Lucida Blackletter" pitchFamily="2" charset="0"/>
              </a:defRPr>
            </a:lvl2pPr>
            <a:lvl3pPr marL="1208265" indent="-241653">
              <a:defRPr sz="9300">
                <a:solidFill>
                  <a:schemeClr val="tx1"/>
                </a:solidFill>
                <a:latin typeface="Lucida Blackletter" pitchFamily="2" charset="0"/>
              </a:defRPr>
            </a:lvl3pPr>
            <a:lvl4pPr marL="1691571" indent="-241653">
              <a:defRPr sz="9300">
                <a:solidFill>
                  <a:schemeClr val="tx1"/>
                </a:solidFill>
                <a:latin typeface="Lucida Blackletter" pitchFamily="2" charset="0"/>
              </a:defRPr>
            </a:lvl4pPr>
            <a:lvl5pPr marL="2174878" indent="-241653">
              <a:defRPr sz="9300">
                <a:solidFill>
                  <a:schemeClr val="tx1"/>
                </a:solidFill>
                <a:latin typeface="Lucida Blackletter" pitchFamily="2" charset="0"/>
              </a:defRPr>
            </a:lvl5pPr>
            <a:lvl6pPr marL="2658184" indent="-241653" eaLnBrk="0" fontAlgn="base" hangingPunct="0">
              <a:spcBef>
                <a:spcPct val="0"/>
              </a:spcBef>
              <a:spcAft>
                <a:spcPct val="0"/>
              </a:spcAft>
              <a:defRPr sz="9300">
                <a:solidFill>
                  <a:schemeClr val="tx1"/>
                </a:solidFill>
                <a:latin typeface="Lucida Blackletter" pitchFamily="2" charset="0"/>
              </a:defRPr>
            </a:lvl6pPr>
            <a:lvl7pPr marL="3141490" indent="-241653" eaLnBrk="0" fontAlgn="base" hangingPunct="0">
              <a:spcBef>
                <a:spcPct val="0"/>
              </a:spcBef>
              <a:spcAft>
                <a:spcPct val="0"/>
              </a:spcAft>
              <a:defRPr sz="9300">
                <a:solidFill>
                  <a:schemeClr val="tx1"/>
                </a:solidFill>
                <a:latin typeface="Lucida Blackletter" pitchFamily="2" charset="0"/>
              </a:defRPr>
            </a:lvl7pPr>
            <a:lvl8pPr marL="3624796" indent="-241653" eaLnBrk="0" fontAlgn="base" hangingPunct="0">
              <a:spcBef>
                <a:spcPct val="0"/>
              </a:spcBef>
              <a:spcAft>
                <a:spcPct val="0"/>
              </a:spcAft>
              <a:defRPr sz="9300">
                <a:solidFill>
                  <a:schemeClr val="tx1"/>
                </a:solidFill>
                <a:latin typeface="Lucida Blackletter" pitchFamily="2" charset="0"/>
              </a:defRPr>
            </a:lvl8pPr>
            <a:lvl9pPr marL="4108102" indent="-241653" eaLnBrk="0" fontAlgn="base" hangingPunct="0">
              <a:spcBef>
                <a:spcPct val="0"/>
              </a:spcBef>
              <a:spcAft>
                <a:spcPct val="0"/>
              </a:spcAft>
              <a:defRPr sz="9300">
                <a:solidFill>
                  <a:schemeClr val="tx1"/>
                </a:solidFill>
                <a:latin typeface="Lucida Blackletter" pitchFamily="2" charset="0"/>
              </a:defRPr>
            </a:lvl9pPr>
          </a:lstStyle>
          <a:p>
            <a:fld id="{364AAA4A-AEF5-4BB6-9E35-1CAE43C8C629}" type="slidenum">
              <a:rPr lang="en-US" altLang="en-US" sz="1300"/>
              <a:pPr/>
              <a:t>70</a:t>
            </a:fld>
            <a:endParaRPr lang="en-US" altLang="en-US" sz="13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READ…</a:t>
            </a:r>
          </a:p>
          <a:p>
            <a:endParaRPr lang="en-US" altLang="en-US"/>
          </a:p>
        </p:txBody>
      </p:sp>
      <p:sp>
        <p:nvSpPr>
          <p:cNvPr id="2" name="Date Placeholder 1">
            <a:extLst>
              <a:ext uri="{FF2B5EF4-FFF2-40B4-BE49-F238E27FC236}">
                <a16:creationId xmlns:a16="http://schemas.microsoft.com/office/drawing/2014/main" id="{0AE7D5FF-1756-4032-B290-2770B3CAD790}"/>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1F216CA3-7C62-4640-A53B-8DBD2961EBCE}"/>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3AD85C3F-D282-4C1D-9C2C-48A6C3BA8CC4}"/>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40236367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71</a:t>
            </a:fld>
            <a:endParaRPr lang="en-US"/>
          </a:p>
        </p:txBody>
      </p:sp>
    </p:spTree>
    <p:extLst>
      <p:ext uri="{BB962C8B-B14F-4D97-AF65-F5344CB8AC3E}">
        <p14:creationId xmlns:p14="http://schemas.microsoft.com/office/powerpoint/2010/main" val="29574359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ACF7AA87-BB2F-4133-A558-3A28F7557671}"/>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28FA4436-C84E-4961-A532-51B97D0CDC32}"/>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51B8BD3C-51E1-4384-B0D5-28E346F9B84B}"/>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2085106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73</a:t>
            </a:fld>
            <a:endParaRPr lang="en-US"/>
          </a:p>
        </p:txBody>
      </p:sp>
    </p:spTree>
    <p:extLst>
      <p:ext uri="{BB962C8B-B14F-4D97-AF65-F5344CB8AC3E}">
        <p14:creationId xmlns:p14="http://schemas.microsoft.com/office/powerpoint/2010/main" val="8828719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Temples in Ezekiel Chap. 8-11 and Chap. 40-48.</a:t>
            </a:r>
          </a:p>
        </p:txBody>
      </p:sp>
      <p:sp>
        <p:nvSpPr>
          <p:cNvPr id="4" name="Header Placeholder 3"/>
          <p:cNvSpPr>
            <a:spLocks noGrp="1"/>
          </p:cNvSpPr>
          <p:nvPr>
            <p:ph type="hdr" sz="quarter" idx="10"/>
          </p:nvPr>
        </p:nvSpPr>
        <p:spPr/>
        <p:txBody>
          <a:bodyPr/>
          <a:lstStyle/>
          <a:p>
            <a:r>
              <a:rPr lang="en-US"/>
              <a:t>Jim McGowan, Th.D. - Session 6 - History of Biblical Dispensationalism</a:t>
            </a:r>
          </a:p>
        </p:txBody>
      </p:sp>
      <p:sp>
        <p:nvSpPr>
          <p:cNvPr id="5" name="Date Placeholder 4"/>
          <p:cNvSpPr>
            <a:spLocks noGrp="1"/>
          </p:cNvSpPr>
          <p:nvPr>
            <p:ph type="dt" idx="11"/>
          </p:nvPr>
        </p:nvSpPr>
        <p:spPr/>
        <p:txBody>
          <a:bodyPr/>
          <a:lstStyle/>
          <a:p>
            <a:r>
              <a:rPr lang="en-US"/>
              <a:t>3/20/2019</a:t>
            </a:r>
          </a:p>
        </p:txBody>
      </p:sp>
      <p:sp>
        <p:nvSpPr>
          <p:cNvPr id="6" name="Footer Placeholder 5"/>
          <p:cNvSpPr>
            <a:spLocks noGrp="1"/>
          </p:cNvSpPr>
          <p:nvPr>
            <p:ph type="ftr" sz="quarter" idx="12"/>
          </p:nvPr>
        </p:nvSpPr>
        <p:spPr/>
        <p:txBody>
          <a:bodyPr/>
          <a:lstStyle/>
          <a:p>
            <a:r>
              <a:rPr lang="en-US"/>
              <a:t>Sugar Land Bible Church</a:t>
            </a:r>
          </a:p>
        </p:txBody>
      </p:sp>
      <p:sp>
        <p:nvSpPr>
          <p:cNvPr id="7" name="Slide Number Placeholder 6"/>
          <p:cNvSpPr>
            <a:spLocks noGrp="1"/>
          </p:cNvSpPr>
          <p:nvPr>
            <p:ph type="sldNum" sz="quarter" idx="13"/>
          </p:nvPr>
        </p:nvSpPr>
        <p:spPr/>
        <p:txBody>
          <a:bodyPr/>
          <a:lstStyle/>
          <a:p>
            <a:fld id="{FC5C161B-DCDC-408F-80B8-C9DABD5D7444}" type="slidenum">
              <a:rPr lang="en-US" smtClean="0"/>
              <a:t>74</a:t>
            </a:fld>
            <a:endParaRPr lang="en-US"/>
          </a:p>
        </p:txBody>
      </p:sp>
    </p:spTree>
    <p:extLst>
      <p:ext uri="{BB962C8B-B14F-4D97-AF65-F5344CB8AC3E}">
        <p14:creationId xmlns:p14="http://schemas.microsoft.com/office/powerpoint/2010/main" val="29603064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ACF7AA87-BB2F-4133-A558-3A28F7557671}"/>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28FA4436-C84E-4961-A532-51B97D0CDC32}"/>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51B8BD3C-51E1-4384-B0D5-28E346F9B84B}"/>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27870669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76</a:t>
            </a:fld>
            <a:endParaRPr lang="en-US"/>
          </a:p>
        </p:txBody>
      </p:sp>
    </p:spTree>
    <p:extLst>
      <p:ext uri="{BB962C8B-B14F-4D97-AF65-F5344CB8AC3E}">
        <p14:creationId xmlns:p14="http://schemas.microsoft.com/office/powerpoint/2010/main" val="14361765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77</a:t>
            </a:fld>
            <a:endParaRPr lang="en-US"/>
          </a:p>
        </p:txBody>
      </p:sp>
    </p:spTree>
    <p:extLst>
      <p:ext uri="{BB962C8B-B14F-4D97-AF65-F5344CB8AC3E}">
        <p14:creationId xmlns:p14="http://schemas.microsoft.com/office/powerpoint/2010/main" val="16476600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CEA7D7F5-B722-4093-94A8-F2753314D810}"/>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EE717BE4-D6B6-4944-9CF8-A711059C2FA0}"/>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43FCA0ED-EBE1-4B9F-943A-184167306DD7}"/>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22484085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79</a:t>
            </a:fld>
            <a:endParaRPr lang="en-US"/>
          </a:p>
        </p:txBody>
      </p:sp>
    </p:spTree>
    <p:extLst>
      <p:ext uri="{BB962C8B-B14F-4D97-AF65-F5344CB8AC3E}">
        <p14:creationId xmlns:p14="http://schemas.microsoft.com/office/powerpoint/2010/main" val="105746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8</a:t>
            </a:fld>
            <a:endParaRPr lang="en-US"/>
          </a:p>
        </p:txBody>
      </p:sp>
      <p:sp>
        <p:nvSpPr>
          <p:cNvPr id="5" name="Footer Placeholder 4">
            <a:extLst>
              <a:ext uri="{FF2B5EF4-FFF2-40B4-BE49-F238E27FC236}">
                <a16:creationId xmlns:a16="http://schemas.microsoft.com/office/drawing/2014/main" id="{B672FEB4-A48E-4F9F-BFB8-133B1A2D5C1F}"/>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13A9C077-31BE-4B70-8E30-427FE58F884F}"/>
              </a:ext>
            </a:extLst>
          </p:cNvPr>
          <p:cNvSpPr>
            <a:spLocks noGrp="1"/>
          </p:cNvSpPr>
          <p:nvPr>
            <p:ph type="hdr" sz="quarter" idx="12"/>
          </p:nvPr>
        </p:nvSpPr>
        <p:spPr/>
        <p:txBody>
          <a:bodyPr/>
          <a:lstStyle/>
          <a:p>
            <a:r>
              <a:rPr lang="en-US"/>
              <a:t>Jim McGowan, Th.D. - Session 6 - History of Biblical Dispensationalism</a:t>
            </a:r>
          </a:p>
        </p:txBody>
      </p:sp>
      <p:sp>
        <p:nvSpPr>
          <p:cNvPr id="7" name="Date Placeholder 6">
            <a:extLst>
              <a:ext uri="{FF2B5EF4-FFF2-40B4-BE49-F238E27FC236}">
                <a16:creationId xmlns:a16="http://schemas.microsoft.com/office/drawing/2014/main" id="{7EC31D1D-6A1A-4D0D-ADE1-D000F4C18352}"/>
              </a:ext>
            </a:extLst>
          </p:cNvPr>
          <p:cNvSpPr>
            <a:spLocks noGrp="1"/>
          </p:cNvSpPr>
          <p:nvPr>
            <p:ph type="dt" idx="13"/>
          </p:nvPr>
        </p:nvSpPr>
        <p:spPr/>
        <p:txBody>
          <a:bodyPr/>
          <a:lstStyle/>
          <a:p>
            <a:r>
              <a:rPr lang="en-US"/>
              <a:t>3/20/2019</a:t>
            </a:r>
          </a:p>
        </p:txBody>
      </p:sp>
    </p:spTree>
    <p:extLst>
      <p:ext uri="{BB962C8B-B14F-4D97-AF65-F5344CB8AC3E}">
        <p14:creationId xmlns:p14="http://schemas.microsoft.com/office/powerpoint/2010/main" val="8821041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3/20/2019</a:t>
            </a:r>
          </a:p>
        </p:txBody>
      </p:sp>
      <p:sp>
        <p:nvSpPr>
          <p:cNvPr id="10" name="Footer Placeholder 9">
            <a:extLst>
              <a:ext uri="{FF2B5EF4-FFF2-40B4-BE49-F238E27FC236}">
                <a16:creationId xmlns:a16="http://schemas.microsoft.com/office/drawing/2014/main" id="{3990FF58-0F2C-4EFB-AE4B-C3F843DD0338}"/>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BF159E4C-1246-4255-BC3B-35A6B7856DE7}"/>
              </a:ext>
            </a:extLst>
          </p:cNvPr>
          <p:cNvSpPr>
            <a:spLocks noGrp="1"/>
          </p:cNvSpPr>
          <p:nvPr>
            <p:ph type="sldNum" sz="quarter" idx="5"/>
          </p:nvPr>
        </p:nvSpPr>
        <p:spPr/>
        <p:txBody>
          <a:bodyPr/>
          <a:lstStyle/>
          <a:p>
            <a:fld id="{593BF39D-59FE-4703-8D79-4FF36B8C7479}" type="slidenum">
              <a:rPr lang="en-US" smtClean="0"/>
              <a:t>80</a:t>
            </a:fld>
            <a:endParaRPr lang="en-US"/>
          </a:p>
        </p:txBody>
      </p:sp>
      <p:sp>
        <p:nvSpPr>
          <p:cNvPr id="12" name="Header Placeholder 11">
            <a:extLst>
              <a:ext uri="{FF2B5EF4-FFF2-40B4-BE49-F238E27FC236}">
                <a16:creationId xmlns:a16="http://schemas.microsoft.com/office/drawing/2014/main" id="{E2583C9C-1572-473A-A9C4-075BB6BDAC35}"/>
              </a:ext>
            </a:extLst>
          </p:cNvPr>
          <p:cNvSpPr>
            <a:spLocks noGrp="1"/>
          </p:cNvSpPr>
          <p:nvPr>
            <p:ph type="hdr" sz="quarter"/>
          </p:nvPr>
        </p:nvSpPr>
        <p:spPr/>
        <p:txBody>
          <a:bodyPr/>
          <a:lstStyle/>
          <a:p>
            <a:r>
              <a:rPr lang="en-US"/>
              <a:t>Jim McGowan, Th.D. - Session 6 - History of Biblical Dispensationalism</a:t>
            </a:r>
            <a:endParaRPr lang="en-US" dirty="0"/>
          </a:p>
        </p:txBody>
      </p:sp>
    </p:spTree>
    <p:extLst>
      <p:ext uri="{BB962C8B-B14F-4D97-AF65-F5344CB8AC3E}">
        <p14:creationId xmlns:p14="http://schemas.microsoft.com/office/powerpoint/2010/main" val="1935349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9</a:t>
            </a:fld>
            <a:endParaRPr lang="en-US"/>
          </a:p>
        </p:txBody>
      </p:sp>
    </p:spTree>
    <p:extLst>
      <p:ext uri="{BB962C8B-B14F-4D97-AF65-F5344CB8AC3E}">
        <p14:creationId xmlns:p14="http://schemas.microsoft.com/office/powerpoint/2010/main" val="2761602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368AAA5-9D9B-4212-A0D0-090DC4D09D6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18819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79146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602899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384378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47783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68AAA5-9D9B-4212-A0D0-090DC4D09D6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98997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68AAA5-9D9B-4212-A0D0-090DC4D09D65}"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1520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68AAA5-9D9B-4212-A0D0-090DC4D09D65}" type="datetimeFigureOut">
              <a:rPr lang="en-US" smtClean="0"/>
              <a:t>3/20/2019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42073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68AAA5-9D9B-4212-A0D0-090DC4D09D65}" type="datetimeFigureOut">
              <a:rPr lang="en-US" smtClean="0"/>
              <a:t>3/20/2019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45315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8AAA5-9D9B-4212-A0D0-090DC4D09D65}" type="datetimeFigureOut">
              <a:rPr lang="en-US" smtClean="0"/>
              <a:t>3/20/2019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96989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59937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8189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68AAA5-9D9B-4212-A0D0-090DC4D09D65}" type="datetimeFigureOut">
              <a:rPr lang="en-US" smtClean="0"/>
              <a:t>3/20/2019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5C52A3-9897-47E2-BB87-DD2693676B83}" type="slidenum">
              <a:rPr lang="en-US" smtClean="0"/>
              <a:t>‹#›</a:t>
            </a:fld>
            <a:endParaRPr lang="en-US"/>
          </a:p>
        </p:txBody>
      </p:sp>
    </p:spTree>
    <p:extLst>
      <p:ext uri="{BB962C8B-B14F-4D97-AF65-F5344CB8AC3E}">
        <p14:creationId xmlns:p14="http://schemas.microsoft.com/office/powerpoint/2010/main" val="172291165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slbc.org/"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www.middletownbiblechurch.org/" TargetMode="External"/><Relationship Id="rId4" Type="http://schemas.openxmlformats.org/officeDocument/2006/relationships/hyperlink" Target="http://www.hollyhillsbiblechurch.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6195"/>
            <a:ext cx="6858000" cy="1024071"/>
          </a:xfrm>
        </p:spPr>
        <p:txBody>
          <a:bodyPr anchor="ctr"/>
          <a:lstStyle/>
          <a:p>
            <a:r>
              <a:rPr lang="en-US" b="1" dirty="0">
                <a:latin typeface="+mn-lt"/>
              </a:rPr>
              <a:t>Biblical Dispensationalism</a:t>
            </a:r>
          </a:p>
        </p:txBody>
      </p:sp>
      <p:pic>
        <p:nvPicPr>
          <p:cNvPr id="4" name="Picture 3" descr="A person in a blue shirt is smiling at the camera&#10;&#10;Description generated with very high confidence">
            <a:extLst>
              <a:ext uri="{FF2B5EF4-FFF2-40B4-BE49-F238E27FC236}">
                <a16:creationId xmlns:a16="http://schemas.microsoft.com/office/drawing/2014/main" id="{33C2754A-9E63-4CE6-8EF8-3F30A4F037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5687" y="5671070"/>
            <a:ext cx="977315" cy="1097280"/>
          </a:xfrm>
          <a:prstGeom prst="ellipse">
            <a:avLst/>
          </a:prstGeom>
        </p:spPr>
      </p:pic>
      <p:sp>
        <p:nvSpPr>
          <p:cNvPr id="5" name="Title 1">
            <a:extLst>
              <a:ext uri="{FF2B5EF4-FFF2-40B4-BE49-F238E27FC236}">
                <a16:creationId xmlns:a16="http://schemas.microsoft.com/office/drawing/2014/main" id="{97EC0916-2A0D-4634-84DA-E34C1BFBF1BC}"/>
              </a:ext>
            </a:extLst>
          </p:cNvPr>
          <p:cNvSpPr txBox="1">
            <a:spLocks/>
          </p:cNvSpPr>
          <p:nvPr/>
        </p:nvSpPr>
        <p:spPr>
          <a:xfrm>
            <a:off x="2138311" y="6030540"/>
            <a:ext cx="4867375" cy="73781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400" dirty="0">
                <a:latin typeface="+mn-lt"/>
                <a:cs typeface="Arial" charset="0"/>
              </a:rPr>
              <a:t>Jim McGowan, MTS, Th.D.</a:t>
            </a:r>
          </a:p>
        </p:txBody>
      </p:sp>
      <p:pic>
        <p:nvPicPr>
          <p:cNvPr id="6" name="Picture 5">
            <a:extLst>
              <a:ext uri="{FF2B5EF4-FFF2-40B4-BE49-F238E27FC236}">
                <a16:creationId xmlns:a16="http://schemas.microsoft.com/office/drawing/2014/main" id="{5EBA679E-129E-4650-B9A3-7EE27D58FFB2}"/>
              </a:ext>
            </a:extLst>
          </p:cNvPr>
          <p:cNvPicPr>
            <a:picLocks noChangeAspect="1"/>
          </p:cNvPicPr>
          <p:nvPr/>
        </p:nvPicPr>
        <p:blipFill>
          <a:blip r:embed="rId4"/>
          <a:stretch>
            <a:fillRect/>
          </a:stretch>
        </p:blipFill>
        <p:spPr>
          <a:xfrm>
            <a:off x="194692" y="1999364"/>
            <a:ext cx="8754615" cy="2859272"/>
          </a:xfrm>
          <a:prstGeom prst="rect">
            <a:avLst/>
          </a:prstGeom>
          <a:solidFill>
            <a:schemeClr val="bg1"/>
          </a:solidFill>
        </p:spPr>
      </p:pic>
    </p:spTree>
    <p:extLst>
      <p:ext uri="{BB962C8B-B14F-4D97-AF65-F5344CB8AC3E}">
        <p14:creationId xmlns:p14="http://schemas.microsoft.com/office/powerpoint/2010/main" val="101118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012" y="1159134"/>
            <a:ext cx="8660702" cy="4878259"/>
          </a:xfrm>
          <a:prstGeom prst="rect">
            <a:avLst/>
          </a:prstGeom>
          <a:noFill/>
        </p:spPr>
        <p:txBody>
          <a:bodyPr wrap="square" rtlCol="0">
            <a:spAutoFit/>
          </a:bodyPr>
          <a:lstStyle/>
          <a:p>
            <a:pPr marL="457200" indent="-457200" defTabSz="685800">
              <a:spcAft>
                <a:spcPts val="1800"/>
              </a:spcAft>
              <a:buFont typeface="+mj-lt"/>
              <a:buAutoNum type="romanUcPeriod" startAt="5"/>
            </a:pPr>
            <a:r>
              <a:rPr lang="en-US" sz="3400" b="1" u="sng" dirty="0">
                <a:solidFill>
                  <a:srgbClr val="3333FF"/>
                </a:solidFill>
                <a:ea typeface="+mj-ea"/>
                <a:cs typeface="+mj-cs"/>
              </a:rPr>
              <a:t>What is a Dispensation?</a:t>
            </a:r>
          </a:p>
          <a:p>
            <a:pPr marL="914400" indent="-457200" algn="just">
              <a:spcAft>
                <a:spcPts val="2400"/>
              </a:spcAft>
              <a:buFont typeface="Arial" panose="020B0604020202020204" pitchFamily="34" charset="0"/>
              <a:buChar char="•"/>
            </a:pPr>
            <a:r>
              <a:rPr lang="en-US" sz="2400" dirty="0"/>
              <a:t>“As far as the use of the word in Scripture is concerned, a dispensation may be defined as a stewardship, administration, oversight, or management of others’ property.…this involves responsibility, accountability, and faithfulness on the part of the steward…A concise definition of a dispensation is this: </a:t>
            </a:r>
            <a:r>
              <a:rPr lang="en-US" sz="2400" b="1" dirty="0"/>
              <a:t>A dispensation is a distinguishable economy in the outworking of God’s purpose</a:t>
            </a:r>
            <a:r>
              <a:rPr lang="en-US" sz="2400" dirty="0"/>
              <a:t>….The differentiation of viewpoints in this definition is a helpful distinction. </a:t>
            </a:r>
            <a:r>
              <a:rPr lang="en-US" sz="2400" b="1" dirty="0">
                <a:solidFill>
                  <a:srgbClr val="0000FF"/>
                </a:solidFill>
              </a:rPr>
              <a:t>A dispensation is from God’s viewpoint an economy</a:t>
            </a:r>
            <a:r>
              <a:rPr lang="en-US" sz="2400" dirty="0"/>
              <a:t>; </a:t>
            </a:r>
            <a:r>
              <a:rPr lang="en-US" sz="2400" b="1" dirty="0"/>
              <a:t>from man’s, a responsibility</a:t>
            </a:r>
            <a:r>
              <a:rPr lang="en-US" sz="2400" dirty="0"/>
              <a:t>; and in relation to progressive revelation, a stage in it.</a:t>
            </a:r>
          </a:p>
        </p:txBody>
      </p:sp>
      <p:sp>
        <p:nvSpPr>
          <p:cNvPr id="4" name="Title 1">
            <a:extLst>
              <a:ext uri="{FF2B5EF4-FFF2-40B4-BE49-F238E27FC236}">
                <a16:creationId xmlns:a16="http://schemas.microsoft.com/office/drawing/2014/main" id="{DE5793E8-D1D8-40B6-946A-28FE2810F390}"/>
              </a:ext>
            </a:extLst>
          </p:cNvPr>
          <p:cNvSpPr txBox="1">
            <a:spLocks/>
          </p:cNvSpPr>
          <p:nvPr/>
        </p:nvSpPr>
        <p:spPr>
          <a:xfrm>
            <a:off x="1143000" y="199414"/>
            <a:ext cx="6858000" cy="971360"/>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mn-lt"/>
              </a:rPr>
              <a:t>Session 3 Outline</a:t>
            </a:r>
          </a:p>
        </p:txBody>
      </p:sp>
      <p:sp>
        <p:nvSpPr>
          <p:cNvPr id="5" name="Rectangle 4">
            <a:extLst>
              <a:ext uri="{FF2B5EF4-FFF2-40B4-BE49-F238E27FC236}">
                <a16:creationId xmlns:a16="http://schemas.microsoft.com/office/drawing/2014/main" id="{02D1D922-4290-4E21-8B53-A3B4AF65CE4E}"/>
              </a:ext>
            </a:extLst>
          </p:cNvPr>
          <p:cNvSpPr/>
          <p:nvPr/>
        </p:nvSpPr>
        <p:spPr>
          <a:xfrm>
            <a:off x="111096" y="6361788"/>
            <a:ext cx="8921810" cy="338554"/>
          </a:xfrm>
          <a:prstGeom prst="rect">
            <a:avLst/>
          </a:prstGeom>
        </p:spPr>
        <p:txBody>
          <a:bodyPr wrap="square">
            <a:spAutoFit/>
          </a:bodyPr>
          <a:lstStyle/>
          <a:p>
            <a:pPr algn="ctr"/>
            <a:r>
              <a:rPr lang="en-US" sz="1600" dirty="0"/>
              <a:t>Ryrie, C. C. (1995). Dispensationalism (Rev. and expanded., p. 33, 36). Chicago: Moody Publishers.</a:t>
            </a:r>
          </a:p>
        </p:txBody>
      </p:sp>
    </p:spTree>
    <p:extLst>
      <p:ext uri="{BB962C8B-B14F-4D97-AF65-F5344CB8AC3E}">
        <p14:creationId xmlns:p14="http://schemas.microsoft.com/office/powerpoint/2010/main" val="994089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IMMCG~1\AppData\Local\Temp\SNAGHTML8d441cc1.PNG">
            <a:extLst>
              <a:ext uri="{FF2B5EF4-FFF2-40B4-BE49-F238E27FC236}">
                <a16:creationId xmlns:a16="http://schemas.microsoft.com/office/drawing/2014/main" id="{139F8951-7058-4364-A18A-C55B6B6BA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467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51D7010-B8A8-4F2D-91BE-E166A7DC08F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718421" y="4878154"/>
            <a:ext cx="1160339" cy="220464"/>
          </a:xfrm>
          <a:prstGeom prst="rect">
            <a:avLst/>
          </a:prstGeom>
          <a:solidFill>
            <a:schemeClr val="accent5">
              <a:lumMod val="60000"/>
              <a:lumOff val="40000"/>
            </a:schemeClr>
          </a:solidFill>
        </p:spPr>
      </p:pic>
    </p:spTree>
    <p:extLst>
      <p:ext uri="{BB962C8B-B14F-4D97-AF65-F5344CB8AC3E}">
        <p14:creationId xmlns:p14="http://schemas.microsoft.com/office/powerpoint/2010/main" val="1980159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Overview</a:t>
            </a:r>
          </a:p>
        </p:txBody>
      </p:sp>
      <p:sp>
        <p:nvSpPr>
          <p:cNvPr id="17411" name="Rectangle 7"/>
          <p:cNvSpPr>
            <a:spLocks noGrp="1" noChangeArrowheads="1"/>
          </p:cNvSpPr>
          <p:nvPr>
            <p:ph type="body" idx="1"/>
          </p:nvPr>
        </p:nvSpPr>
        <p:spPr>
          <a:xfrm>
            <a:off x="462749" y="1143000"/>
            <a:ext cx="8334742" cy="4800600"/>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b="1" u="sng" dirty="0">
                <a:solidFill>
                  <a:srgbClr val="3333FF"/>
                </a:solidFill>
                <a:ea typeface="+mj-ea"/>
                <a:cs typeface="+mj-cs"/>
              </a:rPr>
              <a:t>The Early Church</a:t>
            </a:r>
          </a:p>
          <a:p>
            <a:pPr marL="684213" indent="-684213">
              <a:lnSpc>
                <a:spcPct val="100000"/>
              </a:lnSpc>
              <a:spcBef>
                <a:spcPts val="0"/>
              </a:spcBef>
              <a:spcAft>
                <a:spcPts val="1800"/>
              </a:spcAft>
              <a:buClr>
                <a:srgbClr val="008000"/>
              </a:buClr>
              <a:buFont typeface="+mj-lt"/>
              <a:buAutoNum type="romanUcPeriod"/>
            </a:pPr>
            <a:r>
              <a:rPr lang="en-US" altLang="en-US" sz="3400" dirty="0"/>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dirty="0"/>
              <a:t>The Dark Ages</a:t>
            </a:r>
          </a:p>
          <a:p>
            <a:pPr marL="684213" indent="-684213">
              <a:lnSpc>
                <a:spcPct val="100000"/>
              </a:lnSpc>
              <a:spcBef>
                <a:spcPts val="0"/>
              </a:spcBef>
              <a:spcAft>
                <a:spcPts val="1800"/>
              </a:spcAft>
              <a:buClr>
                <a:srgbClr val="008000"/>
              </a:buClr>
              <a:buFont typeface="+mj-lt"/>
              <a:buAutoNum type="romanUcPeriod"/>
            </a:pPr>
            <a:r>
              <a:rPr lang="en-US" altLang="en-US" sz="3400" dirty="0"/>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dirty="0"/>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dirty="0"/>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2490030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Overview</a:t>
            </a:r>
          </a:p>
        </p:txBody>
      </p:sp>
      <p:sp>
        <p:nvSpPr>
          <p:cNvPr id="17411" name="Rectangle 7"/>
          <p:cNvSpPr>
            <a:spLocks noGrp="1" noChangeArrowheads="1"/>
          </p:cNvSpPr>
          <p:nvPr>
            <p:ph type="body" idx="1"/>
          </p:nvPr>
        </p:nvSpPr>
        <p:spPr>
          <a:xfrm>
            <a:off x="462749" y="1143000"/>
            <a:ext cx="8334742" cy="4800600"/>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b="1" u="sng" dirty="0">
                <a:solidFill>
                  <a:srgbClr val="3333FF"/>
                </a:solidFill>
                <a:ea typeface="+mj-ea"/>
                <a:cs typeface="+mj-cs"/>
              </a:rPr>
              <a:t>The Early Church</a:t>
            </a:r>
          </a:p>
          <a:p>
            <a:pPr marL="1370013" lvl="2" indent="-684213">
              <a:lnSpc>
                <a:spcPct val="100000"/>
              </a:lnSpc>
              <a:spcBef>
                <a:spcPts val="0"/>
              </a:spcBef>
              <a:spcAft>
                <a:spcPts val="1800"/>
              </a:spcAft>
              <a:buClr>
                <a:srgbClr val="7030A0"/>
              </a:buClr>
              <a:buFont typeface="+mj-lt"/>
              <a:buAutoNum type="alphaUcPeriod"/>
            </a:pPr>
            <a:r>
              <a:rPr lang="en-US" altLang="en-US" sz="3200" dirty="0"/>
              <a:t>Justin Martyr (A.D. 110–165)</a:t>
            </a:r>
          </a:p>
          <a:p>
            <a:pPr marL="1370013" lvl="2" indent="-684213">
              <a:lnSpc>
                <a:spcPct val="100000"/>
              </a:lnSpc>
              <a:spcBef>
                <a:spcPts val="0"/>
              </a:spcBef>
              <a:spcAft>
                <a:spcPts val="1800"/>
              </a:spcAft>
              <a:buClr>
                <a:srgbClr val="7030A0"/>
              </a:buClr>
              <a:buFont typeface="+mj-lt"/>
              <a:buAutoNum type="alphaUcPeriod"/>
            </a:pPr>
            <a:r>
              <a:rPr lang="en-US" altLang="en-US" sz="3200" dirty="0"/>
              <a:t>Irenaeus (A.D. 110–165)</a:t>
            </a:r>
          </a:p>
          <a:p>
            <a:pPr marL="1370013" lvl="2" indent="-684213">
              <a:lnSpc>
                <a:spcPct val="100000"/>
              </a:lnSpc>
              <a:spcBef>
                <a:spcPts val="0"/>
              </a:spcBef>
              <a:spcAft>
                <a:spcPts val="1800"/>
              </a:spcAft>
              <a:buClr>
                <a:srgbClr val="7030A0"/>
              </a:buClr>
              <a:buFont typeface="+mj-lt"/>
              <a:buAutoNum type="alphaUcPeriod"/>
            </a:pPr>
            <a:r>
              <a:rPr lang="en-US" altLang="en-US" sz="3200" dirty="0"/>
              <a:t>Clement of Alexandria (A.D. 150–220)</a:t>
            </a:r>
          </a:p>
          <a:p>
            <a:pPr marL="1370013" lvl="2" indent="-684213">
              <a:lnSpc>
                <a:spcPct val="100000"/>
              </a:lnSpc>
              <a:spcBef>
                <a:spcPts val="0"/>
              </a:spcBef>
              <a:spcAft>
                <a:spcPts val="1800"/>
              </a:spcAft>
              <a:buClr>
                <a:srgbClr val="7030A0"/>
              </a:buClr>
              <a:buFont typeface="+mj-lt"/>
              <a:buAutoNum type="alphaUcPeriod"/>
            </a:pPr>
            <a:r>
              <a:rPr lang="en-US" altLang="en-US" sz="3200" dirty="0"/>
              <a:t>Augustine (A.D. 354–430)</a:t>
            </a:r>
          </a:p>
        </p:txBody>
      </p:sp>
    </p:spTree>
    <p:extLst>
      <p:ext uri="{BB962C8B-B14F-4D97-AF65-F5344CB8AC3E}">
        <p14:creationId xmlns:p14="http://schemas.microsoft.com/office/powerpoint/2010/main" val="2625032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F097-0093-4FE8-867A-9D98553DEC59}"/>
              </a:ext>
            </a:extLst>
          </p:cNvPr>
          <p:cNvSpPr>
            <a:spLocks noGrp="1"/>
          </p:cNvSpPr>
          <p:nvPr>
            <p:ph type="title"/>
          </p:nvPr>
        </p:nvSpPr>
        <p:spPr>
          <a:xfrm>
            <a:off x="2241660" y="183817"/>
            <a:ext cx="4660681" cy="1078926"/>
          </a:xfrm>
        </p:spPr>
        <p:txBody>
          <a:bodyPr>
            <a:normAutofit fontScale="90000"/>
          </a:bodyPr>
          <a:lstStyle/>
          <a:p>
            <a:pPr algn="ctr">
              <a:lnSpc>
                <a:spcPct val="100000"/>
              </a:lnSpc>
            </a:pPr>
            <a:r>
              <a:rPr lang="en-US" sz="3600" b="1" dirty="0">
                <a:solidFill>
                  <a:srgbClr val="3333FF"/>
                </a:solidFill>
                <a:latin typeface="+mn-lt"/>
              </a:rPr>
              <a:t>Charles C. Ryrie</a:t>
            </a:r>
            <a:br>
              <a:rPr lang="en-US" sz="3600" b="1" dirty="0">
                <a:solidFill>
                  <a:srgbClr val="3333FF"/>
                </a:solidFill>
                <a:latin typeface="+mn-lt"/>
              </a:rPr>
            </a:br>
            <a:r>
              <a:rPr lang="en-US" sz="2000" b="1" dirty="0" err="1">
                <a:solidFill>
                  <a:srgbClr val="3333FF"/>
                </a:solidFill>
                <a:latin typeface="+mn-lt"/>
              </a:rPr>
              <a:t>Ryrie</a:t>
            </a:r>
            <a:r>
              <a:rPr lang="en-US" sz="2000" b="1" dirty="0">
                <a:solidFill>
                  <a:srgbClr val="3333FF"/>
                </a:solidFill>
                <a:latin typeface="+mn-lt"/>
              </a:rPr>
              <a:t>, C. C. (1995). </a:t>
            </a:r>
            <a:r>
              <a:rPr lang="en-US" sz="2000" b="1" i="1" dirty="0">
                <a:solidFill>
                  <a:srgbClr val="3333FF"/>
                </a:solidFill>
                <a:latin typeface="+mn-lt"/>
              </a:rPr>
              <a:t>Dispensationalism</a:t>
            </a:r>
            <a:r>
              <a:rPr lang="en-US" sz="2000" b="1" dirty="0">
                <a:solidFill>
                  <a:srgbClr val="3333FF"/>
                </a:solidFill>
                <a:latin typeface="+mn-lt"/>
              </a:rPr>
              <a:t> (Rev. and expanded., p. 74). Chicago: Moody Publishers.</a:t>
            </a:r>
          </a:p>
        </p:txBody>
      </p:sp>
      <p:sp>
        <p:nvSpPr>
          <p:cNvPr id="3" name="Content Placeholder 2">
            <a:extLst>
              <a:ext uri="{FF2B5EF4-FFF2-40B4-BE49-F238E27FC236}">
                <a16:creationId xmlns:a16="http://schemas.microsoft.com/office/drawing/2014/main" id="{0417E070-0071-4AD6-AEEE-F0ED1F452257}"/>
              </a:ext>
            </a:extLst>
          </p:cNvPr>
          <p:cNvSpPr>
            <a:spLocks noGrp="1"/>
          </p:cNvSpPr>
          <p:nvPr>
            <p:ph idx="1"/>
          </p:nvPr>
        </p:nvSpPr>
        <p:spPr>
          <a:xfrm>
            <a:off x="0" y="1371601"/>
            <a:ext cx="9144000" cy="3263461"/>
          </a:xfrm>
        </p:spPr>
        <p:txBody>
          <a:bodyPr>
            <a:noAutofit/>
          </a:bodyPr>
          <a:lstStyle/>
          <a:p>
            <a:pPr marL="457200" indent="-457200" algn="just">
              <a:lnSpc>
                <a:spcPct val="100000"/>
              </a:lnSpc>
              <a:spcBef>
                <a:spcPts val="0"/>
              </a:spcBef>
              <a:spcAft>
                <a:spcPts val="1200"/>
              </a:spcAft>
            </a:pPr>
            <a:r>
              <a:rPr lang="en-US" sz="2800" dirty="0"/>
              <a:t>Ryrie concludes, “It is not suggested nor should it be inferred that these early Church Fathers were dispensationalists in the modern sense of the word. </a:t>
            </a:r>
            <a:r>
              <a:rPr lang="en-US" sz="2800" b="1" dirty="0">
                <a:solidFill>
                  <a:srgbClr val="3333FF"/>
                </a:solidFill>
                <a:ea typeface="+mj-ea"/>
                <a:cs typeface="+mj-cs"/>
              </a:rPr>
              <a:t>But it is true that some of them enunciated principles which later developed into dispensationalism, and it may be rightly said that they held to primitive or early dispensational concepts</a:t>
            </a:r>
            <a:r>
              <a:rPr lang="en-US" sz="2800" dirty="0"/>
              <a:t>.”</a:t>
            </a:r>
          </a:p>
        </p:txBody>
      </p:sp>
      <p:sp>
        <p:nvSpPr>
          <p:cNvPr id="4" name="Rectangle 3">
            <a:extLst>
              <a:ext uri="{FF2B5EF4-FFF2-40B4-BE49-F238E27FC236}">
                <a16:creationId xmlns:a16="http://schemas.microsoft.com/office/drawing/2014/main" id="{41F57704-6540-4353-ABED-32DE02724CDD}"/>
              </a:ext>
            </a:extLst>
          </p:cNvPr>
          <p:cNvSpPr/>
          <p:nvPr/>
        </p:nvSpPr>
        <p:spPr>
          <a:xfrm>
            <a:off x="202735" y="6433487"/>
            <a:ext cx="8738531" cy="369332"/>
          </a:xfrm>
          <a:prstGeom prst="rect">
            <a:avLst/>
          </a:prstGeom>
        </p:spPr>
        <p:txBody>
          <a:bodyPr wrap="square">
            <a:spAutoFit/>
          </a:bodyPr>
          <a:lstStyle/>
          <a:p>
            <a:pPr algn="ctr"/>
            <a:r>
              <a:rPr lang="en-US" dirty="0"/>
              <a:t>Enns, P. P. (1989). The Moody Handbook of Theology (p. 514). Chicago, IL: Moody Press.</a:t>
            </a:r>
          </a:p>
        </p:txBody>
      </p:sp>
    </p:spTree>
    <p:extLst>
      <p:ext uri="{BB962C8B-B14F-4D97-AF65-F5344CB8AC3E}">
        <p14:creationId xmlns:p14="http://schemas.microsoft.com/office/powerpoint/2010/main" val="3381059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Overview</a:t>
            </a:r>
          </a:p>
        </p:txBody>
      </p:sp>
      <p:sp>
        <p:nvSpPr>
          <p:cNvPr id="17411" name="Rectangle 7"/>
          <p:cNvSpPr>
            <a:spLocks noGrp="1" noChangeArrowheads="1"/>
          </p:cNvSpPr>
          <p:nvPr>
            <p:ph type="body" idx="1"/>
          </p:nvPr>
        </p:nvSpPr>
        <p:spPr>
          <a:xfrm>
            <a:off x="462749" y="1143000"/>
            <a:ext cx="8334742" cy="4800600"/>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dirty="0"/>
              <a:t>The Early Church</a:t>
            </a:r>
          </a:p>
          <a:p>
            <a:pPr marL="684213" indent="-684213">
              <a:lnSpc>
                <a:spcPct val="100000"/>
              </a:lnSpc>
              <a:spcBef>
                <a:spcPts val="0"/>
              </a:spcBef>
              <a:spcAft>
                <a:spcPts val="1800"/>
              </a:spcAft>
              <a:buClr>
                <a:srgbClr val="008000"/>
              </a:buClr>
              <a:buFont typeface="+mj-lt"/>
              <a:buAutoNum type="romanUcPeriod"/>
            </a:pPr>
            <a:r>
              <a:rPr lang="en-US" altLang="en-US" sz="3400" b="1" u="sng" dirty="0">
                <a:solidFill>
                  <a:srgbClr val="3333FF"/>
                </a:solidFill>
                <a:ea typeface="+mj-ea"/>
                <a:cs typeface="+mj-cs"/>
              </a:rPr>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dirty="0"/>
              <a:t>The Dark Ages</a:t>
            </a:r>
          </a:p>
          <a:p>
            <a:pPr marL="684213" indent="-684213">
              <a:lnSpc>
                <a:spcPct val="100000"/>
              </a:lnSpc>
              <a:spcBef>
                <a:spcPts val="0"/>
              </a:spcBef>
              <a:spcAft>
                <a:spcPts val="1800"/>
              </a:spcAft>
              <a:buClr>
                <a:srgbClr val="008000"/>
              </a:buClr>
              <a:buFont typeface="+mj-lt"/>
              <a:buAutoNum type="romanUcPeriod"/>
            </a:pPr>
            <a:r>
              <a:rPr lang="en-US" altLang="en-US" sz="3400" dirty="0"/>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dirty="0"/>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dirty="0"/>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3797764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sz="3600" b="1" dirty="0">
                <a:solidFill>
                  <a:srgbClr val="3333FF"/>
                </a:solidFill>
                <a:latin typeface="+mn-lt"/>
              </a:rPr>
              <a:t>Allegorization</a:t>
            </a:r>
          </a:p>
        </p:txBody>
      </p:sp>
      <p:sp>
        <p:nvSpPr>
          <p:cNvPr id="3" name="Content Placeholder 2"/>
          <p:cNvSpPr>
            <a:spLocks noGrp="1"/>
          </p:cNvSpPr>
          <p:nvPr>
            <p:ph idx="1"/>
          </p:nvPr>
        </p:nvSpPr>
        <p:spPr>
          <a:xfrm>
            <a:off x="0" y="1143000"/>
            <a:ext cx="9036424" cy="3733800"/>
          </a:xfrm>
        </p:spPr>
        <p:txBody>
          <a:bodyPr>
            <a:normAutofit/>
          </a:bodyPr>
          <a:lstStyle/>
          <a:p>
            <a:pPr marL="457200" indent="-457200" algn="just">
              <a:lnSpc>
                <a:spcPct val="100000"/>
              </a:lnSpc>
              <a:spcBef>
                <a:spcPts val="600"/>
              </a:spcBef>
              <a:spcAft>
                <a:spcPts val="600"/>
              </a:spcAft>
              <a:buClr>
                <a:schemeClr val="tx1"/>
              </a:buClr>
              <a:defRPr/>
            </a:pPr>
            <a:r>
              <a:rPr lang="en-US" sz="2800" dirty="0"/>
              <a:t>Allegorizing is searching for a hidden or a secret meaning underlying but remote from and unrelated in reality to the more obvious meaning of a text. In other words the literal reading is a sort of code, which needs to be deciphered to determine the more significant and hidden meaning. </a:t>
            </a:r>
            <a:r>
              <a:rPr lang="en-US" sz="2800" b="1" dirty="0">
                <a:solidFill>
                  <a:srgbClr val="3333FF"/>
                </a:solidFill>
                <a:ea typeface="+mj-ea"/>
                <a:cs typeface="+mj-cs"/>
              </a:rPr>
              <a:t>In this approach the literal is superficial; the allegorical is the true meaning.</a:t>
            </a:r>
          </a:p>
        </p:txBody>
      </p:sp>
      <p:sp>
        <p:nvSpPr>
          <p:cNvPr id="4" name="Rectangle 3">
            <a:extLst>
              <a:ext uri="{FF2B5EF4-FFF2-40B4-BE49-F238E27FC236}">
                <a16:creationId xmlns:a16="http://schemas.microsoft.com/office/drawing/2014/main" id="{4CF090DF-9F8C-4467-97F1-6B2DF60BD2EA}"/>
              </a:ext>
            </a:extLst>
          </p:cNvPr>
          <p:cNvSpPr/>
          <p:nvPr/>
        </p:nvSpPr>
        <p:spPr>
          <a:xfrm>
            <a:off x="553571" y="6139949"/>
            <a:ext cx="8036859" cy="646331"/>
          </a:xfrm>
          <a:prstGeom prst="rect">
            <a:avLst/>
          </a:prstGeom>
        </p:spPr>
        <p:txBody>
          <a:bodyPr wrap="square">
            <a:spAutoFit/>
          </a:bodyPr>
          <a:lstStyle/>
          <a:p>
            <a:pPr algn="ctr"/>
            <a:r>
              <a:rPr lang="en-US" dirty="0" err="1"/>
              <a:t>Zuck</a:t>
            </a:r>
            <a:r>
              <a:rPr lang="en-US" dirty="0"/>
              <a:t>, Roy B. </a:t>
            </a:r>
            <a:r>
              <a:rPr lang="en-US" i="1" dirty="0"/>
              <a:t>Basic Bible Interpretation: A Practical Guide to Discovering Biblical Truth (p. 29). Edited by Craig </a:t>
            </a:r>
            <a:r>
              <a:rPr lang="en-US" i="1" dirty="0" err="1"/>
              <a:t>Bubeck</a:t>
            </a:r>
            <a:r>
              <a:rPr lang="en-US" i="1" dirty="0"/>
              <a:t> Sr. Colorado Springs, CO: David C. Cook, 1991.</a:t>
            </a:r>
            <a:endParaRPr lang="en-US" dirty="0"/>
          </a:p>
        </p:txBody>
      </p:sp>
    </p:spTree>
    <p:extLst>
      <p:ext uri="{BB962C8B-B14F-4D97-AF65-F5344CB8AC3E}">
        <p14:creationId xmlns:p14="http://schemas.microsoft.com/office/powerpoint/2010/main" val="2107615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normAutofit/>
          </a:bodyPr>
          <a:lstStyle/>
          <a:p>
            <a:pPr algn="ctr"/>
            <a:r>
              <a:rPr lang="en-US" altLang="en-US" b="1" dirty="0">
                <a:solidFill>
                  <a:srgbClr val="0000FF"/>
                </a:solidFill>
              </a:rPr>
              <a:t> </a:t>
            </a:r>
            <a:r>
              <a:rPr lang="en-US" altLang="en-US" sz="3600" b="1" dirty="0">
                <a:solidFill>
                  <a:srgbClr val="3333FF"/>
                </a:solidFill>
                <a:latin typeface="+mn-lt"/>
              </a:rPr>
              <a:t>Alexandrian and Antiochene Fathers</a:t>
            </a:r>
          </a:p>
        </p:txBody>
      </p:sp>
      <p:sp>
        <p:nvSpPr>
          <p:cNvPr id="3" name="Content Placeholder 2"/>
          <p:cNvSpPr>
            <a:spLocks noGrp="1"/>
          </p:cNvSpPr>
          <p:nvPr>
            <p:ph idx="1"/>
          </p:nvPr>
        </p:nvSpPr>
        <p:spPr>
          <a:xfrm>
            <a:off x="0" y="1143000"/>
            <a:ext cx="9036424" cy="1564341"/>
          </a:xfrm>
        </p:spPr>
        <p:txBody>
          <a:bodyPr>
            <a:noAutofit/>
          </a:bodyPr>
          <a:lstStyle/>
          <a:p>
            <a:pPr marL="457200" indent="-457200" algn="just">
              <a:lnSpc>
                <a:spcPct val="100000"/>
              </a:lnSpc>
              <a:spcBef>
                <a:spcPts val="600"/>
              </a:spcBef>
              <a:spcAft>
                <a:spcPts val="600"/>
              </a:spcAft>
              <a:buClr>
                <a:schemeClr val="tx1"/>
              </a:buClr>
              <a:defRPr/>
            </a:pPr>
            <a:r>
              <a:rPr lang="en-US" sz="2800" dirty="0"/>
              <a:t>Two [Christian] schools of thought developed about 200 years or so after Christ, schools of hermeneutical views that had a strong impact on the church for centuries to come.</a:t>
            </a:r>
          </a:p>
        </p:txBody>
      </p:sp>
      <p:sp>
        <p:nvSpPr>
          <p:cNvPr id="4" name="Rectangle 3">
            <a:extLst>
              <a:ext uri="{FF2B5EF4-FFF2-40B4-BE49-F238E27FC236}">
                <a16:creationId xmlns:a16="http://schemas.microsoft.com/office/drawing/2014/main" id="{4CF090DF-9F8C-4467-97F1-6B2DF60BD2EA}"/>
              </a:ext>
            </a:extLst>
          </p:cNvPr>
          <p:cNvSpPr/>
          <p:nvPr/>
        </p:nvSpPr>
        <p:spPr>
          <a:xfrm>
            <a:off x="553571" y="6202704"/>
            <a:ext cx="8036859" cy="584775"/>
          </a:xfrm>
          <a:prstGeom prst="rect">
            <a:avLst/>
          </a:prstGeom>
        </p:spPr>
        <p:txBody>
          <a:bodyPr wrap="square">
            <a:spAutoFit/>
          </a:bodyPr>
          <a:lstStyle/>
          <a:p>
            <a:pPr algn="ctr"/>
            <a:r>
              <a:rPr lang="en-US" sz="1600" dirty="0" err="1"/>
              <a:t>Zuck</a:t>
            </a:r>
            <a:r>
              <a:rPr lang="en-US" sz="1600" dirty="0"/>
              <a:t>, Roy B. </a:t>
            </a:r>
            <a:r>
              <a:rPr lang="en-US" sz="1600" i="1" dirty="0"/>
              <a:t>Basic Bible Interpretation: A Practical Guide to Discovering Biblical Truth (p. 35). Edited by Craig </a:t>
            </a:r>
            <a:r>
              <a:rPr lang="en-US" sz="1600" i="1" dirty="0" err="1"/>
              <a:t>Bubeck</a:t>
            </a:r>
            <a:r>
              <a:rPr lang="en-US" sz="1600" i="1" dirty="0"/>
              <a:t> Sr. Colorado Springs, CO: David C. Cook, 1991.</a:t>
            </a:r>
            <a:endParaRPr lang="en-US" sz="1600" dirty="0"/>
          </a:p>
        </p:txBody>
      </p:sp>
      <p:pic>
        <p:nvPicPr>
          <p:cNvPr id="2" name="Picture 1">
            <a:extLst>
              <a:ext uri="{FF2B5EF4-FFF2-40B4-BE49-F238E27FC236}">
                <a16:creationId xmlns:a16="http://schemas.microsoft.com/office/drawing/2014/main" id="{4E6DA513-6DEC-45A2-91D2-B30995D94AE8}"/>
              </a:ext>
            </a:extLst>
          </p:cNvPr>
          <p:cNvPicPr>
            <a:picLocks noChangeAspect="1"/>
          </p:cNvPicPr>
          <p:nvPr/>
        </p:nvPicPr>
        <p:blipFill>
          <a:blip r:embed="rId3"/>
          <a:stretch>
            <a:fillRect/>
          </a:stretch>
        </p:blipFill>
        <p:spPr>
          <a:xfrm>
            <a:off x="2556934" y="2487711"/>
            <a:ext cx="4030133" cy="3657600"/>
          </a:xfrm>
          <a:prstGeom prst="rect">
            <a:avLst/>
          </a:prstGeom>
        </p:spPr>
      </p:pic>
    </p:spTree>
    <p:extLst>
      <p:ext uri="{BB962C8B-B14F-4D97-AF65-F5344CB8AC3E}">
        <p14:creationId xmlns:p14="http://schemas.microsoft.com/office/powerpoint/2010/main" val="3504934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685800"/>
          </a:xfrm>
        </p:spPr>
        <p:txBody>
          <a:bodyPr>
            <a:normAutofit/>
          </a:bodyPr>
          <a:lstStyle/>
          <a:p>
            <a:pPr algn="ctr" eaLnBrk="1" hangingPunct="1">
              <a:lnSpc>
                <a:spcPct val="100000"/>
              </a:lnSpc>
            </a:pPr>
            <a:r>
              <a:rPr lang="en-US" altLang="en-US" sz="3600" b="1" dirty="0">
                <a:solidFill>
                  <a:srgbClr val="3333FF"/>
                </a:solidFill>
                <a:latin typeface="+mn-lt"/>
              </a:rPr>
              <a:t>5 Causes for the Shift to Allegorism</a:t>
            </a:r>
          </a:p>
        </p:txBody>
      </p:sp>
      <p:sp>
        <p:nvSpPr>
          <p:cNvPr id="17411" name="Rectangle 7"/>
          <p:cNvSpPr>
            <a:spLocks noGrp="1" noChangeArrowheads="1"/>
          </p:cNvSpPr>
          <p:nvPr>
            <p:ph type="body" idx="1"/>
          </p:nvPr>
        </p:nvSpPr>
        <p:spPr>
          <a:xfrm>
            <a:off x="266700" y="1143000"/>
            <a:ext cx="8610600" cy="3886200"/>
          </a:xfrm>
        </p:spPr>
        <p:txBody>
          <a:bodyPr>
            <a:normAutofit/>
          </a:bodyPr>
          <a:lstStyle/>
          <a:p>
            <a:pPr marL="461963" indent="-461963" eaLnBrk="1" hangingPunct="1">
              <a:spcBef>
                <a:spcPts val="0"/>
              </a:spcBef>
              <a:spcAft>
                <a:spcPts val="2400"/>
              </a:spcAft>
              <a:buFont typeface="+mj-lt"/>
              <a:buAutoNum type="arabicPeriod"/>
            </a:pPr>
            <a:r>
              <a:rPr lang="en-US" altLang="en-US" sz="2800" dirty="0"/>
              <a:t>Need for immediate relevance</a:t>
            </a:r>
          </a:p>
          <a:p>
            <a:pPr marL="461963" indent="-461963" eaLnBrk="1" hangingPunct="1">
              <a:spcBef>
                <a:spcPts val="0"/>
              </a:spcBef>
              <a:spcAft>
                <a:spcPts val="2400"/>
              </a:spcAft>
              <a:buFont typeface="+mj-lt"/>
              <a:buAutoNum type="arabicPeriod"/>
            </a:pPr>
            <a:r>
              <a:rPr lang="en-US" altLang="en-US" sz="2800" dirty="0"/>
              <a:t>Incorporation of human philosophy into interpretation</a:t>
            </a:r>
          </a:p>
          <a:p>
            <a:pPr marL="461963" indent="-461963" eaLnBrk="1" hangingPunct="1">
              <a:spcBef>
                <a:spcPts val="0"/>
              </a:spcBef>
              <a:spcAft>
                <a:spcPts val="2400"/>
              </a:spcAft>
              <a:buFont typeface="+mj-lt"/>
              <a:buAutoNum type="arabicPeriod"/>
            </a:pPr>
            <a:r>
              <a:rPr lang="en-US" altLang="en-US" sz="2800" dirty="0"/>
              <a:t>Gnostic dualism (Gen. 1:31; 1 John 2:22; 4:2-3; Acts 17:32; 1 Cor. 15:12)</a:t>
            </a:r>
          </a:p>
          <a:p>
            <a:pPr marL="461963" indent="-461963" eaLnBrk="1" hangingPunct="1">
              <a:spcBef>
                <a:spcPts val="0"/>
              </a:spcBef>
              <a:spcAft>
                <a:spcPts val="2400"/>
              </a:spcAft>
              <a:buFont typeface="+mj-lt"/>
              <a:buAutoNum type="arabicPeriod"/>
            </a:pPr>
            <a:r>
              <a:rPr lang="en-US" altLang="en-US" sz="2800" dirty="0"/>
              <a:t>Decline of the church's Jewish population</a:t>
            </a:r>
          </a:p>
          <a:p>
            <a:pPr marL="461963" indent="-461963" eaLnBrk="1" hangingPunct="1">
              <a:spcBef>
                <a:spcPts val="0"/>
              </a:spcBef>
              <a:spcAft>
                <a:spcPts val="2400"/>
              </a:spcAft>
              <a:buFont typeface="+mj-lt"/>
              <a:buAutoNum type="arabicPeriod"/>
            </a:pPr>
            <a:r>
              <a:rPr lang="en-US" altLang="en-US" sz="2800" dirty="0"/>
              <a:t>Constantine’s Edict of Milan (A.D. 313)</a:t>
            </a:r>
          </a:p>
        </p:txBody>
      </p:sp>
      <p:pic>
        <p:nvPicPr>
          <p:cNvPr id="2" name="Picture 1">
            <a:extLst>
              <a:ext uri="{FF2B5EF4-FFF2-40B4-BE49-F238E27FC236}">
                <a16:creationId xmlns:a16="http://schemas.microsoft.com/office/drawing/2014/main" id="{D9F513FC-3222-4DCE-A141-A797C40DE4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4467" y="4873932"/>
            <a:ext cx="2015067" cy="1828800"/>
          </a:xfrm>
          <a:prstGeom prst="rect">
            <a:avLst/>
          </a:prstGeom>
        </p:spPr>
      </p:pic>
    </p:spTree>
    <p:extLst>
      <p:ext uri="{BB962C8B-B14F-4D97-AF65-F5344CB8AC3E}">
        <p14:creationId xmlns:p14="http://schemas.microsoft.com/office/powerpoint/2010/main" val="2805633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685800"/>
          </a:xfrm>
        </p:spPr>
        <p:txBody>
          <a:bodyPr>
            <a:normAutofit/>
          </a:bodyPr>
          <a:lstStyle/>
          <a:p>
            <a:pPr algn="ctr">
              <a:lnSpc>
                <a:spcPct val="100000"/>
              </a:lnSpc>
            </a:pPr>
            <a:r>
              <a:rPr lang="en-US" altLang="en-US" sz="3600" b="1" dirty="0">
                <a:solidFill>
                  <a:srgbClr val="3333FF"/>
                </a:solidFill>
                <a:latin typeface="+mn-lt"/>
              </a:rPr>
              <a:t>Constantine’s Edict of Milan (A.D. 313)</a:t>
            </a:r>
          </a:p>
        </p:txBody>
      </p:sp>
      <p:sp>
        <p:nvSpPr>
          <p:cNvPr id="17411" name="Rectangle 7"/>
          <p:cNvSpPr>
            <a:spLocks noGrp="1" noChangeArrowheads="1"/>
          </p:cNvSpPr>
          <p:nvPr>
            <p:ph type="body" idx="1"/>
          </p:nvPr>
        </p:nvSpPr>
        <p:spPr>
          <a:xfrm>
            <a:off x="1868129" y="1143000"/>
            <a:ext cx="7089057" cy="3802626"/>
          </a:xfrm>
        </p:spPr>
        <p:txBody>
          <a:bodyPr/>
          <a:lstStyle/>
          <a:p>
            <a:pPr marL="0" indent="0" algn="just">
              <a:lnSpc>
                <a:spcPct val="100000"/>
              </a:lnSpc>
              <a:spcBef>
                <a:spcPts val="0"/>
              </a:spcBef>
              <a:buClr>
                <a:schemeClr val="tx1"/>
              </a:buClr>
              <a:buNone/>
            </a:pPr>
            <a:r>
              <a:rPr lang="en-US" altLang="en-US" sz="2800" dirty="0"/>
              <a:t>This agreement </a:t>
            </a:r>
            <a:r>
              <a:rPr lang="en-US" altLang="en-US" sz="2800" i="1" dirty="0"/>
              <a:t>to treat Christians benevolently</a:t>
            </a:r>
            <a:r>
              <a:rPr lang="en-US" altLang="en-US" sz="2800" dirty="0"/>
              <a:t>, was made in February 313 </a:t>
            </a:r>
            <a:r>
              <a:rPr lang="en-US" altLang="en-US" sz="2800" cap="small" dirty="0" err="1"/>
              <a:t>a.d.</a:t>
            </a:r>
            <a:r>
              <a:rPr lang="en-US" altLang="en-US" sz="2800" dirty="0"/>
              <a:t> and it gave Christianity legal status within the Roman Empire. </a:t>
            </a:r>
            <a:r>
              <a:rPr lang="en-US" altLang="en-US" sz="2800" i="1" dirty="0"/>
              <a:t>It did not however</a:t>
            </a:r>
            <a:r>
              <a:rPr lang="en-US" altLang="en-US" sz="2800" dirty="0"/>
              <a:t>, make Christianity the official religion of the Roman empire, as some have mistakenly concluded. </a:t>
            </a:r>
            <a:r>
              <a:rPr lang="en-US" sz="2800" dirty="0"/>
              <a:t>This took place under Emperor Theodosius I in 380 </a:t>
            </a:r>
            <a:r>
              <a:rPr lang="en-US" altLang="en-US" sz="2800" cap="small" dirty="0" err="1"/>
              <a:t>a.d.</a:t>
            </a:r>
            <a:endParaRPr lang="en-US" altLang="en-US" sz="2800" b="1" dirty="0">
              <a:solidFill>
                <a:srgbClr val="3333FF"/>
              </a:solidFill>
              <a:highlight>
                <a:srgbClr val="FFFF00"/>
              </a:highlight>
              <a:ea typeface="+mj-ea"/>
              <a:cs typeface="+mj-cs"/>
            </a:endParaRPr>
          </a:p>
        </p:txBody>
      </p:sp>
      <p:pic>
        <p:nvPicPr>
          <p:cNvPr id="5" name="Picture 4" descr="A person looking at the camera&#10;&#10;Description automatically generated">
            <a:extLst>
              <a:ext uri="{FF2B5EF4-FFF2-40B4-BE49-F238E27FC236}">
                <a16:creationId xmlns:a16="http://schemas.microsoft.com/office/drawing/2014/main" id="{494BF37F-FC20-4E0F-9242-2E4FC44A9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62" y="1318440"/>
            <a:ext cx="1502749" cy="2286000"/>
          </a:xfrm>
          <a:prstGeom prst="rect">
            <a:avLst/>
          </a:prstGeom>
        </p:spPr>
      </p:pic>
    </p:spTree>
    <p:extLst>
      <p:ext uri="{BB962C8B-B14F-4D97-AF65-F5344CB8AC3E}">
        <p14:creationId xmlns:p14="http://schemas.microsoft.com/office/powerpoint/2010/main" val="164426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9414"/>
            <a:ext cx="9144000" cy="1400786"/>
          </a:xfrm>
        </p:spPr>
        <p:txBody>
          <a:bodyPr anchor="ctr">
            <a:noAutofit/>
          </a:bodyPr>
          <a:lstStyle/>
          <a:p>
            <a:r>
              <a:rPr lang="en-US" sz="3600" b="1" dirty="0">
                <a:solidFill>
                  <a:srgbClr val="3333FF"/>
                </a:solidFill>
                <a:latin typeface="+mn-lt"/>
              </a:rPr>
              <a:t>Introduction to Biblical Dispensationalism</a:t>
            </a:r>
            <a:br>
              <a:rPr lang="en-US" sz="3600" b="1" dirty="0">
                <a:latin typeface="+mn-lt"/>
              </a:rPr>
            </a:br>
            <a:r>
              <a:rPr lang="en-US" sz="3200" b="1" dirty="0">
                <a:latin typeface="+mn-lt"/>
              </a:rPr>
              <a:t>Sessions 1-3 Outline</a:t>
            </a:r>
            <a:endParaRPr lang="en-US" sz="3600" b="1" dirty="0">
              <a:latin typeface="+mn-lt"/>
            </a:endParaRPr>
          </a:p>
        </p:txBody>
      </p:sp>
      <p:sp>
        <p:nvSpPr>
          <p:cNvPr id="3" name="Subtitle 2"/>
          <p:cNvSpPr>
            <a:spLocks noGrp="1"/>
          </p:cNvSpPr>
          <p:nvPr>
            <p:ph type="subTitle" idx="1"/>
          </p:nvPr>
        </p:nvSpPr>
        <p:spPr>
          <a:xfrm>
            <a:off x="242047" y="1600200"/>
            <a:ext cx="8712767" cy="3657600"/>
          </a:xfrm>
        </p:spPr>
        <p:txBody>
          <a:bodyPr>
            <a:noAutofit/>
          </a:bodyPr>
          <a:lstStyle/>
          <a:p>
            <a:pPr marL="685800" indent="-685800" algn="l">
              <a:lnSpc>
                <a:spcPct val="100000"/>
              </a:lnSpc>
              <a:spcBef>
                <a:spcPts val="0"/>
              </a:spcBef>
              <a:spcAft>
                <a:spcPts val="3000"/>
              </a:spcAft>
              <a:buFont typeface="+mj-lt"/>
              <a:buAutoNum type="romanUcPeriod"/>
            </a:pPr>
            <a:r>
              <a:rPr lang="en-US" sz="3600" dirty="0"/>
              <a:t>Important Assumptions and Prerequisites</a:t>
            </a:r>
          </a:p>
          <a:p>
            <a:pPr marL="685800" indent="-685800" algn="l">
              <a:lnSpc>
                <a:spcPct val="100000"/>
              </a:lnSpc>
              <a:spcBef>
                <a:spcPts val="0"/>
              </a:spcBef>
              <a:spcAft>
                <a:spcPts val="3000"/>
              </a:spcAft>
              <a:buFont typeface="+mj-lt"/>
              <a:buAutoNum type="romanUcPeriod"/>
            </a:pPr>
            <a:r>
              <a:rPr lang="en-US" sz="3600" dirty="0"/>
              <a:t>Definition of Biblical Dispensationalism</a:t>
            </a:r>
          </a:p>
          <a:p>
            <a:pPr marL="685800" indent="-685800" algn="l">
              <a:lnSpc>
                <a:spcPct val="100000"/>
              </a:lnSpc>
              <a:spcBef>
                <a:spcPts val="0"/>
              </a:spcBef>
              <a:spcAft>
                <a:spcPts val="3000"/>
              </a:spcAft>
              <a:buFont typeface="+mj-lt"/>
              <a:buAutoNum type="romanUcPeriod"/>
            </a:pPr>
            <a:r>
              <a:rPr lang="en-US" sz="3600" dirty="0"/>
              <a:t>Origins of Biblical Dispensationalism</a:t>
            </a:r>
          </a:p>
          <a:p>
            <a:pPr marL="685800" indent="-685800" algn="l">
              <a:lnSpc>
                <a:spcPct val="100000"/>
              </a:lnSpc>
              <a:spcBef>
                <a:spcPts val="0"/>
              </a:spcBef>
              <a:spcAft>
                <a:spcPts val="3000"/>
              </a:spcAft>
              <a:buFont typeface="+mj-lt"/>
              <a:buAutoNum type="romanUcPeriod"/>
            </a:pPr>
            <a:r>
              <a:rPr lang="en-US" sz="3600" dirty="0"/>
              <a:t>Evidence for Dispensationalism</a:t>
            </a:r>
          </a:p>
          <a:p>
            <a:pPr marL="685800" indent="-685800" algn="l">
              <a:lnSpc>
                <a:spcPct val="100000"/>
              </a:lnSpc>
              <a:spcBef>
                <a:spcPts val="0"/>
              </a:spcBef>
              <a:spcAft>
                <a:spcPts val="3000"/>
              </a:spcAft>
              <a:buFont typeface="+mj-lt"/>
              <a:buAutoNum type="romanUcPeriod"/>
            </a:pPr>
            <a:r>
              <a:rPr lang="en-US" sz="3600" dirty="0"/>
              <a:t>What is a Dispensation?</a:t>
            </a:r>
          </a:p>
        </p:txBody>
      </p:sp>
    </p:spTree>
    <p:extLst>
      <p:ext uri="{BB962C8B-B14F-4D97-AF65-F5344CB8AC3E}">
        <p14:creationId xmlns:p14="http://schemas.microsoft.com/office/powerpoint/2010/main" val="3652074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1" dirty="0">
                <a:solidFill>
                  <a:srgbClr val="0000FF"/>
                </a:solidFill>
              </a:rPr>
              <a:t> </a:t>
            </a:r>
            <a:r>
              <a:rPr lang="en-US" altLang="en-US" sz="3600" b="1" dirty="0">
                <a:solidFill>
                  <a:srgbClr val="3333FF"/>
                </a:solidFill>
                <a:latin typeface="+mn-lt"/>
              </a:rPr>
              <a:t>Dangers of Allegorization</a:t>
            </a:r>
          </a:p>
        </p:txBody>
      </p:sp>
      <p:sp>
        <p:nvSpPr>
          <p:cNvPr id="3" name="Content Placeholder 2"/>
          <p:cNvSpPr>
            <a:spLocks noGrp="1"/>
          </p:cNvSpPr>
          <p:nvPr>
            <p:ph idx="1"/>
          </p:nvPr>
        </p:nvSpPr>
        <p:spPr>
          <a:xfrm>
            <a:off x="1600200" y="1143000"/>
            <a:ext cx="7138358" cy="3733800"/>
          </a:xfrm>
        </p:spPr>
        <p:txBody>
          <a:bodyPr>
            <a:normAutofit/>
          </a:bodyPr>
          <a:lstStyle/>
          <a:p>
            <a:pPr marL="457200" indent="-457200">
              <a:spcBef>
                <a:spcPts val="600"/>
              </a:spcBef>
              <a:spcAft>
                <a:spcPts val="600"/>
              </a:spcAft>
              <a:buClr>
                <a:schemeClr val="tx1"/>
              </a:buClr>
              <a:defRPr/>
            </a:pPr>
            <a:r>
              <a:rPr lang="en-US" sz="3200" dirty="0"/>
              <a:t>Text is not being interpreted</a:t>
            </a:r>
          </a:p>
          <a:p>
            <a:pPr marL="457200" indent="-457200">
              <a:spcBef>
                <a:spcPts val="600"/>
              </a:spcBef>
              <a:spcAft>
                <a:spcPts val="600"/>
              </a:spcAft>
              <a:buClr>
                <a:schemeClr val="tx1"/>
              </a:buClr>
              <a:defRPr/>
            </a:pPr>
            <a:r>
              <a:rPr lang="en-US" sz="3200" dirty="0"/>
              <a:t>Authority is transferred from text to interpreter</a:t>
            </a:r>
          </a:p>
          <a:p>
            <a:pPr marL="457200" indent="-457200">
              <a:spcBef>
                <a:spcPts val="600"/>
              </a:spcBef>
              <a:spcAft>
                <a:spcPts val="600"/>
              </a:spcAft>
              <a:buClr>
                <a:schemeClr val="tx1"/>
              </a:buClr>
              <a:defRPr/>
            </a:pPr>
            <a:r>
              <a:rPr lang="en-US" sz="3200" dirty="0"/>
              <a:t>There is no way to test the interpreter</a:t>
            </a:r>
          </a:p>
          <a:p>
            <a:pPr marL="457200" indent="-457200">
              <a:spcBef>
                <a:spcPts val="600"/>
              </a:spcBef>
              <a:spcAft>
                <a:spcPts val="600"/>
              </a:spcAft>
              <a:buClr>
                <a:schemeClr val="tx1"/>
              </a:buClr>
              <a:defRPr/>
            </a:pPr>
            <a:r>
              <a:rPr lang="en-US" sz="3200" dirty="0"/>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5867" y="4505058"/>
            <a:ext cx="2472267" cy="1828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44EDA7E-01CA-49CD-84AA-957394E3EAC3}"/>
              </a:ext>
            </a:extLst>
          </p:cNvPr>
          <p:cNvPicPr>
            <a:picLocks noChangeAspect="1"/>
          </p:cNvPicPr>
          <p:nvPr/>
        </p:nvPicPr>
        <p:blipFill>
          <a:blip r:embed="rId4"/>
          <a:stretch>
            <a:fillRect/>
          </a:stretch>
        </p:blipFill>
        <p:spPr>
          <a:xfrm>
            <a:off x="589435" y="4505057"/>
            <a:ext cx="2464784" cy="1828800"/>
          </a:xfrm>
          <a:prstGeom prst="rect">
            <a:avLst/>
          </a:prstGeom>
          <a:ln>
            <a:solidFill>
              <a:schemeClr val="bg1"/>
            </a:solidFill>
          </a:ln>
        </p:spPr>
      </p:pic>
      <p:pic>
        <p:nvPicPr>
          <p:cNvPr id="2" name="Picture 1">
            <a:extLst>
              <a:ext uri="{FF2B5EF4-FFF2-40B4-BE49-F238E27FC236}">
                <a16:creationId xmlns:a16="http://schemas.microsoft.com/office/drawing/2014/main" id="{3BA21A4F-6FCE-4C9B-9978-569E76C68D51}"/>
              </a:ext>
            </a:extLst>
          </p:cNvPr>
          <p:cNvPicPr>
            <a:picLocks noChangeAspect="1"/>
          </p:cNvPicPr>
          <p:nvPr/>
        </p:nvPicPr>
        <p:blipFill>
          <a:blip r:embed="rId5"/>
          <a:stretch>
            <a:fillRect/>
          </a:stretch>
        </p:blipFill>
        <p:spPr>
          <a:xfrm>
            <a:off x="6089782" y="4505057"/>
            <a:ext cx="2472268" cy="1828800"/>
          </a:xfrm>
          <a:prstGeom prst="rect">
            <a:avLst/>
          </a:prstGeom>
          <a:ln>
            <a:solidFill>
              <a:schemeClr val="bg1"/>
            </a:solidFill>
          </a:ln>
        </p:spPr>
      </p:pic>
      <p:pic>
        <p:nvPicPr>
          <p:cNvPr id="4" name="Picture 3">
            <a:extLst>
              <a:ext uri="{FF2B5EF4-FFF2-40B4-BE49-F238E27FC236}">
                <a16:creationId xmlns:a16="http://schemas.microsoft.com/office/drawing/2014/main" id="{814E4DFE-6DA4-479B-9816-768AD7D3411F}"/>
              </a:ext>
            </a:extLst>
          </p:cNvPr>
          <p:cNvPicPr>
            <a:picLocks noChangeAspect="1"/>
          </p:cNvPicPr>
          <p:nvPr/>
        </p:nvPicPr>
        <p:blipFill>
          <a:blip r:embed="rId6"/>
          <a:stretch>
            <a:fillRect/>
          </a:stretch>
        </p:blipFill>
        <p:spPr>
          <a:xfrm>
            <a:off x="262545" y="1255979"/>
            <a:ext cx="1232611" cy="1828800"/>
          </a:xfrm>
          <a:prstGeom prst="rect">
            <a:avLst/>
          </a:prstGeom>
        </p:spPr>
      </p:pic>
    </p:spTree>
    <p:extLst>
      <p:ext uri="{BB962C8B-B14F-4D97-AF65-F5344CB8AC3E}">
        <p14:creationId xmlns:p14="http://schemas.microsoft.com/office/powerpoint/2010/main" val="3432143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IMMCG~1\AppData\Local\Temp\SNAGHTML8d456b98.PNG">
            <a:extLst>
              <a:ext uri="{FF2B5EF4-FFF2-40B4-BE49-F238E27FC236}">
                <a16:creationId xmlns:a16="http://schemas.microsoft.com/office/drawing/2014/main" id="{0BEC9862-E0D2-43C6-A346-BC697BD5A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467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51D7010-B8A8-4F2D-91BE-E166A7DC08F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718421" y="4878154"/>
            <a:ext cx="1160339" cy="220464"/>
          </a:xfrm>
          <a:prstGeom prst="rect">
            <a:avLst/>
          </a:prstGeom>
          <a:solidFill>
            <a:schemeClr val="accent5">
              <a:lumMod val="60000"/>
              <a:lumOff val="40000"/>
            </a:schemeClr>
          </a:solidFill>
        </p:spPr>
      </p:pic>
    </p:spTree>
    <p:extLst>
      <p:ext uri="{BB962C8B-B14F-4D97-AF65-F5344CB8AC3E}">
        <p14:creationId xmlns:p14="http://schemas.microsoft.com/office/powerpoint/2010/main" val="3049314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Overview</a:t>
            </a:r>
          </a:p>
        </p:txBody>
      </p:sp>
      <p:sp>
        <p:nvSpPr>
          <p:cNvPr id="17411" name="Rectangle 7"/>
          <p:cNvSpPr>
            <a:spLocks noGrp="1" noChangeArrowheads="1"/>
          </p:cNvSpPr>
          <p:nvPr>
            <p:ph type="body" idx="1"/>
          </p:nvPr>
        </p:nvSpPr>
        <p:spPr>
          <a:xfrm>
            <a:off x="462749" y="1143000"/>
            <a:ext cx="8334742" cy="4800600"/>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dirty="0"/>
              <a:t>The Early Church</a:t>
            </a:r>
          </a:p>
          <a:p>
            <a:pPr marL="684213" indent="-684213">
              <a:lnSpc>
                <a:spcPct val="100000"/>
              </a:lnSpc>
              <a:spcBef>
                <a:spcPts val="0"/>
              </a:spcBef>
              <a:spcAft>
                <a:spcPts val="1800"/>
              </a:spcAft>
              <a:buClr>
                <a:srgbClr val="008000"/>
              </a:buClr>
              <a:buFont typeface="+mj-lt"/>
              <a:buAutoNum type="romanUcPeriod"/>
            </a:pPr>
            <a:r>
              <a:rPr lang="en-US" altLang="en-US" sz="3400" dirty="0"/>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b="1" u="sng" dirty="0">
                <a:solidFill>
                  <a:srgbClr val="3333FF"/>
                </a:solidFill>
                <a:ea typeface="+mj-ea"/>
                <a:cs typeface="+mj-cs"/>
              </a:rPr>
              <a:t>The Dark Ages</a:t>
            </a:r>
          </a:p>
          <a:p>
            <a:pPr marL="684213" indent="-684213">
              <a:lnSpc>
                <a:spcPct val="100000"/>
              </a:lnSpc>
              <a:spcBef>
                <a:spcPts val="0"/>
              </a:spcBef>
              <a:spcAft>
                <a:spcPts val="1800"/>
              </a:spcAft>
              <a:buClr>
                <a:srgbClr val="008000"/>
              </a:buClr>
              <a:buFont typeface="+mj-lt"/>
              <a:buAutoNum type="romanUcPeriod"/>
            </a:pPr>
            <a:r>
              <a:rPr lang="en-US" altLang="en-US" sz="3400" dirty="0"/>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dirty="0"/>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dirty="0"/>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2265056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normAutofit/>
          </a:bodyPr>
          <a:lstStyle/>
          <a:p>
            <a:pPr algn="ctr" eaLnBrk="1" hangingPunct="1">
              <a:lnSpc>
                <a:spcPct val="100000"/>
              </a:lnSpc>
            </a:pPr>
            <a:r>
              <a:rPr lang="en-US" altLang="en-US" sz="3600" b="1" dirty="0">
                <a:solidFill>
                  <a:srgbClr val="008000"/>
                </a:solidFill>
                <a:latin typeface="+mn-lt"/>
              </a:rPr>
              <a:t>III.</a:t>
            </a:r>
            <a:r>
              <a:rPr lang="en-US" altLang="en-US" sz="3600" b="1" dirty="0">
                <a:solidFill>
                  <a:srgbClr val="3333FF"/>
                </a:solidFill>
                <a:latin typeface="+mn-lt"/>
              </a:rPr>
              <a:t> The Dark Ages (or the Middle Ages)</a:t>
            </a:r>
          </a:p>
        </p:txBody>
      </p:sp>
      <p:sp>
        <p:nvSpPr>
          <p:cNvPr id="17411" name="Rectangle 7"/>
          <p:cNvSpPr>
            <a:spLocks noGrp="1" noChangeArrowheads="1"/>
          </p:cNvSpPr>
          <p:nvPr>
            <p:ph type="body" idx="1"/>
          </p:nvPr>
        </p:nvSpPr>
        <p:spPr>
          <a:xfrm>
            <a:off x="760491" y="1149790"/>
            <a:ext cx="8157171" cy="5403409"/>
          </a:xfrm>
        </p:spPr>
        <p:txBody>
          <a:bodyPr>
            <a:noAutofit/>
          </a:bodyPr>
          <a:lstStyle/>
          <a:p>
            <a:pPr marL="457200" indent="-457200">
              <a:lnSpc>
                <a:spcPct val="100000"/>
              </a:lnSpc>
              <a:spcBef>
                <a:spcPts val="0"/>
              </a:spcBef>
              <a:spcAft>
                <a:spcPts val="1200"/>
              </a:spcAft>
              <a:buClr>
                <a:srgbClr val="CC00CC"/>
              </a:buClr>
              <a:buFont typeface="+mj-lt"/>
              <a:buAutoNum type="alphaUcPeriod"/>
            </a:pPr>
            <a:r>
              <a:rPr lang="en-US" altLang="en-US" sz="2800" dirty="0"/>
              <a:t>Lasted from the 4</a:t>
            </a:r>
            <a:r>
              <a:rPr lang="en-US" altLang="en-US" sz="2800" baseline="30000" dirty="0"/>
              <a:t>th</a:t>
            </a:r>
            <a:r>
              <a:rPr lang="en-US" altLang="en-US" sz="2800" dirty="0"/>
              <a:t> to the 16</a:t>
            </a:r>
            <a:r>
              <a:rPr lang="en-US" altLang="en-US" sz="2800" baseline="30000" dirty="0"/>
              <a:t>th</a:t>
            </a:r>
            <a:r>
              <a:rPr lang="en-US" altLang="en-US" sz="2800" dirty="0"/>
              <a:t> centuries</a:t>
            </a:r>
          </a:p>
          <a:p>
            <a:pPr marL="457200" indent="-457200">
              <a:lnSpc>
                <a:spcPct val="100000"/>
              </a:lnSpc>
              <a:spcBef>
                <a:spcPts val="0"/>
              </a:spcBef>
              <a:spcAft>
                <a:spcPts val="1200"/>
              </a:spcAft>
              <a:buClr>
                <a:srgbClr val="CC00CC"/>
              </a:buClr>
              <a:buFont typeface="+mj-lt"/>
              <a:buAutoNum type="alphaUcPeriod"/>
            </a:pPr>
            <a:r>
              <a:rPr lang="en-US" altLang="en-US" sz="2800" dirty="0"/>
              <a:t>Only one church: Roman Catholicism</a:t>
            </a:r>
          </a:p>
          <a:p>
            <a:pPr marL="1033463" lvl="3" indent="-457200">
              <a:lnSpc>
                <a:spcPct val="100000"/>
              </a:lnSpc>
              <a:spcBef>
                <a:spcPts val="0"/>
              </a:spcBef>
              <a:spcAft>
                <a:spcPts val="1200"/>
              </a:spcAft>
              <a:buClr>
                <a:srgbClr val="996633"/>
              </a:buClr>
              <a:buFont typeface="Calibri" panose="020F0502020204030204" pitchFamily="34" charset="0"/>
              <a:buChar char="̶"/>
            </a:pPr>
            <a:r>
              <a:rPr lang="en-US" altLang="en-US" sz="2650" dirty="0"/>
              <a:t>Dominated by Augustinian Amillennialism</a:t>
            </a:r>
          </a:p>
          <a:p>
            <a:pPr marL="1033463" lvl="3" indent="-457200">
              <a:lnSpc>
                <a:spcPct val="100000"/>
              </a:lnSpc>
              <a:spcBef>
                <a:spcPts val="0"/>
              </a:spcBef>
              <a:spcAft>
                <a:spcPts val="1200"/>
              </a:spcAft>
              <a:buClr>
                <a:srgbClr val="996633"/>
              </a:buClr>
              <a:buFont typeface="Calibri" panose="020F0502020204030204" pitchFamily="34" charset="0"/>
              <a:buChar char="̶"/>
            </a:pPr>
            <a:r>
              <a:rPr lang="en-US" altLang="en-US" sz="2650" dirty="0"/>
              <a:t>Amillennialism deemphasized prophetic studies</a:t>
            </a:r>
          </a:p>
          <a:p>
            <a:pPr marL="461963" lvl="1" indent="-461963">
              <a:lnSpc>
                <a:spcPct val="100000"/>
              </a:lnSpc>
              <a:spcBef>
                <a:spcPts val="0"/>
              </a:spcBef>
              <a:spcAft>
                <a:spcPts val="1200"/>
              </a:spcAft>
              <a:buClr>
                <a:srgbClr val="CC00CC"/>
              </a:buClr>
              <a:buFont typeface="+mj-lt"/>
              <a:buAutoNum type="alphaUcPeriod" startAt="3"/>
            </a:pPr>
            <a:r>
              <a:rPr lang="en-US" altLang="en-US" sz="2800" dirty="0"/>
              <a:t>The Bible is removed from the people</a:t>
            </a:r>
          </a:p>
          <a:p>
            <a:pPr marL="1376363" lvl="4" indent="-457200">
              <a:lnSpc>
                <a:spcPct val="100000"/>
              </a:lnSpc>
              <a:spcBef>
                <a:spcPts val="0"/>
              </a:spcBef>
              <a:spcAft>
                <a:spcPts val="1200"/>
              </a:spcAft>
              <a:buClr>
                <a:srgbClr val="996633"/>
              </a:buClr>
              <a:buFont typeface="Calibri" panose="020F0502020204030204" pitchFamily="34" charset="0"/>
              <a:buChar char="̶"/>
            </a:pPr>
            <a:r>
              <a:rPr lang="en-US" altLang="en-US" sz="2650" dirty="0"/>
              <a:t>Allegorization</a:t>
            </a:r>
          </a:p>
          <a:p>
            <a:pPr marL="1376363" lvl="4" indent="-457200">
              <a:lnSpc>
                <a:spcPct val="100000"/>
              </a:lnSpc>
              <a:spcBef>
                <a:spcPts val="0"/>
              </a:spcBef>
              <a:spcAft>
                <a:spcPts val="1200"/>
              </a:spcAft>
              <a:buClr>
                <a:srgbClr val="996633"/>
              </a:buClr>
              <a:buFont typeface="Calibri" panose="020F0502020204030204" pitchFamily="34" charset="0"/>
              <a:buChar char="̶"/>
            </a:pPr>
            <a:r>
              <a:rPr lang="en-US" altLang="en-US" sz="2650" dirty="0"/>
              <a:t>Illiteracy</a:t>
            </a:r>
          </a:p>
          <a:p>
            <a:pPr marL="1376363" lvl="4" indent="-457200">
              <a:lnSpc>
                <a:spcPct val="100000"/>
              </a:lnSpc>
              <a:spcBef>
                <a:spcPts val="0"/>
              </a:spcBef>
              <a:spcAft>
                <a:spcPts val="1200"/>
              </a:spcAft>
              <a:buClr>
                <a:srgbClr val="996633"/>
              </a:buClr>
              <a:buFont typeface="Calibri" panose="020F0502020204030204" pitchFamily="34" charset="0"/>
              <a:buChar char="̶"/>
            </a:pPr>
            <a:r>
              <a:rPr lang="en-US" altLang="en-US" sz="2650" dirty="0"/>
              <a:t>Mass read in Latin</a:t>
            </a:r>
          </a:p>
          <a:p>
            <a:pPr marL="461963" lvl="1" indent="-461963">
              <a:lnSpc>
                <a:spcPct val="100000"/>
              </a:lnSpc>
              <a:spcBef>
                <a:spcPts val="0"/>
              </a:spcBef>
              <a:spcAft>
                <a:spcPts val="1200"/>
              </a:spcAft>
              <a:buClr>
                <a:srgbClr val="CC00CC"/>
              </a:buClr>
              <a:buFont typeface="+mj-lt"/>
              <a:buAutoNum type="alphaUcPeriod" startAt="3"/>
            </a:pPr>
            <a:r>
              <a:rPr lang="en-US" altLang="en-US" sz="2800" dirty="0"/>
              <a:t>Church in need of rescue</a:t>
            </a:r>
          </a:p>
        </p:txBody>
      </p:sp>
      <p:pic>
        <p:nvPicPr>
          <p:cNvPr id="4" name="Picture 3">
            <a:extLst>
              <a:ext uri="{FF2B5EF4-FFF2-40B4-BE49-F238E27FC236}">
                <a16:creationId xmlns:a16="http://schemas.microsoft.com/office/drawing/2014/main" id="{8E7577CD-961D-4E59-B732-DF4BD2E7BCD3}"/>
              </a:ext>
            </a:extLst>
          </p:cNvPr>
          <p:cNvPicPr>
            <a:picLocks noChangeAspect="1"/>
          </p:cNvPicPr>
          <p:nvPr/>
        </p:nvPicPr>
        <p:blipFill>
          <a:blip r:embed="rId3"/>
          <a:stretch>
            <a:fillRect/>
          </a:stretch>
        </p:blipFill>
        <p:spPr>
          <a:xfrm>
            <a:off x="7039486" y="3635908"/>
            <a:ext cx="1723514" cy="2286000"/>
          </a:xfrm>
          <a:prstGeom prst="rect">
            <a:avLst/>
          </a:prstGeom>
        </p:spPr>
      </p:pic>
    </p:spTree>
    <p:extLst>
      <p:ext uri="{BB962C8B-B14F-4D97-AF65-F5344CB8AC3E}">
        <p14:creationId xmlns:p14="http://schemas.microsoft.com/office/powerpoint/2010/main" val="3284011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869D-B4FD-4316-AF3C-78A681F438BE}"/>
              </a:ext>
            </a:extLst>
          </p:cNvPr>
          <p:cNvSpPr>
            <a:spLocks noGrp="1"/>
          </p:cNvSpPr>
          <p:nvPr>
            <p:ph type="title"/>
          </p:nvPr>
        </p:nvSpPr>
        <p:spPr>
          <a:xfrm>
            <a:off x="506606" y="365127"/>
            <a:ext cx="8130789" cy="960436"/>
          </a:xfrm>
        </p:spPr>
        <p:txBody>
          <a:bodyPr>
            <a:normAutofit/>
          </a:bodyPr>
          <a:lstStyle/>
          <a:p>
            <a:pPr algn="ctr"/>
            <a:r>
              <a:rPr lang="en-US" sz="4000" b="1" dirty="0">
                <a:latin typeface="Old English Text MT" panose="03040902040508030806" pitchFamily="66" charset="0"/>
              </a:rPr>
              <a:t>October 31, 1517</a:t>
            </a:r>
          </a:p>
        </p:txBody>
      </p:sp>
      <p:pic>
        <p:nvPicPr>
          <p:cNvPr id="4" name="Picture 3">
            <a:extLst>
              <a:ext uri="{FF2B5EF4-FFF2-40B4-BE49-F238E27FC236}">
                <a16:creationId xmlns:a16="http://schemas.microsoft.com/office/drawing/2014/main" id="{194C744E-5A58-4FAB-ACF6-B0BAB48206F2}"/>
              </a:ext>
            </a:extLst>
          </p:cNvPr>
          <p:cNvPicPr>
            <a:picLocks noChangeAspect="1"/>
          </p:cNvPicPr>
          <p:nvPr/>
        </p:nvPicPr>
        <p:blipFill>
          <a:blip r:embed="rId3"/>
          <a:stretch>
            <a:fillRect/>
          </a:stretch>
        </p:blipFill>
        <p:spPr>
          <a:xfrm>
            <a:off x="80962" y="1762125"/>
            <a:ext cx="8982075" cy="3333750"/>
          </a:xfrm>
          <a:prstGeom prst="rect">
            <a:avLst/>
          </a:prstGeom>
        </p:spPr>
      </p:pic>
      <p:sp>
        <p:nvSpPr>
          <p:cNvPr id="5" name="Title 1">
            <a:extLst>
              <a:ext uri="{FF2B5EF4-FFF2-40B4-BE49-F238E27FC236}">
                <a16:creationId xmlns:a16="http://schemas.microsoft.com/office/drawing/2014/main" id="{FE76222B-DF94-46F7-A392-7ABB3CF12A3D}"/>
              </a:ext>
            </a:extLst>
          </p:cNvPr>
          <p:cNvSpPr txBox="1">
            <a:spLocks/>
          </p:cNvSpPr>
          <p:nvPr/>
        </p:nvSpPr>
        <p:spPr>
          <a:xfrm>
            <a:off x="506606" y="5532438"/>
            <a:ext cx="8130789" cy="10416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latin typeface="Old English Text MT" panose="03040902040508030806" pitchFamily="66" charset="0"/>
              </a:rPr>
              <a:t>October 31, 2017</a:t>
            </a:r>
          </a:p>
        </p:txBody>
      </p:sp>
    </p:spTree>
    <p:extLst>
      <p:ext uri="{BB962C8B-B14F-4D97-AF65-F5344CB8AC3E}">
        <p14:creationId xmlns:p14="http://schemas.microsoft.com/office/powerpoint/2010/main" val="2239407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Overview</a:t>
            </a:r>
          </a:p>
        </p:txBody>
      </p:sp>
      <p:sp>
        <p:nvSpPr>
          <p:cNvPr id="17411" name="Rectangle 7"/>
          <p:cNvSpPr>
            <a:spLocks noGrp="1" noChangeArrowheads="1"/>
          </p:cNvSpPr>
          <p:nvPr>
            <p:ph type="body" idx="1"/>
          </p:nvPr>
        </p:nvSpPr>
        <p:spPr>
          <a:xfrm>
            <a:off x="462749" y="1143000"/>
            <a:ext cx="8334742" cy="4800600"/>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dirty="0"/>
              <a:t>The Early Church</a:t>
            </a:r>
          </a:p>
          <a:p>
            <a:pPr marL="684213" indent="-684213">
              <a:lnSpc>
                <a:spcPct val="100000"/>
              </a:lnSpc>
              <a:spcBef>
                <a:spcPts val="0"/>
              </a:spcBef>
              <a:spcAft>
                <a:spcPts val="1800"/>
              </a:spcAft>
              <a:buClr>
                <a:srgbClr val="008000"/>
              </a:buClr>
              <a:buFont typeface="+mj-lt"/>
              <a:buAutoNum type="romanUcPeriod"/>
            </a:pPr>
            <a:r>
              <a:rPr lang="en-US" altLang="en-US" sz="3400" dirty="0"/>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dirty="0"/>
              <a:t>The Dark Ages</a:t>
            </a:r>
          </a:p>
          <a:p>
            <a:pPr marL="684213" indent="-684213">
              <a:lnSpc>
                <a:spcPct val="100000"/>
              </a:lnSpc>
              <a:spcBef>
                <a:spcPts val="0"/>
              </a:spcBef>
              <a:spcAft>
                <a:spcPts val="1800"/>
              </a:spcAft>
              <a:buClr>
                <a:srgbClr val="008000"/>
              </a:buClr>
              <a:buFont typeface="+mj-lt"/>
              <a:buAutoNum type="romanUcPeriod"/>
            </a:pPr>
            <a:r>
              <a:rPr lang="en-US" altLang="en-US" sz="3400" b="1" u="sng" dirty="0">
                <a:solidFill>
                  <a:srgbClr val="3333FF"/>
                </a:solidFill>
                <a:ea typeface="+mj-ea"/>
                <a:cs typeface="+mj-cs"/>
              </a:rPr>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dirty="0"/>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dirty="0"/>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3110713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238305" y="228600"/>
            <a:ext cx="8667391" cy="838200"/>
          </a:xfrm>
        </p:spPr>
        <p:txBody>
          <a:bodyPr>
            <a:normAutofit/>
          </a:bodyPr>
          <a:lstStyle/>
          <a:p>
            <a:pPr algn="ctr" eaLnBrk="1" hangingPunct="1">
              <a:lnSpc>
                <a:spcPct val="100000"/>
              </a:lnSpc>
            </a:pPr>
            <a:r>
              <a:rPr lang="en-US" altLang="en-US" sz="3600" b="1" dirty="0">
                <a:solidFill>
                  <a:srgbClr val="008000"/>
                </a:solidFill>
                <a:latin typeface="+mn-lt"/>
              </a:rPr>
              <a:t>IV.</a:t>
            </a:r>
            <a:r>
              <a:rPr lang="en-US" altLang="en-US" sz="3600" b="1" dirty="0">
                <a:solidFill>
                  <a:srgbClr val="3333FF"/>
                </a:solidFill>
                <a:latin typeface="+mn-lt"/>
              </a:rPr>
              <a:t> Positive Contributions of the Reformers</a:t>
            </a:r>
          </a:p>
        </p:txBody>
      </p:sp>
      <p:sp>
        <p:nvSpPr>
          <p:cNvPr id="17411" name="Rectangle 7"/>
          <p:cNvSpPr>
            <a:spLocks noGrp="1" noChangeArrowheads="1"/>
          </p:cNvSpPr>
          <p:nvPr>
            <p:ph type="body" idx="1"/>
          </p:nvPr>
        </p:nvSpPr>
        <p:spPr>
          <a:xfrm>
            <a:off x="914400" y="1039568"/>
            <a:ext cx="7315200" cy="5666032"/>
          </a:xfrm>
        </p:spPr>
        <p:txBody>
          <a:bodyPr/>
          <a:lstStyle/>
          <a:p>
            <a:pPr marL="457200" indent="-457200">
              <a:lnSpc>
                <a:spcPct val="100000"/>
              </a:lnSpc>
              <a:spcBef>
                <a:spcPts val="0"/>
              </a:spcBef>
              <a:spcAft>
                <a:spcPts val="1200"/>
              </a:spcAft>
              <a:buClr>
                <a:srgbClr val="CC00CC"/>
              </a:buClr>
              <a:buFont typeface="+mj-lt"/>
              <a:buAutoNum type="alphaUcPeriod"/>
            </a:pPr>
            <a:r>
              <a:rPr lang="en-US" altLang="en-US" sz="2800" dirty="0"/>
              <a:t>Emphasis on literal interpretation</a:t>
            </a:r>
          </a:p>
          <a:p>
            <a:pPr marL="457200" indent="-457200">
              <a:lnSpc>
                <a:spcPct val="100000"/>
              </a:lnSpc>
              <a:spcBef>
                <a:spcPts val="0"/>
              </a:spcBef>
              <a:spcAft>
                <a:spcPts val="1200"/>
              </a:spcAft>
              <a:buClr>
                <a:srgbClr val="CC00CC"/>
              </a:buClr>
              <a:buFont typeface="+mj-lt"/>
              <a:buAutoNum type="alphaUcPeriod"/>
            </a:pPr>
            <a:r>
              <a:rPr lang="en-US" altLang="en-US" sz="2800" dirty="0"/>
              <a:t>Denunciation of allegorization</a:t>
            </a:r>
          </a:p>
          <a:p>
            <a:pPr marL="457200" indent="-457200">
              <a:lnSpc>
                <a:spcPct val="100000"/>
              </a:lnSpc>
              <a:spcBef>
                <a:spcPts val="0"/>
              </a:spcBef>
              <a:spcAft>
                <a:spcPts val="1200"/>
              </a:spcAft>
              <a:buClr>
                <a:srgbClr val="CC00CC"/>
              </a:buClr>
              <a:buFont typeface="+mj-lt"/>
              <a:buAutoNum type="alphaUcPeriod"/>
            </a:pPr>
            <a:r>
              <a:rPr lang="en-US" altLang="en-US" sz="2800" dirty="0"/>
              <a:t>Rejection of church tradition as a guide</a:t>
            </a:r>
          </a:p>
          <a:p>
            <a:pPr marL="457200" indent="-457200">
              <a:lnSpc>
                <a:spcPct val="100000"/>
              </a:lnSpc>
              <a:spcBef>
                <a:spcPts val="0"/>
              </a:spcBef>
              <a:spcAft>
                <a:spcPts val="1200"/>
              </a:spcAft>
              <a:buClr>
                <a:srgbClr val="CC00CC"/>
              </a:buClr>
              <a:buFont typeface="+mj-lt"/>
              <a:buAutoNum type="alphaUcPeriod"/>
            </a:pPr>
            <a:r>
              <a:rPr lang="en-US" altLang="en-US" sz="2800" dirty="0"/>
              <a:t>Priesthood of all believers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Bible translations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Literacy</a:t>
            </a:r>
          </a:p>
          <a:p>
            <a:pPr marL="457200" indent="-457200">
              <a:lnSpc>
                <a:spcPct val="100000"/>
              </a:lnSpc>
              <a:spcBef>
                <a:spcPts val="0"/>
              </a:spcBef>
              <a:spcAft>
                <a:spcPts val="1200"/>
              </a:spcAft>
              <a:buClr>
                <a:srgbClr val="CC00CC"/>
              </a:buClr>
              <a:buFont typeface="+mj-lt"/>
              <a:buAutoNum type="alphaUcPeriod"/>
            </a:pPr>
            <a:r>
              <a:rPr lang="en-US" altLang="en-US" sz="2800" dirty="0"/>
              <a:t>Rejection of celibacy of the priesthood</a:t>
            </a:r>
          </a:p>
          <a:p>
            <a:pPr marL="457200" indent="-457200">
              <a:lnSpc>
                <a:spcPct val="100000"/>
              </a:lnSpc>
              <a:spcBef>
                <a:spcPts val="0"/>
              </a:spcBef>
              <a:spcAft>
                <a:spcPts val="1200"/>
              </a:spcAft>
              <a:buClr>
                <a:srgbClr val="CC00CC"/>
              </a:buClr>
              <a:buFont typeface="+mj-lt"/>
              <a:buAutoNum type="alphaUcPeriod"/>
            </a:pPr>
            <a:r>
              <a:rPr lang="en-US" altLang="en-US" sz="2800" dirty="0"/>
              <a:t>Five </a:t>
            </a:r>
            <a:r>
              <a:rPr lang="en-US" altLang="en-US" sz="2800" i="1" dirty="0" err="1"/>
              <a:t>solas</a:t>
            </a:r>
            <a:endParaRPr lang="en-US" altLang="en-US" sz="2800" i="1" dirty="0"/>
          </a:p>
        </p:txBody>
      </p:sp>
    </p:spTree>
    <p:extLst>
      <p:ext uri="{BB962C8B-B14F-4D97-AF65-F5344CB8AC3E}">
        <p14:creationId xmlns:p14="http://schemas.microsoft.com/office/powerpoint/2010/main" val="344746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nvPr>
        </p:nvGraphicFramePr>
        <p:xfrm>
          <a:off x="304800" y="3921047"/>
          <a:ext cx="8534400" cy="280416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28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28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28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400" dirty="0">
                          <a:solidFill>
                            <a:schemeClr val="bg1"/>
                          </a:solidFill>
                          <a:effectLst/>
                          <a:latin typeface="Calibri" panose="020F0502020204030204" pitchFamily="34" charset="0"/>
                        </a:rPr>
                        <a:t>1. </a:t>
                      </a:r>
                    </a:p>
                  </a:txBody>
                  <a:tcPr anchor="ctr"/>
                </a:tc>
                <a:tc>
                  <a:txBody>
                    <a:bodyPr/>
                    <a:lstStyle/>
                    <a:p>
                      <a:pPr marL="112713" indent="0"/>
                      <a:r>
                        <a:rPr lang="en-US" sz="2400" i="1" dirty="0">
                          <a:solidFill>
                            <a:srgbClr val="000099"/>
                          </a:solidFill>
                          <a:effectLst/>
                          <a:latin typeface="Calibri" panose="020F0502020204030204" pitchFamily="34" charset="0"/>
                        </a:rPr>
                        <a:t>Sola Scriptura</a:t>
                      </a:r>
                    </a:p>
                  </a:txBody>
                  <a:tcPr anchor="ctr"/>
                </a:tc>
                <a:tc>
                  <a:txBody>
                    <a:bodyPr/>
                    <a:lstStyle/>
                    <a:p>
                      <a:pPr marL="112713" indent="0" algn="l" defTabSz="914400" rtl="0" eaLnBrk="1" latinLnBrk="0" hangingPunct="1"/>
                      <a:r>
                        <a:rPr lang="en-US" sz="2400" i="0" kern="1200" dirty="0">
                          <a:solidFill>
                            <a:srgbClr val="C00000"/>
                          </a:solidFill>
                          <a:effectLst/>
                          <a:latin typeface="Calibri" panose="020F0502020204030204" pitchFamily="34" charset="0"/>
                          <a:ea typeface="+mn-ea"/>
                          <a:cs typeface="+mn-cs"/>
                        </a:rPr>
                        <a:t>Scripture Alone</a:t>
                      </a:r>
                    </a:p>
                  </a:txBody>
                  <a:tcPr anchor="ctr"/>
                </a:tc>
                <a:extLst>
                  <a:ext uri="{0D108BD9-81ED-4DB2-BD59-A6C34878D82A}">
                    <a16:rowId xmlns:a16="http://schemas.microsoft.com/office/drawing/2014/main" val="3204457987"/>
                  </a:ext>
                </a:extLst>
              </a:tr>
              <a:tr h="370840">
                <a:tc>
                  <a:txBody>
                    <a:bodyPr/>
                    <a:lstStyle/>
                    <a:p>
                      <a:pPr algn="ctr"/>
                      <a:r>
                        <a:rPr lang="en-US" sz="2400" dirty="0">
                          <a:solidFill>
                            <a:schemeClr val="bg1"/>
                          </a:solidFill>
                          <a:effectLst/>
                          <a:latin typeface="Calibri" panose="020F0502020204030204" pitchFamily="34" charset="0"/>
                        </a:rPr>
                        <a:t>2.</a:t>
                      </a:r>
                    </a:p>
                  </a:txBody>
                  <a:tcPr anchor="ctr"/>
                </a:tc>
                <a:tc>
                  <a:txBody>
                    <a:bodyPr/>
                    <a:lstStyle/>
                    <a:p>
                      <a:pPr marL="112713" indent="0" algn="l" defTabSz="914400" rtl="0" eaLnBrk="1" latinLnBrk="0" hangingPunct="1"/>
                      <a:r>
                        <a:rPr lang="en-US" sz="2400" i="1" kern="1200" dirty="0">
                          <a:solidFill>
                            <a:srgbClr val="000099"/>
                          </a:solidFill>
                          <a:effectLst/>
                          <a:latin typeface="Calibri" panose="020F0502020204030204" pitchFamily="34" charset="0"/>
                          <a:ea typeface="+mn-ea"/>
                          <a:cs typeface="+mn-cs"/>
                        </a:rPr>
                        <a:t>Solus </a:t>
                      </a:r>
                      <a:r>
                        <a:rPr lang="en-US" sz="2400" i="1" kern="1200" dirty="0" err="1">
                          <a:solidFill>
                            <a:srgbClr val="000099"/>
                          </a:solidFill>
                          <a:effectLst/>
                          <a:latin typeface="Calibri" panose="020F0502020204030204" pitchFamily="34" charset="0"/>
                          <a:ea typeface="+mn-ea"/>
                          <a:cs typeface="+mn-cs"/>
                        </a:rPr>
                        <a:t>Christus</a:t>
                      </a:r>
                      <a:endParaRPr lang="en-US" sz="24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4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400" dirty="0">
                          <a:solidFill>
                            <a:schemeClr val="bg1"/>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400" i="1" kern="1200" dirty="0">
                          <a:solidFill>
                            <a:srgbClr val="000099"/>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4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400" dirty="0">
                          <a:solidFill>
                            <a:schemeClr val="bg1"/>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400" i="1" kern="1200" dirty="0">
                          <a:solidFill>
                            <a:srgbClr val="000099"/>
                          </a:solidFill>
                          <a:effectLst/>
                          <a:latin typeface="Calibri" panose="020F0502020204030204" pitchFamily="34" charset="0"/>
                          <a:ea typeface="+mn-ea"/>
                          <a:cs typeface="+mn-cs"/>
                        </a:rPr>
                        <a:t>Sola </a:t>
                      </a:r>
                      <a:r>
                        <a:rPr lang="en-US" sz="2400" i="1" kern="1200" dirty="0" err="1">
                          <a:solidFill>
                            <a:srgbClr val="000099"/>
                          </a:solidFill>
                          <a:effectLst/>
                          <a:latin typeface="Calibri" panose="020F0502020204030204" pitchFamily="34" charset="0"/>
                          <a:ea typeface="+mn-ea"/>
                          <a:cs typeface="+mn-cs"/>
                        </a:rPr>
                        <a:t>Graetia</a:t>
                      </a:r>
                      <a:endParaRPr lang="en-US" sz="24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4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400" dirty="0">
                          <a:solidFill>
                            <a:schemeClr val="bg1"/>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400" i="1" kern="1200" dirty="0">
                          <a:solidFill>
                            <a:srgbClr val="000099"/>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4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3"/>
          <a:stretch>
            <a:fillRect/>
          </a:stretch>
        </p:blipFill>
        <p:spPr>
          <a:xfrm>
            <a:off x="762000" y="954697"/>
            <a:ext cx="7620000" cy="2857500"/>
          </a:xfrm>
          <a:prstGeom prst="rect">
            <a:avLst/>
          </a:prstGeom>
          <a:ln w="19050">
            <a:solidFill>
              <a:schemeClr val="tx2"/>
            </a:solidFill>
          </a:ln>
        </p:spPr>
      </p:pic>
      <p:sp>
        <p:nvSpPr>
          <p:cNvPr id="4" name="Rectangle 6">
            <a:extLst>
              <a:ext uri="{FF2B5EF4-FFF2-40B4-BE49-F238E27FC236}">
                <a16:creationId xmlns:a16="http://schemas.microsoft.com/office/drawing/2014/main" id="{9609B14B-E7C4-450E-A06E-4D3C34BDD4EE}"/>
              </a:ext>
            </a:extLst>
          </p:cNvPr>
          <p:cNvSpPr>
            <a:spLocks noGrp="1" noChangeArrowheads="1"/>
          </p:cNvSpPr>
          <p:nvPr>
            <p:ph type="title"/>
          </p:nvPr>
        </p:nvSpPr>
        <p:spPr>
          <a:xfrm>
            <a:off x="238305" y="228600"/>
            <a:ext cx="8667391" cy="838200"/>
          </a:xfrm>
        </p:spPr>
        <p:txBody>
          <a:bodyPr>
            <a:normAutofit/>
          </a:bodyPr>
          <a:lstStyle/>
          <a:p>
            <a:pPr algn="ctr">
              <a:lnSpc>
                <a:spcPct val="100000"/>
              </a:lnSpc>
            </a:pPr>
            <a:r>
              <a:rPr lang="en-US" altLang="en-US" sz="3600" b="1" dirty="0">
                <a:solidFill>
                  <a:srgbClr val="008000"/>
                </a:solidFill>
                <a:latin typeface="Calibri" panose="020F0502020204030204"/>
              </a:rPr>
              <a:t>IV.</a:t>
            </a:r>
            <a:r>
              <a:rPr lang="en-US" altLang="en-US" sz="3600" b="1" dirty="0">
                <a:solidFill>
                  <a:srgbClr val="3333FF"/>
                </a:solidFill>
                <a:latin typeface="Calibri" panose="020F0502020204030204"/>
              </a:rPr>
              <a:t> Positive Contributions of the Reformers</a:t>
            </a:r>
            <a:endParaRPr lang="en-US" altLang="en-US" sz="3600" b="1" dirty="0">
              <a:solidFill>
                <a:srgbClr val="3333FF"/>
              </a:solidFill>
              <a:latin typeface="+mn-lt"/>
            </a:endParaRPr>
          </a:p>
        </p:txBody>
      </p:sp>
    </p:spTree>
    <p:extLst>
      <p:ext uri="{BB962C8B-B14F-4D97-AF65-F5344CB8AC3E}">
        <p14:creationId xmlns:p14="http://schemas.microsoft.com/office/powerpoint/2010/main" val="1203410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8AD4DB-F214-43E1-86E9-416AD436C3F6}"/>
              </a:ext>
            </a:extLst>
          </p:cNvPr>
          <p:cNvPicPr>
            <a:picLocks noChangeAspect="1"/>
          </p:cNvPicPr>
          <p:nvPr/>
        </p:nvPicPr>
        <p:blipFill>
          <a:blip r:embed="rId3"/>
          <a:stretch>
            <a:fillRect/>
          </a:stretch>
        </p:blipFill>
        <p:spPr>
          <a:xfrm>
            <a:off x="1865141" y="1054402"/>
            <a:ext cx="5413717" cy="4749196"/>
          </a:xfrm>
          <a:prstGeom prst="rect">
            <a:avLst/>
          </a:prstGeom>
        </p:spPr>
      </p:pic>
    </p:spTree>
    <p:extLst>
      <p:ext uri="{BB962C8B-B14F-4D97-AF65-F5344CB8AC3E}">
        <p14:creationId xmlns:p14="http://schemas.microsoft.com/office/powerpoint/2010/main" val="2550209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b="1" dirty="0"/>
              <a:t>Biblical Dispensationalism</a:t>
            </a:r>
          </a:p>
        </p:txBody>
      </p:sp>
      <p:sp>
        <p:nvSpPr>
          <p:cNvPr id="3" name="Subtitle 2"/>
          <p:cNvSpPr>
            <a:spLocks noGrp="1"/>
          </p:cNvSpPr>
          <p:nvPr>
            <p:ph type="subTitle" idx="1"/>
          </p:nvPr>
        </p:nvSpPr>
        <p:spPr>
          <a:xfrm>
            <a:off x="981255" y="3602038"/>
            <a:ext cx="7181491" cy="1655762"/>
          </a:xfrm>
        </p:spPr>
        <p:txBody>
          <a:bodyPr>
            <a:normAutofit/>
          </a:bodyPr>
          <a:lstStyle/>
          <a:p>
            <a:r>
              <a:rPr lang="en-US" sz="3600" b="1" dirty="0"/>
              <a:t>Session 6</a:t>
            </a:r>
          </a:p>
          <a:p>
            <a:r>
              <a:rPr lang="en-US" sz="3600" b="1" dirty="0"/>
              <a:t>History of Biblical Dispensationalism</a:t>
            </a:r>
          </a:p>
        </p:txBody>
      </p:sp>
    </p:spTree>
    <p:extLst>
      <p:ext uri="{BB962C8B-B14F-4D97-AF65-F5344CB8AC3E}">
        <p14:creationId xmlns:p14="http://schemas.microsoft.com/office/powerpoint/2010/main" val="56122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IMMCG~1\AppData\Local\Temp\SNAGHTML3624c50e.PNG">
            <a:extLst>
              <a:ext uri="{FF2B5EF4-FFF2-40B4-BE49-F238E27FC236}">
                <a16:creationId xmlns:a16="http://schemas.microsoft.com/office/drawing/2014/main" id="{5B343B5B-C7ED-4E23-A455-BA65F1509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65" y="685800"/>
            <a:ext cx="7465671" cy="5486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D45D49C-1B36-4A2B-BB8C-CAD41154D86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718421" y="4878154"/>
            <a:ext cx="1160339" cy="220464"/>
          </a:xfrm>
          <a:prstGeom prst="rect">
            <a:avLst/>
          </a:prstGeom>
          <a:solidFill>
            <a:schemeClr val="accent5">
              <a:lumMod val="60000"/>
              <a:lumOff val="40000"/>
            </a:schemeClr>
          </a:solidFill>
        </p:spPr>
      </p:pic>
    </p:spTree>
    <p:extLst>
      <p:ext uri="{BB962C8B-B14F-4D97-AF65-F5344CB8AC3E}">
        <p14:creationId xmlns:p14="http://schemas.microsoft.com/office/powerpoint/2010/main" val="194112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Overview</a:t>
            </a:r>
          </a:p>
        </p:txBody>
      </p:sp>
      <p:sp>
        <p:nvSpPr>
          <p:cNvPr id="17411" name="Rectangle 7"/>
          <p:cNvSpPr>
            <a:spLocks noGrp="1" noChangeArrowheads="1"/>
          </p:cNvSpPr>
          <p:nvPr>
            <p:ph type="body" idx="1"/>
          </p:nvPr>
        </p:nvSpPr>
        <p:spPr>
          <a:xfrm>
            <a:off x="462749" y="1143000"/>
            <a:ext cx="8334742" cy="4800600"/>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dirty="0"/>
              <a:t>The Early Church</a:t>
            </a:r>
          </a:p>
          <a:p>
            <a:pPr marL="684213" indent="-684213">
              <a:lnSpc>
                <a:spcPct val="100000"/>
              </a:lnSpc>
              <a:spcBef>
                <a:spcPts val="0"/>
              </a:spcBef>
              <a:spcAft>
                <a:spcPts val="1800"/>
              </a:spcAft>
              <a:buClr>
                <a:srgbClr val="008000"/>
              </a:buClr>
              <a:buFont typeface="+mj-lt"/>
              <a:buAutoNum type="romanUcPeriod"/>
            </a:pPr>
            <a:r>
              <a:rPr lang="en-US" altLang="en-US" sz="3400" dirty="0"/>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dirty="0"/>
              <a:t>The Dark Ages</a:t>
            </a:r>
          </a:p>
          <a:p>
            <a:pPr marL="684213" indent="-684213">
              <a:lnSpc>
                <a:spcPct val="100000"/>
              </a:lnSpc>
              <a:spcBef>
                <a:spcPts val="0"/>
              </a:spcBef>
              <a:spcAft>
                <a:spcPts val="1800"/>
              </a:spcAft>
              <a:buClr>
                <a:srgbClr val="008000"/>
              </a:buClr>
              <a:buFont typeface="+mj-lt"/>
              <a:buAutoNum type="romanUcPeriod"/>
            </a:pPr>
            <a:r>
              <a:rPr lang="en-US" altLang="en-US" sz="3400" dirty="0"/>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b="1" u="sng" dirty="0">
                <a:solidFill>
                  <a:srgbClr val="3333FF"/>
                </a:solidFill>
                <a:ea typeface="+mj-ea"/>
                <a:cs typeface="+mj-cs"/>
              </a:rPr>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dirty="0"/>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4216081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57150" y="188845"/>
            <a:ext cx="9029700" cy="609600"/>
          </a:xfrm>
        </p:spPr>
        <p:txBody>
          <a:bodyPr>
            <a:normAutofit fontScale="90000"/>
          </a:bodyPr>
          <a:lstStyle/>
          <a:p>
            <a:pPr algn="ctr" eaLnBrk="1" hangingPunct="1">
              <a:lnSpc>
                <a:spcPct val="100000"/>
              </a:lnSpc>
            </a:pPr>
            <a:r>
              <a:rPr lang="en-US" altLang="en-US" sz="3600" b="1" dirty="0">
                <a:solidFill>
                  <a:srgbClr val="008000"/>
                </a:solidFill>
                <a:latin typeface="+mn-lt"/>
              </a:rPr>
              <a:t>V.</a:t>
            </a:r>
            <a:r>
              <a:rPr lang="en-US" altLang="en-US" sz="3600" b="1" dirty="0">
                <a:solidFill>
                  <a:srgbClr val="3333FF"/>
                </a:solidFill>
                <a:latin typeface="+mn-lt"/>
              </a:rPr>
              <a:t> The Reformers’ Incomplete Reforms</a:t>
            </a:r>
          </a:p>
        </p:txBody>
      </p:sp>
      <p:sp>
        <p:nvSpPr>
          <p:cNvPr id="17411" name="Rectangle 7"/>
          <p:cNvSpPr>
            <a:spLocks noGrp="1" noChangeArrowheads="1"/>
          </p:cNvSpPr>
          <p:nvPr>
            <p:ph type="body" idx="1"/>
          </p:nvPr>
        </p:nvSpPr>
        <p:spPr>
          <a:xfrm>
            <a:off x="465826" y="1138687"/>
            <a:ext cx="8229600" cy="5608622"/>
          </a:xfrm>
        </p:spPr>
        <p:txBody>
          <a:bodyPr>
            <a:normAutofit fontScale="92500"/>
          </a:bodyPr>
          <a:lstStyle/>
          <a:p>
            <a:pPr marL="457200" indent="-457200">
              <a:lnSpc>
                <a:spcPct val="100000"/>
              </a:lnSpc>
              <a:spcBef>
                <a:spcPts val="0"/>
              </a:spcBef>
              <a:spcAft>
                <a:spcPts val="2400"/>
              </a:spcAft>
              <a:buClr>
                <a:srgbClr val="CC00CC"/>
              </a:buClr>
              <a:buFont typeface="+mj-lt"/>
              <a:buAutoNum type="alphaUcPeriod"/>
            </a:pPr>
            <a:r>
              <a:rPr lang="en-US" altLang="en-US" sz="2800" b="1" u="sng" dirty="0">
                <a:solidFill>
                  <a:srgbClr val="CC00CC"/>
                </a:solidFill>
              </a:rPr>
              <a:t>Selective literalism</a:t>
            </a:r>
          </a:p>
          <a:p>
            <a:pPr marL="457200" indent="-457200">
              <a:lnSpc>
                <a:spcPct val="100000"/>
              </a:lnSpc>
              <a:spcBef>
                <a:spcPts val="0"/>
              </a:spcBef>
              <a:spcAft>
                <a:spcPts val="2400"/>
              </a:spcAft>
              <a:buClr>
                <a:srgbClr val="CC00CC"/>
              </a:buClr>
              <a:buFont typeface="+mj-lt"/>
              <a:buAutoNum type="alphaUcPeriod"/>
            </a:pPr>
            <a:r>
              <a:rPr lang="en-US" altLang="en-US" sz="2800" dirty="0"/>
              <a:t>“Irresponsibly” dealt with eschatology</a:t>
            </a:r>
          </a:p>
          <a:p>
            <a:pPr marL="457200" indent="-457200">
              <a:lnSpc>
                <a:spcPct val="100000"/>
              </a:lnSpc>
              <a:spcBef>
                <a:spcPts val="0"/>
              </a:spcBef>
              <a:spcAft>
                <a:spcPts val="2400"/>
              </a:spcAft>
              <a:buClr>
                <a:srgbClr val="CC00CC"/>
              </a:buClr>
              <a:buFont typeface="+mj-lt"/>
              <a:buAutoNum type="alphaUcPeriod"/>
            </a:pPr>
            <a:r>
              <a:rPr lang="en-US" altLang="en-US" sz="2800" dirty="0"/>
              <a:t>Retained and Perpetuated Augustinian Amillennialism</a:t>
            </a:r>
          </a:p>
          <a:p>
            <a:pPr marL="457200" indent="-457200">
              <a:lnSpc>
                <a:spcPct val="100000"/>
              </a:lnSpc>
              <a:spcBef>
                <a:spcPts val="0"/>
              </a:spcBef>
              <a:spcAft>
                <a:spcPts val="2400"/>
              </a:spcAft>
              <a:buClr>
                <a:srgbClr val="CC00CC"/>
              </a:buClr>
              <a:buFont typeface="+mj-lt"/>
              <a:buAutoNum type="alphaUcPeriod"/>
            </a:pPr>
            <a:r>
              <a:rPr lang="en-US" altLang="en-US" sz="2800" dirty="0"/>
              <a:t>Perpetuated Roman Catholicism’s Errors</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Wanted to ‘reform’ not leave the Church</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Infant baptism</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Consubstantiation</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Church = the earthly kingdom</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Anti-Semitism</a:t>
            </a:r>
          </a:p>
        </p:txBody>
      </p:sp>
    </p:spTree>
    <p:extLst>
      <p:ext uri="{BB962C8B-B14F-4D97-AF65-F5344CB8AC3E}">
        <p14:creationId xmlns:p14="http://schemas.microsoft.com/office/powerpoint/2010/main" val="485683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sz="quarter" idx="1"/>
          </p:nvPr>
        </p:nvSpPr>
        <p:spPr>
          <a:xfrm>
            <a:off x="876300" y="202722"/>
            <a:ext cx="7391400" cy="1181100"/>
          </a:xfrm>
        </p:spPr>
        <p:txBody>
          <a:bodyPr>
            <a:noAutofit/>
          </a:bodyPr>
          <a:lstStyle/>
          <a:p>
            <a:pPr algn="ctr">
              <a:lnSpc>
                <a:spcPct val="100000"/>
              </a:lnSpc>
              <a:spcBef>
                <a:spcPts val="0"/>
              </a:spcBef>
              <a:defRPr/>
            </a:pPr>
            <a:r>
              <a:rPr lang="en-US" sz="3200" b="1" dirty="0">
                <a:solidFill>
                  <a:srgbClr val="3333FF"/>
                </a:solidFill>
                <a:ea typeface="+mj-ea"/>
                <a:cs typeface="+mj-cs"/>
              </a:rPr>
              <a:t>Martin Luther</a:t>
            </a:r>
          </a:p>
          <a:p>
            <a:pPr>
              <a:lnSpc>
                <a:spcPct val="100000"/>
              </a:lnSpc>
              <a:spcBef>
                <a:spcPts val="0"/>
              </a:spcBef>
              <a:defRPr/>
            </a:pPr>
            <a:r>
              <a:rPr lang="en-US" sz="2000" dirty="0"/>
              <a:t>(1483 – 1546 </a:t>
            </a:r>
            <a:r>
              <a:rPr lang="en-US" sz="2000" cap="small" dirty="0" err="1"/>
              <a:t>a.d.</a:t>
            </a:r>
            <a:r>
              <a:rPr lang="en-US" sz="2000" dirty="0"/>
              <a:t>)</a:t>
            </a:r>
          </a:p>
          <a:p>
            <a:pPr algn="ctr" eaLnBrk="1" hangingPunct="1">
              <a:lnSpc>
                <a:spcPct val="100000"/>
              </a:lnSpc>
              <a:spcBef>
                <a:spcPts val="0"/>
              </a:spcBef>
              <a:defRPr/>
            </a:pPr>
            <a:r>
              <a:rPr lang="en-US" sz="2000" dirty="0"/>
              <a:t>Roy B. </a:t>
            </a:r>
            <a:r>
              <a:rPr lang="en-US" sz="2000" dirty="0" err="1"/>
              <a:t>Zuck</a:t>
            </a:r>
            <a:r>
              <a:rPr lang="en-US" sz="2000" dirty="0"/>
              <a:t>, </a:t>
            </a:r>
            <a:r>
              <a:rPr lang="en-US" sz="2000" i="1" dirty="0"/>
              <a:t>Basic Bible Interpretation: A Practical Guide to Discovering Biblical Truth </a:t>
            </a:r>
            <a:r>
              <a:rPr lang="en-US" sz="2000" dirty="0"/>
              <a:t>(Colorado Springs, CO: Victor, 1991), 45. </a:t>
            </a:r>
          </a:p>
        </p:txBody>
      </p:sp>
      <p:pic>
        <p:nvPicPr>
          <p:cNvPr id="5" name="Picture 4" descr="A person wearing a black hat&#10;&#10;Description generated with very high confidence">
            <a:extLst>
              <a:ext uri="{FF2B5EF4-FFF2-40B4-BE49-F238E27FC236}">
                <a16:creationId xmlns:a16="http://schemas.microsoft.com/office/drawing/2014/main" id="{EC7C3AA6-A379-47BC-AA0F-9CB8737B0C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139" y="2173832"/>
            <a:ext cx="1597362"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9041A655-18D5-4BCE-BAB4-C18731856B00}"/>
              </a:ext>
            </a:extLst>
          </p:cNvPr>
          <p:cNvSpPr/>
          <p:nvPr/>
        </p:nvSpPr>
        <p:spPr>
          <a:xfrm>
            <a:off x="1985109" y="1980039"/>
            <a:ext cx="7049476" cy="3970318"/>
          </a:xfrm>
          <a:prstGeom prst="rect">
            <a:avLst/>
          </a:prstGeom>
        </p:spPr>
        <p:txBody>
          <a:bodyPr wrap="square">
            <a:spAutoFit/>
          </a:bodyPr>
          <a:lstStyle/>
          <a:p>
            <a:pPr algn="just"/>
            <a:r>
              <a:rPr lang="en-US" sz="2800" dirty="0"/>
              <a:t>“</a:t>
            </a:r>
            <a:r>
              <a:rPr lang="en-US" sz="2800" b="1" dirty="0">
                <a:solidFill>
                  <a:srgbClr val="3333FF"/>
                </a:solidFill>
                <a:ea typeface="+mj-ea"/>
                <a:cs typeface="+mj-cs"/>
              </a:rPr>
              <a:t>Though Luther vehemently opposed the allegorizing of Scripture, </a:t>
            </a:r>
            <a:r>
              <a:rPr lang="en-US" sz="2800" b="1" u="sng" dirty="0">
                <a:solidFill>
                  <a:srgbClr val="3333FF"/>
                </a:solidFill>
                <a:ea typeface="+mj-ea"/>
                <a:cs typeface="+mj-cs"/>
              </a:rPr>
              <a:t>he too occasionally allegorized</a:t>
            </a:r>
            <a:r>
              <a:rPr lang="en-US" sz="2800" dirty="0"/>
              <a:t>. For instance, he stated that Noah’s Ark is an allegory of the Church. For Luther, Bible interpretation is to be centered in Christ. Rather than allegorizing the Old Testament, he saw Christ frequently in the Old Testament, often beyond what is legitimately provided for in proper interpretation.”</a:t>
            </a:r>
          </a:p>
        </p:txBody>
      </p:sp>
    </p:spTree>
    <p:extLst>
      <p:ext uri="{BB962C8B-B14F-4D97-AF65-F5344CB8AC3E}">
        <p14:creationId xmlns:p14="http://schemas.microsoft.com/office/powerpoint/2010/main" val="293273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57150" y="188845"/>
            <a:ext cx="9029700" cy="609600"/>
          </a:xfrm>
        </p:spPr>
        <p:txBody>
          <a:bodyPr>
            <a:normAutofit fontScale="90000"/>
          </a:bodyPr>
          <a:lstStyle/>
          <a:p>
            <a:pPr algn="ctr" eaLnBrk="1" hangingPunct="1">
              <a:lnSpc>
                <a:spcPct val="100000"/>
              </a:lnSpc>
            </a:pPr>
            <a:r>
              <a:rPr lang="en-US" altLang="en-US" sz="3600" b="1" dirty="0">
                <a:solidFill>
                  <a:srgbClr val="008000"/>
                </a:solidFill>
                <a:latin typeface="+mn-lt"/>
              </a:rPr>
              <a:t>V.</a:t>
            </a:r>
            <a:r>
              <a:rPr lang="en-US" altLang="en-US" sz="3600" b="1" dirty="0">
                <a:solidFill>
                  <a:srgbClr val="3333FF"/>
                </a:solidFill>
                <a:latin typeface="+mn-lt"/>
              </a:rPr>
              <a:t> The Reformers’ Incomplete Reforms</a:t>
            </a:r>
          </a:p>
        </p:txBody>
      </p:sp>
      <p:sp>
        <p:nvSpPr>
          <p:cNvPr id="17411" name="Rectangle 7"/>
          <p:cNvSpPr>
            <a:spLocks noGrp="1" noChangeArrowheads="1"/>
          </p:cNvSpPr>
          <p:nvPr>
            <p:ph type="body" idx="1"/>
          </p:nvPr>
        </p:nvSpPr>
        <p:spPr>
          <a:xfrm>
            <a:off x="465826" y="1138687"/>
            <a:ext cx="8229600" cy="5608622"/>
          </a:xfrm>
        </p:spPr>
        <p:txBody>
          <a:bodyPr>
            <a:normAutofit fontScale="92500"/>
          </a:bodyPr>
          <a:lstStyle/>
          <a:p>
            <a:pPr marL="457200" indent="-457200">
              <a:lnSpc>
                <a:spcPct val="100000"/>
              </a:lnSpc>
              <a:spcBef>
                <a:spcPts val="0"/>
              </a:spcBef>
              <a:spcAft>
                <a:spcPts val="2400"/>
              </a:spcAft>
              <a:buClr>
                <a:srgbClr val="CC00CC"/>
              </a:buClr>
              <a:buFont typeface="+mj-lt"/>
              <a:buAutoNum type="alphaUcPeriod"/>
            </a:pPr>
            <a:r>
              <a:rPr lang="en-US" altLang="en-US" sz="2800" dirty="0"/>
              <a:t>Selective literalism</a:t>
            </a:r>
          </a:p>
          <a:p>
            <a:pPr marL="457200" indent="-457200">
              <a:lnSpc>
                <a:spcPct val="100000"/>
              </a:lnSpc>
              <a:spcBef>
                <a:spcPts val="0"/>
              </a:spcBef>
              <a:spcAft>
                <a:spcPts val="2400"/>
              </a:spcAft>
              <a:buClr>
                <a:srgbClr val="CC00CC"/>
              </a:buClr>
              <a:buFont typeface="+mj-lt"/>
              <a:buAutoNum type="alphaUcPeriod"/>
            </a:pPr>
            <a:r>
              <a:rPr lang="en-US" altLang="en-US" sz="2800" b="1" dirty="0">
                <a:solidFill>
                  <a:srgbClr val="CC00CC"/>
                </a:solidFill>
              </a:rPr>
              <a:t>“</a:t>
            </a:r>
            <a:r>
              <a:rPr lang="en-US" altLang="en-US" sz="2800" b="1" u="sng" dirty="0">
                <a:solidFill>
                  <a:srgbClr val="CC00CC"/>
                </a:solidFill>
              </a:rPr>
              <a:t>Irresponsibly” dealt with eschatology</a:t>
            </a:r>
          </a:p>
          <a:p>
            <a:pPr marL="457200" indent="-457200">
              <a:lnSpc>
                <a:spcPct val="100000"/>
              </a:lnSpc>
              <a:spcBef>
                <a:spcPts val="0"/>
              </a:spcBef>
              <a:spcAft>
                <a:spcPts val="2400"/>
              </a:spcAft>
              <a:buClr>
                <a:srgbClr val="CC00CC"/>
              </a:buClr>
              <a:buFont typeface="+mj-lt"/>
              <a:buAutoNum type="alphaUcPeriod"/>
            </a:pPr>
            <a:r>
              <a:rPr lang="en-US" altLang="en-US" sz="2800" dirty="0"/>
              <a:t>Retained and Perpetuated Augustinian Amillennialism</a:t>
            </a:r>
          </a:p>
          <a:p>
            <a:pPr marL="457200" indent="-457200">
              <a:lnSpc>
                <a:spcPct val="100000"/>
              </a:lnSpc>
              <a:spcBef>
                <a:spcPts val="0"/>
              </a:spcBef>
              <a:spcAft>
                <a:spcPts val="2400"/>
              </a:spcAft>
              <a:buClr>
                <a:srgbClr val="CC00CC"/>
              </a:buClr>
              <a:buFont typeface="+mj-lt"/>
              <a:buAutoNum type="alphaUcPeriod"/>
            </a:pPr>
            <a:r>
              <a:rPr lang="en-US" altLang="en-US" sz="2800" dirty="0"/>
              <a:t>Perpetuated Roman Catholicism’s Errors</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Wanted to ‘reform’ not leave the Church</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Infant baptism</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Consubstantiation</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Church = the earthly kingdom</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Anti-Semitism</a:t>
            </a:r>
          </a:p>
        </p:txBody>
      </p:sp>
    </p:spTree>
    <p:extLst>
      <p:ext uri="{BB962C8B-B14F-4D97-AF65-F5344CB8AC3E}">
        <p14:creationId xmlns:p14="http://schemas.microsoft.com/office/powerpoint/2010/main" val="1491861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sz="3200" b="1" dirty="0">
                <a:solidFill>
                  <a:srgbClr val="3333FF"/>
                </a:solidFill>
                <a:latin typeface="+mn-lt"/>
              </a:rPr>
              <a:t>Allegorization</a:t>
            </a:r>
            <a:endParaRPr lang="en-US" altLang="en-US" sz="3600" b="1" dirty="0">
              <a:solidFill>
                <a:srgbClr val="3333FF"/>
              </a:solidFill>
              <a:latin typeface="+mn-lt"/>
            </a:endParaRPr>
          </a:p>
        </p:txBody>
      </p:sp>
      <p:sp>
        <p:nvSpPr>
          <p:cNvPr id="3" name="Content Placeholder 2"/>
          <p:cNvSpPr>
            <a:spLocks noGrp="1"/>
          </p:cNvSpPr>
          <p:nvPr>
            <p:ph idx="1"/>
          </p:nvPr>
        </p:nvSpPr>
        <p:spPr>
          <a:xfrm>
            <a:off x="0" y="1143000"/>
            <a:ext cx="9036424" cy="3733800"/>
          </a:xfrm>
        </p:spPr>
        <p:txBody>
          <a:bodyPr>
            <a:normAutofit/>
          </a:bodyPr>
          <a:lstStyle/>
          <a:p>
            <a:pPr marL="457200" indent="-457200" algn="just">
              <a:lnSpc>
                <a:spcPct val="100000"/>
              </a:lnSpc>
              <a:spcBef>
                <a:spcPts val="600"/>
              </a:spcBef>
              <a:spcAft>
                <a:spcPts val="600"/>
              </a:spcAft>
              <a:buClr>
                <a:schemeClr val="tx1"/>
              </a:buClr>
              <a:defRPr/>
            </a:pPr>
            <a:r>
              <a:rPr lang="en-US" sz="2800" dirty="0"/>
              <a:t>Allegorizing is searching for a hidden or a secret meaning underlying but remote from and unrelated in reality to the more obvious meaning of a text. In other words the literal reading is a sort of code, which needs to be deciphered to determine the more significant and hidden meaning. </a:t>
            </a:r>
            <a:r>
              <a:rPr lang="en-US" sz="2800" b="1" dirty="0">
                <a:solidFill>
                  <a:srgbClr val="3333FF"/>
                </a:solidFill>
                <a:ea typeface="+mj-ea"/>
                <a:cs typeface="+mj-cs"/>
              </a:rPr>
              <a:t>In this approach the literal is superficial; the allegorical is the true meaning.</a:t>
            </a:r>
          </a:p>
        </p:txBody>
      </p:sp>
      <p:sp>
        <p:nvSpPr>
          <p:cNvPr id="4" name="Rectangle 3">
            <a:extLst>
              <a:ext uri="{FF2B5EF4-FFF2-40B4-BE49-F238E27FC236}">
                <a16:creationId xmlns:a16="http://schemas.microsoft.com/office/drawing/2014/main" id="{4CF090DF-9F8C-4467-97F1-6B2DF60BD2EA}"/>
              </a:ext>
            </a:extLst>
          </p:cNvPr>
          <p:cNvSpPr/>
          <p:nvPr/>
        </p:nvSpPr>
        <p:spPr>
          <a:xfrm>
            <a:off x="553571" y="6139949"/>
            <a:ext cx="8036859" cy="646331"/>
          </a:xfrm>
          <a:prstGeom prst="rect">
            <a:avLst/>
          </a:prstGeom>
        </p:spPr>
        <p:txBody>
          <a:bodyPr wrap="square">
            <a:spAutoFit/>
          </a:bodyPr>
          <a:lstStyle/>
          <a:p>
            <a:pPr algn="ctr"/>
            <a:r>
              <a:rPr lang="en-US" dirty="0" err="1"/>
              <a:t>Zuck</a:t>
            </a:r>
            <a:r>
              <a:rPr lang="en-US" dirty="0"/>
              <a:t>, Roy B. </a:t>
            </a:r>
            <a:r>
              <a:rPr lang="en-US" i="1" dirty="0"/>
              <a:t>Basic Bible Interpretation: A Practical Guide to Discovering Biblical Truth (p. 29). Edited by Craig </a:t>
            </a:r>
            <a:r>
              <a:rPr lang="en-US" i="1" dirty="0" err="1"/>
              <a:t>Bubeck</a:t>
            </a:r>
            <a:r>
              <a:rPr lang="en-US" i="1" dirty="0"/>
              <a:t> Sr. Colorado Springs, CO: David C. Cook, 1991.</a:t>
            </a:r>
            <a:endParaRPr lang="en-US" dirty="0"/>
          </a:p>
        </p:txBody>
      </p:sp>
    </p:spTree>
    <p:extLst>
      <p:ext uri="{BB962C8B-B14F-4D97-AF65-F5344CB8AC3E}">
        <p14:creationId xmlns:p14="http://schemas.microsoft.com/office/powerpoint/2010/main" val="2155240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57150" y="196796"/>
            <a:ext cx="9029700" cy="609600"/>
          </a:xfrm>
        </p:spPr>
        <p:txBody>
          <a:bodyPr>
            <a:normAutofit fontScale="90000"/>
          </a:bodyPr>
          <a:lstStyle/>
          <a:p>
            <a:pPr algn="ctr" eaLnBrk="1" hangingPunct="1">
              <a:lnSpc>
                <a:spcPct val="100000"/>
              </a:lnSpc>
            </a:pPr>
            <a:r>
              <a:rPr lang="en-US" altLang="en-US" sz="3600" b="1" dirty="0">
                <a:solidFill>
                  <a:srgbClr val="008000"/>
                </a:solidFill>
                <a:latin typeface="+mn-lt"/>
              </a:rPr>
              <a:t>V.</a:t>
            </a:r>
            <a:r>
              <a:rPr lang="en-US" altLang="en-US" sz="3600" b="1" dirty="0">
                <a:solidFill>
                  <a:srgbClr val="3333FF"/>
                </a:solidFill>
                <a:latin typeface="+mn-lt"/>
              </a:rPr>
              <a:t> The Reformers’ Incomplete Reforms</a:t>
            </a:r>
          </a:p>
        </p:txBody>
      </p:sp>
      <p:sp>
        <p:nvSpPr>
          <p:cNvPr id="17411" name="Rectangle 7"/>
          <p:cNvSpPr>
            <a:spLocks noGrp="1" noChangeArrowheads="1"/>
          </p:cNvSpPr>
          <p:nvPr>
            <p:ph type="body" idx="1"/>
          </p:nvPr>
        </p:nvSpPr>
        <p:spPr>
          <a:xfrm>
            <a:off x="465826" y="1138687"/>
            <a:ext cx="8229600" cy="5608622"/>
          </a:xfrm>
        </p:spPr>
        <p:txBody>
          <a:bodyPr>
            <a:normAutofit fontScale="92500"/>
          </a:bodyPr>
          <a:lstStyle/>
          <a:p>
            <a:pPr marL="457200" indent="-457200">
              <a:lnSpc>
                <a:spcPct val="100000"/>
              </a:lnSpc>
              <a:spcBef>
                <a:spcPts val="0"/>
              </a:spcBef>
              <a:spcAft>
                <a:spcPts val="2400"/>
              </a:spcAft>
              <a:buClr>
                <a:srgbClr val="CC00CC"/>
              </a:buClr>
              <a:buFont typeface="+mj-lt"/>
              <a:buAutoNum type="alphaUcPeriod"/>
            </a:pPr>
            <a:r>
              <a:rPr lang="en-US" altLang="en-US" sz="2800" dirty="0"/>
              <a:t>Selective literalism</a:t>
            </a:r>
          </a:p>
          <a:p>
            <a:pPr marL="457200" indent="-457200">
              <a:lnSpc>
                <a:spcPct val="100000"/>
              </a:lnSpc>
              <a:spcBef>
                <a:spcPts val="0"/>
              </a:spcBef>
              <a:spcAft>
                <a:spcPts val="2400"/>
              </a:spcAft>
              <a:buClr>
                <a:srgbClr val="CC00CC"/>
              </a:buClr>
              <a:buFont typeface="+mj-lt"/>
              <a:buAutoNum type="alphaUcPeriod"/>
            </a:pPr>
            <a:r>
              <a:rPr lang="en-US" altLang="en-US" sz="2800" dirty="0"/>
              <a:t>“Irresponsibly” dealt with eschatology</a:t>
            </a:r>
          </a:p>
          <a:p>
            <a:pPr marL="457200" indent="-457200">
              <a:lnSpc>
                <a:spcPct val="100000"/>
              </a:lnSpc>
              <a:spcBef>
                <a:spcPts val="0"/>
              </a:spcBef>
              <a:spcAft>
                <a:spcPts val="2400"/>
              </a:spcAft>
              <a:buClr>
                <a:srgbClr val="CC00CC"/>
              </a:buClr>
              <a:buFont typeface="+mj-lt"/>
              <a:buAutoNum type="alphaUcPeriod"/>
            </a:pPr>
            <a:r>
              <a:rPr lang="en-US" altLang="en-US" sz="2800" b="1" u="sng" dirty="0">
                <a:solidFill>
                  <a:srgbClr val="CC00CC"/>
                </a:solidFill>
              </a:rPr>
              <a:t>Retained and Perpetuated Augustinian Amillennialism</a:t>
            </a:r>
          </a:p>
          <a:p>
            <a:pPr marL="457200" indent="-457200">
              <a:lnSpc>
                <a:spcPct val="100000"/>
              </a:lnSpc>
              <a:spcBef>
                <a:spcPts val="0"/>
              </a:spcBef>
              <a:spcAft>
                <a:spcPts val="2400"/>
              </a:spcAft>
              <a:buClr>
                <a:srgbClr val="CC00CC"/>
              </a:buClr>
              <a:buFont typeface="+mj-lt"/>
              <a:buAutoNum type="alphaUcPeriod"/>
            </a:pPr>
            <a:r>
              <a:rPr lang="en-US" altLang="en-US" sz="2800" dirty="0"/>
              <a:t>Perpetuated Roman Catholicism’s Errors</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Wanted to ‘reform’ not leave the Church</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Infant baptism</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Consubstantiation</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Church = the earthly kingdom</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Anti-Semitism</a:t>
            </a:r>
          </a:p>
        </p:txBody>
      </p:sp>
    </p:spTree>
    <p:extLst>
      <p:ext uri="{BB962C8B-B14F-4D97-AF65-F5344CB8AC3E}">
        <p14:creationId xmlns:p14="http://schemas.microsoft.com/office/powerpoint/2010/main" val="1977099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a:xfrm>
            <a:off x="152400" y="1623194"/>
            <a:ext cx="8839200" cy="5105400"/>
          </a:xfrm>
        </p:spPr>
        <p:txBody>
          <a:bodyPr anchor="t">
            <a:noAutofit/>
          </a:bodyPr>
          <a:lstStyle/>
          <a:p>
            <a:pPr algn="just" eaLnBrk="1" hangingPunct="1">
              <a:lnSpc>
                <a:spcPct val="100000"/>
              </a:lnSpc>
            </a:pPr>
            <a:r>
              <a:rPr lang="en-US" sz="2600" b="0" dirty="0">
                <a:solidFill>
                  <a:schemeClr val="tx1"/>
                </a:solidFill>
                <a:latin typeface="+mn-lt"/>
              </a:rPr>
              <a:t>“</a:t>
            </a:r>
            <a:r>
              <a:rPr lang="en-US" sz="2600" b="1" dirty="0">
                <a:solidFill>
                  <a:srgbClr val="0000FF"/>
                </a:solidFill>
                <a:latin typeface="+mn-lt"/>
              </a:rPr>
              <a:t>Now their fiction is too childish either to need or to be worth a refutation</a:t>
            </a:r>
            <a:r>
              <a:rPr lang="en-US" sz="2600" b="0" dirty="0">
                <a:solidFill>
                  <a:schemeClr val="tx1"/>
                </a:solidFill>
                <a:latin typeface="+mn-lt"/>
              </a:rPr>
              <a:t>. And the Apocalypse, from which they undoubtedly drew a pretext for their error, does not support them. For the number ‘one thousand’ [Rev. 20:4] does not apply to the eternal blessedness of the church but only to the various disturbances that awaited the church, while still toiling on earth…</a:t>
            </a:r>
            <a:r>
              <a:rPr lang="en-US" sz="2600" b="1" dirty="0">
                <a:solidFill>
                  <a:srgbClr val="0000FF"/>
                </a:solidFill>
                <a:latin typeface="+mn-lt"/>
              </a:rPr>
              <a:t>Those who assign the children of God a thousand years in which to enjoy the inheritance of the life to come do not realize how much reproach they are casting upon Christ and his Kingdom</a:t>
            </a:r>
            <a:r>
              <a:rPr lang="en-US" sz="2600" b="0" dirty="0">
                <a:solidFill>
                  <a:schemeClr val="tx1"/>
                </a:solidFill>
                <a:latin typeface="+mn-lt"/>
              </a:rPr>
              <a:t>.”</a:t>
            </a:r>
            <a:endParaRPr lang="en-US" altLang="en-US" sz="2600" b="0" dirty="0">
              <a:solidFill>
                <a:schemeClr val="tx1"/>
              </a:solidFill>
              <a:latin typeface="+mn-lt"/>
            </a:endParaRPr>
          </a:p>
        </p:txBody>
      </p:sp>
      <p:sp>
        <p:nvSpPr>
          <p:cNvPr id="15363" name="Rectangle 3"/>
          <p:cNvSpPr>
            <a:spLocks noGrp="1" noChangeArrowheads="1"/>
          </p:cNvSpPr>
          <p:nvPr>
            <p:ph type="subTitle" sz="quarter" idx="1"/>
          </p:nvPr>
        </p:nvSpPr>
        <p:spPr>
          <a:xfrm>
            <a:off x="1600200" y="196796"/>
            <a:ext cx="5943600" cy="1298246"/>
          </a:xfrm>
        </p:spPr>
        <p:txBody>
          <a:bodyPr>
            <a:normAutofit fontScale="25000" lnSpcReduction="20000"/>
          </a:bodyPr>
          <a:lstStyle/>
          <a:p>
            <a:pPr algn="ctr">
              <a:lnSpc>
                <a:spcPct val="120000"/>
              </a:lnSpc>
              <a:spcBef>
                <a:spcPts val="0"/>
              </a:spcBef>
              <a:defRPr/>
            </a:pPr>
            <a:r>
              <a:rPr lang="en-US" sz="12800" b="1" dirty="0">
                <a:solidFill>
                  <a:srgbClr val="3333FF"/>
                </a:solidFill>
                <a:ea typeface="+mj-ea"/>
                <a:cs typeface="+mj-cs"/>
              </a:rPr>
              <a:t>John Calvin</a:t>
            </a:r>
          </a:p>
          <a:p>
            <a:pPr>
              <a:lnSpc>
                <a:spcPct val="120000"/>
              </a:lnSpc>
              <a:spcBef>
                <a:spcPts val="0"/>
              </a:spcBef>
              <a:defRPr/>
            </a:pPr>
            <a:r>
              <a:rPr lang="en-US" sz="8000" dirty="0"/>
              <a:t>(1509- 1564 </a:t>
            </a:r>
            <a:r>
              <a:rPr lang="en-US" sz="8000" cap="small" dirty="0" err="1"/>
              <a:t>a.d.</a:t>
            </a:r>
            <a:r>
              <a:rPr lang="en-US" sz="8000" dirty="0"/>
              <a:t>)</a:t>
            </a:r>
          </a:p>
          <a:p>
            <a:pPr algn="ctr" eaLnBrk="1" hangingPunct="1">
              <a:lnSpc>
                <a:spcPct val="120000"/>
              </a:lnSpc>
              <a:spcBef>
                <a:spcPts val="0"/>
              </a:spcBef>
              <a:defRPr/>
            </a:pPr>
            <a:r>
              <a:rPr lang="en-US" sz="6400" i="1" dirty="0"/>
              <a:t>Institutes of the Christian Religion</a:t>
            </a:r>
            <a:r>
              <a:rPr lang="en-US" sz="6400" dirty="0"/>
              <a:t>, III, xxv, 5. </a:t>
            </a:r>
            <a:endParaRPr lang="en-US" sz="12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52400"/>
            <a:ext cx="960408" cy="1374446"/>
          </a:xfrm>
          <a:prstGeom prst="rect">
            <a:avLst/>
          </a:prstGeom>
          <a:ln w="28575">
            <a:solidFill>
              <a:schemeClr val="bg1"/>
            </a:solidFill>
          </a:ln>
        </p:spPr>
      </p:pic>
    </p:spTree>
    <p:extLst>
      <p:ext uri="{BB962C8B-B14F-4D97-AF65-F5344CB8AC3E}">
        <p14:creationId xmlns:p14="http://schemas.microsoft.com/office/powerpoint/2010/main" val="2173580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08959" y="1608151"/>
            <a:ext cx="5351227" cy="3108543"/>
          </a:xfrm>
          <a:prstGeom prst="rect">
            <a:avLst/>
          </a:prstGeom>
        </p:spPr>
        <p:txBody>
          <a:bodyPr wrap="square">
            <a:spAutoFit/>
          </a:bodyPr>
          <a:lstStyle/>
          <a:p>
            <a:pPr algn="just"/>
            <a:r>
              <a:rPr lang="en-US" sz="2800" dirty="0">
                <a:latin typeface="Calibri" panose="020F0502020204030204" pitchFamily="34" charset="0"/>
              </a:rPr>
              <a:t>Showers explains, “The Lutheran, Reformed, and Anglican Reformers rejected Premillennialism as being ‘Jewish opinions.’ They maintained the Amillennial view which the Roman Catholic Church had adopted from Augustine.”</a:t>
            </a:r>
          </a:p>
        </p:txBody>
      </p:sp>
      <p:sp>
        <p:nvSpPr>
          <p:cNvPr id="3" name="Rectangle 2"/>
          <p:cNvSpPr/>
          <p:nvPr/>
        </p:nvSpPr>
        <p:spPr>
          <a:xfrm>
            <a:off x="2162176" y="191869"/>
            <a:ext cx="4819649" cy="1104918"/>
          </a:xfrm>
          <a:prstGeom prst="rect">
            <a:avLst/>
          </a:prstGeom>
        </p:spPr>
        <p:txBody>
          <a:bodyPr wrap="square">
            <a:spAutoFit/>
          </a:bodyPr>
          <a:lstStyle/>
          <a:p>
            <a:pPr algn="ctr" defTabSz="685800">
              <a:lnSpc>
                <a:spcPct val="90000"/>
              </a:lnSpc>
              <a:spcBef>
                <a:spcPct val="0"/>
              </a:spcBef>
              <a:spcAft>
                <a:spcPts val="600"/>
              </a:spcAft>
              <a:defRPr/>
            </a:pPr>
            <a:r>
              <a:rPr lang="en-US" sz="3200" b="1" dirty="0" err="1">
                <a:solidFill>
                  <a:srgbClr val="3333FF"/>
                </a:solidFill>
                <a:ea typeface="+mj-ea"/>
                <a:cs typeface="+mj-cs"/>
              </a:rPr>
              <a:t>Renald</a:t>
            </a:r>
            <a:r>
              <a:rPr lang="en-US" sz="3200" b="1" dirty="0">
                <a:solidFill>
                  <a:srgbClr val="3333FF"/>
                </a:solidFill>
                <a:ea typeface="+mj-ea"/>
                <a:cs typeface="+mj-cs"/>
              </a:rPr>
              <a:t> Showers</a:t>
            </a:r>
          </a:p>
          <a:p>
            <a:pPr lvl="0" algn="ctr"/>
            <a:r>
              <a:rPr lang="en-US" sz="1600" dirty="0">
                <a:latin typeface="Calibri" panose="020F0502020204030204" pitchFamily="34" charset="0"/>
              </a:rPr>
              <a:t>John </a:t>
            </a:r>
            <a:r>
              <a:rPr lang="en-US" sz="1600" dirty="0" err="1">
                <a:latin typeface="Calibri" panose="020F0502020204030204" pitchFamily="34" charset="0"/>
              </a:rPr>
              <a:t>Ankerberg</a:t>
            </a:r>
            <a:r>
              <a:rPr lang="en-US" sz="1600" dirty="0">
                <a:latin typeface="Calibri" panose="020F0502020204030204" pitchFamily="34" charset="0"/>
              </a:rPr>
              <a:t> and </a:t>
            </a:r>
            <a:r>
              <a:rPr lang="en-US" sz="1600" dirty="0" err="1">
                <a:latin typeface="Calibri" panose="020F0502020204030204" pitchFamily="34" charset="0"/>
              </a:rPr>
              <a:t>Renald</a:t>
            </a:r>
            <a:r>
              <a:rPr lang="en-US" sz="1600" dirty="0">
                <a:latin typeface="Calibri" panose="020F0502020204030204" pitchFamily="34" charset="0"/>
              </a:rPr>
              <a:t> Showers, </a:t>
            </a:r>
            <a:r>
              <a:rPr lang="en-US" sz="1600" i="1" dirty="0">
                <a:latin typeface="Calibri" panose="020F0502020204030204" pitchFamily="34" charset="0"/>
              </a:rPr>
              <a:t>The Most Asked Prophecy Questions</a:t>
            </a:r>
            <a:r>
              <a:rPr lang="en-US" sz="1600" dirty="0">
                <a:latin typeface="Calibri" panose="020F0502020204030204" pitchFamily="34" charset="0"/>
              </a:rPr>
              <a:t> (Chattanooga, TN: ATRI, 2000), 328.</a:t>
            </a:r>
            <a:endParaRPr lang="en-US" sz="3200" dirty="0">
              <a:effectLst>
                <a:outerShdw blurRad="38100" dist="38100" dir="2700000" algn="tl">
                  <a:srgbClr val="000000">
                    <a:alpha val="43137"/>
                  </a:srgbClr>
                </a:outerShdw>
              </a:effectLst>
              <a:latin typeface="Calibri" panose="020F0502020204030204" pitchFamily="34" charset="0"/>
            </a:endParaRPr>
          </a:p>
        </p:txBody>
      </p:sp>
      <p:pic>
        <p:nvPicPr>
          <p:cNvPr id="4" name="Picture 3">
            <a:extLst>
              <a:ext uri="{FF2B5EF4-FFF2-40B4-BE49-F238E27FC236}">
                <a16:creationId xmlns:a16="http://schemas.microsoft.com/office/drawing/2014/main" id="{E8DCDB8A-7568-42AC-9357-9912BB78AC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656" y="101516"/>
            <a:ext cx="1286284" cy="1097280"/>
          </a:xfrm>
          <a:prstGeom prst="rect">
            <a:avLst/>
          </a:prstGeom>
        </p:spPr>
      </p:pic>
      <p:pic>
        <p:nvPicPr>
          <p:cNvPr id="5" name="Picture 4">
            <a:extLst>
              <a:ext uri="{FF2B5EF4-FFF2-40B4-BE49-F238E27FC236}">
                <a16:creationId xmlns:a16="http://schemas.microsoft.com/office/drawing/2014/main" id="{ED396AC5-BE07-4B74-B472-759C8F9C3E48}"/>
              </a:ext>
            </a:extLst>
          </p:cNvPr>
          <p:cNvPicPr>
            <a:picLocks noChangeAspect="1"/>
          </p:cNvPicPr>
          <p:nvPr/>
        </p:nvPicPr>
        <p:blipFill>
          <a:blip r:embed="rId4"/>
          <a:stretch>
            <a:fillRect/>
          </a:stretch>
        </p:blipFill>
        <p:spPr>
          <a:xfrm>
            <a:off x="623582" y="1747299"/>
            <a:ext cx="2227046" cy="2969395"/>
          </a:xfrm>
          <a:prstGeom prst="rect">
            <a:avLst/>
          </a:prstGeom>
        </p:spPr>
      </p:pic>
    </p:spTree>
    <p:extLst>
      <p:ext uri="{BB962C8B-B14F-4D97-AF65-F5344CB8AC3E}">
        <p14:creationId xmlns:p14="http://schemas.microsoft.com/office/powerpoint/2010/main" val="1300690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82391"/>
            <a:ext cx="9144000" cy="5493812"/>
          </a:xfrm>
          <a:prstGeom prst="rect">
            <a:avLst/>
          </a:prstGeom>
        </p:spPr>
        <p:txBody>
          <a:bodyPr wrap="square">
            <a:spAutoFit/>
          </a:bodyPr>
          <a:lstStyle/>
          <a:p>
            <a:pPr algn="just"/>
            <a:r>
              <a:rPr lang="en-US" sz="2600" dirty="0">
                <a:cs typeface="Calibri" panose="020F0502020204030204" pitchFamily="34" charset="0"/>
              </a:rPr>
              <a:t>“</a:t>
            </a:r>
            <a:r>
              <a:rPr lang="en-US" sz="2600" dirty="0"/>
              <a:t>The inheritance from the Augustinian tradition that modern Europe received, . . .resulted in a continuance of an eschatology that upheld the essentially anti-</a:t>
            </a:r>
            <a:r>
              <a:rPr lang="en-US" sz="2600" dirty="0" err="1"/>
              <a:t>Judiac</a:t>
            </a:r>
            <a:r>
              <a:rPr lang="en-US" sz="2600" dirty="0"/>
              <a:t> thesis, </a:t>
            </a:r>
            <a:r>
              <a:rPr lang="en-US" sz="2600" b="1" dirty="0">
                <a:solidFill>
                  <a:srgbClr val="3333FF"/>
                </a:solidFill>
                <a:ea typeface="+mj-ea"/>
                <a:cs typeface="+mj-cs"/>
              </a:rPr>
              <a:t>namely, the transference of blessings, formerly promised to Israel, to the Christian church for it's fulfillment</a:t>
            </a:r>
            <a:r>
              <a:rPr lang="en-US" sz="2600" dirty="0"/>
              <a:t>...On a much larger scale </a:t>
            </a:r>
            <a:r>
              <a:rPr lang="en-US" sz="2600" b="1" dirty="0">
                <a:solidFill>
                  <a:srgbClr val="3333FF"/>
                </a:solidFill>
                <a:ea typeface="+mj-ea"/>
                <a:cs typeface="+mj-cs"/>
              </a:rPr>
              <a:t>the reformed movement maintained its allegiance to Augustinian eschatology</a:t>
            </a:r>
            <a:r>
              <a:rPr lang="en-US" sz="2600" dirty="0"/>
              <a:t>, which essentially found authoritative expression in the writings of Francis </a:t>
            </a:r>
            <a:r>
              <a:rPr lang="en-US" sz="2600" dirty="0" err="1"/>
              <a:t>Turretin</a:t>
            </a:r>
            <a:r>
              <a:rPr lang="en-US" sz="2600" dirty="0"/>
              <a:t> (1623–1687) who studied at Calvin's academy in Geneva and later taught there for 30 years. His monumental </a:t>
            </a:r>
            <a:r>
              <a:rPr lang="en-US" sz="2600" i="1" dirty="0"/>
              <a:t>Institutes of </a:t>
            </a:r>
            <a:r>
              <a:rPr lang="en-US" sz="2600" i="1" dirty="0" err="1"/>
              <a:t>Elenctic</a:t>
            </a:r>
            <a:r>
              <a:rPr lang="en-US" sz="2600" i="1" dirty="0"/>
              <a:t> Theology</a:t>
            </a:r>
            <a:r>
              <a:rPr lang="en-US" sz="2600" dirty="0"/>
              <a:t> became the epitome of reformed doctrine. </a:t>
            </a:r>
            <a:r>
              <a:rPr lang="en-US" sz="2600" b="1" dirty="0">
                <a:solidFill>
                  <a:srgbClr val="3333FF"/>
                </a:solidFill>
              </a:rPr>
              <a:t>Not surprisingly, his quotations of Augustine are copious, even far exceeding references to Calvin. Consequently, </a:t>
            </a:r>
            <a:r>
              <a:rPr lang="en-US" sz="2600" b="1" dirty="0" err="1">
                <a:solidFill>
                  <a:srgbClr val="3333FF"/>
                </a:solidFill>
              </a:rPr>
              <a:t>Turretin's</a:t>
            </a:r>
            <a:r>
              <a:rPr lang="en-US" sz="2600" b="1" dirty="0">
                <a:solidFill>
                  <a:srgbClr val="3333FF"/>
                </a:solidFill>
              </a:rPr>
              <a:t> eschatology is almost predictable. . .</a:t>
            </a:r>
            <a:endParaRPr lang="en-US" sz="2600" dirty="0">
              <a:cs typeface="Calibri" panose="020F0502020204030204" pitchFamily="34" charset="0"/>
            </a:endParaRPr>
          </a:p>
        </p:txBody>
      </p:sp>
      <p:sp>
        <p:nvSpPr>
          <p:cNvPr id="3" name="Rectangle 2"/>
          <p:cNvSpPr/>
          <p:nvPr/>
        </p:nvSpPr>
        <p:spPr>
          <a:xfrm>
            <a:off x="1129431" y="204745"/>
            <a:ext cx="6885138" cy="1154162"/>
          </a:xfrm>
          <a:prstGeom prst="rect">
            <a:avLst/>
          </a:prstGeom>
        </p:spPr>
        <p:txBody>
          <a:bodyPr wrap="square">
            <a:spAutoFit/>
          </a:bodyPr>
          <a:lstStyle/>
          <a:p>
            <a:pPr algn="ctr">
              <a:spcAft>
                <a:spcPts val="600"/>
              </a:spcAft>
            </a:pPr>
            <a:r>
              <a:rPr lang="en-US" sz="3200" b="1" dirty="0">
                <a:solidFill>
                  <a:srgbClr val="3333FF"/>
                </a:solidFill>
                <a:ea typeface="+mj-ea"/>
                <a:cs typeface="+mj-cs"/>
              </a:rPr>
              <a:t>Barry Horner</a:t>
            </a:r>
          </a:p>
          <a:p>
            <a:pPr lvl="0" algn="ctr"/>
            <a:r>
              <a:rPr lang="en-US" sz="1600" i="1" dirty="0">
                <a:latin typeface="Calibri" panose="020F0502020204030204" pitchFamily="34" charset="0"/>
              </a:rPr>
              <a:t>Future Israel: Why Christian Anti-Judaism Must Be Challenged</a:t>
            </a:r>
            <a:r>
              <a:rPr lang="en-US" sz="1600" dirty="0">
                <a:latin typeface="Calibri" panose="020F0502020204030204" pitchFamily="34" charset="0"/>
              </a:rPr>
              <a:t>, ed. E. Ray </a:t>
            </a:r>
            <a:r>
              <a:rPr lang="en-US" sz="1600" dirty="0" err="1">
                <a:latin typeface="Calibri" panose="020F0502020204030204" pitchFamily="34" charset="0"/>
              </a:rPr>
              <a:t>Clendenen</a:t>
            </a:r>
            <a:r>
              <a:rPr lang="en-US" sz="1600" dirty="0">
                <a:latin typeface="Calibri" panose="020F0502020204030204" pitchFamily="34" charset="0"/>
              </a:rPr>
              <a:t>, NAC </a:t>
            </a:r>
            <a:r>
              <a:rPr lang="en-US" sz="1600" dirty="0" err="1">
                <a:latin typeface="Calibri" panose="020F0502020204030204" pitchFamily="34" charset="0"/>
              </a:rPr>
              <a:t>Stuides</a:t>
            </a:r>
            <a:r>
              <a:rPr lang="en-US" sz="1600" dirty="0">
                <a:latin typeface="Calibri" panose="020F0502020204030204" pitchFamily="34" charset="0"/>
              </a:rPr>
              <a:t> in Bible &amp; Theology (Nashville, TN: Baker, 2007), 155-60.</a:t>
            </a:r>
          </a:p>
        </p:txBody>
      </p:sp>
      <p:pic>
        <p:nvPicPr>
          <p:cNvPr id="4" name="Picture 3">
            <a:extLst>
              <a:ext uri="{FF2B5EF4-FFF2-40B4-BE49-F238E27FC236}">
                <a16:creationId xmlns:a16="http://schemas.microsoft.com/office/drawing/2014/main" id="{8F0C2C7E-A0F7-49B5-81FD-7F0E587ADD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397" y="111435"/>
            <a:ext cx="822960" cy="1097280"/>
          </a:xfrm>
          <a:prstGeom prst="rect">
            <a:avLst/>
          </a:prstGeom>
          <a:ln w="28575">
            <a:solidFill>
              <a:schemeClr val="bg1"/>
            </a:solidFill>
          </a:ln>
        </p:spPr>
      </p:pic>
    </p:spTree>
    <p:extLst>
      <p:ext uri="{BB962C8B-B14F-4D97-AF65-F5344CB8AC3E}">
        <p14:creationId xmlns:p14="http://schemas.microsoft.com/office/powerpoint/2010/main" val="1344244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 y="1312808"/>
            <a:ext cx="9067800" cy="4247317"/>
          </a:xfrm>
          <a:prstGeom prst="rect">
            <a:avLst/>
          </a:prstGeom>
        </p:spPr>
        <p:txBody>
          <a:bodyPr wrap="square">
            <a:spAutoFit/>
          </a:bodyPr>
          <a:lstStyle/>
          <a:p>
            <a:pPr algn="just"/>
            <a:r>
              <a:rPr lang="en-US" sz="2700" dirty="0">
                <a:latin typeface="Calibri" panose="020F0502020204030204" pitchFamily="34" charset="0"/>
              </a:rPr>
              <a:t>...Of course such a mass incorporation into the church is to the exclusion of any perpetuation of Jewish identity. In classic Augustinian fashion, there is token recognition of Jewish individuality for a time, though </a:t>
            </a:r>
            <a:r>
              <a:rPr lang="en-US" sz="2700" b="1" dirty="0">
                <a:solidFill>
                  <a:srgbClr val="3333FF"/>
                </a:solidFill>
                <a:ea typeface="+mj-ea"/>
                <a:cs typeface="+mj-cs"/>
              </a:rPr>
              <a:t>any form of Jewish restoration was considered to be a gross form of chiliasm</a:t>
            </a:r>
            <a:r>
              <a:rPr lang="en-US" sz="2700" dirty="0">
                <a:latin typeface="Calibri" panose="020F0502020204030204" pitchFamily="34" charset="0"/>
              </a:rPr>
              <a:t>. </a:t>
            </a:r>
            <a:r>
              <a:rPr lang="en-US" sz="2700" dirty="0" err="1">
                <a:latin typeface="Calibri" panose="020F0502020204030204" pitchFamily="34" charset="0"/>
              </a:rPr>
              <a:t>Turretin's</a:t>
            </a:r>
            <a:r>
              <a:rPr lang="en-US" sz="2700" dirty="0">
                <a:latin typeface="Calibri" panose="020F0502020204030204" pitchFamily="34" charset="0"/>
              </a:rPr>
              <a:t> </a:t>
            </a:r>
            <a:r>
              <a:rPr lang="en-US" sz="2700" i="1" dirty="0">
                <a:latin typeface="Calibri" panose="020F0502020204030204" pitchFamily="34" charset="0"/>
              </a:rPr>
              <a:t>Institutes</a:t>
            </a:r>
            <a:r>
              <a:rPr lang="en-US" sz="2700" dirty="0">
                <a:latin typeface="Calibri" panose="020F0502020204030204" pitchFamily="34" charset="0"/>
              </a:rPr>
              <a:t> became the central textbook for systematic theology in American Ivy League colleges during the later half of the 18</a:t>
            </a:r>
            <a:r>
              <a:rPr lang="en-US" sz="2700" baseline="30000" dirty="0">
                <a:latin typeface="Calibri" panose="020F0502020204030204" pitchFamily="34" charset="0"/>
              </a:rPr>
              <a:t>th</a:t>
            </a:r>
            <a:r>
              <a:rPr lang="en-US" sz="2700" dirty="0">
                <a:latin typeface="Calibri" panose="020F0502020204030204" pitchFamily="34" charset="0"/>
              </a:rPr>
              <a:t> century. It is not surprising that the early theologians of Princeton Theological Seminary highly esteemed this most influential legacy, and of course it's eschatology</a:t>
            </a:r>
            <a:r>
              <a:rPr lang="en-US" sz="2700" dirty="0">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3663561E-C500-4D2F-8A6C-417F4BF97BAD}"/>
              </a:ext>
            </a:extLst>
          </p:cNvPr>
          <p:cNvSpPr/>
          <p:nvPr/>
        </p:nvSpPr>
        <p:spPr>
          <a:xfrm>
            <a:off x="1129431" y="204745"/>
            <a:ext cx="6885138" cy="1154162"/>
          </a:xfrm>
          <a:prstGeom prst="rect">
            <a:avLst/>
          </a:prstGeom>
        </p:spPr>
        <p:txBody>
          <a:bodyPr wrap="square">
            <a:spAutoFit/>
          </a:bodyPr>
          <a:lstStyle/>
          <a:p>
            <a:pPr algn="ctr">
              <a:spcAft>
                <a:spcPts val="600"/>
              </a:spcAft>
            </a:pPr>
            <a:r>
              <a:rPr lang="en-US" sz="3200" b="1" dirty="0">
                <a:solidFill>
                  <a:srgbClr val="3333FF"/>
                </a:solidFill>
                <a:ea typeface="+mj-ea"/>
                <a:cs typeface="+mj-cs"/>
              </a:rPr>
              <a:t>Barry Horner</a:t>
            </a:r>
          </a:p>
          <a:p>
            <a:pPr lvl="0" algn="ctr"/>
            <a:r>
              <a:rPr lang="en-US" sz="1600" i="1" dirty="0">
                <a:latin typeface="Calibri" panose="020F0502020204030204" pitchFamily="34" charset="0"/>
              </a:rPr>
              <a:t>Future Israel: Why Christian Anti-Judaism Must Be Challenged</a:t>
            </a:r>
            <a:r>
              <a:rPr lang="en-US" sz="1600" dirty="0">
                <a:latin typeface="Calibri" panose="020F0502020204030204" pitchFamily="34" charset="0"/>
              </a:rPr>
              <a:t>, ed. E. Ray </a:t>
            </a:r>
            <a:r>
              <a:rPr lang="en-US" sz="1600" dirty="0" err="1">
                <a:latin typeface="Calibri" panose="020F0502020204030204" pitchFamily="34" charset="0"/>
              </a:rPr>
              <a:t>Clendenen</a:t>
            </a:r>
            <a:r>
              <a:rPr lang="en-US" sz="1600" dirty="0">
                <a:latin typeface="Calibri" panose="020F0502020204030204" pitchFamily="34" charset="0"/>
              </a:rPr>
              <a:t>, NAC </a:t>
            </a:r>
            <a:r>
              <a:rPr lang="en-US" sz="1600" dirty="0" err="1">
                <a:latin typeface="Calibri" panose="020F0502020204030204" pitchFamily="34" charset="0"/>
              </a:rPr>
              <a:t>Stuides</a:t>
            </a:r>
            <a:r>
              <a:rPr lang="en-US" sz="1600" dirty="0">
                <a:latin typeface="Calibri" panose="020F0502020204030204" pitchFamily="34" charset="0"/>
              </a:rPr>
              <a:t> in Bible &amp; Theology (Nashville, TN: Baker, 2007), 155-60.</a:t>
            </a:r>
          </a:p>
        </p:txBody>
      </p:sp>
      <p:pic>
        <p:nvPicPr>
          <p:cNvPr id="5" name="Picture 4">
            <a:extLst>
              <a:ext uri="{FF2B5EF4-FFF2-40B4-BE49-F238E27FC236}">
                <a16:creationId xmlns:a16="http://schemas.microsoft.com/office/drawing/2014/main" id="{A62D65CC-281D-4A9E-80B8-21C4CF50C7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397" y="111435"/>
            <a:ext cx="822960" cy="1097280"/>
          </a:xfrm>
          <a:prstGeom prst="rect">
            <a:avLst/>
          </a:prstGeom>
          <a:ln w="28575">
            <a:solidFill>
              <a:schemeClr val="bg1"/>
            </a:solidFill>
          </a:ln>
        </p:spPr>
      </p:pic>
    </p:spTree>
    <p:extLst>
      <p:ext uri="{BB962C8B-B14F-4D97-AF65-F5344CB8AC3E}">
        <p14:creationId xmlns:p14="http://schemas.microsoft.com/office/powerpoint/2010/main" val="24569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Session 1-2 Outline</a:t>
            </a:r>
          </a:p>
        </p:txBody>
      </p:sp>
      <p:sp>
        <p:nvSpPr>
          <p:cNvPr id="3" name="Subtitle 2"/>
          <p:cNvSpPr>
            <a:spLocks noGrp="1"/>
          </p:cNvSpPr>
          <p:nvPr>
            <p:ph type="subTitle" idx="1"/>
          </p:nvPr>
        </p:nvSpPr>
        <p:spPr>
          <a:xfrm>
            <a:off x="251013" y="1170774"/>
            <a:ext cx="8735332" cy="5145943"/>
          </a:xfrm>
        </p:spPr>
        <p:txBody>
          <a:bodyPr>
            <a:noAutofit/>
          </a:bodyPr>
          <a:lstStyle/>
          <a:p>
            <a:pPr marL="461963" indent="-461963" algn="l">
              <a:lnSpc>
                <a:spcPct val="100000"/>
              </a:lnSpc>
              <a:spcBef>
                <a:spcPts val="0"/>
              </a:spcBef>
              <a:spcAft>
                <a:spcPts val="1800"/>
              </a:spcAft>
              <a:buFont typeface="+mj-lt"/>
              <a:buAutoNum type="romanUcPeriod"/>
            </a:pPr>
            <a:r>
              <a:rPr lang="en-US" sz="3400" b="1" u="sng" dirty="0">
                <a:solidFill>
                  <a:srgbClr val="3333FF"/>
                </a:solidFill>
                <a:ea typeface="+mj-ea"/>
                <a:cs typeface="+mj-cs"/>
              </a:rPr>
              <a:t>Important Assumptions and Prerequisites</a:t>
            </a:r>
          </a:p>
          <a:p>
            <a:pPr marL="914400" lvl="1" indent="-452438" algn="l">
              <a:lnSpc>
                <a:spcPct val="100000"/>
              </a:lnSpc>
              <a:spcBef>
                <a:spcPts val="0"/>
              </a:spcBef>
              <a:spcAft>
                <a:spcPts val="1800"/>
              </a:spcAft>
              <a:buFont typeface="+mj-lt"/>
              <a:buAutoNum type="alphaUcPeriod"/>
            </a:pPr>
            <a:r>
              <a:rPr lang="en-US" sz="3200" dirty="0"/>
              <a:t>The Inspiration &amp; Authority of Scripture</a:t>
            </a:r>
          </a:p>
          <a:p>
            <a:pPr marL="1376363" lvl="2" indent="-461963" algn="l">
              <a:lnSpc>
                <a:spcPct val="100000"/>
              </a:lnSpc>
              <a:spcBef>
                <a:spcPts val="0"/>
              </a:spcBef>
              <a:spcAft>
                <a:spcPts val="1800"/>
              </a:spcAft>
              <a:buFont typeface="+mj-lt"/>
              <a:buAutoNum type="arabicPeriod"/>
            </a:pPr>
            <a:r>
              <a:rPr lang="en-US" sz="3200" dirty="0"/>
              <a:t>Revelation</a:t>
            </a:r>
          </a:p>
          <a:p>
            <a:pPr marL="1376363" lvl="2" indent="-461963" algn="l">
              <a:lnSpc>
                <a:spcPct val="100000"/>
              </a:lnSpc>
              <a:spcBef>
                <a:spcPts val="0"/>
              </a:spcBef>
              <a:spcAft>
                <a:spcPts val="1800"/>
              </a:spcAft>
              <a:buFont typeface="+mj-lt"/>
              <a:buAutoNum type="arabicPeriod"/>
            </a:pPr>
            <a:r>
              <a:rPr lang="en-US" sz="3200" dirty="0"/>
              <a:t>Inspiration</a:t>
            </a:r>
          </a:p>
          <a:p>
            <a:pPr marL="1376363" lvl="2" indent="-461963" algn="l">
              <a:lnSpc>
                <a:spcPct val="100000"/>
              </a:lnSpc>
              <a:spcBef>
                <a:spcPts val="0"/>
              </a:spcBef>
              <a:spcAft>
                <a:spcPts val="1800"/>
              </a:spcAft>
              <a:buFont typeface="+mj-lt"/>
              <a:buAutoNum type="arabicPeriod"/>
            </a:pPr>
            <a:r>
              <a:rPr lang="en-US" sz="3200" dirty="0"/>
              <a:t>Inerrancy</a:t>
            </a:r>
          </a:p>
          <a:p>
            <a:pPr marL="1376363" lvl="2" indent="-461963" algn="l">
              <a:lnSpc>
                <a:spcPct val="100000"/>
              </a:lnSpc>
              <a:spcBef>
                <a:spcPts val="0"/>
              </a:spcBef>
              <a:spcAft>
                <a:spcPts val="1800"/>
              </a:spcAft>
              <a:buFont typeface="+mj-lt"/>
              <a:buAutoNum type="arabicPeriod"/>
            </a:pPr>
            <a:r>
              <a:rPr lang="en-US" sz="3200" dirty="0"/>
              <a:t>Canon</a:t>
            </a:r>
          </a:p>
          <a:p>
            <a:pPr marL="1376363" lvl="2" indent="-461963" algn="l">
              <a:lnSpc>
                <a:spcPct val="100000"/>
              </a:lnSpc>
              <a:spcBef>
                <a:spcPts val="0"/>
              </a:spcBef>
              <a:spcAft>
                <a:spcPts val="1800"/>
              </a:spcAft>
              <a:buFont typeface="+mj-lt"/>
              <a:buAutoNum type="arabicPeriod"/>
            </a:pPr>
            <a:r>
              <a:rPr lang="en-US" sz="3200" dirty="0"/>
              <a:t>Hermeneutics</a:t>
            </a:r>
          </a:p>
        </p:txBody>
      </p:sp>
    </p:spTree>
    <p:extLst>
      <p:ext uri="{BB962C8B-B14F-4D97-AF65-F5344CB8AC3E}">
        <p14:creationId xmlns:p14="http://schemas.microsoft.com/office/powerpoint/2010/main" val="3604390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57150" y="196796"/>
            <a:ext cx="9029700" cy="609600"/>
          </a:xfrm>
        </p:spPr>
        <p:txBody>
          <a:bodyPr>
            <a:normAutofit fontScale="90000"/>
          </a:bodyPr>
          <a:lstStyle/>
          <a:p>
            <a:pPr algn="ctr" eaLnBrk="1" hangingPunct="1">
              <a:lnSpc>
                <a:spcPct val="100000"/>
              </a:lnSpc>
            </a:pPr>
            <a:r>
              <a:rPr lang="en-US" altLang="en-US" sz="3600" b="1" dirty="0">
                <a:solidFill>
                  <a:srgbClr val="008000"/>
                </a:solidFill>
                <a:latin typeface="+mn-lt"/>
              </a:rPr>
              <a:t>V.</a:t>
            </a:r>
            <a:r>
              <a:rPr lang="en-US" altLang="en-US" sz="3600" b="1" dirty="0">
                <a:solidFill>
                  <a:srgbClr val="3333FF"/>
                </a:solidFill>
                <a:latin typeface="+mn-lt"/>
              </a:rPr>
              <a:t> The Reformers’ Incomplete Reforms</a:t>
            </a:r>
          </a:p>
        </p:txBody>
      </p:sp>
      <p:sp>
        <p:nvSpPr>
          <p:cNvPr id="17411" name="Rectangle 7"/>
          <p:cNvSpPr>
            <a:spLocks noGrp="1" noChangeArrowheads="1"/>
          </p:cNvSpPr>
          <p:nvPr>
            <p:ph type="body" idx="1"/>
          </p:nvPr>
        </p:nvSpPr>
        <p:spPr>
          <a:xfrm>
            <a:off x="465826" y="1138687"/>
            <a:ext cx="8229600" cy="5608622"/>
          </a:xfrm>
        </p:spPr>
        <p:txBody>
          <a:bodyPr>
            <a:normAutofit fontScale="92500"/>
          </a:bodyPr>
          <a:lstStyle/>
          <a:p>
            <a:pPr marL="457200" indent="-457200">
              <a:lnSpc>
                <a:spcPct val="100000"/>
              </a:lnSpc>
              <a:spcBef>
                <a:spcPts val="0"/>
              </a:spcBef>
              <a:spcAft>
                <a:spcPts val="2400"/>
              </a:spcAft>
              <a:buClr>
                <a:srgbClr val="CC00CC"/>
              </a:buClr>
              <a:buFont typeface="+mj-lt"/>
              <a:buAutoNum type="alphaUcPeriod"/>
            </a:pPr>
            <a:r>
              <a:rPr lang="en-US" altLang="en-US" sz="2800" dirty="0"/>
              <a:t>Selective literalism</a:t>
            </a:r>
          </a:p>
          <a:p>
            <a:pPr marL="457200" indent="-457200">
              <a:lnSpc>
                <a:spcPct val="100000"/>
              </a:lnSpc>
              <a:spcBef>
                <a:spcPts val="0"/>
              </a:spcBef>
              <a:spcAft>
                <a:spcPts val="2400"/>
              </a:spcAft>
              <a:buClr>
                <a:srgbClr val="CC00CC"/>
              </a:buClr>
              <a:buFont typeface="+mj-lt"/>
              <a:buAutoNum type="alphaUcPeriod"/>
            </a:pPr>
            <a:r>
              <a:rPr lang="en-US" altLang="en-US" sz="2800" dirty="0"/>
              <a:t>“Irresponsibly” dealt with eschatology</a:t>
            </a:r>
          </a:p>
          <a:p>
            <a:pPr marL="457200" indent="-457200">
              <a:lnSpc>
                <a:spcPct val="100000"/>
              </a:lnSpc>
              <a:spcBef>
                <a:spcPts val="0"/>
              </a:spcBef>
              <a:spcAft>
                <a:spcPts val="2400"/>
              </a:spcAft>
              <a:buClr>
                <a:srgbClr val="CC00CC"/>
              </a:buClr>
              <a:buFont typeface="+mj-lt"/>
              <a:buAutoNum type="alphaUcPeriod"/>
            </a:pPr>
            <a:r>
              <a:rPr lang="en-US" altLang="en-US" sz="2800" dirty="0"/>
              <a:t>Retained and Perpetuated Augustinian Amillennialism</a:t>
            </a:r>
          </a:p>
          <a:p>
            <a:pPr marL="457200" indent="-457200">
              <a:lnSpc>
                <a:spcPct val="100000"/>
              </a:lnSpc>
              <a:spcBef>
                <a:spcPts val="0"/>
              </a:spcBef>
              <a:spcAft>
                <a:spcPts val="2400"/>
              </a:spcAft>
              <a:buClr>
                <a:srgbClr val="CC00CC"/>
              </a:buClr>
              <a:buFont typeface="+mj-lt"/>
              <a:buAutoNum type="alphaUcPeriod"/>
            </a:pPr>
            <a:r>
              <a:rPr lang="en-US" altLang="en-US" sz="2800" b="1" u="sng" dirty="0">
                <a:solidFill>
                  <a:srgbClr val="CC00CC"/>
                </a:solidFill>
              </a:rPr>
              <a:t>Perpetuated Roman Catholicism’s Errors</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Wanted to ‘reform’ not leave the Church</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Infant baptism</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Consubstantiation</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Church = the earthly kingdom</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Anti-Semitism</a:t>
            </a:r>
          </a:p>
        </p:txBody>
      </p:sp>
    </p:spTree>
    <p:extLst>
      <p:ext uri="{BB962C8B-B14F-4D97-AF65-F5344CB8AC3E}">
        <p14:creationId xmlns:p14="http://schemas.microsoft.com/office/powerpoint/2010/main" val="798529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57150" y="196796"/>
            <a:ext cx="9029700" cy="609600"/>
          </a:xfrm>
        </p:spPr>
        <p:txBody>
          <a:bodyPr>
            <a:normAutofit fontScale="90000"/>
          </a:bodyPr>
          <a:lstStyle/>
          <a:p>
            <a:pPr algn="ctr" eaLnBrk="1" hangingPunct="1">
              <a:lnSpc>
                <a:spcPct val="100000"/>
              </a:lnSpc>
            </a:pPr>
            <a:r>
              <a:rPr lang="en-US" altLang="en-US" sz="3600" b="1" dirty="0">
                <a:solidFill>
                  <a:srgbClr val="008000"/>
                </a:solidFill>
                <a:latin typeface="+mn-lt"/>
              </a:rPr>
              <a:t>V.</a:t>
            </a:r>
            <a:r>
              <a:rPr lang="en-US" altLang="en-US" sz="3600" b="1" dirty="0">
                <a:solidFill>
                  <a:srgbClr val="3333FF"/>
                </a:solidFill>
                <a:latin typeface="+mn-lt"/>
              </a:rPr>
              <a:t> The Reformers’ Incomplete Reforms</a:t>
            </a:r>
          </a:p>
        </p:txBody>
      </p:sp>
      <p:sp>
        <p:nvSpPr>
          <p:cNvPr id="17411" name="Rectangle 7"/>
          <p:cNvSpPr>
            <a:spLocks noGrp="1" noChangeArrowheads="1"/>
          </p:cNvSpPr>
          <p:nvPr>
            <p:ph type="body" idx="1"/>
          </p:nvPr>
        </p:nvSpPr>
        <p:spPr>
          <a:xfrm>
            <a:off x="465826" y="1138687"/>
            <a:ext cx="8229600" cy="5608622"/>
          </a:xfrm>
        </p:spPr>
        <p:txBody>
          <a:bodyPr>
            <a:normAutofit fontScale="92500"/>
          </a:bodyPr>
          <a:lstStyle/>
          <a:p>
            <a:pPr marL="457200" indent="-457200">
              <a:lnSpc>
                <a:spcPct val="100000"/>
              </a:lnSpc>
              <a:spcBef>
                <a:spcPts val="0"/>
              </a:spcBef>
              <a:spcAft>
                <a:spcPts val="2400"/>
              </a:spcAft>
              <a:buClr>
                <a:srgbClr val="CC00CC"/>
              </a:buClr>
              <a:buFont typeface="+mj-lt"/>
              <a:buAutoNum type="alphaUcPeriod"/>
            </a:pPr>
            <a:r>
              <a:rPr lang="en-US" altLang="en-US" sz="2800" dirty="0"/>
              <a:t>Selective literalism</a:t>
            </a:r>
          </a:p>
          <a:p>
            <a:pPr marL="457200" indent="-457200">
              <a:lnSpc>
                <a:spcPct val="100000"/>
              </a:lnSpc>
              <a:spcBef>
                <a:spcPts val="0"/>
              </a:spcBef>
              <a:spcAft>
                <a:spcPts val="2400"/>
              </a:spcAft>
              <a:buClr>
                <a:srgbClr val="CC00CC"/>
              </a:buClr>
              <a:buFont typeface="+mj-lt"/>
              <a:buAutoNum type="alphaUcPeriod"/>
            </a:pPr>
            <a:r>
              <a:rPr lang="en-US" altLang="en-US" sz="2800" dirty="0"/>
              <a:t>“Irresponsibly” dealt with eschatology</a:t>
            </a:r>
          </a:p>
          <a:p>
            <a:pPr marL="457200" indent="-457200">
              <a:lnSpc>
                <a:spcPct val="100000"/>
              </a:lnSpc>
              <a:spcBef>
                <a:spcPts val="0"/>
              </a:spcBef>
              <a:spcAft>
                <a:spcPts val="2400"/>
              </a:spcAft>
              <a:buClr>
                <a:srgbClr val="CC00CC"/>
              </a:buClr>
              <a:buFont typeface="+mj-lt"/>
              <a:buAutoNum type="alphaUcPeriod"/>
            </a:pPr>
            <a:r>
              <a:rPr lang="en-US" altLang="en-US" sz="2800" dirty="0"/>
              <a:t>Retained and Perpetuated Augustinian Amillennialism</a:t>
            </a:r>
          </a:p>
          <a:p>
            <a:pPr marL="457200" indent="-457200">
              <a:lnSpc>
                <a:spcPct val="100000"/>
              </a:lnSpc>
              <a:spcBef>
                <a:spcPts val="0"/>
              </a:spcBef>
              <a:spcAft>
                <a:spcPts val="2400"/>
              </a:spcAft>
              <a:buClr>
                <a:srgbClr val="CC00CC"/>
              </a:buClr>
              <a:buFont typeface="+mj-lt"/>
              <a:buAutoNum type="alphaUcPeriod"/>
            </a:pPr>
            <a:r>
              <a:rPr lang="en-US" altLang="en-US" sz="2800" b="1" dirty="0">
                <a:solidFill>
                  <a:srgbClr val="CC00CC"/>
                </a:solidFill>
              </a:rPr>
              <a:t>Perpetuated Roman Catholicism’s Errors</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Wanted to ‘reform’ not leave the Church</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Infant baptism</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Consubstantiation</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b="1" u="sng" dirty="0">
                <a:solidFill>
                  <a:srgbClr val="CC00CC"/>
                </a:solidFill>
              </a:rPr>
              <a:t>Church = the earthly kingdom</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Anti-Semitism</a:t>
            </a:r>
          </a:p>
        </p:txBody>
      </p:sp>
    </p:spTree>
    <p:extLst>
      <p:ext uri="{BB962C8B-B14F-4D97-AF65-F5344CB8AC3E}">
        <p14:creationId xmlns:p14="http://schemas.microsoft.com/office/powerpoint/2010/main" val="1476942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00" y="1600200"/>
            <a:ext cx="8763000" cy="2246769"/>
          </a:xfrm>
          <a:prstGeom prst="rect">
            <a:avLst/>
          </a:prstGeom>
        </p:spPr>
        <p:txBody>
          <a:bodyPr wrap="square">
            <a:spAutoFit/>
          </a:bodyPr>
          <a:lstStyle/>
          <a:p>
            <a:pPr algn="just"/>
            <a:r>
              <a:rPr lang="en-US" sz="2800" dirty="0">
                <a:latin typeface="Calibri" panose="020F0502020204030204" pitchFamily="34" charset="0"/>
              </a:rPr>
              <a:t>Augustine wrote, “the saints reign with Christ during the same thousand years, understood in the same way, that is, of the time of His first coming” and </a:t>
            </a:r>
            <a:r>
              <a:rPr lang="en-US" sz="2800" b="1" dirty="0">
                <a:solidFill>
                  <a:srgbClr val="0000FF"/>
                </a:solidFill>
                <a:latin typeface="Calibri" panose="020F0502020204030204" pitchFamily="34" charset="0"/>
              </a:rPr>
              <a:t>“</a:t>
            </a:r>
            <a:r>
              <a:rPr lang="en-US" sz="2800" b="1" u="sng" dirty="0">
                <a:solidFill>
                  <a:srgbClr val="0000FF"/>
                </a:solidFill>
                <a:latin typeface="Calibri" panose="020F0502020204030204" pitchFamily="34" charset="0"/>
              </a:rPr>
              <a:t>Therefore the Church even now is the kingdom of Christ, and the kingdom of heaven</a:t>
            </a:r>
            <a:r>
              <a:rPr lang="en-US" sz="2800" b="1" dirty="0">
                <a:solidFill>
                  <a:srgbClr val="0000FF"/>
                </a:solidFill>
                <a:latin typeface="Calibri" panose="020F0502020204030204" pitchFamily="34" charset="0"/>
              </a:rPr>
              <a:t>.</a:t>
            </a:r>
            <a:r>
              <a:rPr lang="en-US" sz="2800" b="1" dirty="0">
                <a:latin typeface="Calibri" panose="020F0502020204030204" pitchFamily="34" charset="0"/>
              </a:rPr>
              <a:t> </a:t>
            </a:r>
            <a:r>
              <a:rPr lang="en-US" sz="2800" dirty="0">
                <a:latin typeface="Calibri" panose="020F0502020204030204" pitchFamily="34" charset="0"/>
              </a:rPr>
              <a:t>Accordingly, even now His saints reign with Him</a:t>
            </a:r>
            <a:r>
              <a:rPr lang="en-US" sz="2800" dirty="0">
                <a:latin typeface="Calibri" panose="020F0502020204030204" pitchFamily="34" charset="0"/>
                <a:cs typeface="Calibri" panose="020F0502020204030204" pitchFamily="34" charset="0"/>
              </a:rPr>
              <a:t>.”</a:t>
            </a:r>
          </a:p>
        </p:txBody>
      </p:sp>
      <p:sp>
        <p:nvSpPr>
          <p:cNvPr id="3" name="Rectangle 2"/>
          <p:cNvSpPr/>
          <p:nvPr/>
        </p:nvSpPr>
        <p:spPr>
          <a:xfrm>
            <a:off x="606392" y="195073"/>
            <a:ext cx="7931217" cy="907941"/>
          </a:xfrm>
          <a:prstGeom prst="rect">
            <a:avLst/>
          </a:prstGeom>
        </p:spPr>
        <p:txBody>
          <a:bodyPr wrap="square">
            <a:spAutoFit/>
          </a:bodyPr>
          <a:lstStyle/>
          <a:p>
            <a:pPr algn="ctr">
              <a:spcAft>
                <a:spcPts val="600"/>
              </a:spcAft>
            </a:pPr>
            <a:r>
              <a:rPr lang="en-US" sz="3200" b="1" dirty="0">
                <a:solidFill>
                  <a:srgbClr val="3333FF"/>
                </a:solidFill>
                <a:ea typeface="+mj-ea"/>
                <a:cs typeface="+mj-cs"/>
              </a:rPr>
              <a:t>Augustine</a:t>
            </a:r>
            <a:endParaRPr lang="en-US" sz="3600" b="1" dirty="0">
              <a:solidFill>
                <a:srgbClr val="3333FF"/>
              </a:solidFill>
              <a:ea typeface="+mj-ea"/>
              <a:cs typeface="+mj-cs"/>
            </a:endParaRPr>
          </a:p>
          <a:p>
            <a:pPr algn="ctr"/>
            <a:r>
              <a:rPr lang="en-US" sz="1600" i="1" dirty="0">
                <a:latin typeface="Calibri" panose="020F0502020204030204" pitchFamily="34" charset="0"/>
              </a:rPr>
              <a:t>The City of God</a:t>
            </a:r>
            <a:r>
              <a:rPr lang="en-US" sz="1600" dirty="0">
                <a:latin typeface="Calibri" panose="020F0502020204030204" pitchFamily="34" charset="0"/>
              </a:rPr>
              <a:t>, trans., Marcus </a:t>
            </a:r>
            <a:r>
              <a:rPr lang="en-US" sz="1600" dirty="0" err="1">
                <a:latin typeface="Calibri" panose="020F0502020204030204" pitchFamily="34" charset="0"/>
              </a:rPr>
              <a:t>Dods</a:t>
            </a:r>
            <a:r>
              <a:rPr lang="en-US" sz="1600" dirty="0">
                <a:latin typeface="Calibri" panose="020F0502020204030204" pitchFamily="34" charset="0"/>
              </a:rPr>
              <a:t> (NY: Random House, 1950), Book XX, chap. 9, p. 725-26.</a:t>
            </a:r>
          </a:p>
        </p:txBody>
      </p:sp>
      <p:pic>
        <p:nvPicPr>
          <p:cNvPr id="6" name="Picture 5">
            <a:extLst>
              <a:ext uri="{FF2B5EF4-FFF2-40B4-BE49-F238E27FC236}">
                <a16:creationId xmlns:a16="http://schemas.microsoft.com/office/drawing/2014/main" id="{6ED0C33C-F083-49E6-94F9-A7DDB68C38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7896" y="3962400"/>
            <a:ext cx="2248209" cy="2743200"/>
          </a:xfrm>
          <a:prstGeom prst="rect">
            <a:avLst/>
          </a:prstGeom>
          <a:ln w="38100">
            <a:solidFill>
              <a:srgbClr val="C00000"/>
            </a:solidFill>
          </a:ln>
        </p:spPr>
      </p:pic>
    </p:spTree>
    <p:extLst>
      <p:ext uri="{BB962C8B-B14F-4D97-AF65-F5344CB8AC3E}">
        <p14:creationId xmlns:p14="http://schemas.microsoft.com/office/powerpoint/2010/main" val="272701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 y="1600200"/>
            <a:ext cx="8915400" cy="3539430"/>
          </a:xfrm>
          <a:prstGeom prst="rect">
            <a:avLst/>
          </a:prstGeom>
        </p:spPr>
        <p:txBody>
          <a:bodyPr wrap="square">
            <a:spAutoFit/>
          </a:bodyPr>
          <a:lstStyle/>
          <a:p>
            <a:pPr algn="just"/>
            <a:r>
              <a:rPr lang="en-US" sz="2800" b="1" u="sng" dirty="0">
                <a:solidFill>
                  <a:srgbClr val="0000FF"/>
                </a:solidFill>
                <a:latin typeface="Calibri" panose="020F0502020204030204" pitchFamily="34" charset="0"/>
              </a:rPr>
              <a:t>In matters of church discipline Calvin imitated Augustine’s totalitarian style of government</a:t>
            </a:r>
            <a:r>
              <a:rPr lang="en-US" sz="2800" dirty="0">
                <a:latin typeface="Calibri" panose="020F0502020204030204" pitchFamily="34" charset="0"/>
              </a:rPr>
              <a:t>. Augustine, it will be remembered, advised Marcellinus, an African governor, to punish the Donatists (a Christian sect who objected to certain Church practices), </a:t>
            </a:r>
            <a:r>
              <a:rPr lang="en-US" sz="2800" dirty="0">
                <a:solidFill>
                  <a:srgbClr val="0000FF"/>
                </a:solidFill>
                <a:latin typeface="Calibri" panose="020F0502020204030204" pitchFamily="34" charset="0"/>
              </a:rPr>
              <a:t>“</a:t>
            </a:r>
            <a:r>
              <a:rPr lang="en-US" sz="2800" b="1" u="sng" dirty="0">
                <a:solidFill>
                  <a:srgbClr val="0000FF"/>
                </a:solidFill>
                <a:latin typeface="Calibri" panose="020F0502020204030204" pitchFamily="34" charset="0"/>
              </a:rPr>
              <a:t>not by stretching them on the rack, nor by furrowing their flesh with iron claws, nor by scorching them with flames, but by beating them with rods</a:t>
            </a:r>
            <a:r>
              <a:rPr lang="en-US" sz="2800" dirty="0">
                <a:solidFill>
                  <a:srgbClr val="0000FF"/>
                </a:solidFill>
                <a:latin typeface="Calibri" panose="020F0502020204030204" pitchFamily="34" charset="0"/>
              </a:rPr>
              <a:t>.”</a:t>
            </a:r>
          </a:p>
        </p:txBody>
      </p:sp>
      <p:sp>
        <p:nvSpPr>
          <p:cNvPr id="3" name="Rectangle 2"/>
          <p:cNvSpPr/>
          <p:nvPr/>
        </p:nvSpPr>
        <p:spPr>
          <a:xfrm>
            <a:off x="419100" y="198559"/>
            <a:ext cx="8305800" cy="1154162"/>
          </a:xfrm>
          <a:prstGeom prst="rect">
            <a:avLst/>
          </a:prstGeom>
        </p:spPr>
        <p:txBody>
          <a:bodyPr wrap="square">
            <a:spAutoFit/>
          </a:bodyPr>
          <a:lstStyle/>
          <a:p>
            <a:pPr algn="ctr">
              <a:spcAft>
                <a:spcPts val="600"/>
              </a:spcAft>
            </a:pPr>
            <a:r>
              <a:rPr lang="en-US" sz="3200" b="1" dirty="0">
                <a:solidFill>
                  <a:srgbClr val="3333FF"/>
                </a:solidFill>
                <a:ea typeface="+mj-ea"/>
                <a:cs typeface="+mj-cs"/>
              </a:rPr>
              <a:t>Augustine</a:t>
            </a:r>
          </a:p>
          <a:p>
            <a:pPr algn="ctr"/>
            <a:r>
              <a:rPr lang="en-US" sz="1600" dirty="0">
                <a:latin typeface="Calibri" panose="020F0502020204030204" pitchFamily="34" charset="0"/>
              </a:rPr>
              <a:t>“Advice to Marcellinus on the Punishment of Donatists,” AD 412; Tr. J. G. Cunningham, Letters of Augustine, II, 169ff. In Stevenson, Creeds, Councils, and Controversies, 213. </a:t>
            </a:r>
          </a:p>
        </p:txBody>
      </p:sp>
      <p:pic>
        <p:nvPicPr>
          <p:cNvPr id="6" name="Picture 5">
            <a:extLst>
              <a:ext uri="{FF2B5EF4-FFF2-40B4-BE49-F238E27FC236}">
                <a16:creationId xmlns:a16="http://schemas.microsoft.com/office/drawing/2014/main" id="{B2ADD771-90BC-4198-8806-EC6E7F1F3E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7657" y="4724400"/>
            <a:ext cx="1648686" cy="2011680"/>
          </a:xfrm>
          <a:prstGeom prst="rect">
            <a:avLst/>
          </a:prstGeom>
          <a:ln w="38100">
            <a:solidFill>
              <a:srgbClr val="C00000"/>
            </a:solidFill>
          </a:ln>
        </p:spPr>
      </p:pic>
    </p:spTree>
    <p:extLst>
      <p:ext uri="{BB962C8B-B14F-4D97-AF65-F5344CB8AC3E}">
        <p14:creationId xmlns:p14="http://schemas.microsoft.com/office/powerpoint/2010/main" val="3921243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1956021" y="1591721"/>
            <a:ext cx="6959379" cy="3080332"/>
          </a:xfrm>
        </p:spPr>
        <p:txBody>
          <a:bodyPr anchor="t">
            <a:normAutofit/>
          </a:bodyPr>
          <a:lstStyle/>
          <a:p>
            <a:pPr algn="just" eaLnBrk="1" hangingPunct="1">
              <a:lnSpc>
                <a:spcPct val="100000"/>
              </a:lnSpc>
            </a:pPr>
            <a:r>
              <a:rPr lang="en-US" sz="2800" b="1" i="1" dirty="0">
                <a:solidFill>
                  <a:srgbClr val="0000FF"/>
                </a:solidFill>
                <a:latin typeface="+mn-lt"/>
              </a:rPr>
              <a:t>“Augustine is so wholly with me, that if I wished to write a confession of my faith, I could do so with all fullness and satisfaction to myself out of his writings.”</a:t>
            </a:r>
            <a:endParaRPr lang="en-US" altLang="en-US" sz="2800" b="1" i="1" dirty="0">
              <a:solidFill>
                <a:srgbClr val="0000FF"/>
              </a:solidFill>
              <a:latin typeface="+mn-lt"/>
            </a:endParaRPr>
          </a:p>
        </p:txBody>
      </p:sp>
      <p:sp>
        <p:nvSpPr>
          <p:cNvPr id="3" name="Rectangle 2">
            <a:extLst>
              <a:ext uri="{FF2B5EF4-FFF2-40B4-BE49-F238E27FC236}">
                <a16:creationId xmlns:a16="http://schemas.microsoft.com/office/drawing/2014/main" id="{72852B1D-DD4E-4C8E-8285-26D528FC9229}"/>
              </a:ext>
            </a:extLst>
          </p:cNvPr>
          <p:cNvSpPr/>
          <p:nvPr/>
        </p:nvSpPr>
        <p:spPr>
          <a:xfrm>
            <a:off x="799106" y="182873"/>
            <a:ext cx="7545788" cy="1384995"/>
          </a:xfrm>
          <a:prstGeom prst="rect">
            <a:avLst/>
          </a:prstGeom>
        </p:spPr>
        <p:txBody>
          <a:bodyPr wrap="square">
            <a:spAutoFit/>
          </a:bodyPr>
          <a:lstStyle/>
          <a:p>
            <a:pPr algn="ctr" defTabSz="685800">
              <a:defRPr/>
            </a:pPr>
            <a:r>
              <a:rPr lang="en-US" sz="3200" b="1" dirty="0">
                <a:solidFill>
                  <a:srgbClr val="3333FF"/>
                </a:solidFill>
                <a:ea typeface="+mj-ea"/>
                <a:cs typeface="+mj-cs"/>
              </a:rPr>
              <a:t>John Calvin</a:t>
            </a:r>
          </a:p>
          <a:p>
            <a:pPr algn="ctr">
              <a:lnSpc>
                <a:spcPct val="100000"/>
              </a:lnSpc>
              <a:spcBef>
                <a:spcPts val="0"/>
              </a:spcBef>
              <a:defRPr/>
            </a:pPr>
            <a:r>
              <a:rPr lang="en-US" sz="2000" dirty="0"/>
              <a:t>(1509- 1564 </a:t>
            </a:r>
            <a:r>
              <a:rPr lang="en-US" sz="2000" cap="small" dirty="0" err="1"/>
              <a:t>a.d.</a:t>
            </a:r>
            <a:r>
              <a:rPr lang="en-US" sz="2000" dirty="0"/>
              <a:t>)</a:t>
            </a:r>
          </a:p>
          <a:p>
            <a:pPr algn="ctr"/>
            <a:r>
              <a:rPr lang="en-US" sz="1600" dirty="0"/>
              <a:t>“A Treatise on the Eternal Predestination of God,” in John Calvin, Calvin’s Calvinism, trans. Henry Cole (Grandville, MI: Reformed Free Publishing Association, 1987), 38 </a:t>
            </a:r>
          </a:p>
        </p:txBody>
      </p:sp>
      <p:pic>
        <p:nvPicPr>
          <p:cNvPr id="8" name="Picture 7">
            <a:extLst>
              <a:ext uri="{FF2B5EF4-FFF2-40B4-BE49-F238E27FC236}">
                <a16:creationId xmlns:a16="http://schemas.microsoft.com/office/drawing/2014/main" id="{B178E94D-EA1C-4F4A-9AC3-246D43948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1" y="1785293"/>
            <a:ext cx="1597363"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4D01BE3A-24E2-497D-9E9B-A1B45B48B2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7895" y="3564827"/>
            <a:ext cx="2248209" cy="2743200"/>
          </a:xfrm>
          <a:prstGeom prst="rect">
            <a:avLst/>
          </a:prstGeom>
          <a:ln w="38100">
            <a:solidFill>
              <a:srgbClr val="C00000"/>
            </a:solidFill>
          </a:ln>
        </p:spPr>
      </p:pic>
    </p:spTree>
    <p:extLst>
      <p:ext uri="{BB962C8B-B14F-4D97-AF65-F5344CB8AC3E}">
        <p14:creationId xmlns:p14="http://schemas.microsoft.com/office/powerpoint/2010/main" val="3350673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a:xfrm>
            <a:off x="1963973" y="1590261"/>
            <a:ext cx="6949994" cy="3060807"/>
          </a:xfrm>
        </p:spPr>
        <p:txBody>
          <a:bodyPr anchor="t">
            <a:normAutofit/>
          </a:bodyPr>
          <a:lstStyle/>
          <a:p>
            <a:pPr algn="just" eaLnBrk="1" hangingPunct="1">
              <a:lnSpc>
                <a:spcPct val="100000"/>
              </a:lnSpc>
            </a:pPr>
            <a:r>
              <a:rPr lang="en-US" sz="2800" b="0" dirty="0">
                <a:solidFill>
                  <a:schemeClr val="tx1"/>
                </a:solidFill>
                <a:latin typeface="+mn-lt"/>
              </a:rPr>
              <a:t>Here, </a:t>
            </a:r>
            <a:r>
              <a:rPr lang="en-US" sz="2800" b="1" dirty="0">
                <a:solidFill>
                  <a:srgbClr val="3333FF"/>
                </a:solidFill>
                <a:latin typeface="+mn-lt"/>
              </a:rPr>
              <a:t>Calvin sought to reconstruct a society through the imposition of the Mosaic Law</a:t>
            </a:r>
            <a:r>
              <a:rPr lang="en-US" sz="2800" b="0" dirty="0">
                <a:solidFill>
                  <a:schemeClr val="tx1"/>
                </a:solidFill>
                <a:latin typeface="+mn-lt"/>
              </a:rPr>
              <a:t>, “which he tried to imitate as much as possible in his new Christian republic in Geneva.”</a:t>
            </a:r>
            <a:endParaRPr lang="en-US" altLang="en-US" sz="2800" b="0" dirty="0">
              <a:solidFill>
                <a:schemeClr val="tx1"/>
              </a:solidFill>
              <a:latin typeface="+mn-lt"/>
            </a:endParaRPr>
          </a:p>
        </p:txBody>
      </p:sp>
      <p:sp>
        <p:nvSpPr>
          <p:cNvPr id="15363" name="Rectangle 3"/>
          <p:cNvSpPr>
            <a:spLocks noGrp="1" noChangeArrowheads="1"/>
          </p:cNvSpPr>
          <p:nvPr>
            <p:ph type="subTitle" sz="quarter" idx="1"/>
          </p:nvPr>
        </p:nvSpPr>
        <p:spPr>
          <a:xfrm>
            <a:off x="905774" y="196795"/>
            <a:ext cx="7332452" cy="1139025"/>
          </a:xfrm>
        </p:spPr>
        <p:txBody>
          <a:bodyPr>
            <a:normAutofit/>
          </a:bodyPr>
          <a:lstStyle/>
          <a:p>
            <a:pPr>
              <a:lnSpc>
                <a:spcPct val="100000"/>
              </a:lnSpc>
              <a:spcBef>
                <a:spcPts val="0"/>
              </a:spcBef>
              <a:defRPr/>
            </a:pPr>
            <a:r>
              <a:rPr lang="en-US" sz="3200" b="1" dirty="0">
                <a:solidFill>
                  <a:srgbClr val="3333FF"/>
                </a:solidFill>
                <a:ea typeface="+mj-ea"/>
                <a:cs typeface="+mj-cs"/>
              </a:rPr>
              <a:t>John Calvin</a:t>
            </a:r>
          </a:p>
          <a:p>
            <a:pPr>
              <a:lnSpc>
                <a:spcPct val="100000"/>
              </a:lnSpc>
              <a:spcBef>
                <a:spcPts val="0"/>
              </a:spcBef>
              <a:defRPr/>
            </a:pPr>
            <a:r>
              <a:rPr lang="en-US" sz="2000" dirty="0"/>
              <a:t>(1509- 1564 </a:t>
            </a:r>
            <a:r>
              <a:rPr lang="en-US" sz="2000" cap="small" dirty="0" err="1"/>
              <a:t>a.d.</a:t>
            </a:r>
            <a:r>
              <a:rPr lang="en-US" sz="2000" dirty="0"/>
              <a:t>)</a:t>
            </a:r>
          </a:p>
          <a:p>
            <a:pPr algn="ctr" eaLnBrk="1" hangingPunct="1">
              <a:lnSpc>
                <a:spcPct val="100000"/>
              </a:lnSpc>
              <a:spcBef>
                <a:spcPts val="0"/>
              </a:spcBef>
              <a:defRPr/>
            </a:pPr>
            <a:r>
              <a:rPr lang="en-US" sz="1600" dirty="0"/>
              <a:t>Encyclopedia Judaica (Jerusalem: </a:t>
            </a:r>
            <a:r>
              <a:rPr lang="en-US" sz="1600" dirty="0" err="1"/>
              <a:t>Keter</a:t>
            </a:r>
            <a:r>
              <a:rPr lang="en-US" sz="1600" dirty="0"/>
              <a:t> Publishing, 1971), 66.</a:t>
            </a:r>
          </a:p>
        </p:txBody>
      </p:sp>
      <p:pic>
        <p:nvPicPr>
          <p:cNvPr id="8" name="Picture 7">
            <a:extLst>
              <a:ext uri="{FF2B5EF4-FFF2-40B4-BE49-F238E27FC236}">
                <a16:creationId xmlns:a16="http://schemas.microsoft.com/office/drawing/2014/main" id="{27F393D3-6007-4C51-B1EC-BE03A9445C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7895" y="3564827"/>
            <a:ext cx="2248209" cy="2743200"/>
          </a:xfrm>
          <a:prstGeom prst="rect">
            <a:avLst/>
          </a:prstGeom>
          <a:ln w="38100">
            <a:solidFill>
              <a:srgbClr val="C00000"/>
            </a:solidFill>
          </a:ln>
        </p:spPr>
      </p:pic>
      <p:pic>
        <p:nvPicPr>
          <p:cNvPr id="9" name="Picture 8">
            <a:extLst>
              <a:ext uri="{FF2B5EF4-FFF2-40B4-BE49-F238E27FC236}">
                <a16:creationId xmlns:a16="http://schemas.microsoft.com/office/drawing/2014/main" id="{2EEE905F-51FE-4544-AB25-1095EE9DF8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1" y="1785293"/>
            <a:ext cx="1597363"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39074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a:xfrm>
            <a:off x="152401" y="1949564"/>
            <a:ext cx="8839200" cy="4528868"/>
          </a:xfrm>
        </p:spPr>
        <p:txBody>
          <a:bodyPr anchor="t">
            <a:normAutofit/>
          </a:bodyPr>
          <a:lstStyle/>
          <a:p>
            <a:pPr algn="just" eaLnBrk="1" hangingPunct="1">
              <a:lnSpc>
                <a:spcPct val="100000"/>
              </a:lnSpc>
            </a:pPr>
            <a:r>
              <a:rPr lang="en-US" sz="2800" dirty="0">
                <a:latin typeface="+mn-lt"/>
              </a:rPr>
              <a:t>“A measure of legalism became apparent in Geneva, as the consistory put the lives of church members under continuous review and applied discipline to offenders. Church attendance was compulsory. Eating fish on Fridays was forbidden, as were attendance at theaters, dancing, cardplaying, and criticism of pastors. All heretical teaching was deemed subversive and subject to penalties under criminal law. Flagrant infractions could lead to banishment, imprisonment, and in extreme cases death. Judicial torture was common procedure.”</a:t>
            </a:r>
            <a:endParaRPr lang="en-US" altLang="en-US" sz="2800" dirty="0">
              <a:latin typeface="+mn-lt"/>
            </a:endParaRPr>
          </a:p>
        </p:txBody>
      </p:sp>
      <p:sp>
        <p:nvSpPr>
          <p:cNvPr id="15363" name="Rectangle 3"/>
          <p:cNvSpPr>
            <a:spLocks noGrp="1" noChangeArrowheads="1"/>
          </p:cNvSpPr>
          <p:nvPr>
            <p:ph type="subTitle" sz="quarter" idx="1"/>
          </p:nvPr>
        </p:nvSpPr>
        <p:spPr>
          <a:xfrm>
            <a:off x="1306081" y="196195"/>
            <a:ext cx="6531839" cy="1574075"/>
          </a:xfrm>
        </p:spPr>
        <p:txBody>
          <a:bodyPr>
            <a:normAutofit/>
          </a:bodyPr>
          <a:lstStyle/>
          <a:p>
            <a:pPr algn="ctr">
              <a:lnSpc>
                <a:spcPct val="100000"/>
              </a:lnSpc>
              <a:spcBef>
                <a:spcPts val="0"/>
              </a:spcBef>
              <a:defRPr/>
            </a:pPr>
            <a:r>
              <a:rPr lang="en-US" sz="3200" b="1" dirty="0">
                <a:solidFill>
                  <a:srgbClr val="3333FF"/>
                </a:solidFill>
                <a:ea typeface="+mj-ea"/>
                <a:cs typeface="+mj-cs"/>
              </a:rPr>
              <a:t>John Calvin</a:t>
            </a:r>
          </a:p>
          <a:p>
            <a:pPr>
              <a:lnSpc>
                <a:spcPct val="100000"/>
              </a:lnSpc>
              <a:spcBef>
                <a:spcPts val="0"/>
              </a:spcBef>
              <a:defRPr/>
            </a:pPr>
            <a:r>
              <a:rPr lang="en-US" sz="2000" dirty="0"/>
              <a:t>(1509- 1564 </a:t>
            </a:r>
            <a:r>
              <a:rPr lang="en-US" sz="2000" cap="small" dirty="0" err="1"/>
              <a:t>a.d.</a:t>
            </a:r>
            <a:r>
              <a:rPr lang="en-US" sz="2000" dirty="0"/>
              <a:t>)</a:t>
            </a:r>
          </a:p>
          <a:p>
            <a:pPr algn="ctr" eaLnBrk="1" hangingPunct="1">
              <a:lnSpc>
                <a:spcPct val="100000"/>
              </a:lnSpc>
              <a:spcBef>
                <a:spcPts val="0"/>
              </a:spcBef>
              <a:defRPr/>
            </a:pPr>
            <a:r>
              <a:rPr lang="en-US" sz="1600" dirty="0"/>
              <a:t>James Edward McGoldrick, "Introducing John Calvin: The Reformer's Preparation," Reformation and Revival 10, no. 4 (2001): 21.</a:t>
            </a:r>
          </a:p>
        </p:txBody>
      </p:sp>
      <p:pic>
        <p:nvPicPr>
          <p:cNvPr id="5" name="Picture 4">
            <a:extLst>
              <a:ext uri="{FF2B5EF4-FFF2-40B4-BE49-F238E27FC236}">
                <a16:creationId xmlns:a16="http://schemas.microsoft.com/office/drawing/2014/main" id="{B08BBA73-CF6A-4B9F-A74A-CBEA2EB456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42" y="66140"/>
            <a:ext cx="958419"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3313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469127" y="1752600"/>
            <a:ext cx="8253451" cy="1070113"/>
          </a:xfrm>
        </p:spPr>
        <p:txBody>
          <a:bodyPr anchor="t">
            <a:normAutofit/>
          </a:bodyPr>
          <a:lstStyle/>
          <a:p>
            <a:pPr algn="just" eaLnBrk="1" hangingPunct="1">
              <a:lnSpc>
                <a:spcPct val="100000"/>
              </a:lnSpc>
            </a:pPr>
            <a:r>
              <a:rPr lang="en-US" sz="2800" b="0" dirty="0">
                <a:solidFill>
                  <a:schemeClr val="tx1"/>
                </a:solidFill>
                <a:latin typeface="+mn-lt"/>
              </a:rPr>
              <a:t>The Encyclopaedia Judaica refers to Calvin’s </a:t>
            </a:r>
            <a:r>
              <a:rPr lang="en-US" sz="2800" b="1" dirty="0">
                <a:solidFill>
                  <a:srgbClr val="0000FF"/>
                </a:solidFill>
                <a:latin typeface="+mn-lt"/>
              </a:rPr>
              <a:t>“despotic theocratic regime in Geneva.”</a:t>
            </a:r>
            <a:endParaRPr lang="en-US" altLang="en-US" sz="2800" b="1" dirty="0">
              <a:solidFill>
                <a:srgbClr val="0000FF"/>
              </a:solidFill>
              <a:latin typeface="+mn-lt"/>
            </a:endParaRPr>
          </a:p>
        </p:txBody>
      </p:sp>
      <p:pic>
        <p:nvPicPr>
          <p:cNvPr id="5" name="Picture 4">
            <a:extLst>
              <a:ext uri="{FF2B5EF4-FFF2-40B4-BE49-F238E27FC236}">
                <a16:creationId xmlns:a16="http://schemas.microsoft.com/office/drawing/2014/main" id="{B2B59FAF-4900-4803-8AFC-AA7D26BDCB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3581" y="3075166"/>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864E9A8A-1132-4575-822E-4829BBEF4324}"/>
              </a:ext>
            </a:extLst>
          </p:cNvPr>
          <p:cNvSpPr/>
          <p:nvPr/>
        </p:nvSpPr>
        <p:spPr>
          <a:xfrm>
            <a:off x="2345635" y="181051"/>
            <a:ext cx="4452730" cy="1138773"/>
          </a:xfrm>
          <a:prstGeom prst="rect">
            <a:avLst/>
          </a:prstGeom>
        </p:spPr>
        <p:txBody>
          <a:bodyPr wrap="square">
            <a:spAutoFit/>
          </a:bodyPr>
          <a:lstStyle/>
          <a:p>
            <a:pPr algn="ctr"/>
            <a:r>
              <a:rPr lang="en-US" sz="3200" b="1" dirty="0">
                <a:solidFill>
                  <a:srgbClr val="3333FF"/>
                </a:solidFill>
                <a:ea typeface="+mj-ea"/>
                <a:cs typeface="+mj-cs"/>
              </a:rPr>
              <a:t>John Calvin</a:t>
            </a:r>
          </a:p>
          <a:p>
            <a:pPr algn="ctr">
              <a:lnSpc>
                <a:spcPct val="100000"/>
              </a:lnSpc>
              <a:spcBef>
                <a:spcPts val="0"/>
              </a:spcBef>
              <a:defRPr/>
            </a:pPr>
            <a:r>
              <a:rPr lang="en-US" sz="2000" dirty="0"/>
              <a:t>(1509- 1564 </a:t>
            </a:r>
            <a:r>
              <a:rPr lang="en-US" sz="2000" cap="small" dirty="0" err="1"/>
              <a:t>a.d.</a:t>
            </a:r>
            <a:r>
              <a:rPr lang="en-US" sz="2000" dirty="0"/>
              <a:t>)</a:t>
            </a:r>
          </a:p>
          <a:p>
            <a:pPr algn="ctr"/>
            <a:r>
              <a:rPr lang="en-US" sz="1600" dirty="0"/>
              <a:t>“Calvin, John,” in </a:t>
            </a:r>
            <a:r>
              <a:rPr lang="en-US" sz="1600" dirty="0" err="1"/>
              <a:t>Encyclopaedia</a:t>
            </a:r>
            <a:r>
              <a:rPr lang="en-US" sz="1600" dirty="0"/>
              <a:t> Judaica, Vol. 5, 67. </a:t>
            </a:r>
          </a:p>
        </p:txBody>
      </p:sp>
    </p:spTree>
    <p:extLst>
      <p:ext uri="{BB962C8B-B14F-4D97-AF65-F5344CB8AC3E}">
        <p14:creationId xmlns:p14="http://schemas.microsoft.com/office/powerpoint/2010/main" val="3340324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461176" y="1752600"/>
            <a:ext cx="8237551" cy="1427922"/>
          </a:xfrm>
        </p:spPr>
        <p:txBody>
          <a:bodyPr anchor="t">
            <a:normAutofit/>
          </a:bodyPr>
          <a:lstStyle/>
          <a:p>
            <a:pPr algn="just" eaLnBrk="1" hangingPunct="1">
              <a:lnSpc>
                <a:spcPct val="100000"/>
              </a:lnSpc>
            </a:pPr>
            <a:r>
              <a:rPr lang="en-US" sz="2800" b="0" dirty="0">
                <a:solidFill>
                  <a:schemeClr val="tx1"/>
                </a:solidFill>
                <a:latin typeface="+mn-lt"/>
              </a:rPr>
              <a:t>“The execution of Servetus is the greatest blot on Calvin’s life” and reveals “that vindictive streak which sometimes disgraced the character of the Reformer.”</a:t>
            </a:r>
            <a:endParaRPr lang="en-US" altLang="en-US" sz="2800" b="0" dirty="0">
              <a:solidFill>
                <a:schemeClr val="tx1"/>
              </a:solidFill>
              <a:latin typeface="+mn-lt"/>
            </a:endParaRPr>
          </a:p>
        </p:txBody>
      </p:sp>
      <p:sp>
        <p:nvSpPr>
          <p:cNvPr id="15363" name="Rectangle 3"/>
          <p:cNvSpPr>
            <a:spLocks noGrp="1" noChangeArrowheads="1"/>
          </p:cNvSpPr>
          <p:nvPr>
            <p:ph type="subTitle" sz="quarter" idx="4294967295"/>
          </p:nvPr>
        </p:nvSpPr>
        <p:spPr>
          <a:xfrm>
            <a:off x="827007" y="236551"/>
            <a:ext cx="7489987" cy="1143000"/>
          </a:xfrm>
        </p:spPr>
        <p:txBody>
          <a:bodyPr>
            <a:normAutofit lnSpcReduction="10000"/>
          </a:bodyPr>
          <a:lstStyle/>
          <a:p>
            <a:pPr marL="0" lvl="0" indent="0" algn="ctr" defTabSz="914400">
              <a:lnSpc>
                <a:spcPct val="100000"/>
              </a:lnSpc>
              <a:spcBef>
                <a:spcPts val="0"/>
              </a:spcBef>
              <a:buNone/>
            </a:pPr>
            <a:r>
              <a:rPr lang="en-US" sz="3200" b="1" dirty="0">
                <a:solidFill>
                  <a:srgbClr val="3333FF"/>
                </a:solidFill>
                <a:ea typeface="+mj-ea"/>
                <a:cs typeface="+mj-cs"/>
              </a:rPr>
              <a:t>John Calvin</a:t>
            </a:r>
          </a:p>
          <a:p>
            <a:pPr marL="0" lvl="0" indent="0" algn="ctr" defTabSz="914400">
              <a:lnSpc>
                <a:spcPct val="100000"/>
              </a:lnSpc>
              <a:spcBef>
                <a:spcPts val="0"/>
              </a:spcBef>
              <a:buNone/>
              <a:defRPr/>
            </a:pPr>
            <a:r>
              <a:rPr lang="en-US" sz="2000" dirty="0">
                <a:solidFill>
                  <a:prstClr val="black"/>
                </a:solidFill>
              </a:rPr>
              <a:t>(1509- 1564 </a:t>
            </a:r>
            <a:r>
              <a:rPr lang="en-US" sz="2000" cap="small" dirty="0" err="1">
                <a:solidFill>
                  <a:prstClr val="black"/>
                </a:solidFill>
              </a:rPr>
              <a:t>a.d.</a:t>
            </a:r>
            <a:r>
              <a:rPr lang="en-US" sz="2000" dirty="0">
                <a:solidFill>
                  <a:prstClr val="black"/>
                </a:solidFill>
              </a:rPr>
              <a:t>)</a:t>
            </a:r>
          </a:p>
          <a:p>
            <a:pPr marL="0" indent="0" algn="ctr" eaLnBrk="1" hangingPunct="1">
              <a:buNone/>
              <a:defRPr/>
            </a:pPr>
            <a:r>
              <a:rPr lang="en-US" sz="1600" dirty="0"/>
              <a:t>Lewis Lupton, </a:t>
            </a:r>
            <a:r>
              <a:rPr lang="en-US" sz="1600" i="1" dirty="0"/>
              <a:t>A History of the Geneva Bible</a:t>
            </a:r>
            <a:r>
              <a:rPr lang="en-US" sz="1600" dirty="0"/>
              <a:t>, Vol. 2 (London: Olive Tree, 1969), 23–24. </a:t>
            </a:r>
          </a:p>
        </p:txBody>
      </p:sp>
      <p:pic>
        <p:nvPicPr>
          <p:cNvPr id="5" name="Picture 4">
            <a:extLst>
              <a:ext uri="{FF2B5EF4-FFF2-40B4-BE49-F238E27FC236}">
                <a16:creationId xmlns:a16="http://schemas.microsoft.com/office/drawing/2014/main" id="{59180862-AFB5-4BD6-83C1-9E2AA17DC5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510" y="79510"/>
            <a:ext cx="76673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EFEE1E47-BC7D-495E-AF56-4B53C2088B5A}"/>
              </a:ext>
            </a:extLst>
          </p:cNvPr>
          <p:cNvPicPr>
            <a:picLocks noChangeAspect="1"/>
          </p:cNvPicPr>
          <p:nvPr/>
        </p:nvPicPr>
        <p:blipFill>
          <a:blip r:embed="rId4"/>
          <a:stretch>
            <a:fillRect/>
          </a:stretch>
        </p:blipFill>
        <p:spPr>
          <a:xfrm>
            <a:off x="3026285" y="3429000"/>
            <a:ext cx="3091429" cy="2286000"/>
          </a:xfrm>
          <a:prstGeom prst="rect">
            <a:avLst/>
          </a:prstGeom>
        </p:spPr>
      </p:pic>
    </p:spTree>
    <p:extLst>
      <p:ext uri="{BB962C8B-B14F-4D97-AF65-F5344CB8AC3E}">
        <p14:creationId xmlns:p14="http://schemas.microsoft.com/office/powerpoint/2010/main" val="4072736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85800" y="182878"/>
            <a:ext cx="7772400" cy="962110"/>
          </a:xfrm>
        </p:spPr>
        <p:txBody>
          <a:bodyPr>
            <a:normAutofit/>
          </a:bodyPr>
          <a:lstStyle/>
          <a:p>
            <a:pPr algn="ctr" eaLnBrk="1" hangingPunct="1">
              <a:lnSpc>
                <a:spcPct val="100000"/>
              </a:lnSpc>
              <a:defRPr/>
            </a:pPr>
            <a:r>
              <a:rPr lang="en-US" sz="3200" b="1" dirty="0">
                <a:solidFill>
                  <a:srgbClr val="3333FF"/>
                </a:solidFill>
                <a:latin typeface="+mn-lt"/>
              </a:rPr>
              <a:t>Lewis Sperry Chafer</a:t>
            </a:r>
            <a:br>
              <a:rPr lang="en-US" sz="1600" dirty="0">
                <a:solidFill>
                  <a:schemeClr val="tx1"/>
                </a:solidFill>
              </a:rPr>
            </a:br>
            <a:r>
              <a:rPr lang="en-US" sz="1600" i="1" dirty="0">
                <a:latin typeface="+mn-lt"/>
                <a:ea typeface="+mn-ea"/>
                <a:cs typeface="+mn-cs"/>
              </a:rPr>
              <a:t>Satan: His Motives and Methods </a:t>
            </a:r>
            <a:r>
              <a:rPr lang="en-US" sz="1600" dirty="0">
                <a:latin typeface="+mn-lt"/>
                <a:ea typeface="+mn-ea"/>
                <a:cs typeface="+mn-cs"/>
              </a:rPr>
              <a:t>(Grand Rapids: Kregel, 1990), 29.</a:t>
            </a:r>
            <a:endParaRPr lang="en-US" altLang="en-US" sz="1600" dirty="0">
              <a:latin typeface="+mn-lt"/>
              <a:ea typeface="+mn-ea"/>
              <a:cs typeface="+mn-cs"/>
            </a:endParaRPr>
          </a:p>
        </p:txBody>
      </p:sp>
      <p:sp>
        <p:nvSpPr>
          <p:cNvPr id="57347" name="Content Placeholder 2"/>
          <p:cNvSpPr>
            <a:spLocks noGrp="1"/>
          </p:cNvSpPr>
          <p:nvPr>
            <p:ph idx="1"/>
          </p:nvPr>
        </p:nvSpPr>
        <p:spPr>
          <a:xfrm>
            <a:off x="2329732" y="1470991"/>
            <a:ext cx="6661868" cy="3291840"/>
          </a:xfrm>
        </p:spPr>
        <p:txBody>
          <a:bodyPr>
            <a:normAutofit/>
          </a:bodyPr>
          <a:lstStyle/>
          <a:p>
            <a:pPr marL="0" indent="0" algn="just" eaLnBrk="1" hangingPunct="1">
              <a:lnSpc>
                <a:spcPct val="100000"/>
              </a:lnSpc>
              <a:buFont typeface="Arial" panose="020B0604020202020204" pitchFamily="34" charset="0"/>
              <a:buNone/>
              <a:defRPr/>
            </a:pPr>
            <a:r>
              <a:rPr lang="en-US" sz="2800" dirty="0">
                <a:effectLst/>
              </a:rPr>
              <a:t>“Judging from the mass of Christian writings and from utterances in public address and prayer, </a:t>
            </a:r>
            <a:r>
              <a:rPr lang="en-US" sz="2800" b="1" dirty="0">
                <a:solidFill>
                  <a:srgbClr val="3333FF"/>
                </a:solidFill>
                <a:ea typeface="+mj-ea"/>
                <a:cs typeface="+mj-cs"/>
              </a:rPr>
              <a:t>this age is assumed by many, without question, to be the Kingdom of Christ</a:t>
            </a:r>
            <a:r>
              <a:rPr lang="en-US" sz="2800" dirty="0">
                <a:effectLst/>
              </a:rPr>
              <a:t>; </a:t>
            </a:r>
            <a:r>
              <a:rPr lang="en-US" sz="2800" b="1" u="sng" dirty="0">
                <a:solidFill>
                  <a:srgbClr val="3333FF"/>
                </a:solidFill>
                <a:ea typeface="+mj-ea"/>
                <a:cs typeface="+mj-cs"/>
              </a:rPr>
              <a:t>though no Scripture is found to warrant that conclusion</a:t>
            </a:r>
            <a:r>
              <a:rPr lang="en-US" sz="2800" dirty="0">
                <a:effectLst/>
              </a:rPr>
              <a:t>.”</a:t>
            </a:r>
          </a:p>
        </p:txBody>
      </p:sp>
      <p:pic>
        <p:nvPicPr>
          <p:cNvPr id="4" name="Picture 2" descr="http://t1.gstatic.com/images?q=tbn:ANd9GcQxv3vyi4YqgamHAJTIgWkNJkLqWWIuAG2pkecTpX67vjz6XE96Kw"/>
          <p:cNvPicPr>
            <a:picLocks noChangeAspect="1" noChangeArrowheads="1"/>
          </p:cNvPicPr>
          <p:nvPr/>
        </p:nvPicPr>
        <p:blipFill>
          <a:blip r:embed="rId3" cstate="print">
            <a:extLst/>
          </a:blip>
          <a:srcRect/>
          <a:stretch>
            <a:fillRect/>
          </a:stretch>
        </p:blipFill>
        <p:spPr bwMode="auto">
          <a:xfrm>
            <a:off x="228601" y="1614775"/>
            <a:ext cx="1985268" cy="2798199"/>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0781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IMMCG~1\AppData\Local\Temp\SNAGHTML361bbe53.PNG">
            <a:extLst>
              <a:ext uri="{FF2B5EF4-FFF2-40B4-BE49-F238E27FC236}">
                <a16:creationId xmlns:a16="http://schemas.microsoft.com/office/drawing/2014/main" id="{9616A6BC-F45A-40ED-B41F-5C75754EA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65" y="685800"/>
            <a:ext cx="7465671" cy="5486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0149B8-8A63-4789-BF84-46962D58E98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718421" y="4878154"/>
            <a:ext cx="1160339" cy="220464"/>
          </a:xfrm>
          <a:prstGeom prst="rect">
            <a:avLst/>
          </a:prstGeom>
          <a:solidFill>
            <a:schemeClr val="accent5">
              <a:lumMod val="60000"/>
              <a:lumOff val="40000"/>
            </a:schemeClr>
          </a:solidFill>
        </p:spPr>
      </p:pic>
    </p:spTree>
    <p:extLst>
      <p:ext uri="{BB962C8B-B14F-4D97-AF65-F5344CB8AC3E}">
        <p14:creationId xmlns:p14="http://schemas.microsoft.com/office/powerpoint/2010/main" val="599878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57150" y="228600"/>
            <a:ext cx="9029700" cy="609600"/>
          </a:xfrm>
        </p:spPr>
        <p:txBody>
          <a:bodyPr>
            <a:normAutofit fontScale="90000"/>
          </a:bodyPr>
          <a:lstStyle/>
          <a:p>
            <a:pPr algn="ctr" eaLnBrk="1" hangingPunct="1">
              <a:lnSpc>
                <a:spcPct val="100000"/>
              </a:lnSpc>
            </a:pPr>
            <a:r>
              <a:rPr lang="en-US" altLang="en-US" sz="3600" b="1" dirty="0">
                <a:solidFill>
                  <a:srgbClr val="008000"/>
                </a:solidFill>
                <a:latin typeface="+mn-lt"/>
              </a:rPr>
              <a:t>V.</a:t>
            </a:r>
            <a:r>
              <a:rPr lang="en-US" altLang="en-US" sz="3600" b="1" dirty="0">
                <a:solidFill>
                  <a:srgbClr val="3333FF"/>
                </a:solidFill>
                <a:latin typeface="+mn-lt"/>
              </a:rPr>
              <a:t> The Reformers’ Incomplete Reforms</a:t>
            </a:r>
          </a:p>
        </p:txBody>
      </p:sp>
      <p:sp>
        <p:nvSpPr>
          <p:cNvPr id="17411" name="Rectangle 7"/>
          <p:cNvSpPr>
            <a:spLocks noGrp="1" noChangeArrowheads="1"/>
          </p:cNvSpPr>
          <p:nvPr>
            <p:ph type="body" idx="1"/>
          </p:nvPr>
        </p:nvSpPr>
        <p:spPr>
          <a:xfrm>
            <a:off x="465826" y="1138687"/>
            <a:ext cx="8229600" cy="5608622"/>
          </a:xfrm>
        </p:spPr>
        <p:txBody>
          <a:bodyPr>
            <a:normAutofit fontScale="92500"/>
          </a:bodyPr>
          <a:lstStyle/>
          <a:p>
            <a:pPr marL="457200" indent="-457200">
              <a:lnSpc>
                <a:spcPct val="100000"/>
              </a:lnSpc>
              <a:spcBef>
                <a:spcPts val="0"/>
              </a:spcBef>
              <a:spcAft>
                <a:spcPts val="2400"/>
              </a:spcAft>
              <a:buClr>
                <a:srgbClr val="CC00CC"/>
              </a:buClr>
              <a:buFont typeface="+mj-lt"/>
              <a:buAutoNum type="alphaUcPeriod"/>
            </a:pPr>
            <a:r>
              <a:rPr lang="en-US" altLang="en-US" sz="2800" dirty="0"/>
              <a:t>Selective literalism</a:t>
            </a:r>
          </a:p>
          <a:p>
            <a:pPr marL="457200" indent="-457200">
              <a:lnSpc>
                <a:spcPct val="100000"/>
              </a:lnSpc>
              <a:spcBef>
                <a:spcPts val="0"/>
              </a:spcBef>
              <a:spcAft>
                <a:spcPts val="2400"/>
              </a:spcAft>
              <a:buClr>
                <a:srgbClr val="CC00CC"/>
              </a:buClr>
              <a:buFont typeface="+mj-lt"/>
              <a:buAutoNum type="alphaUcPeriod"/>
            </a:pPr>
            <a:r>
              <a:rPr lang="en-US" altLang="en-US" sz="2800" dirty="0"/>
              <a:t>“Irresponsibly” dealt with eschatology</a:t>
            </a:r>
          </a:p>
          <a:p>
            <a:pPr marL="457200" indent="-457200">
              <a:lnSpc>
                <a:spcPct val="100000"/>
              </a:lnSpc>
              <a:spcBef>
                <a:spcPts val="0"/>
              </a:spcBef>
              <a:spcAft>
                <a:spcPts val="2400"/>
              </a:spcAft>
              <a:buClr>
                <a:srgbClr val="CC00CC"/>
              </a:buClr>
              <a:buFont typeface="+mj-lt"/>
              <a:buAutoNum type="alphaUcPeriod"/>
            </a:pPr>
            <a:r>
              <a:rPr lang="en-US" altLang="en-US" sz="2800" dirty="0"/>
              <a:t>Retained and Perpetuated Augustinian Amillennialism</a:t>
            </a:r>
          </a:p>
          <a:p>
            <a:pPr marL="457200" indent="-457200">
              <a:lnSpc>
                <a:spcPct val="100000"/>
              </a:lnSpc>
              <a:spcBef>
                <a:spcPts val="0"/>
              </a:spcBef>
              <a:spcAft>
                <a:spcPts val="2400"/>
              </a:spcAft>
              <a:buClr>
                <a:srgbClr val="CC00CC"/>
              </a:buClr>
              <a:buFont typeface="+mj-lt"/>
              <a:buAutoNum type="alphaUcPeriod"/>
            </a:pPr>
            <a:r>
              <a:rPr lang="en-US" altLang="en-US" sz="2800" b="1" dirty="0">
                <a:solidFill>
                  <a:srgbClr val="CC00CC"/>
                </a:solidFill>
              </a:rPr>
              <a:t>Perpetuated Roman Catholicism’s Errors</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Wanted to ‘reform’ not leave the Church</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Infant baptism</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Consubstantiation</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Church = the earthly kingdom</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b="1" u="sng" dirty="0">
                <a:solidFill>
                  <a:srgbClr val="CC00CC"/>
                </a:solidFill>
              </a:rPr>
              <a:t>Anti-Semitism</a:t>
            </a:r>
          </a:p>
        </p:txBody>
      </p:sp>
    </p:spTree>
    <p:extLst>
      <p:ext uri="{BB962C8B-B14F-4D97-AF65-F5344CB8AC3E}">
        <p14:creationId xmlns:p14="http://schemas.microsoft.com/office/powerpoint/2010/main" val="3637815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73" y="228600"/>
            <a:ext cx="5200255" cy="710956"/>
          </a:xfrm>
        </p:spPr>
        <p:txBody>
          <a:bodyPr>
            <a:normAutofit/>
          </a:bodyPr>
          <a:lstStyle/>
          <a:p>
            <a:pPr algn="ctr"/>
            <a:r>
              <a:rPr lang="en-US" sz="3200" b="1" dirty="0">
                <a:solidFill>
                  <a:srgbClr val="3333FF"/>
                </a:solidFill>
                <a:latin typeface="+mn-lt"/>
              </a:rPr>
              <a:t>Luther and Antisemitism</a:t>
            </a:r>
          </a:p>
        </p:txBody>
      </p:sp>
      <p:sp>
        <p:nvSpPr>
          <p:cNvPr id="3" name="Content Placeholder 2"/>
          <p:cNvSpPr>
            <a:spLocks noGrp="1"/>
          </p:cNvSpPr>
          <p:nvPr>
            <p:ph idx="1"/>
          </p:nvPr>
        </p:nvSpPr>
        <p:spPr>
          <a:xfrm>
            <a:off x="1100236" y="1143000"/>
            <a:ext cx="6943528" cy="2735981"/>
          </a:xfrm>
        </p:spPr>
        <p:txBody>
          <a:bodyPr>
            <a:normAutofit/>
          </a:bodyPr>
          <a:lstStyle/>
          <a:p>
            <a:pPr marL="461963" indent="-461963">
              <a:lnSpc>
                <a:spcPct val="100000"/>
              </a:lnSpc>
              <a:spcBef>
                <a:spcPts val="0"/>
              </a:spcBef>
              <a:spcAft>
                <a:spcPts val="2400"/>
              </a:spcAft>
              <a:buClr>
                <a:srgbClr val="0033CC"/>
              </a:buClr>
              <a:buFont typeface="+mj-lt"/>
              <a:buAutoNum type="arabicPeriod"/>
            </a:pPr>
            <a:r>
              <a:rPr lang="en-US" sz="2800" dirty="0"/>
              <a:t>95 Theses (1517)</a:t>
            </a:r>
          </a:p>
          <a:p>
            <a:pPr marL="461963" indent="-461963">
              <a:lnSpc>
                <a:spcPct val="100000"/>
              </a:lnSpc>
              <a:spcBef>
                <a:spcPts val="0"/>
              </a:spcBef>
              <a:spcAft>
                <a:spcPts val="2400"/>
              </a:spcAft>
              <a:buClr>
                <a:srgbClr val="0033CC"/>
              </a:buClr>
              <a:buFont typeface="+mj-lt"/>
              <a:buAutoNum type="arabicPeriod"/>
            </a:pPr>
            <a:r>
              <a:rPr lang="en-US" sz="2800" dirty="0"/>
              <a:t>Excommunication (1521)</a:t>
            </a:r>
          </a:p>
          <a:p>
            <a:pPr marL="461963" indent="-461963">
              <a:lnSpc>
                <a:spcPct val="100000"/>
              </a:lnSpc>
              <a:spcBef>
                <a:spcPts val="0"/>
              </a:spcBef>
              <a:spcAft>
                <a:spcPts val="2400"/>
              </a:spcAft>
              <a:buClr>
                <a:srgbClr val="0033CC"/>
              </a:buClr>
              <a:buFont typeface="+mj-lt"/>
              <a:buAutoNum type="arabicPeriod"/>
            </a:pPr>
            <a:r>
              <a:rPr lang="en-US" sz="2800" b="1" dirty="0">
                <a:solidFill>
                  <a:srgbClr val="CC00CC"/>
                </a:solidFill>
              </a:rPr>
              <a:t>“</a:t>
            </a:r>
            <a:r>
              <a:rPr lang="en-US" sz="2800" b="1" u="sng" dirty="0">
                <a:solidFill>
                  <a:srgbClr val="CC00CC"/>
                </a:solidFill>
              </a:rPr>
              <a:t>Jesus Was Born a Jew</a:t>
            </a:r>
            <a:r>
              <a:rPr lang="en-US" sz="2800" b="1" dirty="0">
                <a:solidFill>
                  <a:srgbClr val="CC00CC"/>
                </a:solidFill>
              </a:rPr>
              <a:t>” (1523)</a:t>
            </a:r>
          </a:p>
          <a:p>
            <a:pPr marL="461963" indent="-461963">
              <a:lnSpc>
                <a:spcPct val="100000"/>
              </a:lnSpc>
              <a:spcBef>
                <a:spcPts val="0"/>
              </a:spcBef>
              <a:spcAft>
                <a:spcPts val="2400"/>
              </a:spcAft>
              <a:buClr>
                <a:srgbClr val="0033CC"/>
              </a:buClr>
              <a:buFont typeface="+mj-lt"/>
              <a:buAutoNum type="arabicPeriod"/>
            </a:pPr>
            <a:r>
              <a:rPr lang="en-US" sz="2800" dirty="0"/>
              <a:t>“Of the Jews and Their Lies” (1543)</a:t>
            </a:r>
          </a:p>
        </p:txBody>
      </p:sp>
      <p:pic>
        <p:nvPicPr>
          <p:cNvPr id="6" name="Picture 5">
            <a:extLst>
              <a:ext uri="{FF2B5EF4-FFF2-40B4-BE49-F238E27FC236}">
                <a16:creationId xmlns:a16="http://schemas.microsoft.com/office/drawing/2014/main" id="{0BF6AD88-A22E-44FB-883F-D6ABD463E4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6858" y="4998180"/>
            <a:ext cx="2184872" cy="1427970"/>
          </a:xfrm>
          <a:prstGeom prst="rect">
            <a:avLst/>
          </a:prstGeom>
        </p:spPr>
      </p:pic>
      <p:pic>
        <p:nvPicPr>
          <p:cNvPr id="7" name="Picture 6">
            <a:extLst>
              <a:ext uri="{FF2B5EF4-FFF2-40B4-BE49-F238E27FC236}">
                <a16:creationId xmlns:a16="http://schemas.microsoft.com/office/drawing/2014/main" id="{B948AC42-E77C-41D6-9840-9F8C13EA8B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563" y="5003849"/>
            <a:ext cx="1629652" cy="1422301"/>
          </a:xfrm>
          <a:prstGeom prst="rect">
            <a:avLst/>
          </a:prstGeom>
        </p:spPr>
      </p:pic>
    </p:spTree>
    <p:extLst>
      <p:ext uri="{BB962C8B-B14F-4D97-AF65-F5344CB8AC3E}">
        <p14:creationId xmlns:p14="http://schemas.microsoft.com/office/powerpoint/2010/main" val="1437970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5F90ADF-0FC4-4F74-B4B0-30E44A67A5CD}"/>
              </a:ext>
            </a:extLst>
          </p:cNvPr>
          <p:cNvSpPr txBox="1">
            <a:spLocks noChangeArrowheads="1"/>
          </p:cNvSpPr>
          <p:nvPr/>
        </p:nvSpPr>
        <p:spPr bwMode="auto">
          <a:xfrm>
            <a:off x="190500" y="1234440"/>
            <a:ext cx="8763000" cy="524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2800" b="0" i="1" kern="0" dirty="0">
                <a:solidFill>
                  <a:schemeClr val="tx1"/>
                </a:solidFill>
                <a:cs typeface="Calibri" panose="020F0502020204030204" pitchFamily="34" charset="0"/>
              </a:rPr>
              <a:t>“</a:t>
            </a:r>
            <a:r>
              <a:rPr lang="en-US" sz="2800" i="1" dirty="0">
                <a:solidFill>
                  <a:srgbClr val="0000FF"/>
                </a:solidFill>
                <a:cs typeface="Calibri" panose="020F0502020204030204" pitchFamily="34" charset="0"/>
              </a:rPr>
              <a:t>If I had been a Jew and had seen such dolts and blockheads govern and teach the Christian faith, I would sooner have become a hog than a Christian</a:t>
            </a:r>
            <a:r>
              <a:rPr lang="en-US" sz="2800" b="0" i="1" dirty="0">
                <a:solidFill>
                  <a:schemeClr val="tx1"/>
                </a:solidFill>
                <a:cs typeface="Calibri" panose="020F0502020204030204" pitchFamily="34" charset="0"/>
              </a:rPr>
              <a:t>. They have dealt with the Jews as if they were dogs rather than human beings; they have done little else than deride them and seize their property. When they baptize them they show them nothing of Christian doctrine or life, but only subject them to </a:t>
            </a:r>
            <a:r>
              <a:rPr lang="en-US" sz="2800" b="0" i="1" dirty="0" err="1">
                <a:solidFill>
                  <a:schemeClr val="tx1"/>
                </a:solidFill>
                <a:cs typeface="Calibri" panose="020F0502020204030204" pitchFamily="34" charset="0"/>
              </a:rPr>
              <a:t>popishness</a:t>
            </a:r>
            <a:r>
              <a:rPr lang="en-US" sz="2800" b="0" i="1" dirty="0">
                <a:solidFill>
                  <a:schemeClr val="tx1"/>
                </a:solidFill>
                <a:cs typeface="Calibri" panose="020F0502020204030204" pitchFamily="34" charset="0"/>
              </a:rPr>
              <a:t> and </a:t>
            </a:r>
            <a:r>
              <a:rPr lang="en-US" sz="2800" b="0" i="1" dirty="0" err="1">
                <a:solidFill>
                  <a:schemeClr val="tx1"/>
                </a:solidFill>
                <a:cs typeface="Calibri" panose="020F0502020204030204" pitchFamily="34" charset="0"/>
              </a:rPr>
              <a:t>monkery</a:t>
            </a:r>
            <a:r>
              <a:rPr lang="en-US" sz="2800" b="0" i="1" dirty="0">
                <a:solidFill>
                  <a:schemeClr val="tx1"/>
                </a:solidFill>
                <a:cs typeface="Calibri" panose="020F0502020204030204" pitchFamily="34" charset="0"/>
              </a:rPr>
              <a:t>…</a:t>
            </a:r>
            <a:r>
              <a:rPr lang="en-US" sz="2800" i="1" dirty="0">
                <a:solidFill>
                  <a:srgbClr val="0000FF"/>
                </a:solidFill>
                <a:cs typeface="Calibri" panose="020F0502020204030204" pitchFamily="34" charset="0"/>
              </a:rPr>
              <a:t>If the apostles, who also were Jews, had dealt with us Gentiles as we Gentiles deal with the Jews, there would never have been a Christian among the Gentiles</a:t>
            </a:r>
            <a:r>
              <a:rPr lang="en-US" sz="2800" b="0" i="1" dirty="0">
                <a:solidFill>
                  <a:schemeClr val="tx1"/>
                </a:solidFill>
                <a:cs typeface="Calibri" panose="020F0502020204030204" pitchFamily="34" charset="0"/>
              </a:rPr>
              <a:t>…</a:t>
            </a:r>
            <a:r>
              <a:rPr lang="en-US" sz="2800" b="0" i="1" kern="0" dirty="0">
                <a:solidFill>
                  <a:schemeClr val="tx1"/>
                </a:solidFill>
                <a:cs typeface="Calibri" panose="020F0502020204030204" pitchFamily="34" charset="0"/>
              </a:rPr>
              <a:t>."</a:t>
            </a:r>
            <a:endParaRPr lang="en-US" altLang="en-US" sz="2800" b="0" i="1" kern="0" dirty="0">
              <a:solidFill>
                <a:schemeClr val="tx1"/>
              </a:solidFill>
              <a:cs typeface="Calibri" panose="020F0502020204030204" pitchFamily="34" charset="0"/>
            </a:endParaRPr>
          </a:p>
        </p:txBody>
      </p:sp>
      <p:sp>
        <p:nvSpPr>
          <p:cNvPr id="11" name="Rectangle 3">
            <a:extLst>
              <a:ext uri="{FF2B5EF4-FFF2-40B4-BE49-F238E27FC236}">
                <a16:creationId xmlns:a16="http://schemas.microsoft.com/office/drawing/2014/main" id="{FA3C69A1-F911-49D5-8954-E4B9E209CBCC}"/>
              </a:ext>
            </a:extLst>
          </p:cNvPr>
          <p:cNvSpPr txBox="1">
            <a:spLocks noChangeArrowheads="1"/>
          </p:cNvSpPr>
          <p:nvPr/>
        </p:nvSpPr>
        <p:spPr bwMode="auto">
          <a:xfrm>
            <a:off x="2057400" y="228600"/>
            <a:ext cx="5029200" cy="9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ts val="0"/>
              </a:spcBef>
              <a:spcAft>
                <a:spcPts val="0"/>
              </a:spcAft>
              <a:buNone/>
              <a:defRPr/>
            </a:pPr>
            <a:r>
              <a:rPr lang="en-US" sz="3200" b="1" dirty="0">
                <a:solidFill>
                  <a:srgbClr val="3333FF"/>
                </a:solidFill>
                <a:latin typeface="+mn-lt"/>
                <a:ea typeface="+mj-ea"/>
                <a:cs typeface="+mj-cs"/>
              </a:rPr>
              <a:t>Martin Luther</a:t>
            </a:r>
          </a:p>
          <a:p>
            <a:pPr marL="0" indent="0" algn="ctr" eaLnBrk="1" hangingPunct="1">
              <a:spcBef>
                <a:spcPts val="0"/>
              </a:spcBef>
              <a:spcAft>
                <a:spcPts val="0"/>
              </a:spcAft>
              <a:buNone/>
              <a:defRPr/>
            </a:pPr>
            <a:r>
              <a:rPr lang="en-US" sz="2000" b="1" i="1" dirty="0">
                <a:solidFill>
                  <a:srgbClr val="CC00CC"/>
                </a:solidFill>
                <a:latin typeface="+mn-lt"/>
              </a:rPr>
              <a:t>Jesus Was Born a Jew </a:t>
            </a:r>
            <a:r>
              <a:rPr lang="en-US" sz="2000" b="1" dirty="0">
                <a:solidFill>
                  <a:srgbClr val="CC00CC"/>
                </a:solidFill>
                <a:latin typeface="+mn-lt"/>
              </a:rPr>
              <a:t>(1523).</a:t>
            </a:r>
          </a:p>
        </p:txBody>
      </p:sp>
      <p:pic>
        <p:nvPicPr>
          <p:cNvPr id="12" name="Picture 11">
            <a:extLst>
              <a:ext uri="{FF2B5EF4-FFF2-40B4-BE49-F238E27FC236}">
                <a16:creationId xmlns:a16="http://schemas.microsoft.com/office/drawing/2014/main" id="{6794239E-3396-4DE0-A91E-1E5598B106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28600"/>
            <a:ext cx="1005840" cy="100584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5841326"/>
      </p:ext>
    </p:extLst>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5F90ADF-0FC4-4F74-B4B0-30E44A67A5CD}"/>
              </a:ext>
            </a:extLst>
          </p:cNvPr>
          <p:cNvSpPr txBox="1">
            <a:spLocks noChangeArrowheads="1"/>
          </p:cNvSpPr>
          <p:nvPr/>
        </p:nvSpPr>
        <p:spPr bwMode="auto">
          <a:xfrm>
            <a:off x="190500" y="1234440"/>
            <a:ext cx="8763000" cy="489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2700" b="0" i="1" kern="0" dirty="0">
                <a:solidFill>
                  <a:schemeClr val="tx1"/>
                </a:solidFill>
                <a:cs typeface="Calibri" panose="020F0502020204030204" pitchFamily="34" charset="0"/>
              </a:rPr>
              <a:t>“When we are inclined to boast of our position we should remember that we are but Gentiles, while the Jews are of the lineage of Christ. We are aliens and in-laws; they are blood relatives, cousins, and brothers of our Lord. Therefore, if one is to boast of flesh and blood, the Jews are actually nearer to Christ than we are…</a:t>
            </a:r>
            <a:r>
              <a:rPr lang="en-US" sz="2700" i="1" kern="0" dirty="0">
                <a:solidFill>
                  <a:srgbClr val="0000FF"/>
                </a:solidFill>
                <a:cs typeface="Calibri" panose="020F0502020204030204" pitchFamily="34" charset="0"/>
              </a:rPr>
              <a:t>If we really want to help them, we must be guided in our dealings with them not by papal law but by the law of Christian love. We must receive them cordially, and permit them to trade and work with us, that they may have occasion and opportunity to associate with us, hear our Christian teaching, and witness our Christian life</a:t>
            </a:r>
            <a:r>
              <a:rPr lang="en-US" sz="2700" b="0" i="1" kern="0" dirty="0">
                <a:solidFill>
                  <a:schemeClr val="tx1"/>
                </a:solidFill>
                <a:cs typeface="Calibri" panose="020F0502020204030204" pitchFamily="34" charset="0"/>
              </a:rPr>
              <a:t>. If some of them should prove stiff-necked, what of it? After all, we ourselves are not all good Christians either."</a:t>
            </a:r>
            <a:endParaRPr lang="en-US" altLang="en-US" sz="2700" b="0" i="1" kern="0" dirty="0">
              <a:solidFill>
                <a:schemeClr val="tx1"/>
              </a:solidFill>
              <a:cs typeface="Calibri" panose="020F0502020204030204" pitchFamily="34" charset="0"/>
            </a:endParaRPr>
          </a:p>
        </p:txBody>
      </p:sp>
      <p:sp>
        <p:nvSpPr>
          <p:cNvPr id="11" name="Rectangle 3">
            <a:extLst>
              <a:ext uri="{FF2B5EF4-FFF2-40B4-BE49-F238E27FC236}">
                <a16:creationId xmlns:a16="http://schemas.microsoft.com/office/drawing/2014/main" id="{FA3C69A1-F911-49D5-8954-E4B9E209CBCC}"/>
              </a:ext>
            </a:extLst>
          </p:cNvPr>
          <p:cNvSpPr txBox="1">
            <a:spLocks noChangeArrowheads="1"/>
          </p:cNvSpPr>
          <p:nvPr/>
        </p:nvSpPr>
        <p:spPr bwMode="auto">
          <a:xfrm>
            <a:off x="2057400" y="228600"/>
            <a:ext cx="502920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ts val="0"/>
              </a:spcBef>
              <a:spcAft>
                <a:spcPts val="0"/>
              </a:spcAft>
              <a:buNone/>
              <a:defRPr/>
            </a:pPr>
            <a:r>
              <a:rPr lang="en-US" sz="3200" b="1" kern="1200" dirty="0">
                <a:solidFill>
                  <a:srgbClr val="0000FF"/>
                </a:solidFill>
              </a:rPr>
              <a:t>Martin Luther</a:t>
            </a:r>
          </a:p>
          <a:p>
            <a:pPr marL="0" indent="0" algn="ctr" eaLnBrk="1" hangingPunct="1">
              <a:spcBef>
                <a:spcPts val="0"/>
              </a:spcBef>
              <a:spcAft>
                <a:spcPts val="0"/>
              </a:spcAft>
              <a:buNone/>
              <a:defRPr/>
            </a:pPr>
            <a:r>
              <a:rPr lang="en-US" sz="2000" b="1" i="1" dirty="0">
                <a:solidFill>
                  <a:srgbClr val="CC00CC"/>
                </a:solidFill>
                <a:latin typeface="+mn-lt"/>
              </a:rPr>
              <a:t>Jesus Was Born a Jew </a:t>
            </a:r>
            <a:r>
              <a:rPr lang="en-US" sz="2000" b="1" dirty="0">
                <a:solidFill>
                  <a:srgbClr val="CC00CC"/>
                </a:solidFill>
                <a:latin typeface="+mn-lt"/>
              </a:rPr>
              <a:t>(1523).</a:t>
            </a:r>
          </a:p>
        </p:txBody>
      </p:sp>
      <p:pic>
        <p:nvPicPr>
          <p:cNvPr id="5" name="Picture 4">
            <a:extLst>
              <a:ext uri="{FF2B5EF4-FFF2-40B4-BE49-F238E27FC236}">
                <a16:creationId xmlns:a16="http://schemas.microsoft.com/office/drawing/2014/main" id="{B718E35B-9840-4DCC-9D06-6E50224C15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28600"/>
            <a:ext cx="1005840" cy="100584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61734301"/>
      </p:ext>
    </p:extLst>
  </p:cSld>
  <p:clrMapOvr>
    <a:masterClrMapping/>
  </p:clrMapOvr>
  <p:transition>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73" y="228600"/>
            <a:ext cx="5200255" cy="710956"/>
          </a:xfrm>
        </p:spPr>
        <p:txBody>
          <a:bodyPr>
            <a:normAutofit/>
          </a:bodyPr>
          <a:lstStyle/>
          <a:p>
            <a:pPr algn="ctr"/>
            <a:r>
              <a:rPr lang="en-US" sz="3200" b="1" dirty="0">
                <a:solidFill>
                  <a:srgbClr val="3333FF"/>
                </a:solidFill>
                <a:latin typeface="+mn-lt"/>
              </a:rPr>
              <a:t>Luther and Antisemitism</a:t>
            </a:r>
          </a:p>
        </p:txBody>
      </p:sp>
      <p:sp>
        <p:nvSpPr>
          <p:cNvPr id="3" name="Content Placeholder 2"/>
          <p:cNvSpPr>
            <a:spLocks noGrp="1"/>
          </p:cNvSpPr>
          <p:nvPr>
            <p:ph idx="1"/>
          </p:nvPr>
        </p:nvSpPr>
        <p:spPr>
          <a:xfrm>
            <a:off x="1100236" y="1143000"/>
            <a:ext cx="6943528" cy="2735981"/>
          </a:xfrm>
        </p:spPr>
        <p:txBody>
          <a:bodyPr>
            <a:normAutofit/>
          </a:bodyPr>
          <a:lstStyle/>
          <a:p>
            <a:pPr marL="461963" indent="-461963">
              <a:lnSpc>
                <a:spcPct val="100000"/>
              </a:lnSpc>
              <a:spcBef>
                <a:spcPts val="0"/>
              </a:spcBef>
              <a:spcAft>
                <a:spcPts val="2400"/>
              </a:spcAft>
              <a:buClr>
                <a:srgbClr val="0033CC"/>
              </a:buClr>
              <a:buFont typeface="+mj-lt"/>
              <a:buAutoNum type="arabicPeriod"/>
            </a:pPr>
            <a:r>
              <a:rPr lang="en-US" sz="2800" dirty="0"/>
              <a:t>95 Theses (1517)</a:t>
            </a:r>
          </a:p>
          <a:p>
            <a:pPr marL="461963" indent="-461963">
              <a:lnSpc>
                <a:spcPct val="100000"/>
              </a:lnSpc>
              <a:spcBef>
                <a:spcPts val="0"/>
              </a:spcBef>
              <a:spcAft>
                <a:spcPts val="2400"/>
              </a:spcAft>
              <a:buClr>
                <a:srgbClr val="0033CC"/>
              </a:buClr>
              <a:buFont typeface="+mj-lt"/>
              <a:buAutoNum type="arabicPeriod"/>
            </a:pPr>
            <a:r>
              <a:rPr lang="en-US" sz="2800" dirty="0"/>
              <a:t>Excommunication (1521)</a:t>
            </a:r>
          </a:p>
          <a:p>
            <a:pPr marL="461963" indent="-461963">
              <a:lnSpc>
                <a:spcPct val="100000"/>
              </a:lnSpc>
              <a:spcBef>
                <a:spcPts val="0"/>
              </a:spcBef>
              <a:spcAft>
                <a:spcPts val="2400"/>
              </a:spcAft>
              <a:buClr>
                <a:srgbClr val="0033CC"/>
              </a:buClr>
              <a:buFont typeface="+mj-lt"/>
              <a:buAutoNum type="arabicPeriod"/>
            </a:pPr>
            <a:r>
              <a:rPr lang="en-US" sz="2800" dirty="0"/>
              <a:t>“Jesus Was Born a Jew” (1523)</a:t>
            </a:r>
          </a:p>
          <a:p>
            <a:pPr marL="461963" indent="-461963">
              <a:lnSpc>
                <a:spcPct val="100000"/>
              </a:lnSpc>
              <a:spcBef>
                <a:spcPts val="0"/>
              </a:spcBef>
              <a:spcAft>
                <a:spcPts val="2400"/>
              </a:spcAft>
              <a:buClr>
                <a:srgbClr val="0033CC"/>
              </a:buClr>
              <a:buFont typeface="+mj-lt"/>
              <a:buAutoNum type="arabicPeriod"/>
            </a:pPr>
            <a:r>
              <a:rPr lang="en-US" sz="2800" b="1" dirty="0">
                <a:solidFill>
                  <a:srgbClr val="CC00CC"/>
                </a:solidFill>
              </a:rPr>
              <a:t>“</a:t>
            </a:r>
            <a:r>
              <a:rPr lang="en-US" sz="2800" b="1" u="sng" dirty="0">
                <a:solidFill>
                  <a:srgbClr val="CC00CC"/>
                </a:solidFill>
              </a:rPr>
              <a:t>Of the Jews and Their Lies” (1543)</a:t>
            </a:r>
          </a:p>
        </p:txBody>
      </p:sp>
      <p:pic>
        <p:nvPicPr>
          <p:cNvPr id="6" name="Picture 5">
            <a:extLst>
              <a:ext uri="{FF2B5EF4-FFF2-40B4-BE49-F238E27FC236}">
                <a16:creationId xmlns:a16="http://schemas.microsoft.com/office/drawing/2014/main" id="{0BF6AD88-A22E-44FB-883F-D6ABD463E4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6858" y="4998180"/>
            <a:ext cx="2184872" cy="1427970"/>
          </a:xfrm>
          <a:prstGeom prst="rect">
            <a:avLst/>
          </a:prstGeom>
        </p:spPr>
      </p:pic>
      <p:pic>
        <p:nvPicPr>
          <p:cNvPr id="7" name="Picture 6">
            <a:extLst>
              <a:ext uri="{FF2B5EF4-FFF2-40B4-BE49-F238E27FC236}">
                <a16:creationId xmlns:a16="http://schemas.microsoft.com/office/drawing/2014/main" id="{B948AC42-E77C-41D6-9840-9F8C13EA8B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563" y="5003849"/>
            <a:ext cx="1629652" cy="1422301"/>
          </a:xfrm>
          <a:prstGeom prst="rect">
            <a:avLst/>
          </a:prstGeom>
        </p:spPr>
      </p:pic>
    </p:spTree>
    <p:extLst>
      <p:ext uri="{BB962C8B-B14F-4D97-AF65-F5344CB8AC3E}">
        <p14:creationId xmlns:p14="http://schemas.microsoft.com/office/powerpoint/2010/main" val="1253768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1600200"/>
            <a:ext cx="9143999" cy="4752474"/>
          </a:xfrm>
        </p:spPr>
        <p:txBody>
          <a:bodyPr>
            <a:noAutofit/>
          </a:bodyPr>
          <a:lstStyle/>
          <a:p>
            <a:pPr marL="0" lvl="1" indent="0" algn="just">
              <a:lnSpc>
                <a:spcPct val="100000"/>
              </a:lnSpc>
              <a:spcBef>
                <a:spcPts val="0"/>
              </a:spcBef>
              <a:buNone/>
            </a:pPr>
            <a:r>
              <a:rPr lang="en-US" sz="2800" dirty="0"/>
              <a:t>“</a:t>
            </a:r>
            <a:r>
              <a:rPr lang="en-US" sz="2800" b="1" dirty="0">
                <a:solidFill>
                  <a:srgbClr val="0000FF"/>
                </a:solidFill>
              </a:rPr>
              <a:t>First</a:t>
            </a:r>
            <a:r>
              <a:rPr lang="en-US" sz="2800" dirty="0"/>
              <a:t>, their synagogues should be set on fire…</a:t>
            </a:r>
            <a:r>
              <a:rPr lang="en-US" sz="2800" b="1" dirty="0">
                <a:solidFill>
                  <a:srgbClr val="0000FF"/>
                </a:solidFill>
              </a:rPr>
              <a:t>Secondly</a:t>
            </a:r>
            <a:r>
              <a:rPr lang="en-US" sz="2800" dirty="0"/>
              <a:t>, their homes should likewise be broken down and destroyed… </a:t>
            </a:r>
            <a:r>
              <a:rPr lang="en-US" sz="2800" b="1" dirty="0">
                <a:solidFill>
                  <a:srgbClr val="0000FF"/>
                </a:solidFill>
              </a:rPr>
              <a:t>Thirdly</a:t>
            </a:r>
            <a:r>
              <a:rPr lang="en-US" sz="2800" dirty="0"/>
              <a:t>, they should be deprived of their prayer books and </a:t>
            </a:r>
            <a:r>
              <a:rPr lang="en-US" sz="2800" dirty="0" err="1"/>
              <a:t>Talmuds</a:t>
            </a:r>
            <a:r>
              <a:rPr lang="en-US" sz="2800" dirty="0"/>
              <a:t>…</a:t>
            </a:r>
            <a:r>
              <a:rPr lang="en-US" sz="2800" b="1" dirty="0">
                <a:solidFill>
                  <a:srgbClr val="0000FF"/>
                </a:solidFill>
              </a:rPr>
              <a:t>Fourthly</a:t>
            </a:r>
            <a:r>
              <a:rPr lang="en-US" sz="2800" dirty="0"/>
              <a:t>, their rabbis must be forbidden under threat of death to teach any more… </a:t>
            </a:r>
            <a:r>
              <a:rPr lang="en-US" sz="2800" b="1" dirty="0">
                <a:solidFill>
                  <a:srgbClr val="0000FF"/>
                </a:solidFill>
              </a:rPr>
              <a:t>Fifthly</a:t>
            </a:r>
            <a:r>
              <a:rPr lang="en-US" sz="2800" dirty="0"/>
              <a:t>, passport and traveling privileges should be absolutely forbidden to the Jews… </a:t>
            </a:r>
            <a:r>
              <a:rPr lang="en-US" sz="2800" b="1" dirty="0">
                <a:solidFill>
                  <a:srgbClr val="0000FF"/>
                </a:solidFill>
              </a:rPr>
              <a:t>Sixthly</a:t>
            </a:r>
            <a:r>
              <a:rPr lang="en-US" sz="2800" dirty="0"/>
              <a:t>, they ought to be stopped from usury (charging interest on loans…</a:t>
            </a:r>
            <a:r>
              <a:rPr lang="en-US" sz="2800" b="1" dirty="0">
                <a:solidFill>
                  <a:srgbClr val="0000FF"/>
                </a:solidFill>
              </a:rPr>
              <a:t>Seventhly</a:t>
            </a:r>
            <a:r>
              <a:rPr lang="en-US" sz="2800" dirty="0"/>
              <a:t>, let the young and strong Jews and Jewesses be given the flail, the ax, the hoe, the spade, the distaff, and spindle, and let the earn their bread by the sweat of their noses.  We ought to drive the rascally lazy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52400"/>
            <a:ext cx="1097280" cy="1097280"/>
          </a:xfrm>
          <a:prstGeom prst="rect">
            <a:avLst/>
          </a:prstGeom>
        </p:spPr>
      </p:pic>
      <p:sp>
        <p:nvSpPr>
          <p:cNvPr id="7" name="Rectangle 2">
            <a:extLst>
              <a:ext uri="{FF2B5EF4-FFF2-40B4-BE49-F238E27FC236}">
                <a16:creationId xmlns:a16="http://schemas.microsoft.com/office/drawing/2014/main" id="{25C6674C-8AF9-4B1E-88B4-D4AA79920E83}"/>
              </a:ext>
            </a:extLst>
          </p:cNvPr>
          <p:cNvSpPr>
            <a:spLocks noGrp="1" noChangeArrowheads="1"/>
          </p:cNvSpPr>
          <p:nvPr>
            <p:ph type="title"/>
          </p:nvPr>
        </p:nvSpPr>
        <p:spPr>
          <a:xfrm>
            <a:off x="2225869" y="228600"/>
            <a:ext cx="4692263" cy="1143000"/>
          </a:xfrm>
        </p:spPr>
        <p:txBody>
          <a:bodyPr>
            <a:normAutofit/>
          </a:bodyPr>
          <a:lstStyle/>
          <a:p>
            <a:pPr algn="ctr"/>
            <a:r>
              <a:rPr lang="en-US" sz="3200" b="1" dirty="0">
                <a:solidFill>
                  <a:srgbClr val="0000FF"/>
                </a:solidFill>
                <a:latin typeface="+mn-lt"/>
              </a:rPr>
              <a:t>Christian Anti-Semitism</a:t>
            </a:r>
            <a:br>
              <a:rPr lang="en-US" sz="4000" b="1" dirty="0">
                <a:solidFill>
                  <a:srgbClr val="0000FF"/>
                </a:solidFill>
                <a:latin typeface="+mn-lt"/>
              </a:rPr>
            </a:br>
            <a:r>
              <a:rPr lang="en-US" sz="1600" b="1" i="1" dirty="0">
                <a:solidFill>
                  <a:srgbClr val="CC00CC"/>
                </a:solidFill>
                <a:latin typeface="+mn-lt"/>
                <a:ea typeface="+mn-ea"/>
                <a:cs typeface="+mn-cs"/>
              </a:rPr>
              <a:t>Concerning the Jews and Their Lies</a:t>
            </a:r>
            <a:r>
              <a:rPr lang="en-US" sz="1600" dirty="0">
                <a:latin typeface="+mn-lt"/>
              </a:rPr>
              <a:t>, cited in Michael Brown’s Our Hands Are Stained with Blood, pp. 14-15.</a:t>
            </a:r>
          </a:p>
        </p:txBody>
      </p:sp>
    </p:spTree>
    <p:extLst>
      <p:ext uri="{BB962C8B-B14F-4D97-AF65-F5344CB8AC3E}">
        <p14:creationId xmlns:p14="http://schemas.microsoft.com/office/powerpoint/2010/main" val="3463943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1600199"/>
            <a:ext cx="9143999" cy="2407258"/>
          </a:xfrm>
        </p:spPr>
        <p:txBody>
          <a:bodyPr>
            <a:noAutofit/>
          </a:bodyPr>
          <a:lstStyle/>
          <a:p>
            <a:pPr marL="0" lvl="1" indent="0" algn="just">
              <a:lnSpc>
                <a:spcPct val="100000"/>
              </a:lnSpc>
              <a:spcBef>
                <a:spcPts val="0"/>
              </a:spcBef>
              <a:buNone/>
            </a:pPr>
            <a:r>
              <a:rPr lang="en-US" sz="2800" dirty="0"/>
              <a:t>bones out of our system…Therefore away with them… </a:t>
            </a:r>
            <a:r>
              <a:rPr lang="en-US" sz="2800" b="1" dirty="0">
                <a:solidFill>
                  <a:srgbClr val="0000FF"/>
                </a:solidFill>
              </a:rPr>
              <a:t>To sum up</a:t>
            </a:r>
            <a:r>
              <a:rPr lang="en-US" sz="2800" dirty="0"/>
              <a:t>, dear princes and nobles who have Jews in your domains, if this advice of mine does not suit you, then find a better one </a:t>
            </a:r>
            <a:r>
              <a:rPr lang="en-US" sz="2800" b="1" dirty="0">
                <a:solidFill>
                  <a:srgbClr val="0000FF"/>
                </a:solidFill>
              </a:rPr>
              <a:t>so that you and we may all be free of this insufferable devilish burden–the Jews</a:t>
            </a:r>
            <a:r>
              <a:rPr lang="en-US" sz="2800" dirty="0"/>
              <a: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52400"/>
            <a:ext cx="1097280" cy="1097280"/>
          </a:xfrm>
          <a:prstGeom prst="rect">
            <a:avLst/>
          </a:prstGeom>
        </p:spPr>
      </p:pic>
      <p:sp>
        <p:nvSpPr>
          <p:cNvPr id="8" name="Rectangle 2">
            <a:extLst>
              <a:ext uri="{FF2B5EF4-FFF2-40B4-BE49-F238E27FC236}">
                <a16:creationId xmlns:a16="http://schemas.microsoft.com/office/drawing/2014/main" id="{72CB3BA2-06A4-45FD-8C3D-E1111F1ED1D6}"/>
              </a:ext>
            </a:extLst>
          </p:cNvPr>
          <p:cNvSpPr>
            <a:spLocks noGrp="1" noChangeArrowheads="1"/>
          </p:cNvSpPr>
          <p:nvPr>
            <p:ph type="title"/>
          </p:nvPr>
        </p:nvSpPr>
        <p:spPr>
          <a:xfrm>
            <a:off x="2225869" y="228600"/>
            <a:ext cx="4692263" cy="1143000"/>
          </a:xfrm>
        </p:spPr>
        <p:txBody>
          <a:bodyPr>
            <a:normAutofit/>
          </a:bodyPr>
          <a:lstStyle/>
          <a:p>
            <a:pPr algn="ctr"/>
            <a:r>
              <a:rPr lang="en-US" sz="3200" b="1" dirty="0">
                <a:solidFill>
                  <a:srgbClr val="0000FF"/>
                </a:solidFill>
                <a:latin typeface="+mn-lt"/>
              </a:rPr>
              <a:t>Christian Anti-Semitism</a:t>
            </a:r>
            <a:br>
              <a:rPr lang="en-US" sz="4000" b="1" dirty="0">
                <a:solidFill>
                  <a:srgbClr val="0000FF"/>
                </a:solidFill>
                <a:latin typeface="+mn-lt"/>
              </a:rPr>
            </a:br>
            <a:r>
              <a:rPr lang="en-US" sz="1600" b="1" i="1" dirty="0">
                <a:solidFill>
                  <a:srgbClr val="CC00CC"/>
                </a:solidFill>
                <a:latin typeface="+mn-lt"/>
                <a:ea typeface="+mn-ea"/>
                <a:cs typeface="+mn-cs"/>
              </a:rPr>
              <a:t>Concerning the Jews and Their Lies</a:t>
            </a:r>
            <a:r>
              <a:rPr lang="en-US" sz="1600" dirty="0">
                <a:latin typeface="+mn-lt"/>
              </a:rPr>
              <a:t>, cited in Michael Brown’s Our Hands Are Stained with Blood, pp. 14-15.</a:t>
            </a:r>
          </a:p>
        </p:txBody>
      </p:sp>
    </p:spTree>
    <p:extLst>
      <p:ext uri="{BB962C8B-B14F-4D97-AF65-F5344CB8AC3E}">
        <p14:creationId xmlns:p14="http://schemas.microsoft.com/office/powerpoint/2010/main" val="30125758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228600"/>
            <a:ext cx="6172200" cy="1143000"/>
          </a:xfrm>
        </p:spPr>
        <p:txBody>
          <a:bodyPr/>
          <a:lstStyle/>
          <a:p>
            <a:pPr lvl="0" algn="ctr">
              <a:lnSpc>
                <a:spcPct val="100000"/>
              </a:lnSpc>
              <a:spcBef>
                <a:spcPct val="50000"/>
              </a:spcBef>
            </a:pPr>
            <a:r>
              <a:rPr lang="en-US" sz="3200" b="1" dirty="0">
                <a:solidFill>
                  <a:srgbClr val="0000FF"/>
                </a:solidFill>
                <a:latin typeface="+mn-lt"/>
              </a:rPr>
              <a:t>Lutheran Statement</a:t>
            </a:r>
            <a:br>
              <a:rPr lang="en-US" sz="4000" b="0" dirty="0">
                <a:cs typeface="Calibri" panose="020F0502020204030204" pitchFamily="34" charset="0"/>
              </a:rPr>
            </a:br>
            <a:r>
              <a:rPr lang="en-US" sz="1600" b="0" kern="1200" dirty="0">
                <a:latin typeface="+mn-lt"/>
                <a:ea typeface="+mn-ea"/>
                <a:cs typeface="Calibri" panose="020F0502020204030204" pitchFamily="34" charset="0"/>
              </a:rPr>
              <a:t>https://www.ccjr.us/dialogika-resources/documents-and-statements/interreligious/759-lwfijcic1983</a:t>
            </a:r>
          </a:p>
        </p:txBody>
      </p:sp>
      <p:sp>
        <p:nvSpPr>
          <p:cNvPr id="4099" name="Rectangle 3"/>
          <p:cNvSpPr>
            <a:spLocks noGrp="1" noChangeArrowheads="1"/>
          </p:cNvSpPr>
          <p:nvPr>
            <p:ph type="body" idx="1"/>
          </p:nvPr>
        </p:nvSpPr>
        <p:spPr>
          <a:xfrm>
            <a:off x="152400" y="1447799"/>
            <a:ext cx="8763000" cy="5145505"/>
          </a:xfrm>
        </p:spPr>
        <p:txBody>
          <a:bodyPr>
            <a:normAutofit/>
          </a:bodyPr>
          <a:lstStyle/>
          <a:p>
            <a:pPr marL="0" lvl="1" indent="0" algn="just" eaLnBrk="1" hangingPunct="1">
              <a:lnSpc>
                <a:spcPct val="100000"/>
              </a:lnSpc>
              <a:spcBef>
                <a:spcPts val="0"/>
              </a:spcBef>
              <a:buNone/>
            </a:pPr>
            <a:r>
              <a:rPr lang="en-US" sz="2800" i="1" dirty="0">
                <a:cs typeface="Calibri" panose="020F0502020204030204" pitchFamily="34" charset="0"/>
              </a:rPr>
              <a:t>“</a:t>
            </a:r>
            <a:r>
              <a:rPr lang="en-US" sz="2800" dirty="0">
                <a:cs typeface="Calibri" panose="020F0502020204030204" pitchFamily="34" charset="0"/>
              </a:rPr>
              <a:t>We Lutherans take our name and much of our understanding of Christianity from Martin Luther. But we cannot accept or condone the violent verbal attacks that the Reformer made against the Jews…</a:t>
            </a:r>
            <a:r>
              <a:rPr lang="en-US" sz="2800" b="1" u="sng" dirty="0">
                <a:solidFill>
                  <a:srgbClr val="0000FF"/>
                </a:solidFill>
                <a:cs typeface="Calibri" panose="020F0502020204030204" pitchFamily="34" charset="0"/>
              </a:rPr>
              <a:t>The sins of Luther’s anti-Jewish remarks</a:t>
            </a:r>
            <a:r>
              <a:rPr lang="en-US" sz="2800" b="1" dirty="0">
                <a:solidFill>
                  <a:srgbClr val="0000FF"/>
                </a:solidFill>
                <a:cs typeface="Calibri" panose="020F0502020204030204" pitchFamily="34" charset="0"/>
              </a:rPr>
              <a:t>, </a:t>
            </a:r>
            <a:r>
              <a:rPr lang="en-US" sz="2800" b="1" u="sng" dirty="0">
                <a:solidFill>
                  <a:srgbClr val="0000FF"/>
                </a:solidFill>
                <a:cs typeface="Calibri" panose="020F0502020204030204" pitchFamily="34" charset="0"/>
              </a:rPr>
              <a:t>the violence of his attacks on the Jews</a:t>
            </a:r>
            <a:r>
              <a:rPr lang="en-US" sz="2800" b="1" dirty="0">
                <a:solidFill>
                  <a:srgbClr val="0000FF"/>
                </a:solidFill>
                <a:cs typeface="Calibri" panose="020F0502020204030204" pitchFamily="34" charset="0"/>
              </a:rPr>
              <a:t>, must be acknowledged with deep distress. And all occasions for similar sin in the present or the future must be removed from our churches</a:t>
            </a:r>
            <a:r>
              <a:rPr lang="en-US" sz="2800" dirty="0">
                <a:cs typeface="Calibri" panose="020F0502020204030204" pitchFamily="34" charset="0"/>
              </a:rPr>
              <a:t>…Lutherans of today refuse to be bound by all of Luther’s utterances on the Jews.”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52400"/>
            <a:ext cx="1097280" cy="1097280"/>
          </a:xfrm>
          <a:prstGeom prst="rect">
            <a:avLst/>
          </a:prstGeom>
          <a:ln w="28575">
            <a:solidFill>
              <a:schemeClr val="tx1"/>
            </a:solidFill>
          </a:ln>
        </p:spPr>
      </p:pic>
    </p:spTree>
    <p:extLst>
      <p:ext uri="{BB962C8B-B14F-4D97-AF65-F5344CB8AC3E}">
        <p14:creationId xmlns:p14="http://schemas.microsoft.com/office/powerpoint/2010/main" val="30888479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C55D601-F1B7-4E14-88BA-F8383CB30F6B}"/>
              </a:ext>
            </a:extLst>
          </p:cNvPr>
          <p:cNvSpPr txBox="1">
            <a:spLocks noChangeArrowheads="1"/>
          </p:cNvSpPr>
          <p:nvPr/>
        </p:nvSpPr>
        <p:spPr bwMode="auto">
          <a:xfrm>
            <a:off x="114300" y="1600200"/>
            <a:ext cx="8915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lvl="1" algn="just" eaLnBrk="1" hangingPunct="1">
              <a:lnSpc>
                <a:spcPct val="100000"/>
              </a:lnSpc>
              <a:spcBef>
                <a:spcPts val="0"/>
              </a:spcBef>
              <a:buClr>
                <a:schemeClr val="tx1"/>
              </a:buClr>
            </a:pPr>
            <a:r>
              <a:rPr lang="en-US" sz="2800" b="0" kern="0" dirty="0">
                <a:solidFill>
                  <a:schemeClr val="tx1"/>
                </a:solidFill>
                <a:latin typeface="Calibri" panose="020F0502020204030204" pitchFamily="34" charset="0"/>
              </a:rPr>
              <a:t>“But here he [the rabbi] not only betrays his ignorance, but his utter stupidity, since </a:t>
            </a:r>
            <a:r>
              <a:rPr lang="en-US" sz="2800" kern="0" dirty="0">
                <a:solidFill>
                  <a:srgbClr val="0000FF"/>
                </a:solidFill>
                <a:latin typeface="Calibri" panose="020F0502020204030204" pitchFamily="34" charset="0"/>
              </a:rPr>
              <a:t>God so blinded the whole people that they were like restive dogs</a:t>
            </a:r>
            <a:r>
              <a:rPr lang="en-US" sz="2800" b="0" kern="0" dirty="0">
                <a:solidFill>
                  <a:schemeClr val="tx1"/>
                </a:solidFill>
                <a:latin typeface="Calibri" panose="020F0502020204030204" pitchFamily="34" charset="0"/>
              </a:rPr>
              <a:t>. I have had much conversation with many Jews: </a:t>
            </a:r>
            <a:r>
              <a:rPr lang="en-US" sz="2800" kern="0" dirty="0">
                <a:solidFill>
                  <a:srgbClr val="0000FF"/>
                </a:solidFill>
                <a:latin typeface="Calibri" panose="020F0502020204030204" pitchFamily="34" charset="0"/>
              </a:rPr>
              <a:t>I have never seen either a drop of piety or a grain of truth or ingenuousness—nay, I have never found common sense in any Jew</a:t>
            </a:r>
            <a:r>
              <a:rPr lang="en-US" sz="2800" b="0" kern="0" dirty="0">
                <a:solidFill>
                  <a:schemeClr val="tx1"/>
                </a:solidFill>
                <a:latin typeface="Calibri" panose="020F0502020204030204" pitchFamily="34" charset="0"/>
              </a:rPr>
              <a:t>. But this fellow, who seems so sharp and ingenious, displays his own impudence to his great disgrace.”</a:t>
            </a:r>
            <a:endParaRPr lang="en-US" altLang="en-US" sz="2800" b="0" kern="0" dirty="0">
              <a:solidFill>
                <a:schemeClr val="tx1"/>
              </a:solidFill>
              <a:latin typeface="Calibri" panose="020F0502020204030204" pitchFamily="34" charset="0"/>
            </a:endParaRPr>
          </a:p>
        </p:txBody>
      </p:sp>
      <p:sp>
        <p:nvSpPr>
          <p:cNvPr id="11" name="Rectangle 3">
            <a:extLst>
              <a:ext uri="{FF2B5EF4-FFF2-40B4-BE49-F238E27FC236}">
                <a16:creationId xmlns:a16="http://schemas.microsoft.com/office/drawing/2014/main" id="{526D8101-05F6-49D0-B8A4-2D7D5187BD01}"/>
              </a:ext>
            </a:extLst>
          </p:cNvPr>
          <p:cNvSpPr txBox="1">
            <a:spLocks noChangeArrowheads="1"/>
          </p:cNvSpPr>
          <p:nvPr/>
        </p:nvSpPr>
        <p:spPr bwMode="auto">
          <a:xfrm>
            <a:off x="1676400" y="2286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eaLnBrk="1" hangingPunct="1">
              <a:spcBef>
                <a:spcPts val="0"/>
              </a:spcBef>
              <a:buNone/>
              <a:defRPr/>
            </a:pPr>
            <a:r>
              <a:rPr lang="en-US" sz="3200" b="1" dirty="0">
                <a:solidFill>
                  <a:srgbClr val="0000FF"/>
                </a:solidFill>
                <a:latin typeface="+mn-lt"/>
                <a:ea typeface="+mj-ea"/>
                <a:cs typeface="+mj-cs"/>
              </a:rPr>
              <a:t>John Calvin </a:t>
            </a:r>
          </a:p>
          <a:p>
            <a:pPr marL="0" indent="0" algn="ctr" eaLnBrk="1" hangingPunct="1">
              <a:buNone/>
              <a:defRPr/>
            </a:pPr>
            <a:r>
              <a:rPr lang="en-US" sz="1600" b="1" i="1" dirty="0">
                <a:solidFill>
                  <a:srgbClr val="CC00CC"/>
                </a:solidFill>
                <a:latin typeface="+mn-lt"/>
              </a:rPr>
              <a:t>Commentary on the Prophet Daniel </a:t>
            </a:r>
            <a:r>
              <a:rPr lang="en-US" sz="1600" kern="0" dirty="0">
                <a:latin typeface="+mn-lt"/>
              </a:rPr>
              <a:t>(Vol 1, p. 185). Bellingham, WA: Logos Bible Software. Commentary on Daniel 2:44-45. (2010).</a:t>
            </a:r>
          </a:p>
        </p:txBody>
      </p:sp>
      <p:pic>
        <p:nvPicPr>
          <p:cNvPr id="12" name="Picture 11">
            <a:extLst>
              <a:ext uri="{FF2B5EF4-FFF2-40B4-BE49-F238E27FC236}">
                <a16:creationId xmlns:a16="http://schemas.microsoft.com/office/drawing/2014/main" id="{73A22865-157C-4766-AE62-210570B58C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52400"/>
            <a:ext cx="766735" cy="1097280"/>
          </a:xfrm>
          <a:prstGeom prst="rect">
            <a:avLst/>
          </a:prstGeom>
        </p:spPr>
      </p:pic>
    </p:spTree>
    <p:extLst>
      <p:ext uri="{BB962C8B-B14F-4D97-AF65-F5344CB8AC3E}">
        <p14:creationId xmlns:p14="http://schemas.microsoft.com/office/powerpoint/2010/main" val="18685479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2352"/>
            <a:ext cx="9144000" cy="3665552"/>
          </a:xfrm>
        </p:spPr>
        <p:txBody>
          <a:bodyPr>
            <a:normAutofit/>
          </a:bodyPr>
          <a:lstStyle/>
          <a:p>
            <a:pPr marL="461963" indent="-461963" algn="just">
              <a:lnSpc>
                <a:spcPct val="100000"/>
              </a:lnSpc>
              <a:spcBef>
                <a:spcPts val="0"/>
              </a:spcBef>
              <a:spcAft>
                <a:spcPts val="1200"/>
              </a:spcAft>
              <a:buClr>
                <a:srgbClr val="0033CC"/>
              </a:buClr>
              <a:buFont typeface="+mj-lt"/>
              <a:buAutoNum type="arabicPeriod"/>
            </a:pPr>
            <a:r>
              <a:rPr lang="en-US" sz="2800" b="1" dirty="0">
                <a:solidFill>
                  <a:srgbClr val="0000FF"/>
                </a:solidFill>
              </a:rPr>
              <a:t>‘A+’</a:t>
            </a:r>
            <a:r>
              <a:rPr lang="en-US" sz="2800" dirty="0"/>
              <a:t> – because they laid the groundwork for future generations by providing the right method whereby future generations could continue to reform the church through a </a:t>
            </a:r>
            <a:r>
              <a:rPr lang="en-US" sz="2800" b="1" u="sng" dirty="0">
                <a:solidFill>
                  <a:srgbClr val="0000FF"/>
                </a:solidFill>
              </a:rPr>
              <a:t>consistent application</a:t>
            </a:r>
            <a:r>
              <a:rPr lang="en-US" sz="2800" dirty="0"/>
              <a:t> of the Reformers’ interpretive approach.</a:t>
            </a:r>
          </a:p>
          <a:p>
            <a:pPr marL="461963" indent="-461963" algn="just">
              <a:lnSpc>
                <a:spcPct val="100000"/>
              </a:lnSpc>
              <a:spcBef>
                <a:spcPts val="0"/>
              </a:spcBef>
              <a:spcAft>
                <a:spcPts val="1200"/>
              </a:spcAft>
              <a:buClr>
                <a:srgbClr val="0033CC"/>
              </a:buClr>
              <a:buFont typeface="+mj-lt"/>
              <a:buAutoNum type="arabicPeriod"/>
            </a:pPr>
            <a:r>
              <a:rPr lang="en-US" sz="2800" b="1" dirty="0">
                <a:solidFill>
                  <a:srgbClr val="C00000"/>
                </a:solidFill>
              </a:rPr>
              <a:t>‘F’</a:t>
            </a:r>
            <a:r>
              <a:rPr lang="en-US" sz="2800" dirty="0"/>
              <a:t> – because they did not make a clean break with the Roman Catholic Church and forced a </a:t>
            </a:r>
            <a:r>
              <a:rPr lang="en-US" sz="2800" b="1" dirty="0">
                <a:solidFill>
                  <a:srgbClr val="0000FF"/>
                </a:solidFill>
              </a:rPr>
              <a:t>‘</a:t>
            </a:r>
            <a:r>
              <a:rPr lang="en-US" sz="2800" b="1" u="sng" dirty="0">
                <a:solidFill>
                  <a:srgbClr val="0000FF"/>
                </a:solidFill>
              </a:rPr>
              <a:t>selective’ literal approach</a:t>
            </a:r>
            <a:r>
              <a:rPr lang="en-US" sz="2800" b="1" dirty="0">
                <a:solidFill>
                  <a:srgbClr val="0000FF"/>
                </a:solidFill>
              </a:rPr>
              <a:t> </a:t>
            </a:r>
            <a:r>
              <a:rPr lang="en-US" sz="2800" dirty="0"/>
              <a:t>to Scripture upon the Protestant Church.</a:t>
            </a:r>
          </a:p>
        </p:txBody>
      </p:sp>
      <p:sp>
        <p:nvSpPr>
          <p:cNvPr id="6" name="Rectangle 6">
            <a:extLst>
              <a:ext uri="{FF2B5EF4-FFF2-40B4-BE49-F238E27FC236}">
                <a16:creationId xmlns:a16="http://schemas.microsoft.com/office/drawing/2014/main" id="{90302423-F644-421C-B461-00B1B2CD7A2C}"/>
              </a:ext>
            </a:extLst>
          </p:cNvPr>
          <p:cNvSpPr txBox="1">
            <a:spLocks noChangeArrowheads="1"/>
          </p:cNvSpPr>
          <p:nvPr/>
        </p:nvSpPr>
        <p:spPr>
          <a:xfrm>
            <a:off x="57150" y="188845"/>
            <a:ext cx="9029700" cy="6096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altLang="en-US" sz="3200" b="1" dirty="0">
                <a:solidFill>
                  <a:srgbClr val="3333FF"/>
                </a:solidFill>
                <a:latin typeface="+mn-lt"/>
              </a:rPr>
              <a:t>The Reformers’ Report Card</a:t>
            </a:r>
          </a:p>
        </p:txBody>
      </p:sp>
      <p:pic>
        <p:nvPicPr>
          <p:cNvPr id="2" name="Picture 1">
            <a:extLst>
              <a:ext uri="{FF2B5EF4-FFF2-40B4-BE49-F238E27FC236}">
                <a16:creationId xmlns:a16="http://schemas.microsoft.com/office/drawing/2014/main" id="{780A62EE-5C1C-44D6-B2BE-3BEF744E2D6F}"/>
              </a:ext>
            </a:extLst>
          </p:cNvPr>
          <p:cNvPicPr>
            <a:picLocks noChangeAspect="1"/>
          </p:cNvPicPr>
          <p:nvPr/>
        </p:nvPicPr>
        <p:blipFill>
          <a:blip r:embed="rId3"/>
          <a:stretch>
            <a:fillRect/>
          </a:stretch>
        </p:blipFill>
        <p:spPr>
          <a:xfrm>
            <a:off x="3391383" y="4701577"/>
            <a:ext cx="2361235" cy="1828800"/>
          </a:xfrm>
          <a:prstGeom prst="rect">
            <a:avLst/>
          </a:prstGeom>
        </p:spPr>
      </p:pic>
    </p:spTree>
    <p:extLst>
      <p:ext uri="{BB962C8B-B14F-4D97-AF65-F5344CB8AC3E}">
        <p14:creationId xmlns:p14="http://schemas.microsoft.com/office/powerpoint/2010/main" val="15772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012" y="1159134"/>
            <a:ext cx="8660702" cy="4570482"/>
          </a:xfrm>
          <a:prstGeom prst="rect">
            <a:avLst/>
          </a:prstGeom>
          <a:noFill/>
        </p:spPr>
        <p:txBody>
          <a:bodyPr wrap="square" rtlCol="0">
            <a:spAutoFit/>
          </a:bodyPr>
          <a:lstStyle/>
          <a:p>
            <a:pPr marL="457200" indent="-457200" defTabSz="685800">
              <a:spcAft>
                <a:spcPts val="1800"/>
              </a:spcAft>
              <a:buFont typeface="+mj-lt"/>
              <a:buAutoNum type="romanUcPeriod" startAt="2"/>
            </a:pPr>
            <a:r>
              <a:rPr lang="en-US" sz="3400" b="1" u="sng" dirty="0">
                <a:solidFill>
                  <a:srgbClr val="3333FF"/>
                </a:solidFill>
                <a:ea typeface="+mj-ea"/>
                <a:cs typeface="+mj-cs"/>
              </a:rPr>
              <a:t>Definition of Biblical Dispensationalism</a:t>
            </a:r>
          </a:p>
          <a:p>
            <a:pPr marL="914400" lvl="1" indent="-461963">
              <a:spcAft>
                <a:spcPts val="1200"/>
              </a:spcAft>
              <a:buFont typeface="+mj-lt"/>
              <a:buAutoNum type="alphaUcPeriod"/>
            </a:pPr>
            <a:r>
              <a:rPr lang="en-US" sz="3200" dirty="0"/>
              <a:t>A Common Misconception</a:t>
            </a:r>
          </a:p>
          <a:p>
            <a:pPr marL="914400" lvl="1" indent="-461963">
              <a:spcAft>
                <a:spcPts val="1200"/>
              </a:spcAft>
              <a:buFont typeface="+mj-lt"/>
              <a:buAutoNum type="alphaUcPeriod"/>
            </a:pPr>
            <a:r>
              <a:rPr lang="en-US" sz="3200" dirty="0"/>
              <a:t>Some Anti-Dispensationalists</a:t>
            </a:r>
          </a:p>
          <a:p>
            <a:pPr marL="914400" lvl="1" indent="-461963">
              <a:spcAft>
                <a:spcPts val="1200"/>
              </a:spcAft>
              <a:buFont typeface="+mj-lt"/>
              <a:buAutoNum type="alphaUcPeriod"/>
            </a:pPr>
            <a:r>
              <a:rPr lang="en-US" sz="3200" dirty="0"/>
              <a:t>Definition</a:t>
            </a:r>
          </a:p>
          <a:p>
            <a:pPr lvl="3" indent="-461963">
              <a:spcAft>
                <a:spcPts val="1200"/>
              </a:spcAft>
              <a:buFont typeface="+mj-lt"/>
              <a:buAutoNum type="arabicPeriod"/>
            </a:pPr>
            <a:r>
              <a:rPr lang="en-US" sz="3200" dirty="0"/>
              <a:t>Literal Interpretation</a:t>
            </a:r>
          </a:p>
          <a:p>
            <a:pPr lvl="3" indent="-461963">
              <a:spcAft>
                <a:spcPts val="1200"/>
              </a:spcAft>
              <a:buFont typeface="+mj-lt"/>
              <a:buAutoNum type="arabicPeriod"/>
            </a:pPr>
            <a:r>
              <a:rPr lang="en-US" sz="3200" dirty="0"/>
              <a:t>Biblical Distinctions</a:t>
            </a:r>
          </a:p>
          <a:p>
            <a:pPr lvl="3" indent="-461963">
              <a:spcAft>
                <a:spcPts val="1200"/>
              </a:spcAft>
              <a:buFont typeface="+mj-lt"/>
              <a:buAutoNum type="arabicPeriod"/>
            </a:pPr>
            <a:r>
              <a:rPr lang="en-US" sz="3200" dirty="0"/>
              <a:t>Dispensations</a:t>
            </a:r>
          </a:p>
        </p:txBody>
      </p:sp>
      <p:sp>
        <p:nvSpPr>
          <p:cNvPr id="4" name="Title 1">
            <a:extLst>
              <a:ext uri="{FF2B5EF4-FFF2-40B4-BE49-F238E27FC236}">
                <a16:creationId xmlns:a16="http://schemas.microsoft.com/office/drawing/2014/main" id="{DE5793E8-D1D8-40B6-946A-28FE2810F390}"/>
              </a:ext>
            </a:extLst>
          </p:cNvPr>
          <p:cNvSpPr txBox="1">
            <a:spLocks/>
          </p:cNvSpPr>
          <p:nvPr/>
        </p:nvSpPr>
        <p:spPr>
          <a:xfrm>
            <a:off x="1143000" y="199414"/>
            <a:ext cx="6858000" cy="971360"/>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mn-lt"/>
              </a:rPr>
              <a:t>Session 3 Outline</a:t>
            </a:r>
          </a:p>
        </p:txBody>
      </p:sp>
    </p:spTree>
    <p:extLst>
      <p:ext uri="{BB962C8B-B14F-4D97-AF65-F5344CB8AC3E}">
        <p14:creationId xmlns:p14="http://schemas.microsoft.com/office/powerpoint/2010/main" val="561163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Overview</a:t>
            </a:r>
          </a:p>
        </p:txBody>
      </p:sp>
      <p:sp>
        <p:nvSpPr>
          <p:cNvPr id="17411" name="Rectangle 7"/>
          <p:cNvSpPr>
            <a:spLocks noGrp="1" noChangeArrowheads="1"/>
          </p:cNvSpPr>
          <p:nvPr>
            <p:ph type="body" idx="1"/>
          </p:nvPr>
        </p:nvSpPr>
        <p:spPr>
          <a:xfrm>
            <a:off x="247099" y="1143000"/>
            <a:ext cx="8819274" cy="4800600"/>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dirty="0"/>
              <a:t>The Early Church</a:t>
            </a:r>
          </a:p>
          <a:p>
            <a:pPr marL="684213" indent="-684213">
              <a:lnSpc>
                <a:spcPct val="100000"/>
              </a:lnSpc>
              <a:spcBef>
                <a:spcPts val="0"/>
              </a:spcBef>
              <a:spcAft>
                <a:spcPts val="1800"/>
              </a:spcAft>
              <a:buClr>
                <a:srgbClr val="008000"/>
              </a:buClr>
              <a:buFont typeface="+mj-lt"/>
              <a:buAutoNum type="romanUcPeriod"/>
            </a:pPr>
            <a:r>
              <a:rPr lang="en-US" altLang="en-US" sz="3400" dirty="0"/>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dirty="0"/>
              <a:t>The Dark Ages</a:t>
            </a:r>
          </a:p>
          <a:p>
            <a:pPr marL="684213" indent="-684213">
              <a:lnSpc>
                <a:spcPct val="100000"/>
              </a:lnSpc>
              <a:spcBef>
                <a:spcPts val="0"/>
              </a:spcBef>
              <a:spcAft>
                <a:spcPts val="1800"/>
              </a:spcAft>
              <a:buClr>
                <a:srgbClr val="008000"/>
              </a:buClr>
              <a:buFont typeface="+mj-lt"/>
              <a:buAutoNum type="romanUcPeriod"/>
            </a:pPr>
            <a:r>
              <a:rPr lang="en-US" altLang="en-US" sz="3400" dirty="0"/>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dirty="0"/>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b="1" u="sng" dirty="0">
                <a:solidFill>
                  <a:srgbClr val="3333FF"/>
                </a:solidFill>
                <a:ea typeface="+mj-ea"/>
                <a:cs typeface="+mj-cs"/>
              </a:rPr>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1391136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noAutofit/>
          </a:bodyPr>
          <a:lstStyle/>
          <a:p>
            <a:pPr algn="ctr" eaLnBrk="1" hangingPunct="1">
              <a:lnSpc>
                <a:spcPct val="100000"/>
              </a:lnSpc>
            </a:pPr>
            <a:r>
              <a:rPr lang="en-US" altLang="en-US" sz="3200" b="1" dirty="0">
                <a:solidFill>
                  <a:srgbClr val="008000"/>
                </a:solidFill>
                <a:latin typeface="+mn-lt"/>
              </a:rPr>
              <a:t>VI.</a:t>
            </a:r>
            <a:r>
              <a:rPr lang="en-US" altLang="en-US" sz="3200" b="1" dirty="0">
                <a:solidFill>
                  <a:srgbClr val="3333FF"/>
                </a:solidFill>
                <a:latin typeface="+mn-lt"/>
              </a:rPr>
              <a:t> Contemporary Reformation Theology</a:t>
            </a:r>
          </a:p>
        </p:txBody>
      </p:sp>
      <p:sp>
        <p:nvSpPr>
          <p:cNvPr id="17411" name="Rectangle 7"/>
          <p:cNvSpPr>
            <a:spLocks noGrp="1" noChangeArrowheads="1"/>
          </p:cNvSpPr>
          <p:nvPr>
            <p:ph type="body" idx="1"/>
          </p:nvPr>
        </p:nvSpPr>
        <p:spPr>
          <a:xfrm>
            <a:off x="114300" y="1028700"/>
            <a:ext cx="8915400" cy="4733840"/>
          </a:xfrm>
        </p:spPr>
        <p:txBody>
          <a:bodyPr>
            <a:noAutofit/>
          </a:bodyPr>
          <a:lstStyle/>
          <a:p>
            <a:pPr marL="457200" indent="-457200" algn="just">
              <a:lnSpc>
                <a:spcPct val="100000"/>
              </a:lnSpc>
              <a:spcBef>
                <a:spcPts val="0"/>
              </a:spcBef>
              <a:spcAft>
                <a:spcPts val="1200"/>
              </a:spcAft>
              <a:buClr>
                <a:srgbClr val="CC00CC"/>
              </a:buClr>
              <a:buFont typeface="+mj-lt"/>
              <a:buAutoNum type="alphaUcPeriod"/>
            </a:pPr>
            <a:r>
              <a:rPr lang="en-US" altLang="en-US" sz="2800" dirty="0"/>
              <a:t>Erroneously assumes no further theological progress to be made.</a:t>
            </a:r>
          </a:p>
          <a:p>
            <a:pPr marL="457200" indent="-457200" algn="just">
              <a:lnSpc>
                <a:spcPct val="100000"/>
              </a:lnSpc>
              <a:spcBef>
                <a:spcPts val="0"/>
              </a:spcBef>
              <a:spcAft>
                <a:spcPts val="1200"/>
              </a:spcAft>
              <a:buClr>
                <a:srgbClr val="CC00CC"/>
              </a:buClr>
              <a:buFont typeface="+mj-lt"/>
              <a:buAutoNum type="alphaUcPeriod"/>
            </a:pPr>
            <a:r>
              <a:rPr lang="en-US" altLang="en-US" sz="2800" dirty="0"/>
              <a:t>Has Frozen theological progress into creeds and confessions: Creeds and confessions = authority rather than Scripture. </a:t>
            </a:r>
          </a:p>
          <a:p>
            <a:pPr marL="457200" indent="-457200" algn="just">
              <a:lnSpc>
                <a:spcPct val="100000"/>
              </a:lnSpc>
              <a:spcBef>
                <a:spcPts val="0"/>
              </a:spcBef>
              <a:spcAft>
                <a:spcPts val="1200"/>
              </a:spcAft>
              <a:buClr>
                <a:srgbClr val="CC00CC"/>
              </a:buClr>
              <a:buFont typeface="+mj-lt"/>
              <a:buAutoNum type="alphaUcPeriod"/>
            </a:pPr>
            <a:r>
              <a:rPr lang="en-US" altLang="en-US" sz="2800" dirty="0"/>
              <a:t>Augustinian Amillennialism fossilized into RT.</a:t>
            </a:r>
          </a:p>
          <a:p>
            <a:pPr marL="457200" indent="-457200" algn="just">
              <a:lnSpc>
                <a:spcPct val="100000"/>
              </a:lnSpc>
              <a:spcBef>
                <a:spcPts val="0"/>
              </a:spcBef>
              <a:spcAft>
                <a:spcPts val="1200"/>
              </a:spcAft>
              <a:buClr>
                <a:srgbClr val="CC00CC"/>
              </a:buClr>
              <a:buFont typeface="+mj-lt"/>
              <a:buAutoNum type="alphaUcPeriod"/>
            </a:pPr>
            <a:r>
              <a:rPr lang="en-US" altLang="en-US" sz="2800" dirty="0"/>
              <a:t>Allegorizing of biblical Eschatological texts is common.</a:t>
            </a:r>
          </a:p>
          <a:p>
            <a:pPr marL="914400" lvl="2" indent="-344488" algn="just">
              <a:lnSpc>
                <a:spcPct val="100000"/>
              </a:lnSpc>
              <a:spcBef>
                <a:spcPts val="0"/>
              </a:spcBef>
              <a:spcAft>
                <a:spcPts val="1200"/>
              </a:spcAft>
              <a:buClr>
                <a:srgbClr val="996633"/>
              </a:buClr>
              <a:buFont typeface="Calibri" panose="020F0502020204030204" pitchFamily="34" charset="0"/>
              <a:buChar char="̶"/>
            </a:pPr>
            <a:r>
              <a:rPr lang="en-US" altLang="en-US" sz="2800" dirty="0"/>
              <a:t>Zech. 14:4; Rev. 21-22; Ezek. 40-48</a:t>
            </a:r>
          </a:p>
          <a:p>
            <a:pPr marL="457200" indent="-457200" algn="just">
              <a:lnSpc>
                <a:spcPct val="100000"/>
              </a:lnSpc>
              <a:spcBef>
                <a:spcPts val="0"/>
              </a:spcBef>
              <a:spcAft>
                <a:spcPts val="1200"/>
              </a:spcAft>
              <a:buClr>
                <a:srgbClr val="CC00CC"/>
              </a:buClr>
              <a:buFont typeface="+mj-lt"/>
              <a:buAutoNum type="alphaUcPeriod"/>
            </a:pPr>
            <a:r>
              <a:rPr lang="en-US" altLang="en-US" sz="2800" dirty="0"/>
              <a:t>Inconsistent literal hermeneutic.</a:t>
            </a:r>
          </a:p>
        </p:txBody>
      </p:sp>
      <p:pic>
        <p:nvPicPr>
          <p:cNvPr id="3" name="Picture 2"/>
          <p:cNvPicPr>
            <a:picLocks noChangeAspect="1"/>
          </p:cNvPicPr>
          <p:nvPr/>
        </p:nvPicPr>
        <p:blipFill>
          <a:blip r:embed="rId3"/>
          <a:stretch>
            <a:fillRect/>
          </a:stretch>
        </p:blipFill>
        <p:spPr>
          <a:xfrm>
            <a:off x="3161608" y="5762540"/>
            <a:ext cx="2820785" cy="914400"/>
          </a:xfrm>
          <a:prstGeom prst="rect">
            <a:avLst/>
          </a:prstGeom>
        </p:spPr>
      </p:pic>
    </p:spTree>
    <p:extLst>
      <p:ext uri="{BB962C8B-B14F-4D97-AF65-F5344CB8AC3E}">
        <p14:creationId xmlns:p14="http://schemas.microsoft.com/office/powerpoint/2010/main" val="2932931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noAutofit/>
          </a:bodyPr>
          <a:lstStyle/>
          <a:p>
            <a:pPr algn="ctr" eaLnBrk="1" hangingPunct="1">
              <a:lnSpc>
                <a:spcPct val="100000"/>
              </a:lnSpc>
            </a:pPr>
            <a:r>
              <a:rPr lang="en-US" altLang="en-US" sz="3200" b="1" dirty="0">
                <a:solidFill>
                  <a:srgbClr val="008000"/>
                </a:solidFill>
                <a:latin typeface="+mn-lt"/>
              </a:rPr>
              <a:t>VI.</a:t>
            </a:r>
            <a:r>
              <a:rPr lang="en-US" altLang="en-US" sz="3200" b="1" dirty="0">
                <a:solidFill>
                  <a:srgbClr val="3333FF"/>
                </a:solidFill>
                <a:latin typeface="+mn-lt"/>
              </a:rPr>
              <a:t> Contemporary Reformation Theology</a:t>
            </a:r>
          </a:p>
        </p:txBody>
      </p:sp>
      <p:sp>
        <p:nvSpPr>
          <p:cNvPr id="17411" name="Rectangle 7"/>
          <p:cNvSpPr>
            <a:spLocks noGrp="1" noChangeArrowheads="1"/>
          </p:cNvSpPr>
          <p:nvPr>
            <p:ph type="body" idx="1"/>
          </p:nvPr>
        </p:nvSpPr>
        <p:spPr>
          <a:xfrm>
            <a:off x="114300" y="1028700"/>
            <a:ext cx="8915400" cy="4733840"/>
          </a:xfrm>
        </p:spPr>
        <p:txBody>
          <a:bodyPr>
            <a:noAutofit/>
          </a:bodyPr>
          <a:lstStyle/>
          <a:p>
            <a:pPr marL="457200" indent="-457200" algn="just">
              <a:lnSpc>
                <a:spcPct val="100000"/>
              </a:lnSpc>
              <a:spcBef>
                <a:spcPts val="0"/>
              </a:spcBef>
              <a:spcAft>
                <a:spcPts val="1200"/>
              </a:spcAft>
              <a:buClr>
                <a:srgbClr val="CC00CC"/>
              </a:buClr>
              <a:buFont typeface="+mj-lt"/>
              <a:buAutoNum type="alphaUcPeriod"/>
            </a:pPr>
            <a:r>
              <a:rPr lang="en-US" altLang="en-US" sz="2800" b="1" u="sng" dirty="0">
                <a:solidFill>
                  <a:srgbClr val="CC00CC"/>
                </a:solidFill>
              </a:rPr>
              <a:t>Erroneously assumes no further theological progress to be made.</a:t>
            </a:r>
          </a:p>
          <a:p>
            <a:pPr marL="457200" indent="-457200" algn="just">
              <a:lnSpc>
                <a:spcPct val="100000"/>
              </a:lnSpc>
              <a:spcBef>
                <a:spcPts val="0"/>
              </a:spcBef>
              <a:spcAft>
                <a:spcPts val="1200"/>
              </a:spcAft>
              <a:buClr>
                <a:srgbClr val="CC00CC"/>
              </a:buClr>
              <a:buFont typeface="+mj-lt"/>
              <a:buAutoNum type="alphaUcPeriod"/>
            </a:pPr>
            <a:r>
              <a:rPr lang="en-US" altLang="en-US" sz="2800" dirty="0"/>
              <a:t>Has Frozen theological progress into creeds and confessions: Creeds and confessions = authority rather than Scripture. </a:t>
            </a:r>
          </a:p>
          <a:p>
            <a:pPr marL="457200" indent="-457200" algn="just">
              <a:lnSpc>
                <a:spcPct val="100000"/>
              </a:lnSpc>
              <a:spcBef>
                <a:spcPts val="0"/>
              </a:spcBef>
              <a:spcAft>
                <a:spcPts val="1200"/>
              </a:spcAft>
              <a:buClr>
                <a:srgbClr val="CC00CC"/>
              </a:buClr>
              <a:buFont typeface="+mj-lt"/>
              <a:buAutoNum type="alphaUcPeriod"/>
            </a:pPr>
            <a:r>
              <a:rPr lang="en-US" altLang="en-US" sz="2800" dirty="0"/>
              <a:t>Augustinian Amillennialism fossilized into RT.</a:t>
            </a:r>
          </a:p>
          <a:p>
            <a:pPr marL="457200" indent="-457200" algn="just">
              <a:lnSpc>
                <a:spcPct val="100000"/>
              </a:lnSpc>
              <a:spcBef>
                <a:spcPts val="0"/>
              </a:spcBef>
              <a:spcAft>
                <a:spcPts val="1200"/>
              </a:spcAft>
              <a:buClr>
                <a:srgbClr val="CC00CC"/>
              </a:buClr>
              <a:buFont typeface="+mj-lt"/>
              <a:buAutoNum type="alphaUcPeriod"/>
            </a:pPr>
            <a:r>
              <a:rPr lang="en-US" altLang="en-US" sz="2800" dirty="0"/>
              <a:t>Allegorizing of biblical Eschatological texts is common.</a:t>
            </a:r>
          </a:p>
          <a:p>
            <a:pPr marL="914400" lvl="2" indent="-344488" algn="just">
              <a:lnSpc>
                <a:spcPct val="100000"/>
              </a:lnSpc>
              <a:spcBef>
                <a:spcPts val="0"/>
              </a:spcBef>
              <a:spcAft>
                <a:spcPts val="1200"/>
              </a:spcAft>
              <a:buClr>
                <a:srgbClr val="996633"/>
              </a:buClr>
              <a:buFont typeface="Calibri" panose="020F0502020204030204" pitchFamily="34" charset="0"/>
              <a:buChar char="̶"/>
            </a:pPr>
            <a:r>
              <a:rPr lang="en-US" altLang="en-US" sz="2800" dirty="0"/>
              <a:t>Zech. 14:4; Rev. 21-22; Ezek. 40-48</a:t>
            </a:r>
          </a:p>
          <a:p>
            <a:pPr marL="457200" indent="-457200" algn="just">
              <a:lnSpc>
                <a:spcPct val="100000"/>
              </a:lnSpc>
              <a:spcBef>
                <a:spcPts val="0"/>
              </a:spcBef>
              <a:spcAft>
                <a:spcPts val="1200"/>
              </a:spcAft>
              <a:buClr>
                <a:srgbClr val="CC00CC"/>
              </a:buClr>
              <a:buFont typeface="+mj-lt"/>
              <a:buAutoNum type="alphaUcPeriod"/>
            </a:pPr>
            <a:r>
              <a:rPr lang="en-US" altLang="en-US" sz="2800" dirty="0"/>
              <a:t>Inconsistent literal hermeneutic.</a:t>
            </a:r>
          </a:p>
        </p:txBody>
      </p:sp>
      <p:pic>
        <p:nvPicPr>
          <p:cNvPr id="3" name="Picture 2"/>
          <p:cNvPicPr>
            <a:picLocks noChangeAspect="1"/>
          </p:cNvPicPr>
          <p:nvPr/>
        </p:nvPicPr>
        <p:blipFill>
          <a:blip r:embed="rId3"/>
          <a:stretch>
            <a:fillRect/>
          </a:stretch>
        </p:blipFill>
        <p:spPr>
          <a:xfrm>
            <a:off x="3161608" y="5762540"/>
            <a:ext cx="2820785" cy="914400"/>
          </a:xfrm>
          <a:prstGeom prst="rect">
            <a:avLst/>
          </a:prstGeom>
        </p:spPr>
      </p:pic>
    </p:spTree>
    <p:extLst>
      <p:ext uri="{BB962C8B-B14F-4D97-AF65-F5344CB8AC3E}">
        <p14:creationId xmlns:p14="http://schemas.microsoft.com/office/powerpoint/2010/main" val="9011840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noAutofit/>
          </a:bodyPr>
          <a:lstStyle/>
          <a:p>
            <a:pPr algn="ctr" eaLnBrk="1" hangingPunct="1">
              <a:lnSpc>
                <a:spcPct val="100000"/>
              </a:lnSpc>
            </a:pPr>
            <a:r>
              <a:rPr lang="en-US" altLang="en-US" sz="3200" b="1" dirty="0">
                <a:solidFill>
                  <a:srgbClr val="008000"/>
                </a:solidFill>
                <a:latin typeface="+mn-lt"/>
              </a:rPr>
              <a:t>VI.</a:t>
            </a:r>
            <a:r>
              <a:rPr lang="en-US" altLang="en-US" sz="3200" b="1" dirty="0">
                <a:solidFill>
                  <a:srgbClr val="3333FF"/>
                </a:solidFill>
                <a:latin typeface="+mn-lt"/>
              </a:rPr>
              <a:t> Contemporary Reformation Theology</a:t>
            </a:r>
          </a:p>
        </p:txBody>
      </p:sp>
      <p:sp>
        <p:nvSpPr>
          <p:cNvPr id="17411" name="Rectangle 7"/>
          <p:cNvSpPr>
            <a:spLocks noGrp="1" noChangeArrowheads="1"/>
          </p:cNvSpPr>
          <p:nvPr>
            <p:ph type="body" idx="1"/>
          </p:nvPr>
        </p:nvSpPr>
        <p:spPr>
          <a:xfrm>
            <a:off x="114300" y="1028700"/>
            <a:ext cx="8915400" cy="4733840"/>
          </a:xfrm>
        </p:spPr>
        <p:txBody>
          <a:bodyPr>
            <a:noAutofit/>
          </a:bodyPr>
          <a:lstStyle/>
          <a:p>
            <a:pPr marL="457200" indent="-457200" algn="just">
              <a:lnSpc>
                <a:spcPct val="100000"/>
              </a:lnSpc>
              <a:spcBef>
                <a:spcPts val="0"/>
              </a:spcBef>
              <a:spcAft>
                <a:spcPts val="1200"/>
              </a:spcAft>
              <a:buClr>
                <a:srgbClr val="CC00CC"/>
              </a:buClr>
              <a:buFont typeface="+mj-lt"/>
              <a:buAutoNum type="alphaUcPeriod"/>
            </a:pPr>
            <a:r>
              <a:rPr lang="en-US" altLang="en-US" sz="2800" dirty="0"/>
              <a:t>Erroneously assumes no further theological progress to be made.</a:t>
            </a:r>
          </a:p>
          <a:p>
            <a:pPr marL="457200" indent="-457200" algn="just">
              <a:lnSpc>
                <a:spcPct val="100000"/>
              </a:lnSpc>
              <a:spcBef>
                <a:spcPts val="0"/>
              </a:spcBef>
              <a:spcAft>
                <a:spcPts val="1200"/>
              </a:spcAft>
              <a:buClr>
                <a:srgbClr val="CC00CC"/>
              </a:buClr>
              <a:buFont typeface="+mj-lt"/>
              <a:buAutoNum type="alphaUcPeriod"/>
            </a:pPr>
            <a:r>
              <a:rPr lang="en-US" altLang="en-US" sz="2800" b="1" u="sng" dirty="0">
                <a:solidFill>
                  <a:srgbClr val="CC00CC"/>
                </a:solidFill>
              </a:rPr>
              <a:t>Has Frozen theological progress into creeds and confessions: Creeds and confessions = authority rather than Scripture. </a:t>
            </a:r>
          </a:p>
          <a:p>
            <a:pPr marL="457200" indent="-457200" algn="just">
              <a:lnSpc>
                <a:spcPct val="100000"/>
              </a:lnSpc>
              <a:spcBef>
                <a:spcPts val="0"/>
              </a:spcBef>
              <a:spcAft>
                <a:spcPts val="1200"/>
              </a:spcAft>
              <a:buClr>
                <a:srgbClr val="CC00CC"/>
              </a:buClr>
              <a:buFont typeface="+mj-lt"/>
              <a:buAutoNum type="alphaUcPeriod"/>
            </a:pPr>
            <a:r>
              <a:rPr lang="en-US" altLang="en-US" sz="2800" dirty="0"/>
              <a:t>Augustinian Amillennialism fossilized into RT.</a:t>
            </a:r>
          </a:p>
          <a:p>
            <a:pPr marL="457200" indent="-457200" algn="just">
              <a:lnSpc>
                <a:spcPct val="100000"/>
              </a:lnSpc>
              <a:spcBef>
                <a:spcPts val="0"/>
              </a:spcBef>
              <a:spcAft>
                <a:spcPts val="1200"/>
              </a:spcAft>
              <a:buClr>
                <a:srgbClr val="CC00CC"/>
              </a:buClr>
              <a:buFont typeface="+mj-lt"/>
              <a:buAutoNum type="alphaUcPeriod"/>
            </a:pPr>
            <a:r>
              <a:rPr lang="en-US" altLang="en-US" sz="2800" dirty="0"/>
              <a:t>Allegorizing of biblical Eschatological texts is common.</a:t>
            </a:r>
          </a:p>
          <a:p>
            <a:pPr marL="914400" lvl="2" indent="-344488" algn="just">
              <a:lnSpc>
                <a:spcPct val="100000"/>
              </a:lnSpc>
              <a:spcBef>
                <a:spcPts val="0"/>
              </a:spcBef>
              <a:spcAft>
                <a:spcPts val="1200"/>
              </a:spcAft>
              <a:buClr>
                <a:srgbClr val="996633"/>
              </a:buClr>
              <a:buFont typeface="Calibri" panose="020F0502020204030204" pitchFamily="34" charset="0"/>
              <a:buChar char="̶"/>
            </a:pPr>
            <a:r>
              <a:rPr lang="en-US" altLang="en-US" sz="2800" dirty="0"/>
              <a:t>Zech. 14:4; Rev. 21-22; Ezek. 40-48</a:t>
            </a:r>
          </a:p>
          <a:p>
            <a:pPr marL="457200" indent="-457200" algn="just">
              <a:lnSpc>
                <a:spcPct val="100000"/>
              </a:lnSpc>
              <a:spcBef>
                <a:spcPts val="0"/>
              </a:spcBef>
              <a:spcAft>
                <a:spcPts val="1200"/>
              </a:spcAft>
              <a:buClr>
                <a:srgbClr val="CC00CC"/>
              </a:buClr>
              <a:buFont typeface="+mj-lt"/>
              <a:buAutoNum type="alphaUcPeriod"/>
            </a:pPr>
            <a:r>
              <a:rPr lang="en-US" altLang="en-US" sz="2800" dirty="0"/>
              <a:t>Inconsistent literal hermeneutic.</a:t>
            </a:r>
          </a:p>
        </p:txBody>
      </p:sp>
      <p:pic>
        <p:nvPicPr>
          <p:cNvPr id="3" name="Picture 2"/>
          <p:cNvPicPr>
            <a:picLocks noChangeAspect="1"/>
          </p:cNvPicPr>
          <p:nvPr/>
        </p:nvPicPr>
        <p:blipFill>
          <a:blip r:embed="rId3"/>
          <a:stretch>
            <a:fillRect/>
          </a:stretch>
        </p:blipFill>
        <p:spPr>
          <a:xfrm>
            <a:off x="3161608" y="5762540"/>
            <a:ext cx="2820785" cy="914400"/>
          </a:xfrm>
          <a:prstGeom prst="rect">
            <a:avLst/>
          </a:prstGeom>
        </p:spPr>
      </p:pic>
    </p:spTree>
    <p:extLst>
      <p:ext uri="{BB962C8B-B14F-4D97-AF65-F5344CB8AC3E}">
        <p14:creationId xmlns:p14="http://schemas.microsoft.com/office/powerpoint/2010/main" val="11595054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1480659"/>
            <a:ext cx="8610600" cy="3108543"/>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The goal of the Reformation was to point Christianity back to the Scriptures. The noble intentions of the Reformers called for the Bible as the supreme authority for believers everywhere. For this we rejoice! But if the Reformation and its resulting creeds are exalted to the standard of measuring orthodoxy, does it not defeat the very purpose for which it was intended?</a:t>
            </a:r>
            <a:r>
              <a:rPr lang="en-US" sz="2800" dirty="0">
                <a:latin typeface="Calibri" panose="020F0502020204030204" pitchFamily="34" charset="0"/>
                <a:cs typeface="Calibri" panose="020F0502020204030204" pitchFamily="34" charset="0"/>
              </a:rPr>
              <a:t>”</a:t>
            </a:r>
          </a:p>
        </p:txBody>
      </p:sp>
      <p:sp>
        <p:nvSpPr>
          <p:cNvPr id="3" name="Rectangle 2"/>
          <p:cNvSpPr/>
          <p:nvPr/>
        </p:nvSpPr>
        <p:spPr>
          <a:xfrm>
            <a:off x="905691" y="228600"/>
            <a:ext cx="7647759" cy="1077218"/>
          </a:xfrm>
          <a:prstGeom prst="rect">
            <a:avLst/>
          </a:prstGeom>
        </p:spPr>
        <p:txBody>
          <a:bodyPr wrap="square">
            <a:spAutoFit/>
          </a:bodyPr>
          <a:lstStyle/>
          <a:p>
            <a:pPr algn="ctr"/>
            <a:r>
              <a:rPr lang="en-US" sz="3200" b="1" dirty="0">
                <a:solidFill>
                  <a:srgbClr val="3333FF"/>
                </a:solidFill>
                <a:ea typeface="+mj-ea"/>
                <a:cs typeface="+mj-cs"/>
              </a:rPr>
              <a:t>Jeremy Edmondson</a:t>
            </a:r>
          </a:p>
          <a:p>
            <a:pPr algn="ctr"/>
            <a:r>
              <a:rPr lang="en-US" sz="1600" dirty="0">
                <a:latin typeface="Calibri" panose="020F0502020204030204" pitchFamily="34" charset="0"/>
              </a:rPr>
              <a:t>"Returning to Scripture as Our Sole Authority," in </a:t>
            </a:r>
            <a:r>
              <a:rPr lang="en-US" sz="1600" i="1" dirty="0">
                <a:latin typeface="Calibri" panose="020F0502020204030204" pitchFamily="34" charset="0"/>
              </a:rPr>
              <a:t>Free Grace Theology: 5 Ways It Magnifies the Gospel</a:t>
            </a:r>
            <a:r>
              <a:rPr lang="en-US" sz="1600" dirty="0">
                <a:latin typeface="Calibri" panose="020F0502020204030204" pitchFamily="34" charset="0"/>
              </a:rPr>
              <a:t>, ed. et al. Charlie C. Bing (Allen, TX: Bold Grace, 2016), 3.</a:t>
            </a:r>
            <a:endParaRPr lang="en-US" sz="1600" b="1" dirty="0">
              <a:solidFill>
                <a:srgbClr val="3333FF"/>
              </a:solidFill>
              <a:ea typeface="+mj-ea"/>
              <a:cs typeface="+mj-cs"/>
            </a:endParaRPr>
          </a:p>
        </p:txBody>
      </p:sp>
      <p:pic>
        <p:nvPicPr>
          <p:cNvPr id="2" name="Picture 1">
            <a:extLst>
              <a:ext uri="{FF2B5EF4-FFF2-40B4-BE49-F238E27FC236}">
                <a16:creationId xmlns:a16="http://schemas.microsoft.com/office/drawing/2014/main" id="{51D01D43-55D9-415E-882F-CAEEF587EB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688" y="67491"/>
            <a:ext cx="1011557"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06004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noAutofit/>
          </a:bodyPr>
          <a:lstStyle/>
          <a:p>
            <a:pPr algn="ctr" eaLnBrk="1" hangingPunct="1">
              <a:lnSpc>
                <a:spcPct val="100000"/>
              </a:lnSpc>
            </a:pPr>
            <a:r>
              <a:rPr lang="en-US" altLang="en-US" sz="3200" b="1" dirty="0">
                <a:solidFill>
                  <a:srgbClr val="008000"/>
                </a:solidFill>
                <a:latin typeface="+mn-lt"/>
              </a:rPr>
              <a:t>VI.</a:t>
            </a:r>
            <a:r>
              <a:rPr lang="en-US" altLang="en-US" sz="3200" b="1" dirty="0">
                <a:solidFill>
                  <a:srgbClr val="3333FF"/>
                </a:solidFill>
                <a:latin typeface="+mn-lt"/>
              </a:rPr>
              <a:t> Contemporary Reformation Theology</a:t>
            </a:r>
          </a:p>
        </p:txBody>
      </p:sp>
      <p:sp>
        <p:nvSpPr>
          <p:cNvPr id="17411" name="Rectangle 7"/>
          <p:cNvSpPr>
            <a:spLocks noGrp="1" noChangeArrowheads="1"/>
          </p:cNvSpPr>
          <p:nvPr>
            <p:ph type="body" idx="1"/>
          </p:nvPr>
        </p:nvSpPr>
        <p:spPr>
          <a:xfrm>
            <a:off x="114300" y="1028700"/>
            <a:ext cx="8915400" cy="4733840"/>
          </a:xfrm>
        </p:spPr>
        <p:txBody>
          <a:bodyPr>
            <a:noAutofit/>
          </a:bodyPr>
          <a:lstStyle/>
          <a:p>
            <a:pPr marL="457200" indent="-457200" algn="just">
              <a:lnSpc>
                <a:spcPct val="100000"/>
              </a:lnSpc>
              <a:spcBef>
                <a:spcPts val="0"/>
              </a:spcBef>
              <a:spcAft>
                <a:spcPts val="1200"/>
              </a:spcAft>
              <a:buClr>
                <a:srgbClr val="CC00CC"/>
              </a:buClr>
              <a:buFont typeface="+mj-lt"/>
              <a:buAutoNum type="alphaUcPeriod"/>
            </a:pPr>
            <a:r>
              <a:rPr lang="en-US" altLang="en-US" sz="2800" dirty="0"/>
              <a:t>Erroneously assumes no further theological progress to be made.</a:t>
            </a:r>
          </a:p>
          <a:p>
            <a:pPr marL="457200" indent="-457200" algn="just">
              <a:lnSpc>
                <a:spcPct val="100000"/>
              </a:lnSpc>
              <a:spcBef>
                <a:spcPts val="0"/>
              </a:spcBef>
              <a:spcAft>
                <a:spcPts val="1200"/>
              </a:spcAft>
              <a:buClr>
                <a:srgbClr val="CC00CC"/>
              </a:buClr>
              <a:buFont typeface="+mj-lt"/>
              <a:buAutoNum type="alphaUcPeriod"/>
            </a:pPr>
            <a:r>
              <a:rPr lang="en-US" altLang="en-US" sz="2800" dirty="0"/>
              <a:t>Has Frozen theological progress into creeds and confessions: Creeds and confessions = authority rather than Scripture. </a:t>
            </a:r>
          </a:p>
          <a:p>
            <a:pPr marL="457200" indent="-457200" algn="just">
              <a:lnSpc>
                <a:spcPct val="100000"/>
              </a:lnSpc>
              <a:spcBef>
                <a:spcPts val="0"/>
              </a:spcBef>
              <a:spcAft>
                <a:spcPts val="1200"/>
              </a:spcAft>
              <a:buClr>
                <a:srgbClr val="CC00CC"/>
              </a:buClr>
              <a:buFont typeface="+mj-lt"/>
              <a:buAutoNum type="alphaUcPeriod"/>
            </a:pPr>
            <a:r>
              <a:rPr lang="en-US" altLang="en-US" sz="2800" b="1" u="sng" dirty="0">
                <a:solidFill>
                  <a:srgbClr val="CC00CC"/>
                </a:solidFill>
              </a:rPr>
              <a:t>Augustinian Amillennialism fossilized into RT.</a:t>
            </a:r>
          </a:p>
          <a:p>
            <a:pPr marL="457200" indent="-457200" algn="just">
              <a:lnSpc>
                <a:spcPct val="100000"/>
              </a:lnSpc>
              <a:spcBef>
                <a:spcPts val="0"/>
              </a:spcBef>
              <a:spcAft>
                <a:spcPts val="1200"/>
              </a:spcAft>
              <a:buClr>
                <a:srgbClr val="CC00CC"/>
              </a:buClr>
              <a:buFont typeface="+mj-lt"/>
              <a:buAutoNum type="alphaUcPeriod"/>
            </a:pPr>
            <a:r>
              <a:rPr lang="en-US" altLang="en-US" sz="2800" dirty="0"/>
              <a:t>Allegorizing of biblical Eschatological texts is common.</a:t>
            </a:r>
          </a:p>
          <a:p>
            <a:pPr marL="914400" lvl="2" indent="-344488" algn="just">
              <a:lnSpc>
                <a:spcPct val="100000"/>
              </a:lnSpc>
              <a:spcBef>
                <a:spcPts val="0"/>
              </a:spcBef>
              <a:spcAft>
                <a:spcPts val="1200"/>
              </a:spcAft>
              <a:buClr>
                <a:srgbClr val="996633"/>
              </a:buClr>
              <a:buFont typeface="Calibri" panose="020F0502020204030204" pitchFamily="34" charset="0"/>
              <a:buChar char="̶"/>
            </a:pPr>
            <a:r>
              <a:rPr lang="en-US" altLang="en-US" sz="2800" dirty="0"/>
              <a:t>Zech. 14:4; Rev. 21-22; Ezek. 40-48</a:t>
            </a:r>
          </a:p>
          <a:p>
            <a:pPr marL="457200" indent="-457200" algn="just">
              <a:lnSpc>
                <a:spcPct val="100000"/>
              </a:lnSpc>
              <a:spcBef>
                <a:spcPts val="0"/>
              </a:spcBef>
              <a:spcAft>
                <a:spcPts val="1200"/>
              </a:spcAft>
              <a:buClr>
                <a:srgbClr val="CC00CC"/>
              </a:buClr>
              <a:buFont typeface="+mj-lt"/>
              <a:buAutoNum type="alphaUcPeriod"/>
            </a:pPr>
            <a:r>
              <a:rPr lang="en-US" altLang="en-US" sz="2800" dirty="0"/>
              <a:t>Inconsistent literal hermeneutic.</a:t>
            </a:r>
          </a:p>
        </p:txBody>
      </p:sp>
      <p:pic>
        <p:nvPicPr>
          <p:cNvPr id="3" name="Picture 2"/>
          <p:cNvPicPr>
            <a:picLocks noChangeAspect="1"/>
          </p:cNvPicPr>
          <p:nvPr/>
        </p:nvPicPr>
        <p:blipFill>
          <a:blip r:embed="rId3"/>
          <a:stretch>
            <a:fillRect/>
          </a:stretch>
        </p:blipFill>
        <p:spPr>
          <a:xfrm>
            <a:off x="3161608" y="5762540"/>
            <a:ext cx="2820785" cy="914400"/>
          </a:xfrm>
          <a:prstGeom prst="rect">
            <a:avLst/>
          </a:prstGeom>
        </p:spPr>
      </p:pic>
    </p:spTree>
    <p:extLst>
      <p:ext uri="{BB962C8B-B14F-4D97-AF65-F5344CB8AC3E}">
        <p14:creationId xmlns:p14="http://schemas.microsoft.com/office/powerpoint/2010/main" val="23692987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noAutofit/>
          </a:bodyPr>
          <a:lstStyle/>
          <a:p>
            <a:pPr algn="ctr" eaLnBrk="1" hangingPunct="1">
              <a:lnSpc>
                <a:spcPct val="100000"/>
              </a:lnSpc>
            </a:pPr>
            <a:r>
              <a:rPr lang="en-US" altLang="en-US" sz="3200" b="1" dirty="0">
                <a:solidFill>
                  <a:srgbClr val="008000"/>
                </a:solidFill>
                <a:latin typeface="+mn-lt"/>
              </a:rPr>
              <a:t>VI.</a:t>
            </a:r>
            <a:r>
              <a:rPr lang="en-US" altLang="en-US" sz="3200" b="1" dirty="0">
                <a:solidFill>
                  <a:srgbClr val="3333FF"/>
                </a:solidFill>
                <a:latin typeface="+mn-lt"/>
              </a:rPr>
              <a:t> Contemporary Reformation Theology</a:t>
            </a:r>
          </a:p>
        </p:txBody>
      </p:sp>
      <p:sp>
        <p:nvSpPr>
          <p:cNvPr id="17411" name="Rectangle 7"/>
          <p:cNvSpPr>
            <a:spLocks noGrp="1" noChangeArrowheads="1"/>
          </p:cNvSpPr>
          <p:nvPr>
            <p:ph type="body" idx="1"/>
          </p:nvPr>
        </p:nvSpPr>
        <p:spPr>
          <a:xfrm>
            <a:off x="114300" y="1028700"/>
            <a:ext cx="8915400" cy="4733840"/>
          </a:xfrm>
        </p:spPr>
        <p:txBody>
          <a:bodyPr>
            <a:noAutofit/>
          </a:bodyPr>
          <a:lstStyle/>
          <a:p>
            <a:pPr marL="457200" indent="-457200" algn="just">
              <a:lnSpc>
                <a:spcPct val="100000"/>
              </a:lnSpc>
              <a:spcBef>
                <a:spcPts val="0"/>
              </a:spcBef>
              <a:spcAft>
                <a:spcPts val="1200"/>
              </a:spcAft>
              <a:buClr>
                <a:srgbClr val="CC00CC"/>
              </a:buClr>
              <a:buFont typeface="+mj-lt"/>
              <a:buAutoNum type="alphaUcPeriod"/>
            </a:pPr>
            <a:r>
              <a:rPr lang="en-US" altLang="en-US" sz="2800" dirty="0"/>
              <a:t>Erroneously assumes no further theological progress to be made.</a:t>
            </a:r>
          </a:p>
          <a:p>
            <a:pPr marL="457200" indent="-457200" algn="just">
              <a:lnSpc>
                <a:spcPct val="100000"/>
              </a:lnSpc>
              <a:spcBef>
                <a:spcPts val="0"/>
              </a:spcBef>
              <a:spcAft>
                <a:spcPts val="1200"/>
              </a:spcAft>
              <a:buClr>
                <a:srgbClr val="CC00CC"/>
              </a:buClr>
              <a:buFont typeface="+mj-lt"/>
              <a:buAutoNum type="alphaUcPeriod"/>
            </a:pPr>
            <a:r>
              <a:rPr lang="en-US" altLang="en-US" sz="2800" dirty="0"/>
              <a:t>Has Frozen theological progress into creeds and confessions: Creeds and confessions = authority rather than Scripture. </a:t>
            </a:r>
          </a:p>
          <a:p>
            <a:pPr marL="457200" indent="-457200" algn="just">
              <a:lnSpc>
                <a:spcPct val="100000"/>
              </a:lnSpc>
              <a:spcBef>
                <a:spcPts val="0"/>
              </a:spcBef>
              <a:spcAft>
                <a:spcPts val="1200"/>
              </a:spcAft>
              <a:buClr>
                <a:srgbClr val="CC00CC"/>
              </a:buClr>
              <a:buFont typeface="+mj-lt"/>
              <a:buAutoNum type="alphaUcPeriod"/>
            </a:pPr>
            <a:r>
              <a:rPr lang="en-US" altLang="en-US" sz="2800" dirty="0"/>
              <a:t>Augustinian Amillennialism fossilized into RT.</a:t>
            </a:r>
          </a:p>
          <a:p>
            <a:pPr marL="457200" indent="-457200" algn="just">
              <a:lnSpc>
                <a:spcPct val="100000"/>
              </a:lnSpc>
              <a:spcBef>
                <a:spcPts val="0"/>
              </a:spcBef>
              <a:spcAft>
                <a:spcPts val="1200"/>
              </a:spcAft>
              <a:buClr>
                <a:srgbClr val="CC00CC"/>
              </a:buClr>
              <a:buFont typeface="+mj-lt"/>
              <a:buAutoNum type="alphaUcPeriod"/>
            </a:pPr>
            <a:r>
              <a:rPr lang="en-US" altLang="en-US" sz="2800" b="1" u="sng" dirty="0">
                <a:solidFill>
                  <a:srgbClr val="CC00CC"/>
                </a:solidFill>
              </a:rPr>
              <a:t>Allegorizing of biblical Eschatological texts is common.</a:t>
            </a:r>
          </a:p>
          <a:p>
            <a:pPr marL="914400" lvl="2" indent="-344488" algn="just">
              <a:lnSpc>
                <a:spcPct val="100000"/>
              </a:lnSpc>
              <a:spcBef>
                <a:spcPts val="0"/>
              </a:spcBef>
              <a:spcAft>
                <a:spcPts val="1200"/>
              </a:spcAft>
              <a:buClr>
                <a:srgbClr val="996633"/>
              </a:buClr>
              <a:buFont typeface="Calibri" panose="020F0502020204030204" pitchFamily="34" charset="0"/>
              <a:buChar char="̶"/>
            </a:pPr>
            <a:r>
              <a:rPr lang="en-US" altLang="en-US" sz="2800" b="1" dirty="0">
                <a:solidFill>
                  <a:srgbClr val="CC00CC"/>
                </a:solidFill>
              </a:rPr>
              <a:t>Zech. 14:4</a:t>
            </a:r>
            <a:r>
              <a:rPr lang="en-US" altLang="en-US" sz="2800" dirty="0"/>
              <a:t>; Rev. 21-22; Ezek. 40-48</a:t>
            </a:r>
          </a:p>
          <a:p>
            <a:pPr marL="457200" indent="-457200" algn="just">
              <a:lnSpc>
                <a:spcPct val="100000"/>
              </a:lnSpc>
              <a:spcBef>
                <a:spcPts val="0"/>
              </a:spcBef>
              <a:spcAft>
                <a:spcPts val="1200"/>
              </a:spcAft>
              <a:buClr>
                <a:srgbClr val="CC00CC"/>
              </a:buClr>
              <a:buFont typeface="+mj-lt"/>
              <a:buAutoNum type="alphaUcPeriod"/>
            </a:pPr>
            <a:r>
              <a:rPr lang="en-US" altLang="en-US" sz="2800" dirty="0"/>
              <a:t>Inconsistent literal hermeneutic.</a:t>
            </a:r>
          </a:p>
        </p:txBody>
      </p:sp>
      <p:pic>
        <p:nvPicPr>
          <p:cNvPr id="3" name="Picture 2"/>
          <p:cNvPicPr>
            <a:picLocks noChangeAspect="1"/>
          </p:cNvPicPr>
          <p:nvPr/>
        </p:nvPicPr>
        <p:blipFill>
          <a:blip r:embed="rId3"/>
          <a:stretch>
            <a:fillRect/>
          </a:stretch>
        </p:blipFill>
        <p:spPr>
          <a:xfrm>
            <a:off x="3161608" y="5762540"/>
            <a:ext cx="2820785" cy="914400"/>
          </a:xfrm>
          <a:prstGeom prst="rect">
            <a:avLst/>
          </a:prstGeom>
        </p:spPr>
      </p:pic>
    </p:spTree>
    <p:extLst>
      <p:ext uri="{BB962C8B-B14F-4D97-AF65-F5344CB8AC3E}">
        <p14:creationId xmlns:p14="http://schemas.microsoft.com/office/powerpoint/2010/main" val="42587966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58" y="42378"/>
            <a:ext cx="8986283" cy="6773243"/>
          </a:xfrm>
          <a:prstGeom prst="rect">
            <a:avLst/>
          </a:prstGeom>
        </p:spPr>
      </p:pic>
      <p:sp>
        <p:nvSpPr>
          <p:cNvPr id="134147" name="Rectangle 1"/>
          <p:cNvSpPr>
            <a:spLocks noChangeArrowheads="1"/>
          </p:cNvSpPr>
          <p:nvPr/>
        </p:nvSpPr>
        <p:spPr bwMode="auto">
          <a:xfrm>
            <a:off x="342901" y="163516"/>
            <a:ext cx="8458199" cy="458587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a:solidFill>
                  <a:srgbClr val="3333FF"/>
                </a:solidFill>
                <a:ea typeface="+mj-ea"/>
                <a:cs typeface="+mj-cs"/>
              </a:rPr>
              <a:t>Zechariah 14:4 </a:t>
            </a:r>
          </a:p>
          <a:p>
            <a:pPr algn="just">
              <a:spcBef>
                <a:spcPts val="600"/>
              </a:spcBef>
              <a:spcAft>
                <a:spcPts val="600"/>
              </a:spcAft>
            </a:pPr>
            <a:r>
              <a:rPr lang="en-US" sz="3200" dirty="0">
                <a:latin typeface="Calibri" panose="020F0502020204030204" pitchFamily="34" charset="0"/>
                <a:cs typeface="Calibri" panose="020F0502020204030204" pitchFamily="34" charset="0"/>
              </a:rPr>
              <a:t>“</a:t>
            </a:r>
            <a:r>
              <a:rPr lang="en-US" sz="3200" dirty="0">
                <a:latin typeface="Calibri" panose="020F0502020204030204" pitchFamily="34" charset="0"/>
              </a:rPr>
              <a:t>In that day His feet will stand on the Mount of Olives, which is in front of Jerusalem on the east; and the Mount of Olives will be split in its middle from east to west by a very large valley, so that half of the mountain will move toward the north and the other half toward the south.”</a:t>
            </a:r>
          </a:p>
          <a:p>
            <a:pPr algn="just">
              <a:spcBef>
                <a:spcPts val="600"/>
              </a:spcBef>
              <a:spcAft>
                <a:spcPts val="600"/>
              </a:spcAft>
            </a:pP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9535523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629" y="1391575"/>
            <a:ext cx="8917578" cy="4832092"/>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In his *commentary on this passage, </a:t>
            </a:r>
            <a:r>
              <a:rPr lang="en-US" sz="2800" dirty="0" err="1">
                <a:latin typeface="Calibri" panose="020F0502020204030204" pitchFamily="34" charset="0"/>
              </a:rPr>
              <a:t>Boettner</a:t>
            </a:r>
            <a:r>
              <a:rPr lang="en-US" sz="2800" dirty="0">
                <a:latin typeface="Calibri" panose="020F0502020204030204" pitchFamily="34" charset="0"/>
              </a:rPr>
              <a:t> completely spiritualized it. He argued that </a:t>
            </a:r>
            <a:r>
              <a:rPr lang="en-US" sz="2800" b="1" u="sng" dirty="0">
                <a:solidFill>
                  <a:srgbClr val="3333FF"/>
                </a:solidFill>
                <a:latin typeface="Calibri" panose="020F0502020204030204" pitchFamily="34" charset="0"/>
              </a:rPr>
              <a:t>the Mount of Olives stands…...for the human heart. The enemy forces symbolize the evil in this world that surrounds and attacks the heart. The Lord’s return represents what happens when a person accepts Jesus as Lord and Savior. Thus, when Jesus comes into a person’s heart, their heart (the Mount of Olives) splits in contrition, and all the evil influences in the person’s life are defeated, and Jesus becomes king of that person’s heart</a:t>
            </a:r>
            <a:r>
              <a:rPr lang="en-US" sz="2800" b="1" dirty="0">
                <a:solidFill>
                  <a:srgbClr val="3333FF"/>
                </a:solidFill>
                <a:latin typeface="Calibri" panose="020F0502020204030204" pitchFamily="34" charset="0"/>
              </a:rPr>
              <a:t>. </a:t>
            </a:r>
            <a:r>
              <a:rPr lang="en-US" sz="2800" dirty="0">
                <a:latin typeface="Calibri" panose="020F0502020204030204" pitchFamily="34" charset="0"/>
              </a:rPr>
              <a:t>That’s what I call an exercise in imagination!</a:t>
            </a:r>
            <a:r>
              <a:rPr lang="en-US" sz="2800" dirty="0">
                <a:latin typeface="Calibri" panose="020F0502020204030204" pitchFamily="34" charset="0"/>
                <a:cs typeface="Calibri" panose="020F0502020204030204" pitchFamily="34" charset="0"/>
              </a:rPr>
              <a:t>”</a:t>
            </a:r>
            <a:endParaRPr lang="en-US" sz="2800" u="sng" dirty="0">
              <a:latin typeface="Calibri" panose="020F0502020204030204" pitchFamily="34" charset="0"/>
              <a:cs typeface="Calibri" panose="020F0502020204030204" pitchFamily="34" charset="0"/>
            </a:endParaRPr>
          </a:p>
        </p:txBody>
      </p:sp>
      <p:sp>
        <p:nvSpPr>
          <p:cNvPr id="3" name="Rectangle 2"/>
          <p:cNvSpPr/>
          <p:nvPr/>
        </p:nvSpPr>
        <p:spPr>
          <a:xfrm>
            <a:off x="1275929" y="206156"/>
            <a:ext cx="6592142" cy="1138773"/>
          </a:xfrm>
          <a:prstGeom prst="rect">
            <a:avLst/>
          </a:prstGeom>
        </p:spPr>
        <p:txBody>
          <a:bodyPr wrap="square">
            <a:spAutoFit/>
          </a:bodyPr>
          <a:lstStyle/>
          <a:p>
            <a:pPr algn="ctr"/>
            <a:r>
              <a:rPr lang="en-US" sz="3200" b="1" dirty="0">
                <a:solidFill>
                  <a:srgbClr val="3333FF"/>
                </a:solidFill>
                <a:ea typeface="+mj-ea"/>
                <a:cs typeface="+mj-cs"/>
              </a:rPr>
              <a:t>David Reagan</a:t>
            </a:r>
          </a:p>
          <a:p>
            <a:pPr lvl="0" algn="ctr"/>
            <a:r>
              <a:rPr lang="en-US" dirty="0">
                <a:latin typeface="Calibri" panose="020F0502020204030204" pitchFamily="34" charset="0"/>
              </a:rPr>
              <a:t>“The Beginning and the Ending,” online: http://christinprophecy.org/ articles/the-beginning-and-the-ending/, accessed 19 April 2017, 1.</a:t>
            </a:r>
            <a:endParaRPr lang="en-US" dirty="0">
              <a:effectLst>
                <a:outerShdw blurRad="38100" dist="38100" dir="2700000" algn="tl">
                  <a:srgbClr val="000000">
                    <a:alpha val="43137"/>
                  </a:srgbClr>
                </a:outerShdw>
              </a:effectLst>
              <a:latin typeface="Calibri" panose="020F0502020204030204" pitchFamily="34" charset="0"/>
              <a:ea typeface="+mj-ea"/>
              <a:cs typeface="+mj-cs"/>
            </a:endParaRPr>
          </a:p>
        </p:txBody>
      </p:sp>
      <p:pic>
        <p:nvPicPr>
          <p:cNvPr id="4" name="Picture 3" descr="A person wearing a suit and tie smiling at the camera&#10;&#10;Description generated with very high confidence">
            <a:extLst>
              <a:ext uri="{FF2B5EF4-FFF2-40B4-BE49-F238E27FC236}">
                <a16:creationId xmlns:a16="http://schemas.microsoft.com/office/drawing/2014/main" id="{5AE296FC-D6A8-4EC3-9926-2B28D74B24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65" y="69672"/>
            <a:ext cx="914400" cy="914400"/>
          </a:xfrm>
          <a:prstGeom prst="rect">
            <a:avLst/>
          </a:prstGeom>
        </p:spPr>
      </p:pic>
      <p:sp>
        <p:nvSpPr>
          <p:cNvPr id="5" name="Rectangle 4">
            <a:extLst>
              <a:ext uri="{FF2B5EF4-FFF2-40B4-BE49-F238E27FC236}">
                <a16:creationId xmlns:a16="http://schemas.microsoft.com/office/drawing/2014/main" id="{C2E79D95-DB9F-48D9-AE14-0CCB70ED341E}"/>
              </a:ext>
            </a:extLst>
          </p:cNvPr>
          <p:cNvSpPr/>
          <p:nvPr/>
        </p:nvSpPr>
        <p:spPr>
          <a:xfrm>
            <a:off x="130629" y="6319118"/>
            <a:ext cx="8917578" cy="400110"/>
          </a:xfrm>
          <a:prstGeom prst="rect">
            <a:avLst/>
          </a:prstGeom>
        </p:spPr>
        <p:txBody>
          <a:bodyPr wrap="square">
            <a:spAutoFit/>
          </a:bodyPr>
          <a:lstStyle/>
          <a:p>
            <a:pPr algn="ctr"/>
            <a:r>
              <a:rPr lang="en-US" sz="2000" dirty="0"/>
              <a:t>*Loraine </a:t>
            </a:r>
            <a:r>
              <a:rPr lang="en-US" sz="2000" dirty="0" err="1"/>
              <a:t>Boettner</a:t>
            </a:r>
            <a:r>
              <a:rPr lang="en-US" sz="2000" dirty="0"/>
              <a:t>, </a:t>
            </a:r>
            <a:r>
              <a:rPr lang="en-US" sz="2000" i="1" dirty="0"/>
              <a:t>The Millennium</a:t>
            </a:r>
            <a:r>
              <a:rPr lang="en-US" sz="2000" dirty="0"/>
              <a:t> (Phillipsburg, NJ: P&amp;R Publishing Co., 1957).</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13872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noAutofit/>
          </a:bodyPr>
          <a:lstStyle/>
          <a:p>
            <a:pPr algn="ctr" eaLnBrk="1" hangingPunct="1">
              <a:lnSpc>
                <a:spcPct val="100000"/>
              </a:lnSpc>
            </a:pPr>
            <a:r>
              <a:rPr lang="en-US" altLang="en-US" sz="3200" b="1" dirty="0">
                <a:solidFill>
                  <a:srgbClr val="008000"/>
                </a:solidFill>
                <a:latin typeface="+mn-lt"/>
              </a:rPr>
              <a:t>VI.</a:t>
            </a:r>
            <a:r>
              <a:rPr lang="en-US" altLang="en-US" sz="3200" b="1" dirty="0">
                <a:solidFill>
                  <a:srgbClr val="3333FF"/>
                </a:solidFill>
                <a:latin typeface="+mn-lt"/>
              </a:rPr>
              <a:t> Contemporary Reformation Theology</a:t>
            </a:r>
          </a:p>
        </p:txBody>
      </p:sp>
      <p:sp>
        <p:nvSpPr>
          <p:cNvPr id="17411" name="Rectangle 7"/>
          <p:cNvSpPr>
            <a:spLocks noGrp="1" noChangeArrowheads="1"/>
          </p:cNvSpPr>
          <p:nvPr>
            <p:ph type="body" idx="1"/>
          </p:nvPr>
        </p:nvSpPr>
        <p:spPr>
          <a:xfrm>
            <a:off x="114300" y="1028700"/>
            <a:ext cx="8915400" cy="4733840"/>
          </a:xfrm>
        </p:spPr>
        <p:txBody>
          <a:bodyPr>
            <a:noAutofit/>
          </a:bodyPr>
          <a:lstStyle/>
          <a:p>
            <a:pPr marL="457200" indent="-457200" algn="just">
              <a:lnSpc>
                <a:spcPct val="100000"/>
              </a:lnSpc>
              <a:spcBef>
                <a:spcPts val="0"/>
              </a:spcBef>
              <a:spcAft>
                <a:spcPts val="1200"/>
              </a:spcAft>
              <a:buClr>
                <a:srgbClr val="CC00CC"/>
              </a:buClr>
              <a:buFont typeface="+mj-lt"/>
              <a:buAutoNum type="alphaUcPeriod"/>
            </a:pPr>
            <a:r>
              <a:rPr lang="en-US" altLang="en-US" sz="2800" dirty="0"/>
              <a:t>Erroneously assumes no further theological progress to be made.</a:t>
            </a:r>
          </a:p>
          <a:p>
            <a:pPr marL="457200" indent="-457200" algn="just">
              <a:lnSpc>
                <a:spcPct val="100000"/>
              </a:lnSpc>
              <a:spcBef>
                <a:spcPts val="0"/>
              </a:spcBef>
              <a:spcAft>
                <a:spcPts val="1200"/>
              </a:spcAft>
              <a:buClr>
                <a:srgbClr val="CC00CC"/>
              </a:buClr>
              <a:buFont typeface="+mj-lt"/>
              <a:buAutoNum type="alphaUcPeriod"/>
            </a:pPr>
            <a:r>
              <a:rPr lang="en-US" altLang="en-US" sz="2800" dirty="0"/>
              <a:t>Has Frozen theological progress into creeds and confessions: Creeds and confessions = authority rather than Scripture. </a:t>
            </a:r>
          </a:p>
          <a:p>
            <a:pPr marL="457200" indent="-457200" algn="just">
              <a:lnSpc>
                <a:spcPct val="100000"/>
              </a:lnSpc>
              <a:spcBef>
                <a:spcPts val="0"/>
              </a:spcBef>
              <a:spcAft>
                <a:spcPts val="1200"/>
              </a:spcAft>
              <a:buClr>
                <a:srgbClr val="CC00CC"/>
              </a:buClr>
              <a:buFont typeface="+mj-lt"/>
              <a:buAutoNum type="alphaUcPeriod"/>
            </a:pPr>
            <a:r>
              <a:rPr lang="en-US" altLang="en-US" sz="2800" dirty="0"/>
              <a:t>Augustinian Amillennialism fossilized into RT.</a:t>
            </a:r>
          </a:p>
          <a:p>
            <a:pPr marL="457200" indent="-457200" algn="just">
              <a:lnSpc>
                <a:spcPct val="100000"/>
              </a:lnSpc>
              <a:spcBef>
                <a:spcPts val="0"/>
              </a:spcBef>
              <a:spcAft>
                <a:spcPts val="1200"/>
              </a:spcAft>
              <a:buClr>
                <a:srgbClr val="CC00CC"/>
              </a:buClr>
              <a:buFont typeface="+mj-lt"/>
              <a:buAutoNum type="alphaUcPeriod"/>
            </a:pPr>
            <a:r>
              <a:rPr lang="en-US" altLang="en-US" sz="2800" b="1" u="sng" dirty="0">
                <a:solidFill>
                  <a:srgbClr val="CC00CC"/>
                </a:solidFill>
              </a:rPr>
              <a:t>Allegorizing of biblical Eschatological texts is common.</a:t>
            </a:r>
          </a:p>
          <a:p>
            <a:pPr marL="914400" lvl="2" indent="-344488" algn="just">
              <a:lnSpc>
                <a:spcPct val="100000"/>
              </a:lnSpc>
              <a:spcBef>
                <a:spcPts val="0"/>
              </a:spcBef>
              <a:spcAft>
                <a:spcPts val="1200"/>
              </a:spcAft>
              <a:buClr>
                <a:srgbClr val="996633"/>
              </a:buClr>
              <a:buFont typeface="Calibri" panose="020F0502020204030204" pitchFamily="34" charset="0"/>
              <a:buChar char="̶"/>
            </a:pPr>
            <a:r>
              <a:rPr lang="en-US" altLang="en-US" sz="2800" dirty="0"/>
              <a:t>Zech. 14:4; </a:t>
            </a:r>
            <a:r>
              <a:rPr lang="en-US" altLang="en-US" sz="2800" b="1" dirty="0">
                <a:solidFill>
                  <a:srgbClr val="CC00CC"/>
                </a:solidFill>
              </a:rPr>
              <a:t>Rev. 21-22</a:t>
            </a:r>
            <a:r>
              <a:rPr lang="en-US" altLang="en-US" sz="2800" dirty="0"/>
              <a:t>; Ezek. 40-48</a:t>
            </a:r>
          </a:p>
          <a:p>
            <a:pPr marL="457200" indent="-457200" algn="just">
              <a:lnSpc>
                <a:spcPct val="100000"/>
              </a:lnSpc>
              <a:spcBef>
                <a:spcPts val="0"/>
              </a:spcBef>
              <a:spcAft>
                <a:spcPts val="1200"/>
              </a:spcAft>
              <a:buClr>
                <a:srgbClr val="CC00CC"/>
              </a:buClr>
              <a:buFont typeface="+mj-lt"/>
              <a:buAutoNum type="alphaUcPeriod"/>
            </a:pPr>
            <a:r>
              <a:rPr lang="en-US" altLang="en-US" sz="2800" dirty="0"/>
              <a:t>Inconsistent literal hermeneutic.</a:t>
            </a:r>
          </a:p>
        </p:txBody>
      </p:sp>
      <p:pic>
        <p:nvPicPr>
          <p:cNvPr id="3" name="Picture 2"/>
          <p:cNvPicPr>
            <a:picLocks noChangeAspect="1"/>
          </p:cNvPicPr>
          <p:nvPr/>
        </p:nvPicPr>
        <p:blipFill>
          <a:blip r:embed="rId3"/>
          <a:stretch>
            <a:fillRect/>
          </a:stretch>
        </p:blipFill>
        <p:spPr>
          <a:xfrm>
            <a:off x="3161608" y="5762540"/>
            <a:ext cx="2820785" cy="914400"/>
          </a:xfrm>
          <a:prstGeom prst="rect">
            <a:avLst/>
          </a:prstGeom>
        </p:spPr>
      </p:pic>
    </p:spTree>
    <p:extLst>
      <p:ext uri="{BB962C8B-B14F-4D97-AF65-F5344CB8AC3E}">
        <p14:creationId xmlns:p14="http://schemas.microsoft.com/office/powerpoint/2010/main" val="226978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012" y="1159134"/>
            <a:ext cx="8660702" cy="4601260"/>
          </a:xfrm>
          <a:prstGeom prst="rect">
            <a:avLst/>
          </a:prstGeom>
          <a:noFill/>
        </p:spPr>
        <p:txBody>
          <a:bodyPr wrap="square" rtlCol="0">
            <a:spAutoFit/>
          </a:bodyPr>
          <a:lstStyle/>
          <a:p>
            <a:pPr marL="571500" indent="-571500" defTabSz="685800">
              <a:spcAft>
                <a:spcPts val="1800"/>
              </a:spcAft>
              <a:buFont typeface="+mj-lt"/>
              <a:buAutoNum type="romanUcPeriod" startAt="3"/>
            </a:pPr>
            <a:r>
              <a:rPr lang="en-US" sz="3400" b="1" u="sng" dirty="0">
                <a:solidFill>
                  <a:srgbClr val="3333FF"/>
                </a:solidFill>
                <a:ea typeface="+mj-ea"/>
                <a:cs typeface="+mj-cs"/>
              </a:rPr>
              <a:t>Origins of Biblical Dispensationalism</a:t>
            </a:r>
          </a:p>
          <a:p>
            <a:pPr marL="909637" lvl="1" indent="-457200" algn="just">
              <a:spcAft>
                <a:spcPts val="1200"/>
              </a:spcAft>
              <a:buFont typeface="Arial" panose="020B0604020202020204" pitchFamily="34" charset="0"/>
              <a:buChar char="•"/>
            </a:pPr>
            <a:r>
              <a:rPr lang="en-US" sz="3200" dirty="0"/>
              <a:t>According to the writing of the church fathers, Dispensational concepts were held early and throughout the history of the church.</a:t>
            </a:r>
          </a:p>
          <a:p>
            <a:pPr marL="909637" lvl="1" indent="-457200" algn="just">
              <a:spcAft>
                <a:spcPts val="1200"/>
              </a:spcAft>
              <a:buFont typeface="Arial" panose="020B0604020202020204" pitchFamily="34" charset="0"/>
              <a:buChar char="•"/>
            </a:pPr>
            <a:r>
              <a:rPr lang="en-US" sz="3200" dirty="0"/>
              <a:t>Chaldeans (1000 B.C.), Etruscan Religion (800 B.C.); The Persians (500 B.C.), Israel (200 B.C.) </a:t>
            </a:r>
          </a:p>
          <a:p>
            <a:pPr marL="909637" lvl="1" indent="-457200">
              <a:spcAft>
                <a:spcPts val="1200"/>
              </a:spcAft>
              <a:buFont typeface="Arial" panose="020B0604020202020204" pitchFamily="34" charset="0"/>
              <a:buChar char="•"/>
            </a:pPr>
            <a:endParaRPr lang="en-US" sz="3200" dirty="0"/>
          </a:p>
        </p:txBody>
      </p:sp>
      <p:sp>
        <p:nvSpPr>
          <p:cNvPr id="4" name="Title 1">
            <a:extLst>
              <a:ext uri="{FF2B5EF4-FFF2-40B4-BE49-F238E27FC236}">
                <a16:creationId xmlns:a16="http://schemas.microsoft.com/office/drawing/2014/main" id="{DE5793E8-D1D8-40B6-946A-28FE2810F390}"/>
              </a:ext>
            </a:extLst>
          </p:cNvPr>
          <p:cNvSpPr txBox="1">
            <a:spLocks/>
          </p:cNvSpPr>
          <p:nvPr/>
        </p:nvSpPr>
        <p:spPr>
          <a:xfrm>
            <a:off x="1143000" y="199414"/>
            <a:ext cx="6858000" cy="971360"/>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mn-lt"/>
              </a:rPr>
              <a:t>Session 3 Outline</a:t>
            </a:r>
          </a:p>
        </p:txBody>
      </p:sp>
    </p:spTree>
    <p:extLst>
      <p:ext uri="{BB962C8B-B14F-4D97-AF65-F5344CB8AC3E}">
        <p14:creationId xmlns:p14="http://schemas.microsoft.com/office/powerpoint/2010/main" val="18339737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58" y="42378"/>
            <a:ext cx="8986283" cy="6773243"/>
          </a:xfrm>
          <a:prstGeom prst="rect">
            <a:avLst/>
          </a:prstGeom>
        </p:spPr>
      </p:pic>
      <p:sp>
        <p:nvSpPr>
          <p:cNvPr id="36867" name="Rectangle 3"/>
          <p:cNvSpPr>
            <a:spLocks noGrp="1" noChangeArrowheads="1"/>
          </p:cNvSpPr>
          <p:nvPr>
            <p:ph type="body" idx="1"/>
          </p:nvPr>
        </p:nvSpPr>
        <p:spPr>
          <a:xfrm>
            <a:off x="495300" y="112143"/>
            <a:ext cx="8153400" cy="4201065"/>
          </a:xfrm>
        </p:spPr>
        <p:txBody>
          <a:bodyPr>
            <a:normAutofit/>
          </a:bodyPr>
          <a:lstStyle/>
          <a:p>
            <a:pPr marL="0" indent="0" algn="ctr" defTabSz="914400">
              <a:lnSpc>
                <a:spcPct val="100000"/>
              </a:lnSpc>
              <a:spcBef>
                <a:spcPts val="600"/>
              </a:spcBef>
              <a:spcAft>
                <a:spcPts val="600"/>
              </a:spcAft>
              <a:buFontTx/>
              <a:buNone/>
            </a:pPr>
            <a:r>
              <a:rPr lang="en-US" altLang="en-US" sz="4000" b="1" dirty="0">
                <a:ea typeface="+mj-ea"/>
                <a:cs typeface="+mj-cs"/>
              </a:rPr>
              <a:t>Revelation 21</a:t>
            </a:r>
          </a:p>
          <a:p>
            <a:pPr marL="0" indent="0" algn="just">
              <a:lnSpc>
                <a:spcPct val="100000"/>
              </a:lnSpc>
              <a:spcBef>
                <a:spcPts val="0"/>
              </a:spcBef>
              <a:spcAft>
                <a:spcPts val="1200"/>
              </a:spcAft>
              <a:buFontTx/>
              <a:buNone/>
            </a:pPr>
            <a:r>
              <a:rPr lang="en-US" altLang="en-US" sz="3200" baseline="30000" dirty="0"/>
              <a:t>16</a:t>
            </a:r>
            <a:r>
              <a:rPr lang="en-US" altLang="en-US" sz="3200" dirty="0"/>
              <a:t>  The city was laid out like a square, as long as it was wide. He measured the city with the rod and found it to be [</a:t>
            </a:r>
            <a:r>
              <a:rPr lang="en-US" altLang="en-US" sz="3200" i="1" dirty="0"/>
              <a:t>1500 miles</a:t>
            </a:r>
            <a:r>
              <a:rPr lang="en-US" altLang="en-US" sz="3200" dirty="0"/>
              <a:t>] in length, and as wide and high as it is long. </a:t>
            </a:r>
            <a:r>
              <a:rPr lang="en-US" altLang="en-US" sz="3200" baseline="30000" dirty="0"/>
              <a:t>17</a:t>
            </a:r>
            <a:r>
              <a:rPr lang="en-US" altLang="en-US" sz="3200" dirty="0"/>
              <a:t>  He measured its wall and it was 144 cubits thick, </a:t>
            </a:r>
            <a:r>
              <a:rPr lang="en-US" altLang="en-US" sz="3200" b="1" u="sng" dirty="0">
                <a:solidFill>
                  <a:srgbClr val="3333FF"/>
                </a:solidFill>
                <a:ea typeface="+mj-ea"/>
                <a:cs typeface="+mj-cs"/>
              </a:rPr>
              <a:t>by man's measurement, which the angel was using</a:t>
            </a:r>
            <a:r>
              <a:rPr lang="en-US" altLang="en-US" sz="3200" dirty="0"/>
              <a:t>.</a:t>
            </a:r>
          </a:p>
        </p:txBody>
      </p:sp>
    </p:spTree>
    <p:extLst>
      <p:ext uri="{BB962C8B-B14F-4D97-AF65-F5344CB8AC3E}">
        <p14:creationId xmlns:p14="http://schemas.microsoft.com/office/powerpoint/2010/main" val="21768228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9538" y="1219200"/>
            <a:ext cx="8924925" cy="5410200"/>
          </a:xfrm>
        </p:spPr>
        <p:txBody>
          <a:bodyPr>
            <a:normAutofit lnSpcReduction="10000"/>
          </a:bodyPr>
          <a:lstStyle/>
          <a:p>
            <a:pPr marL="0" lvl="2" indent="0" algn="just" eaLnBrk="1" hangingPunct="1">
              <a:lnSpc>
                <a:spcPct val="110000"/>
              </a:lnSpc>
              <a:spcBef>
                <a:spcPts val="0"/>
              </a:spcBef>
              <a:spcAft>
                <a:spcPts val="900"/>
              </a:spcAft>
              <a:buClr>
                <a:schemeClr val="tx1"/>
              </a:buClr>
              <a:buNone/>
            </a:pPr>
            <a:r>
              <a:rPr lang="en-US" sz="2400" b="1" u="sng" dirty="0" err="1">
                <a:solidFill>
                  <a:srgbClr val="3333FF"/>
                </a:solidFill>
                <a:ea typeface="+mn-ea"/>
                <a:cs typeface="+mn-cs"/>
              </a:rPr>
              <a:t>Swete</a:t>
            </a:r>
            <a:r>
              <a:rPr lang="en-US" sz="2400" dirty="0">
                <a:ea typeface="+mn-ea"/>
                <a:cs typeface="+mn-cs"/>
              </a:rPr>
              <a:t>: “Such dimensions defy imagination and are permissible only in the language of symbolism.”</a:t>
            </a:r>
          </a:p>
          <a:p>
            <a:pPr marL="0" lvl="2" indent="0" algn="just" eaLnBrk="1" hangingPunct="1">
              <a:lnSpc>
                <a:spcPct val="110000"/>
              </a:lnSpc>
              <a:spcBef>
                <a:spcPts val="0"/>
              </a:spcBef>
              <a:spcAft>
                <a:spcPts val="900"/>
              </a:spcAft>
              <a:buClr>
                <a:schemeClr val="tx1"/>
              </a:buClr>
              <a:buNone/>
            </a:pPr>
            <a:r>
              <a:rPr lang="en-US" sz="2400" b="1" u="sng" dirty="0">
                <a:solidFill>
                  <a:srgbClr val="3333FF"/>
                </a:solidFill>
                <a:ea typeface="+mn-ea"/>
                <a:cs typeface="+mn-cs"/>
              </a:rPr>
              <a:t>Barnes</a:t>
            </a:r>
            <a:r>
              <a:rPr lang="en-US" sz="2400" dirty="0">
                <a:ea typeface="+mn-ea"/>
                <a:cs typeface="+mn-cs"/>
              </a:rPr>
              <a:t>: “Of course, this must preclude all idea of there being such a city literally in Palestine…this cannot be understood literally; and the very idea of a literal fulfillment of this shows the absurdity of that method of interpretation…this cannot be taken literally; and an attempt to explain all of this literally would show that that method of interpreting the Apocalypse is impracticable.” </a:t>
            </a:r>
          </a:p>
          <a:p>
            <a:pPr marL="0" lvl="2" indent="0" algn="just" eaLnBrk="1" hangingPunct="1">
              <a:lnSpc>
                <a:spcPct val="110000"/>
              </a:lnSpc>
              <a:spcBef>
                <a:spcPts val="0"/>
              </a:spcBef>
              <a:spcAft>
                <a:spcPts val="900"/>
              </a:spcAft>
              <a:buClr>
                <a:schemeClr val="tx1"/>
              </a:buClr>
              <a:buNone/>
            </a:pPr>
            <a:r>
              <a:rPr lang="en-US" sz="2400" b="1" u="sng" dirty="0">
                <a:solidFill>
                  <a:srgbClr val="3333FF"/>
                </a:solidFill>
                <a:ea typeface="+mn-ea"/>
                <a:cs typeface="+mn-cs"/>
              </a:rPr>
              <a:t>Grant</a:t>
            </a:r>
            <a:r>
              <a:rPr lang="en-US" sz="2400" dirty="0">
                <a:ea typeface="+mn-ea"/>
                <a:cs typeface="+mn-cs"/>
              </a:rPr>
              <a:t>: “no clearer proof…that all is figurative. Such a height is simply out of harmony with the constitution of our world.”</a:t>
            </a:r>
          </a:p>
          <a:p>
            <a:pPr marL="0" lvl="2" indent="0" algn="just">
              <a:lnSpc>
                <a:spcPct val="110000"/>
              </a:lnSpc>
              <a:spcBef>
                <a:spcPts val="0"/>
              </a:spcBef>
              <a:spcAft>
                <a:spcPts val="900"/>
              </a:spcAft>
              <a:buClr>
                <a:schemeClr val="tx1"/>
              </a:buClr>
              <a:buNone/>
            </a:pPr>
            <a:r>
              <a:rPr lang="en-US" sz="2400" b="1" u="sng" dirty="0" err="1">
                <a:solidFill>
                  <a:srgbClr val="3333FF"/>
                </a:solidFill>
              </a:rPr>
              <a:t>Boettner</a:t>
            </a:r>
            <a:r>
              <a:rPr lang="en-US" sz="2400" dirty="0"/>
              <a:t>: “Neither the shape nor the dimensions of the city can be taken with mathematical exactness, as if it were a gigantic apartment house.”</a:t>
            </a:r>
            <a:endParaRPr lang="en-US" sz="2400" dirty="0">
              <a:ea typeface="+mn-ea"/>
              <a:cs typeface="+mn-cs"/>
            </a:endParaRPr>
          </a:p>
        </p:txBody>
      </p:sp>
      <p:sp>
        <p:nvSpPr>
          <p:cNvPr id="5" name="TextBox 4"/>
          <p:cNvSpPr txBox="1"/>
          <p:nvPr/>
        </p:nvSpPr>
        <p:spPr>
          <a:xfrm>
            <a:off x="1562100" y="202473"/>
            <a:ext cx="6019800" cy="907941"/>
          </a:xfrm>
          <a:prstGeom prst="rect">
            <a:avLst/>
          </a:prstGeom>
          <a:noFill/>
        </p:spPr>
        <p:txBody>
          <a:bodyPr wrap="square" rtlCol="0">
            <a:spAutoFit/>
          </a:bodyPr>
          <a:lstStyle/>
          <a:p>
            <a:pPr algn="ctr">
              <a:spcAft>
                <a:spcPts val="600"/>
              </a:spcAft>
            </a:pPr>
            <a:r>
              <a:rPr lang="en-US" sz="3200" b="1" dirty="0">
                <a:solidFill>
                  <a:srgbClr val="3333FF"/>
                </a:solidFill>
                <a:ea typeface="+mj-ea"/>
                <a:cs typeface="+mj-cs"/>
              </a:rPr>
              <a:t>Paul Lee Tan</a:t>
            </a:r>
          </a:p>
          <a:p>
            <a:pPr algn="ctr"/>
            <a:r>
              <a:rPr lang="en-US" sz="1600" i="1" dirty="0">
                <a:latin typeface="Calibri" panose="020F0502020204030204" pitchFamily="34" charset="0"/>
              </a:rPr>
              <a:t>The Interpretation of Prophecy</a:t>
            </a:r>
            <a:r>
              <a:rPr lang="en-US" sz="1600" dirty="0">
                <a:latin typeface="Calibri" panose="020F0502020204030204" pitchFamily="34" charset="0"/>
              </a:rPr>
              <a:t> (Winona Lake, IN: BMH, 1974), 285-86.</a:t>
            </a:r>
          </a:p>
        </p:txBody>
      </p:sp>
    </p:spTree>
    <p:extLst>
      <p:ext uri="{BB962C8B-B14F-4D97-AF65-F5344CB8AC3E}">
        <p14:creationId xmlns:p14="http://schemas.microsoft.com/office/powerpoint/2010/main" val="7824527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noAutofit/>
          </a:bodyPr>
          <a:lstStyle/>
          <a:p>
            <a:pPr algn="ctr" eaLnBrk="1" hangingPunct="1">
              <a:lnSpc>
                <a:spcPct val="100000"/>
              </a:lnSpc>
            </a:pPr>
            <a:r>
              <a:rPr lang="en-US" altLang="en-US" sz="3200" b="1" dirty="0">
                <a:solidFill>
                  <a:srgbClr val="008000"/>
                </a:solidFill>
                <a:latin typeface="+mn-lt"/>
              </a:rPr>
              <a:t>VI.</a:t>
            </a:r>
            <a:r>
              <a:rPr lang="en-US" altLang="en-US" sz="3200" b="1" dirty="0">
                <a:solidFill>
                  <a:srgbClr val="3333FF"/>
                </a:solidFill>
                <a:latin typeface="+mn-lt"/>
              </a:rPr>
              <a:t> Contemporary Reformation Theology</a:t>
            </a:r>
          </a:p>
        </p:txBody>
      </p:sp>
      <p:sp>
        <p:nvSpPr>
          <p:cNvPr id="17411" name="Rectangle 7"/>
          <p:cNvSpPr>
            <a:spLocks noGrp="1" noChangeArrowheads="1"/>
          </p:cNvSpPr>
          <p:nvPr>
            <p:ph type="body" idx="1"/>
          </p:nvPr>
        </p:nvSpPr>
        <p:spPr>
          <a:xfrm>
            <a:off x="114300" y="1028700"/>
            <a:ext cx="8915400" cy="4733840"/>
          </a:xfrm>
        </p:spPr>
        <p:txBody>
          <a:bodyPr>
            <a:noAutofit/>
          </a:bodyPr>
          <a:lstStyle/>
          <a:p>
            <a:pPr marL="457200" indent="-457200" algn="just">
              <a:lnSpc>
                <a:spcPct val="100000"/>
              </a:lnSpc>
              <a:spcBef>
                <a:spcPts val="0"/>
              </a:spcBef>
              <a:spcAft>
                <a:spcPts val="1200"/>
              </a:spcAft>
              <a:buClr>
                <a:srgbClr val="CC00CC"/>
              </a:buClr>
              <a:buFont typeface="+mj-lt"/>
              <a:buAutoNum type="alphaUcPeriod"/>
            </a:pPr>
            <a:r>
              <a:rPr lang="en-US" altLang="en-US" sz="2800" dirty="0"/>
              <a:t>Erroneously assumes no further theological progress to be made.</a:t>
            </a:r>
          </a:p>
          <a:p>
            <a:pPr marL="457200" indent="-457200" algn="just">
              <a:lnSpc>
                <a:spcPct val="100000"/>
              </a:lnSpc>
              <a:spcBef>
                <a:spcPts val="0"/>
              </a:spcBef>
              <a:spcAft>
                <a:spcPts val="1200"/>
              </a:spcAft>
              <a:buClr>
                <a:srgbClr val="CC00CC"/>
              </a:buClr>
              <a:buFont typeface="+mj-lt"/>
              <a:buAutoNum type="alphaUcPeriod"/>
            </a:pPr>
            <a:r>
              <a:rPr lang="en-US" altLang="en-US" sz="2800" dirty="0"/>
              <a:t>Has Frozen theological progress into creeds and confessions: Creeds and confessions = authority rather than Scripture. </a:t>
            </a:r>
          </a:p>
          <a:p>
            <a:pPr marL="457200" indent="-457200" algn="just">
              <a:lnSpc>
                <a:spcPct val="100000"/>
              </a:lnSpc>
              <a:spcBef>
                <a:spcPts val="0"/>
              </a:spcBef>
              <a:spcAft>
                <a:spcPts val="1200"/>
              </a:spcAft>
              <a:buClr>
                <a:srgbClr val="CC00CC"/>
              </a:buClr>
              <a:buFont typeface="+mj-lt"/>
              <a:buAutoNum type="alphaUcPeriod"/>
            </a:pPr>
            <a:r>
              <a:rPr lang="en-US" altLang="en-US" sz="2800" dirty="0"/>
              <a:t>Augustinian Amillennialism fossilized into RT.</a:t>
            </a:r>
          </a:p>
          <a:p>
            <a:pPr marL="457200" indent="-457200" algn="just">
              <a:lnSpc>
                <a:spcPct val="100000"/>
              </a:lnSpc>
              <a:spcBef>
                <a:spcPts val="0"/>
              </a:spcBef>
              <a:spcAft>
                <a:spcPts val="1200"/>
              </a:spcAft>
              <a:buClr>
                <a:srgbClr val="CC00CC"/>
              </a:buClr>
              <a:buFont typeface="+mj-lt"/>
              <a:buAutoNum type="alphaUcPeriod"/>
            </a:pPr>
            <a:r>
              <a:rPr lang="en-US" altLang="en-US" sz="2800" b="1" u="sng" dirty="0">
                <a:solidFill>
                  <a:srgbClr val="CC00CC"/>
                </a:solidFill>
              </a:rPr>
              <a:t>Allegorizing of biblical Eschatological texts is common.</a:t>
            </a:r>
          </a:p>
          <a:p>
            <a:pPr marL="914400" lvl="2" indent="-344488" algn="just">
              <a:lnSpc>
                <a:spcPct val="100000"/>
              </a:lnSpc>
              <a:spcBef>
                <a:spcPts val="0"/>
              </a:spcBef>
              <a:spcAft>
                <a:spcPts val="1200"/>
              </a:spcAft>
              <a:buClr>
                <a:srgbClr val="996633"/>
              </a:buClr>
              <a:buFont typeface="Calibri" panose="020F0502020204030204" pitchFamily="34" charset="0"/>
              <a:buChar char="̶"/>
            </a:pPr>
            <a:r>
              <a:rPr lang="en-US" altLang="en-US" sz="2800" dirty="0"/>
              <a:t>Zech. 14:4; Rev. 21-22; </a:t>
            </a:r>
            <a:r>
              <a:rPr lang="en-US" altLang="en-US" sz="2800" b="1" dirty="0">
                <a:solidFill>
                  <a:srgbClr val="CC00CC"/>
                </a:solidFill>
              </a:rPr>
              <a:t>Ezek. 40-48</a:t>
            </a:r>
          </a:p>
          <a:p>
            <a:pPr marL="457200" indent="-457200" algn="just">
              <a:lnSpc>
                <a:spcPct val="100000"/>
              </a:lnSpc>
              <a:spcBef>
                <a:spcPts val="0"/>
              </a:spcBef>
              <a:spcAft>
                <a:spcPts val="1200"/>
              </a:spcAft>
              <a:buClr>
                <a:srgbClr val="CC00CC"/>
              </a:buClr>
              <a:buFont typeface="+mj-lt"/>
              <a:buAutoNum type="alphaUcPeriod"/>
            </a:pPr>
            <a:r>
              <a:rPr lang="en-US" altLang="en-US" sz="2800" dirty="0"/>
              <a:t>Inconsistent literal hermeneutic.</a:t>
            </a:r>
          </a:p>
        </p:txBody>
      </p:sp>
      <p:pic>
        <p:nvPicPr>
          <p:cNvPr id="3" name="Picture 2"/>
          <p:cNvPicPr>
            <a:picLocks noChangeAspect="1"/>
          </p:cNvPicPr>
          <p:nvPr/>
        </p:nvPicPr>
        <p:blipFill>
          <a:blip r:embed="rId3"/>
          <a:stretch>
            <a:fillRect/>
          </a:stretch>
        </p:blipFill>
        <p:spPr>
          <a:xfrm>
            <a:off x="3161608" y="5762540"/>
            <a:ext cx="2820785" cy="914400"/>
          </a:xfrm>
          <a:prstGeom prst="rect">
            <a:avLst/>
          </a:prstGeom>
        </p:spPr>
      </p:pic>
    </p:spTree>
    <p:extLst>
      <p:ext uri="{BB962C8B-B14F-4D97-AF65-F5344CB8AC3E}">
        <p14:creationId xmlns:p14="http://schemas.microsoft.com/office/powerpoint/2010/main" val="36882616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348800"/>
            <a:ext cx="8686800" cy="5324535"/>
          </a:xfrm>
          <a:prstGeom prst="rect">
            <a:avLst/>
          </a:prstGeom>
        </p:spPr>
        <p:txBody>
          <a:bodyPr wrap="square">
            <a:spAutoFit/>
          </a:bodyPr>
          <a:lstStyle/>
          <a:p>
            <a:pPr algn="just"/>
            <a:r>
              <a:rPr lang="en-US" sz="3000" dirty="0">
                <a:latin typeface="Calibri" panose="020F0502020204030204" pitchFamily="34" charset="0"/>
              </a:rPr>
              <a:t>“The Book of Hebrews was written to show beyond a shadow of a doubt that the entire Old Covenant system–with its priest, sacrifices, ceremonies, and temple–has been done away with in Christ…The prophecy of Ezekiel’s temple is a picture of the restored covenant community that returned to the land after the exile. </a:t>
            </a:r>
            <a:r>
              <a:rPr lang="en-US" sz="3000" b="1" dirty="0">
                <a:solidFill>
                  <a:srgbClr val="3333FF"/>
                </a:solidFill>
                <a:ea typeface="+mj-ea"/>
                <a:cs typeface="+mj-cs"/>
              </a:rPr>
              <a:t>The vision should not be projected 2500 years into the future into some earthly millennial kingdom where sacrifices will be offered </a:t>
            </a:r>
            <a:r>
              <a:rPr lang="en-US" sz="3000" b="1" i="1" dirty="0">
                <a:solidFill>
                  <a:srgbClr val="3333FF"/>
                </a:solidFill>
                <a:ea typeface="+mj-ea"/>
                <a:cs typeface="+mj-cs"/>
              </a:rPr>
              <a:t>for atonement </a:t>
            </a:r>
            <a:r>
              <a:rPr lang="en-US" sz="3000" b="1" dirty="0">
                <a:solidFill>
                  <a:srgbClr val="3333FF"/>
                </a:solidFill>
                <a:ea typeface="+mj-ea"/>
                <a:cs typeface="+mj-cs"/>
              </a:rPr>
              <a:t>in the presence of the crucified Christ</a:t>
            </a:r>
            <a:r>
              <a:rPr lang="en-US" sz="3000" dirty="0">
                <a:latin typeface="Calibri" panose="020F0502020204030204" pitchFamily="34" charset="0"/>
              </a:rPr>
              <a:t>.”</a:t>
            </a:r>
          </a:p>
        </p:txBody>
      </p:sp>
      <p:sp>
        <p:nvSpPr>
          <p:cNvPr id="3" name="Rectangle 2"/>
          <p:cNvSpPr/>
          <p:nvPr/>
        </p:nvSpPr>
        <p:spPr>
          <a:xfrm>
            <a:off x="467804" y="191869"/>
            <a:ext cx="8208392" cy="969496"/>
          </a:xfrm>
          <a:prstGeom prst="rect">
            <a:avLst/>
          </a:prstGeom>
        </p:spPr>
        <p:txBody>
          <a:bodyPr wrap="square">
            <a:spAutoFit/>
          </a:bodyPr>
          <a:lstStyle/>
          <a:p>
            <a:pPr algn="ctr">
              <a:spcAft>
                <a:spcPts val="600"/>
              </a:spcAft>
            </a:pPr>
            <a:r>
              <a:rPr lang="en-US" sz="3200" b="1" dirty="0">
                <a:solidFill>
                  <a:srgbClr val="3333FF"/>
                </a:solidFill>
                <a:ea typeface="+mj-ea"/>
                <a:cs typeface="+mj-cs"/>
              </a:rPr>
              <a:t>Gary </a:t>
            </a:r>
            <a:r>
              <a:rPr lang="en-US" sz="3200" b="1" dirty="0" err="1">
                <a:solidFill>
                  <a:srgbClr val="3333FF"/>
                </a:solidFill>
                <a:ea typeface="+mj-ea"/>
                <a:cs typeface="+mj-cs"/>
              </a:rPr>
              <a:t>DeMar</a:t>
            </a:r>
            <a:endParaRPr lang="en-US" sz="3200" b="1" dirty="0">
              <a:solidFill>
                <a:srgbClr val="3333FF"/>
              </a:solidFill>
              <a:ea typeface="+mj-ea"/>
              <a:cs typeface="+mj-cs"/>
            </a:endParaRPr>
          </a:p>
          <a:p>
            <a:pPr algn="ctr">
              <a:spcAft>
                <a:spcPts val="600"/>
              </a:spcAft>
            </a:pPr>
            <a:r>
              <a:rPr lang="en-US" sz="2000" i="1" dirty="0">
                <a:latin typeface="Calibri" panose="020F0502020204030204" pitchFamily="34" charset="0"/>
              </a:rPr>
              <a:t>Last Days Madness</a:t>
            </a:r>
            <a:r>
              <a:rPr lang="en-US" sz="2000" dirty="0">
                <a:latin typeface="Calibri" panose="020F0502020204030204" pitchFamily="34" charset="0"/>
              </a:rPr>
              <a:t>, 4th rev. ed. (Powder Springs, GA: American, 1999), 97-98.</a:t>
            </a:r>
            <a:endParaRPr lang="en-US" sz="2000" dirty="0">
              <a:latin typeface="Calibri" panose="020F0502020204030204" pitchFamily="34" charset="0"/>
              <a:ea typeface="+mj-ea"/>
              <a:cs typeface="+mj-cs"/>
            </a:endParaRPr>
          </a:p>
        </p:txBody>
      </p:sp>
    </p:spTree>
    <p:extLst>
      <p:ext uri="{BB962C8B-B14F-4D97-AF65-F5344CB8AC3E}">
        <p14:creationId xmlns:p14="http://schemas.microsoft.com/office/powerpoint/2010/main" val="35760650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B1169F-9F26-45D5-B923-094990ED1CE8}"/>
              </a:ext>
            </a:extLst>
          </p:cNvPr>
          <p:cNvSpPr/>
          <p:nvPr/>
        </p:nvSpPr>
        <p:spPr>
          <a:xfrm>
            <a:off x="956511" y="218258"/>
            <a:ext cx="7230979" cy="1077218"/>
          </a:xfrm>
          <a:prstGeom prst="rect">
            <a:avLst/>
          </a:prstGeom>
        </p:spPr>
        <p:txBody>
          <a:bodyPr wrap="square">
            <a:spAutoFit/>
          </a:bodyPr>
          <a:lstStyle/>
          <a:p>
            <a:pPr algn="ctr"/>
            <a:r>
              <a:rPr lang="en-US" sz="3600" b="1" dirty="0">
                <a:solidFill>
                  <a:srgbClr val="3333FF"/>
                </a:solidFill>
              </a:rPr>
              <a:t>Ezekiel’s</a:t>
            </a:r>
            <a:r>
              <a:rPr lang="en-US" sz="3600" b="1" dirty="0">
                <a:solidFill>
                  <a:srgbClr val="3333FF"/>
                </a:solidFill>
                <a:ea typeface="+mj-ea"/>
                <a:cs typeface="+mj-cs"/>
              </a:rPr>
              <a:t> </a:t>
            </a:r>
            <a:r>
              <a:rPr lang="en-US" sz="3600" b="1" u="sng" dirty="0">
                <a:solidFill>
                  <a:srgbClr val="3333FF"/>
                </a:solidFill>
                <a:ea typeface="+mj-ea"/>
                <a:cs typeface="+mj-cs"/>
              </a:rPr>
              <a:t>Two</a:t>
            </a:r>
            <a:r>
              <a:rPr lang="en-US" sz="3600" b="1" dirty="0">
                <a:solidFill>
                  <a:srgbClr val="3333FF"/>
                </a:solidFill>
                <a:ea typeface="+mj-ea"/>
                <a:cs typeface="+mj-cs"/>
              </a:rPr>
              <a:t> Temples</a:t>
            </a:r>
          </a:p>
          <a:p>
            <a:pPr algn="ctr"/>
            <a:r>
              <a:rPr lang="en-US" sz="2800" b="1" dirty="0">
                <a:solidFill>
                  <a:srgbClr val="3333FF"/>
                </a:solidFill>
                <a:ea typeface="+mj-ea"/>
                <a:cs typeface="+mj-cs"/>
              </a:rPr>
              <a:t>Solomon’s Chap. 8-11 &amp; Millennial Chap. 40-48</a:t>
            </a:r>
            <a:endParaRPr lang="en-US" sz="3200" b="1" dirty="0">
              <a:solidFill>
                <a:srgbClr val="3333FF"/>
              </a:solidFill>
              <a:ea typeface="+mj-ea"/>
              <a:cs typeface="+mj-cs"/>
            </a:endParaRPr>
          </a:p>
        </p:txBody>
      </p:sp>
      <p:pic>
        <p:nvPicPr>
          <p:cNvPr id="8" name="Picture 7">
            <a:extLst>
              <a:ext uri="{FF2B5EF4-FFF2-40B4-BE49-F238E27FC236}">
                <a16:creationId xmlns:a16="http://schemas.microsoft.com/office/drawing/2014/main" id="{A7CE49D9-B589-464D-BA1E-F1B72E783B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2855" y="1322036"/>
            <a:ext cx="7218290" cy="5468586"/>
          </a:xfrm>
          <a:prstGeom prst="rect">
            <a:avLst/>
          </a:prstGeom>
        </p:spPr>
      </p:pic>
    </p:spTree>
    <p:extLst>
      <p:ext uri="{BB962C8B-B14F-4D97-AF65-F5344CB8AC3E}">
        <p14:creationId xmlns:p14="http://schemas.microsoft.com/office/powerpoint/2010/main" val="19960827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noAutofit/>
          </a:bodyPr>
          <a:lstStyle/>
          <a:p>
            <a:pPr algn="ctr" eaLnBrk="1" hangingPunct="1">
              <a:lnSpc>
                <a:spcPct val="100000"/>
              </a:lnSpc>
            </a:pPr>
            <a:r>
              <a:rPr lang="en-US" altLang="en-US" sz="3200" b="1" dirty="0">
                <a:solidFill>
                  <a:srgbClr val="008000"/>
                </a:solidFill>
                <a:latin typeface="+mn-lt"/>
              </a:rPr>
              <a:t>VI.</a:t>
            </a:r>
            <a:r>
              <a:rPr lang="en-US" altLang="en-US" sz="3200" b="1" dirty="0">
                <a:solidFill>
                  <a:srgbClr val="3333FF"/>
                </a:solidFill>
                <a:latin typeface="+mn-lt"/>
              </a:rPr>
              <a:t> Contemporary Reformation Theology</a:t>
            </a:r>
          </a:p>
        </p:txBody>
      </p:sp>
      <p:sp>
        <p:nvSpPr>
          <p:cNvPr id="17411" name="Rectangle 7"/>
          <p:cNvSpPr>
            <a:spLocks noGrp="1" noChangeArrowheads="1"/>
          </p:cNvSpPr>
          <p:nvPr>
            <p:ph type="body" idx="1"/>
          </p:nvPr>
        </p:nvSpPr>
        <p:spPr>
          <a:xfrm>
            <a:off x="114300" y="1028700"/>
            <a:ext cx="8915400" cy="4733840"/>
          </a:xfrm>
        </p:spPr>
        <p:txBody>
          <a:bodyPr>
            <a:noAutofit/>
          </a:bodyPr>
          <a:lstStyle/>
          <a:p>
            <a:pPr marL="457200" indent="-457200" algn="just">
              <a:lnSpc>
                <a:spcPct val="100000"/>
              </a:lnSpc>
              <a:spcBef>
                <a:spcPts val="0"/>
              </a:spcBef>
              <a:spcAft>
                <a:spcPts val="1200"/>
              </a:spcAft>
              <a:buClr>
                <a:srgbClr val="CC00CC"/>
              </a:buClr>
              <a:buFont typeface="+mj-lt"/>
              <a:buAutoNum type="alphaUcPeriod"/>
            </a:pPr>
            <a:r>
              <a:rPr lang="en-US" altLang="en-US" sz="2800" dirty="0"/>
              <a:t>Erroneously assumes no further theological progress to be made.</a:t>
            </a:r>
          </a:p>
          <a:p>
            <a:pPr marL="457200" indent="-457200" algn="just">
              <a:lnSpc>
                <a:spcPct val="100000"/>
              </a:lnSpc>
              <a:spcBef>
                <a:spcPts val="0"/>
              </a:spcBef>
              <a:spcAft>
                <a:spcPts val="1200"/>
              </a:spcAft>
              <a:buClr>
                <a:srgbClr val="CC00CC"/>
              </a:buClr>
              <a:buFont typeface="+mj-lt"/>
              <a:buAutoNum type="alphaUcPeriod"/>
            </a:pPr>
            <a:r>
              <a:rPr lang="en-US" altLang="en-US" sz="2800" dirty="0"/>
              <a:t>Has Frozen theological progress into creeds and confessions: Creeds and confessions = authority rather than Scripture. </a:t>
            </a:r>
          </a:p>
          <a:p>
            <a:pPr marL="457200" indent="-457200" algn="just">
              <a:lnSpc>
                <a:spcPct val="100000"/>
              </a:lnSpc>
              <a:spcBef>
                <a:spcPts val="0"/>
              </a:spcBef>
              <a:spcAft>
                <a:spcPts val="1200"/>
              </a:spcAft>
              <a:buClr>
                <a:srgbClr val="CC00CC"/>
              </a:buClr>
              <a:buFont typeface="+mj-lt"/>
              <a:buAutoNum type="alphaUcPeriod"/>
            </a:pPr>
            <a:r>
              <a:rPr lang="en-US" altLang="en-US" sz="2800" dirty="0"/>
              <a:t>Augustinian Amillennialism fossilized into RT.</a:t>
            </a:r>
          </a:p>
          <a:p>
            <a:pPr marL="457200" indent="-457200" algn="just">
              <a:lnSpc>
                <a:spcPct val="100000"/>
              </a:lnSpc>
              <a:spcBef>
                <a:spcPts val="0"/>
              </a:spcBef>
              <a:spcAft>
                <a:spcPts val="1200"/>
              </a:spcAft>
              <a:buClr>
                <a:srgbClr val="CC00CC"/>
              </a:buClr>
              <a:buFont typeface="+mj-lt"/>
              <a:buAutoNum type="alphaUcPeriod"/>
            </a:pPr>
            <a:r>
              <a:rPr lang="en-US" altLang="en-US" sz="2800" dirty="0"/>
              <a:t>Allegorizing of biblical Eschatological texts is common.</a:t>
            </a:r>
          </a:p>
          <a:p>
            <a:pPr marL="914400" lvl="2" indent="-344488" algn="just">
              <a:lnSpc>
                <a:spcPct val="100000"/>
              </a:lnSpc>
              <a:spcBef>
                <a:spcPts val="0"/>
              </a:spcBef>
              <a:spcAft>
                <a:spcPts val="1200"/>
              </a:spcAft>
              <a:buClr>
                <a:srgbClr val="996633"/>
              </a:buClr>
              <a:buFont typeface="Calibri" panose="020F0502020204030204" pitchFamily="34" charset="0"/>
              <a:buChar char="̶"/>
            </a:pPr>
            <a:r>
              <a:rPr lang="en-US" altLang="en-US" sz="2800" dirty="0"/>
              <a:t>Zech. 14:4; Rev. 21-22; Ezek. 40-48</a:t>
            </a:r>
          </a:p>
          <a:p>
            <a:pPr marL="457200" indent="-457200" algn="just">
              <a:lnSpc>
                <a:spcPct val="100000"/>
              </a:lnSpc>
              <a:spcBef>
                <a:spcPts val="0"/>
              </a:spcBef>
              <a:spcAft>
                <a:spcPts val="1200"/>
              </a:spcAft>
              <a:buClr>
                <a:srgbClr val="CC00CC"/>
              </a:buClr>
              <a:buFont typeface="+mj-lt"/>
              <a:buAutoNum type="alphaUcPeriod"/>
            </a:pPr>
            <a:r>
              <a:rPr lang="en-US" altLang="en-US" sz="2800" b="1" u="sng" dirty="0">
                <a:solidFill>
                  <a:srgbClr val="CC00CC"/>
                </a:solidFill>
              </a:rPr>
              <a:t>Inconsistent literal hermeneutic.</a:t>
            </a:r>
          </a:p>
        </p:txBody>
      </p:sp>
      <p:pic>
        <p:nvPicPr>
          <p:cNvPr id="3" name="Picture 2"/>
          <p:cNvPicPr>
            <a:picLocks noChangeAspect="1"/>
          </p:cNvPicPr>
          <p:nvPr/>
        </p:nvPicPr>
        <p:blipFill>
          <a:blip r:embed="rId3"/>
          <a:stretch>
            <a:fillRect/>
          </a:stretch>
        </p:blipFill>
        <p:spPr>
          <a:xfrm>
            <a:off x="3161608" y="5762540"/>
            <a:ext cx="2820785" cy="914400"/>
          </a:xfrm>
          <a:prstGeom prst="rect">
            <a:avLst/>
          </a:prstGeom>
        </p:spPr>
      </p:pic>
    </p:spTree>
    <p:extLst>
      <p:ext uri="{BB962C8B-B14F-4D97-AF65-F5344CB8AC3E}">
        <p14:creationId xmlns:p14="http://schemas.microsoft.com/office/powerpoint/2010/main" val="21760641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231" y="1518821"/>
            <a:ext cx="8991600" cy="5262979"/>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The question whether the Old Testament prophecies concerning the people of God must be interpreted in their ordinary sense, as other Scriptures are interpreted, or can properly be applied to the Christian church, is called the question of spiritualization of prophecy. </a:t>
            </a:r>
            <a:r>
              <a:rPr lang="en-US" sz="2800" b="1" dirty="0">
                <a:solidFill>
                  <a:srgbClr val="3333FF"/>
                </a:solidFill>
                <a:ea typeface="+mj-ea"/>
                <a:cs typeface="+mj-cs"/>
              </a:rPr>
              <a:t>This is one of the major problems in biblical interpretation, and confronts everyone who makes a serious study of the Word of God. </a:t>
            </a:r>
            <a:r>
              <a:rPr lang="en-US" sz="2800" dirty="0">
                <a:latin typeface="Calibri" panose="020F0502020204030204" pitchFamily="34" charset="0"/>
              </a:rPr>
              <a:t>It is one of the chief keys to the difference of opinion between </a:t>
            </a:r>
            <a:r>
              <a:rPr lang="en-US" sz="2800" dirty="0" err="1">
                <a:latin typeface="Calibri" panose="020F0502020204030204" pitchFamily="34" charset="0"/>
              </a:rPr>
              <a:t>Premillenarians</a:t>
            </a:r>
            <a:r>
              <a:rPr lang="en-US" sz="2800" dirty="0">
                <a:latin typeface="Calibri" panose="020F0502020204030204" pitchFamily="34" charset="0"/>
              </a:rPr>
              <a:t> and </a:t>
            </a:r>
            <a:r>
              <a:rPr lang="en-US" sz="2800" b="1" u="sng" dirty="0">
                <a:solidFill>
                  <a:srgbClr val="3333FF"/>
                </a:solidFill>
                <a:ea typeface="+mj-ea"/>
                <a:cs typeface="+mj-cs"/>
              </a:rPr>
              <a:t>the mass of Christian scholars</a:t>
            </a:r>
            <a:r>
              <a:rPr lang="en-US" sz="2800" dirty="0">
                <a:latin typeface="Calibri" panose="020F0502020204030204" pitchFamily="34" charset="0"/>
              </a:rPr>
              <a:t>. </a:t>
            </a:r>
            <a:r>
              <a:rPr lang="en-US" sz="2800" b="1" dirty="0">
                <a:solidFill>
                  <a:srgbClr val="3333FF"/>
                </a:solidFill>
                <a:ea typeface="+mj-ea"/>
                <a:cs typeface="+mj-cs"/>
              </a:rPr>
              <a:t>The former reject spiritualization, </a:t>
            </a:r>
            <a:r>
              <a:rPr lang="en-US" sz="2800" b="1" u="sng" dirty="0">
                <a:solidFill>
                  <a:srgbClr val="3333FF"/>
                </a:solidFill>
                <a:ea typeface="+mj-ea"/>
                <a:cs typeface="+mj-cs"/>
              </a:rPr>
              <a:t>the latter employ it</a:t>
            </a:r>
            <a:r>
              <a:rPr lang="en-US" sz="2800" b="1" dirty="0">
                <a:solidFill>
                  <a:srgbClr val="3333FF"/>
                </a:solidFill>
                <a:ea typeface="+mj-ea"/>
                <a:cs typeface="+mj-cs"/>
              </a:rPr>
              <a:t>; and as long as there is no agreement on this point the debate is interminable and fruitless</a:t>
            </a:r>
            <a:r>
              <a:rPr lang="en-US" sz="2800" dirty="0">
                <a:latin typeface="Calibri" panose="020F0502020204030204" pitchFamily="34" charset="0"/>
              </a:rPr>
              <a:t>.</a:t>
            </a:r>
            <a:r>
              <a:rPr lang="en-US" sz="2800" dirty="0">
                <a:latin typeface="Calibri" panose="020F0502020204030204" pitchFamily="34" charset="0"/>
                <a:cs typeface="Calibri" panose="020F0502020204030204" pitchFamily="34" charset="0"/>
              </a:rPr>
              <a:t>”</a:t>
            </a:r>
          </a:p>
        </p:txBody>
      </p:sp>
      <p:sp>
        <p:nvSpPr>
          <p:cNvPr id="3" name="Rectangle 2"/>
          <p:cNvSpPr/>
          <p:nvPr/>
        </p:nvSpPr>
        <p:spPr>
          <a:xfrm>
            <a:off x="590551" y="202473"/>
            <a:ext cx="7962899" cy="1154162"/>
          </a:xfrm>
          <a:prstGeom prst="rect">
            <a:avLst/>
          </a:prstGeom>
        </p:spPr>
        <p:txBody>
          <a:bodyPr wrap="square">
            <a:spAutoFit/>
          </a:bodyPr>
          <a:lstStyle/>
          <a:p>
            <a:pPr algn="ctr">
              <a:spcAft>
                <a:spcPts val="600"/>
              </a:spcAft>
            </a:pPr>
            <a:r>
              <a:rPr lang="en-US" sz="3200" b="1" dirty="0">
                <a:solidFill>
                  <a:srgbClr val="3333FF"/>
                </a:solidFill>
                <a:ea typeface="+mj-ea"/>
                <a:cs typeface="+mj-cs"/>
              </a:rPr>
              <a:t>Albertus </a:t>
            </a:r>
            <a:r>
              <a:rPr lang="en-US" sz="3200" b="1" dirty="0" err="1">
                <a:solidFill>
                  <a:srgbClr val="3333FF"/>
                </a:solidFill>
                <a:ea typeface="+mj-ea"/>
                <a:cs typeface="+mj-cs"/>
              </a:rPr>
              <a:t>Pieters</a:t>
            </a:r>
            <a:endParaRPr lang="en-US" sz="3200" b="1" dirty="0">
              <a:solidFill>
                <a:srgbClr val="3333FF"/>
              </a:solidFill>
              <a:ea typeface="+mj-ea"/>
              <a:cs typeface="+mj-cs"/>
            </a:endParaRPr>
          </a:p>
          <a:p>
            <a:pPr lvl="0" algn="ctr"/>
            <a:r>
              <a:rPr lang="en-US" sz="1600" dirty="0">
                <a:latin typeface="Calibri" panose="020F0502020204030204" pitchFamily="34" charset="0"/>
              </a:rPr>
              <a:t>“The leader,” September 5, 1831; as cited in John F. Walvoord, </a:t>
            </a:r>
            <a:r>
              <a:rPr lang="en-US" sz="1600" i="1" dirty="0">
                <a:latin typeface="Calibri" panose="020F0502020204030204" pitchFamily="34" charset="0"/>
              </a:rPr>
              <a:t>The Millennial Kingdom: A Basic Text in Premillennial Theology</a:t>
            </a:r>
            <a:r>
              <a:rPr lang="en-US" sz="1600" dirty="0">
                <a:latin typeface="Calibri" panose="020F0502020204030204" pitchFamily="34" charset="0"/>
              </a:rPr>
              <a:t> (Findlay, OH: Dunham, 1959), 128. </a:t>
            </a:r>
            <a:endParaRPr lang="en-US" sz="3200" dirty="0">
              <a:latin typeface="Calibri" panose="020F0502020204030204" pitchFamily="34" charset="0"/>
              <a:ea typeface="+mj-ea"/>
              <a:cs typeface="+mj-cs"/>
            </a:endParaRPr>
          </a:p>
        </p:txBody>
      </p:sp>
    </p:spTree>
    <p:extLst>
      <p:ext uri="{BB962C8B-B14F-4D97-AF65-F5344CB8AC3E}">
        <p14:creationId xmlns:p14="http://schemas.microsoft.com/office/powerpoint/2010/main" val="22945406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2352"/>
            <a:ext cx="9144000" cy="2029078"/>
          </a:xfrm>
        </p:spPr>
        <p:txBody>
          <a:bodyPr>
            <a:normAutofit/>
          </a:bodyPr>
          <a:lstStyle/>
          <a:p>
            <a:pPr marL="461963" indent="-461963" algn="just">
              <a:lnSpc>
                <a:spcPct val="100000"/>
              </a:lnSpc>
              <a:spcBef>
                <a:spcPts val="0"/>
              </a:spcBef>
              <a:spcAft>
                <a:spcPts val="1200"/>
              </a:spcAft>
              <a:buClr>
                <a:srgbClr val="0033CC"/>
              </a:buClr>
              <a:buFont typeface="+mj-lt"/>
              <a:buAutoNum type="arabicPeriod"/>
            </a:pPr>
            <a:r>
              <a:rPr lang="en-US" sz="2800" b="1" dirty="0">
                <a:solidFill>
                  <a:srgbClr val="C00000"/>
                </a:solidFill>
              </a:rPr>
              <a:t>‘F’</a:t>
            </a:r>
            <a:r>
              <a:rPr lang="en-US" sz="2800" dirty="0"/>
              <a:t> – because they, like the early reformers, have not made a clean break with the Roman Catholic Church and they continue to force a </a:t>
            </a:r>
            <a:r>
              <a:rPr lang="en-US" sz="2800" b="1" dirty="0">
                <a:solidFill>
                  <a:srgbClr val="0000FF"/>
                </a:solidFill>
              </a:rPr>
              <a:t>‘</a:t>
            </a:r>
            <a:r>
              <a:rPr lang="en-US" sz="2800" b="1" u="sng" dirty="0">
                <a:solidFill>
                  <a:srgbClr val="0000FF"/>
                </a:solidFill>
              </a:rPr>
              <a:t>selective’ literal approach</a:t>
            </a:r>
            <a:r>
              <a:rPr lang="en-US" sz="2800" b="1" dirty="0">
                <a:solidFill>
                  <a:srgbClr val="0000FF"/>
                </a:solidFill>
              </a:rPr>
              <a:t> </a:t>
            </a:r>
            <a:r>
              <a:rPr lang="en-US" sz="2800" dirty="0"/>
              <a:t>to Scripture upon the Protestant Church.</a:t>
            </a:r>
          </a:p>
        </p:txBody>
      </p:sp>
      <p:sp>
        <p:nvSpPr>
          <p:cNvPr id="6" name="Rectangle 6">
            <a:extLst>
              <a:ext uri="{FF2B5EF4-FFF2-40B4-BE49-F238E27FC236}">
                <a16:creationId xmlns:a16="http://schemas.microsoft.com/office/drawing/2014/main" id="{90302423-F644-421C-B461-00B1B2CD7A2C}"/>
              </a:ext>
            </a:extLst>
          </p:cNvPr>
          <p:cNvSpPr txBox="1">
            <a:spLocks noChangeArrowheads="1"/>
          </p:cNvSpPr>
          <p:nvPr/>
        </p:nvSpPr>
        <p:spPr>
          <a:xfrm>
            <a:off x="57150" y="188845"/>
            <a:ext cx="9029700" cy="6096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altLang="en-US" sz="3200" b="1" dirty="0">
                <a:solidFill>
                  <a:srgbClr val="3333FF"/>
                </a:solidFill>
                <a:latin typeface="+mn-lt"/>
              </a:rPr>
              <a:t>The Contemporary Reformation’s Report Card</a:t>
            </a:r>
          </a:p>
        </p:txBody>
      </p:sp>
      <p:pic>
        <p:nvPicPr>
          <p:cNvPr id="2" name="Picture 1">
            <a:extLst>
              <a:ext uri="{FF2B5EF4-FFF2-40B4-BE49-F238E27FC236}">
                <a16:creationId xmlns:a16="http://schemas.microsoft.com/office/drawing/2014/main" id="{780A62EE-5C1C-44D6-B2BE-3BEF744E2D6F}"/>
              </a:ext>
            </a:extLst>
          </p:cNvPr>
          <p:cNvPicPr>
            <a:picLocks noChangeAspect="1"/>
          </p:cNvPicPr>
          <p:nvPr/>
        </p:nvPicPr>
        <p:blipFill>
          <a:blip r:embed="rId3"/>
          <a:stretch>
            <a:fillRect/>
          </a:stretch>
        </p:blipFill>
        <p:spPr>
          <a:xfrm>
            <a:off x="2210765" y="2951429"/>
            <a:ext cx="4722470" cy="3657600"/>
          </a:xfrm>
          <a:prstGeom prst="rect">
            <a:avLst/>
          </a:prstGeom>
        </p:spPr>
      </p:pic>
    </p:spTree>
    <p:extLst>
      <p:ext uri="{BB962C8B-B14F-4D97-AF65-F5344CB8AC3E}">
        <p14:creationId xmlns:p14="http://schemas.microsoft.com/office/powerpoint/2010/main" val="40132667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Review</a:t>
            </a:r>
          </a:p>
        </p:txBody>
      </p:sp>
      <p:sp>
        <p:nvSpPr>
          <p:cNvPr id="17411" name="Rectangle 7"/>
          <p:cNvSpPr>
            <a:spLocks noGrp="1" noChangeArrowheads="1"/>
          </p:cNvSpPr>
          <p:nvPr>
            <p:ph type="body" idx="1"/>
          </p:nvPr>
        </p:nvSpPr>
        <p:spPr>
          <a:xfrm>
            <a:off x="533299" y="1048108"/>
            <a:ext cx="8077402" cy="5231921"/>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dirty="0"/>
              <a:t>The Early Church</a:t>
            </a:r>
          </a:p>
          <a:p>
            <a:pPr marL="684213" indent="-684213">
              <a:lnSpc>
                <a:spcPct val="100000"/>
              </a:lnSpc>
              <a:spcBef>
                <a:spcPts val="0"/>
              </a:spcBef>
              <a:spcAft>
                <a:spcPts val="1800"/>
              </a:spcAft>
              <a:buClr>
                <a:srgbClr val="008000"/>
              </a:buClr>
              <a:buFont typeface="+mj-lt"/>
              <a:buAutoNum type="romanUcPeriod"/>
            </a:pPr>
            <a:r>
              <a:rPr lang="en-US" altLang="en-US" sz="3400" dirty="0"/>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dirty="0"/>
              <a:t>The Dark Ages</a:t>
            </a:r>
          </a:p>
          <a:p>
            <a:pPr marL="684213" indent="-684213">
              <a:lnSpc>
                <a:spcPct val="100000"/>
              </a:lnSpc>
              <a:spcBef>
                <a:spcPts val="0"/>
              </a:spcBef>
              <a:spcAft>
                <a:spcPts val="1800"/>
              </a:spcAft>
              <a:buClr>
                <a:srgbClr val="008000"/>
              </a:buClr>
              <a:buFont typeface="+mj-lt"/>
              <a:buAutoNum type="romanUcPeriod"/>
            </a:pPr>
            <a:r>
              <a:rPr lang="en-US" altLang="en-US" sz="3400" b="1" dirty="0">
                <a:solidFill>
                  <a:srgbClr val="3333FF"/>
                </a:solidFill>
                <a:ea typeface="+mj-ea"/>
                <a:cs typeface="+mj-cs"/>
              </a:rPr>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b="1" dirty="0">
                <a:solidFill>
                  <a:srgbClr val="3333FF"/>
                </a:solidFill>
                <a:ea typeface="+mj-ea"/>
                <a:cs typeface="+mj-cs"/>
              </a:rPr>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b="1" dirty="0">
                <a:solidFill>
                  <a:srgbClr val="3333FF"/>
                </a:solidFill>
                <a:ea typeface="+mj-ea"/>
                <a:cs typeface="+mj-cs"/>
              </a:rPr>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26365044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920"/>
            <a:ext cx="7886700" cy="400184"/>
          </a:xfrm>
        </p:spPr>
        <p:txBody>
          <a:bodyPr>
            <a:normAutofit fontScale="90000"/>
          </a:bodyPr>
          <a:lstStyle/>
          <a:p>
            <a:pPr algn="ctr"/>
            <a:r>
              <a:rPr lang="en-US" sz="2400" b="1" dirty="0">
                <a:latin typeface="+mn-lt"/>
              </a:rPr>
              <a:t>Resources</a:t>
            </a:r>
          </a:p>
        </p:txBody>
      </p:sp>
      <p:sp>
        <p:nvSpPr>
          <p:cNvPr id="3" name="Content Placeholder 2"/>
          <p:cNvSpPr>
            <a:spLocks noGrp="1"/>
          </p:cNvSpPr>
          <p:nvPr>
            <p:ph idx="1"/>
          </p:nvPr>
        </p:nvSpPr>
        <p:spPr>
          <a:xfrm>
            <a:off x="119271" y="636104"/>
            <a:ext cx="8925338" cy="5540859"/>
          </a:xfrm>
        </p:spPr>
        <p:txBody>
          <a:bodyPr>
            <a:normAutofit fontScale="85000" lnSpcReduction="20000"/>
          </a:bodyPr>
          <a:lstStyle/>
          <a:p>
            <a:pPr marL="231775" indent="-231775"/>
            <a:r>
              <a:rPr lang="en-US" sz="1800" dirty="0"/>
              <a:t>Alva J. McClain, Law &amp; Grace, Moody, 1967 978-088469-001-6</a:t>
            </a:r>
          </a:p>
          <a:p>
            <a:pPr marL="231775" indent="-231775"/>
            <a:r>
              <a:rPr lang="en-US" sz="1800" dirty="0"/>
              <a:t>Arnold H. </a:t>
            </a:r>
            <a:r>
              <a:rPr lang="en-US" sz="1800" dirty="0" err="1"/>
              <a:t>Ehlert</a:t>
            </a:r>
            <a:r>
              <a:rPr lang="en-US" sz="1800" dirty="0"/>
              <a:t>, </a:t>
            </a:r>
            <a:r>
              <a:rPr lang="en-US" sz="1800" i="1" dirty="0"/>
              <a:t>“A Bibliography of Dispensationalism,” </a:t>
            </a:r>
            <a:r>
              <a:rPr lang="en-US" sz="1800" dirty="0"/>
              <a:t>Bibliotheca Sacra (January 1944–January 1946): 101:95–101, 199–209, 319–28, 447–60; 102:84–92, 207–19, 322–34, 455–67; 103:57–67.</a:t>
            </a:r>
          </a:p>
          <a:p>
            <a:pPr marL="231775" indent="-231775"/>
            <a:r>
              <a:rPr lang="en-US" sz="1800" dirty="0"/>
              <a:t>Charles C. Ryrie, Dispensationalism, Moody, 2007, 080242189X</a:t>
            </a:r>
          </a:p>
          <a:p>
            <a:pPr marL="231775" indent="-231775"/>
            <a:r>
              <a:rPr lang="en-US" sz="1800" dirty="0"/>
              <a:t>Christopher Cone, gen. ed., Dispensationalism Tomorrow &amp; Beyond, Tyndale Seminary Press, 2008 9780981479101</a:t>
            </a:r>
          </a:p>
          <a:p>
            <a:pPr marL="231775" indent="-231775"/>
            <a:r>
              <a:rPr lang="en-US" sz="1800" dirty="0"/>
              <a:t>Christopher Cone, gen. ed., An Introduction To The New Covenant, Tyndale Seminary Press, 2013, 9781938484100</a:t>
            </a:r>
          </a:p>
          <a:p>
            <a:pPr marL="231775" indent="-231775"/>
            <a:r>
              <a:rPr lang="en-US" sz="1800" dirty="0"/>
              <a:t>Walvoord, J. F., The Prophecy Knowledge Handbook. Wheaton, IL: Victor Books. 1990. </a:t>
            </a:r>
          </a:p>
          <a:p>
            <a:pPr marL="231775" indent="-231775"/>
            <a:r>
              <a:rPr lang="en-US" sz="1800" dirty="0"/>
              <a:t>Lewis S. Chafer, Major Bible Themes, Zondervan, 1974, 0-310-22390-3</a:t>
            </a:r>
          </a:p>
          <a:p>
            <a:pPr marL="231775" indent="-231775"/>
            <a:r>
              <a:rPr lang="en-US" sz="1800" dirty="0"/>
              <a:t>Mike </a:t>
            </a:r>
            <a:r>
              <a:rPr lang="en-US" sz="1800" dirty="0" err="1"/>
              <a:t>Stallard</a:t>
            </a:r>
            <a:r>
              <a:rPr lang="en-US" sz="1800" dirty="0"/>
              <a:t>, gen .ed., Dispensational Understanding of the New Covenant, Regular Baptist Books, 2012, 9781607764946</a:t>
            </a:r>
          </a:p>
          <a:p>
            <a:pPr marL="231775" indent="-231775"/>
            <a:r>
              <a:rPr lang="en-US" sz="1800" dirty="0"/>
              <a:t>Paul Enns, The Moody Handbook of Theology, Moody 1989, </a:t>
            </a:r>
          </a:p>
          <a:p>
            <a:pPr marL="231775" indent="-231775"/>
            <a:r>
              <a:rPr lang="en-US" sz="1800" dirty="0" err="1"/>
              <a:t>Renald</a:t>
            </a:r>
            <a:r>
              <a:rPr lang="en-US" sz="1800" dirty="0"/>
              <a:t> E. Showers, There Really Is A Difference, Friend of Israel Gospel Ministry, 1990, 0915540509</a:t>
            </a:r>
          </a:p>
          <a:p>
            <a:pPr marL="231775" indent="-231775"/>
            <a:r>
              <a:rPr lang="en-US" sz="1800" dirty="0"/>
              <a:t>Rene </a:t>
            </a:r>
            <a:r>
              <a:rPr lang="en-US" sz="1800" dirty="0" err="1"/>
              <a:t>Pache</a:t>
            </a:r>
            <a:r>
              <a:rPr lang="en-US" sz="1800" dirty="0"/>
              <a:t>, The Inspiration and Authority of Scripture, Sheffield Pub Co, 1992</a:t>
            </a:r>
          </a:p>
          <a:p>
            <a:pPr marL="231775" indent="-231775"/>
            <a:r>
              <a:rPr lang="en-US" sz="1800" dirty="0"/>
              <a:t>Roy B. </a:t>
            </a:r>
            <a:r>
              <a:rPr lang="en-US" sz="1800" dirty="0" err="1"/>
              <a:t>Zuck</a:t>
            </a:r>
            <a:r>
              <a:rPr lang="en-US" sz="1800" dirty="0"/>
              <a:t>, Basic Bible Interpretation, SP Publications, 1991</a:t>
            </a:r>
          </a:p>
          <a:p>
            <a:pPr marL="231775" indent="-231775"/>
            <a:r>
              <a:rPr lang="en-US" sz="1800" dirty="0"/>
              <a:t>Charting the End Times </a:t>
            </a:r>
            <a:r>
              <a:rPr lang="en-US" sz="1800" dirty="0" err="1"/>
              <a:t>CD-Rom</a:t>
            </a:r>
            <a:r>
              <a:rPr lang="en-US" sz="1800" dirty="0"/>
              <a:t>: A Visual Guide to Understanding Bible Prophecy, ISBN-10: 0736917624</a:t>
            </a:r>
          </a:p>
          <a:p>
            <a:pPr marL="0" indent="0">
              <a:buNone/>
            </a:pPr>
            <a:r>
              <a:rPr lang="en-US" sz="1800" dirty="0"/>
              <a:t>Materials from:</a:t>
            </a:r>
          </a:p>
          <a:p>
            <a:pPr marL="233363" indent="-233363"/>
            <a:r>
              <a:rPr lang="en-US" sz="1800" dirty="0"/>
              <a:t>Dr. Andy Woods, Sugar Land Bible Church, </a:t>
            </a:r>
            <a:r>
              <a:rPr lang="en-US" sz="1800" dirty="0">
                <a:hlinkClick r:id="rId3"/>
              </a:rPr>
              <a:t>www.slbc.org</a:t>
            </a:r>
            <a:r>
              <a:rPr lang="en-US" sz="1800" dirty="0"/>
              <a:t> </a:t>
            </a:r>
          </a:p>
          <a:p>
            <a:pPr marL="233363" indent="-233363"/>
            <a:r>
              <a:rPr lang="en-US" sz="1800" dirty="0"/>
              <a:t>Dr. Vern Peterman, Holly Hills Bible Church, </a:t>
            </a:r>
            <a:r>
              <a:rPr lang="en-US" sz="1800" dirty="0">
                <a:hlinkClick r:id="rId4"/>
              </a:rPr>
              <a:t>www.hollyhillsbiblechurch.org</a:t>
            </a:r>
            <a:r>
              <a:rPr lang="en-US" sz="1800" dirty="0"/>
              <a:t> </a:t>
            </a:r>
          </a:p>
          <a:p>
            <a:pPr marL="233363" lvl="2" indent="-233363"/>
            <a:r>
              <a:rPr lang="en-US" sz="1800" dirty="0"/>
              <a:t>George Zeller, Middletown Bible Church, </a:t>
            </a:r>
            <a:r>
              <a:rPr lang="en-US" sz="1800" dirty="0">
                <a:hlinkClick r:id="rId5"/>
              </a:rPr>
              <a:t>www.middletownbiblechurch.org</a:t>
            </a:r>
            <a:endParaRPr lang="en-US" sz="1800" dirty="0"/>
          </a:p>
          <a:p>
            <a:pPr marL="233363" lvl="2" indent="-233363"/>
            <a:r>
              <a:rPr lang="en-US" sz="1800" dirty="0"/>
              <a:t>Ed Allsteadt, Sugar Land Bible Church, </a:t>
            </a:r>
            <a:r>
              <a:rPr lang="en-US" sz="1800" dirty="0">
                <a:hlinkClick r:id="rId3"/>
              </a:rPr>
              <a:t>www.slbc.org</a:t>
            </a:r>
            <a:r>
              <a:rPr lang="en-US" sz="1800" dirty="0"/>
              <a:t> </a:t>
            </a:r>
          </a:p>
        </p:txBody>
      </p:sp>
    </p:spTree>
    <p:extLst>
      <p:ext uri="{BB962C8B-B14F-4D97-AF65-F5344CB8AC3E}">
        <p14:creationId xmlns:p14="http://schemas.microsoft.com/office/powerpoint/2010/main" val="154242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012" y="1159134"/>
            <a:ext cx="8660702" cy="3739485"/>
          </a:xfrm>
          <a:prstGeom prst="rect">
            <a:avLst/>
          </a:prstGeom>
          <a:noFill/>
        </p:spPr>
        <p:txBody>
          <a:bodyPr wrap="square" rtlCol="0">
            <a:spAutoFit/>
          </a:bodyPr>
          <a:lstStyle/>
          <a:p>
            <a:pPr marL="457200" indent="-457200" defTabSz="685800">
              <a:spcAft>
                <a:spcPts val="1800"/>
              </a:spcAft>
              <a:buFont typeface="+mj-lt"/>
              <a:buAutoNum type="romanUcPeriod" startAt="4"/>
            </a:pPr>
            <a:r>
              <a:rPr lang="en-US" sz="3400" b="1" u="sng" dirty="0">
                <a:solidFill>
                  <a:srgbClr val="3333FF"/>
                </a:solidFill>
                <a:ea typeface="+mj-ea"/>
                <a:cs typeface="+mj-cs"/>
              </a:rPr>
              <a:t>Evidence for Dispensationalism</a:t>
            </a:r>
          </a:p>
          <a:p>
            <a:pPr marL="914400" indent="-457200">
              <a:spcAft>
                <a:spcPts val="2400"/>
              </a:spcAft>
              <a:buFont typeface="+mj-lt"/>
              <a:buAutoNum type="alphaUcPeriod"/>
            </a:pPr>
            <a:r>
              <a:rPr lang="en-US" sz="3200" dirty="0"/>
              <a:t>Law vs. Grace</a:t>
            </a:r>
          </a:p>
          <a:p>
            <a:pPr marL="914400" indent="-457200">
              <a:spcAft>
                <a:spcPts val="2400"/>
              </a:spcAft>
              <a:buFont typeface="+mj-lt"/>
              <a:buAutoNum type="alphaUcPeriod"/>
            </a:pPr>
            <a:r>
              <a:rPr lang="en-US" sz="3200" dirty="0"/>
              <a:t>The Coming Kingdom</a:t>
            </a:r>
          </a:p>
          <a:p>
            <a:pPr marL="914400" indent="-457200">
              <a:spcAft>
                <a:spcPts val="2400"/>
              </a:spcAft>
              <a:buFont typeface="+mj-lt"/>
              <a:buAutoNum type="alphaUcPeriod"/>
            </a:pPr>
            <a:r>
              <a:rPr lang="en-US" sz="3200" dirty="0"/>
              <a:t>Logic and Additional Dispensations</a:t>
            </a:r>
            <a:endParaRPr lang="en-US" sz="3400" b="1" u="sng" dirty="0">
              <a:solidFill>
                <a:srgbClr val="3333FF"/>
              </a:solidFill>
              <a:ea typeface="+mj-ea"/>
              <a:cs typeface="+mj-cs"/>
            </a:endParaRPr>
          </a:p>
          <a:p>
            <a:pPr marL="909637" lvl="1" indent="-457200">
              <a:spcAft>
                <a:spcPts val="1200"/>
              </a:spcAft>
              <a:buFont typeface="Arial" panose="020B0604020202020204" pitchFamily="34" charset="0"/>
              <a:buChar char="•"/>
            </a:pPr>
            <a:endParaRPr lang="en-US" sz="3200" dirty="0"/>
          </a:p>
        </p:txBody>
      </p:sp>
      <p:sp>
        <p:nvSpPr>
          <p:cNvPr id="4" name="Title 1">
            <a:extLst>
              <a:ext uri="{FF2B5EF4-FFF2-40B4-BE49-F238E27FC236}">
                <a16:creationId xmlns:a16="http://schemas.microsoft.com/office/drawing/2014/main" id="{DE5793E8-D1D8-40B6-946A-28FE2810F390}"/>
              </a:ext>
            </a:extLst>
          </p:cNvPr>
          <p:cNvSpPr txBox="1">
            <a:spLocks/>
          </p:cNvSpPr>
          <p:nvPr/>
        </p:nvSpPr>
        <p:spPr>
          <a:xfrm>
            <a:off x="1143000" y="199414"/>
            <a:ext cx="6858000" cy="971360"/>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mn-lt"/>
              </a:rPr>
              <a:t>Session 3 Outline</a:t>
            </a:r>
          </a:p>
        </p:txBody>
      </p:sp>
    </p:spTree>
    <p:extLst>
      <p:ext uri="{BB962C8B-B14F-4D97-AF65-F5344CB8AC3E}">
        <p14:creationId xmlns:p14="http://schemas.microsoft.com/office/powerpoint/2010/main" val="37161654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19C9F7-BC61-4521-9E46-05C869A89BC7}"/>
              </a:ext>
            </a:extLst>
          </p:cNvPr>
          <p:cNvPicPr>
            <a:picLocks noChangeAspect="1"/>
          </p:cNvPicPr>
          <p:nvPr/>
        </p:nvPicPr>
        <p:blipFill>
          <a:blip r:embed="rId3"/>
          <a:stretch>
            <a:fillRect/>
          </a:stretch>
        </p:blipFill>
        <p:spPr>
          <a:xfrm>
            <a:off x="2424767" y="1143000"/>
            <a:ext cx="4294466" cy="4572000"/>
          </a:xfrm>
          <a:prstGeom prst="rect">
            <a:avLst/>
          </a:prstGeom>
        </p:spPr>
      </p:pic>
    </p:spTree>
    <p:extLst>
      <p:ext uri="{BB962C8B-B14F-4D97-AF65-F5344CB8AC3E}">
        <p14:creationId xmlns:p14="http://schemas.microsoft.com/office/powerpoint/2010/main" val="2450471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FEC8AA-DB56-4EFD-A71D-1E3F33E7B9A9}"/>
              </a:ext>
            </a:extLst>
          </p:cNvPr>
          <p:cNvSpPr txBox="1">
            <a:spLocks/>
          </p:cNvSpPr>
          <p:nvPr/>
        </p:nvSpPr>
        <p:spPr>
          <a:xfrm>
            <a:off x="1143000" y="425739"/>
            <a:ext cx="6858000" cy="959430"/>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mn-lt"/>
              </a:rPr>
              <a:t>Session 3 Outline</a:t>
            </a:r>
          </a:p>
          <a:p>
            <a:pPr lvl="0">
              <a:spcBef>
                <a:spcPts val="750"/>
              </a:spcBef>
            </a:pPr>
            <a:r>
              <a:rPr lang="en-US" sz="2800" b="1" dirty="0">
                <a:solidFill>
                  <a:prstClr val="black"/>
                </a:solidFill>
                <a:latin typeface="Calibri" panose="020F0502020204030204"/>
                <a:ea typeface="+mn-ea"/>
                <a:cs typeface="+mn-cs"/>
              </a:rPr>
              <a:t>Dispensations or Administrations</a:t>
            </a:r>
            <a:endParaRPr lang="en-US" sz="3600" b="1" dirty="0">
              <a:latin typeface="+mn-lt"/>
            </a:endParaRPr>
          </a:p>
        </p:txBody>
      </p:sp>
      <p:pic>
        <p:nvPicPr>
          <p:cNvPr id="11" name="Picture 10">
            <a:extLst>
              <a:ext uri="{FF2B5EF4-FFF2-40B4-BE49-F238E27FC236}">
                <a16:creationId xmlns:a16="http://schemas.microsoft.com/office/drawing/2014/main" id="{36C6E12A-FFEB-4BF6-9A18-5C7A277A2B01}"/>
              </a:ext>
            </a:extLst>
          </p:cNvPr>
          <p:cNvPicPr>
            <a:picLocks noChangeAspect="1"/>
          </p:cNvPicPr>
          <p:nvPr/>
        </p:nvPicPr>
        <p:blipFill>
          <a:blip r:embed="rId3"/>
          <a:stretch>
            <a:fillRect/>
          </a:stretch>
        </p:blipFill>
        <p:spPr>
          <a:xfrm>
            <a:off x="82283" y="88083"/>
            <a:ext cx="1483968" cy="2297164"/>
          </a:xfrm>
          <a:prstGeom prst="rect">
            <a:avLst/>
          </a:prstGeom>
        </p:spPr>
      </p:pic>
      <p:pic>
        <p:nvPicPr>
          <p:cNvPr id="12" name="Picture 11">
            <a:extLst>
              <a:ext uri="{FF2B5EF4-FFF2-40B4-BE49-F238E27FC236}">
                <a16:creationId xmlns:a16="http://schemas.microsoft.com/office/drawing/2014/main" id="{91E60CDE-4248-4EC9-8B7D-CE7E8E235548}"/>
              </a:ext>
            </a:extLst>
          </p:cNvPr>
          <p:cNvPicPr>
            <a:picLocks noChangeAspect="1"/>
          </p:cNvPicPr>
          <p:nvPr/>
        </p:nvPicPr>
        <p:blipFill>
          <a:blip r:embed="rId4"/>
          <a:stretch>
            <a:fillRect/>
          </a:stretch>
        </p:blipFill>
        <p:spPr>
          <a:xfrm>
            <a:off x="0" y="1560320"/>
            <a:ext cx="9144000" cy="5004816"/>
          </a:xfrm>
          <a:prstGeom prst="rect">
            <a:avLst/>
          </a:prstGeom>
        </p:spPr>
      </p:pic>
    </p:spTree>
    <p:extLst>
      <p:ext uri="{BB962C8B-B14F-4D97-AF65-F5344CB8AC3E}">
        <p14:creationId xmlns:p14="http://schemas.microsoft.com/office/powerpoint/2010/main" val="2408605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1502</TotalTime>
  <Words>6966</Words>
  <Application>Microsoft Office PowerPoint</Application>
  <PresentationFormat>On-screen Show (4:3)</PresentationFormat>
  <Paragraphs>755</Paragraphs>
  <Slides>80</Slides>
  <Notes>80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80</vt:i4>
      </vt:variant>
    </vt:vector>
  </HeadingPairs>
  <TitlesOfParts>
    <vt:vector size="87" baseType="lpstr">
      <vt:lpstr>Arial</vt:lpstr>
      <vt:lpstr>Calibri</vt:lpstr>
      <vt:lpstr>Calibri Light</vt:lpstr>
      <vt:lpstr>Lucida Blackletter</vt:lpstr>
      <vt:lpstr>Old English Text MT</vt:lpstr>
      <vt:lpstr>Wingdings</vt:lpstr>
      <vt:lpstr>Office Theme</vt:lpstr>
      <vt:lpstr>Biblical Dispensationalism</vt:lpstr>
      <vt:lpstr>Introduction to Biblical Dispensationalism Sessions 1-3 Outline</vt:lpstr>
      <vt:lpstr>PowerPoint Presentation</vt:lpstr>
      <vt:lpstr>Session 1-2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Overview</vt:lpstr>
      <vt:lpstr>Charles C. Ryrie Ryrie, C. C. (1995). Dispensationalism (Rev. and expanded., p. 74). Chicago: Moody Publishers.</vt:lpstr>
      <vt:lpstr>Overview</vt:lpstr>
      <vt:lpstr>Allegorization</vt:lpstr>
      <vt:lpstr> Alexandrian and Antiochene Fathers</vt:lpstr>
      <vt:lpstr>5 Causes for the Shift to Allegorism</vt:lpstr>
      <vt:lpstr>Constantine’s Edict of Milan (A.D. 313)</vt:lpstr>
      <vt:lpstr> Dangers of Allegorization</vt:lpstr>
      <vt:lpstr>PowerPoint Presentation</vt:lpstr>
      <vt:lpstr>Overview</vt:lpstr>
      <vt:lpstr>III. The Dark Ages (or the Middle Ages)</vt:lpstr>
      <vt:lpstr>October 31, 1517</vt:lpstr>
      <vt:lpstr>Overview</vt:lpstr>
      <vt:lpstr>IV. Positive Contributions of the Reformers</vt:lpstr>
      <vt:lpstr>IV. Positive Contributions of the Reformers</vt:lpstr>
      <vt:lpstr>PowerPoint Presentation</vt:lpstr>
      <vt:lpstr>Biblical Dispensationalism</vt:lpstr>
      <vt:lpstr>Overview</vt:lpstr>
      <vt:lpstr>V. The Reformers’ Incomplete Reforms</vt:lpstr>
      <vt:lpstr>PowerPoint Presentation</vt:lpstr>
      <vt:lpstr>V. The Reformers’ Incomplete Reforms</vt:lpstr>
      <vt:lpstr>Allegorization</vt:lpstr>
      <vt:lpstr>V. The Reformers’ Incomplete Reforms</vt:lpstr>
      <vt:lpstr>“Now their fiction is too childish either to need or to be worth a refutation. And the Apocalypse, from which they undoubtedly drew a pretext for their error, does not support them. For the number ‘one thousand’ [Rev. 20:4] does not apply to the eternal blessedness of the church but only to the various disturbances that awaited the church, while still toiling on earth…Those who assign the children of God a thousand years in which to enjoy the inheritance of the life to come do not realize how much reproach they are casting upon Christ and his Kingdom.”</vt:lpstr>
      <vt:lpstr>PowerPoint Presentation</vt:lpstr>
      <vt:lpstr>PowerPoint Presentation</vt:lpstr>
      <vt:lpstr>PowerPoint Presentation</vt:lpstr>
      <vt:lpstr>V. The Reformers’ Incomplete Reforms</vt:lpstr>
      <vt:lpstr>V. The Reformers’ Incomplete Reforms</vt:lpstr>
      <vt:lpstr>PowerPoint Presentation</vt:lpstr>
      <vt:lpstr>PowerPoint Presentation</vt:lpstr>
      <vt:lpstr>“Augustine is so wholly with me, that if I wished to write a confession of my faith, I could do so with all fullness and satisfaction to myself out of his writings.”</vt:lpstr>
      <vt:lpstr>Here, Calvin sought to reconstruct a society through the imposition of the Mosaic Law, “which he tried to imitate as much as possible in his new Christian republic in Geneva.”</vt:lpstr>
      <vt:lpstr>“A measure of legalism became apparent in Geneva, as the consistory put the lives of church members under continuous review and applied discipline to offenders. Church attendance was compulsory. Eating fish on Fridays was forbidden, as were attendance at theaters, dancing, cardplaying, and criticism of pastors. All heretical teaching was deemed subversive and subject to penalties under criminal law. Flagrant infractions could lead to banishment, imprisonment, and in extreme cases death. Judicial torture was common procedure.”</vt:lpstr>
      <vt:lpstr>The Encyclopaedia Judaica refers to Calvin’s “despotic theocratic regime in Geneva.”</vt:lpstr>
      <vt:lpstr>“The execution of Servetus is the greatest blot on Calvin’s life” and reveals “that vindictive streak which sometimes disgraced the character of the Reformer.”</vt:lpstr>
      <vt:lpstr>Lewis Sperry Chafer Satan: His Motives and Methods (Grand Rapids: Kregel, 1990), 29.</vt:lpstr>
      <vt:lpstr>V. The Reformers’ Incomplete Reforms</vt:lpstr>
      <vt:lpstr>Luther and Antisemitism</vt:lpstr>
      <vt:lpstr>PowerPoint Presentation</vt:lpstr>
      <vt:lpstr>PowerPoint Presentation</vt:lpstr>
      <vt:lpstr>Luther and Antisemitism</vt:lpstr>
      <vt:lpstr>Christian Anti-Semitism Concerning the Jews and Their Lies, cited in Michael Brown’s Our Hands Are Stained with Blood, pp. 14-15.</vt:lpstr>
      <vt:lpstr>Christian Anti-Semitism Concerning the Jews and Their Lies, cited in Michael Brown’s Our Hands Are Stained with Blood, pp. 14-15.</vt:lpstr>
      <vt:lpstr>Lutheran Statement https://www.ccjr.us/dialogika-resources/documents-and-statements/interreligious/759-lwfijcic1983</vt:lpstr>
      <vt:lpstr>PowerPoint Presentation</vt:lpstr>
      <vt:lpstr>PowerPoint Presentation</vt:lpstr>
      <vt:lpstr>Overview</vt:lpstr>
      <vt:lpstr>VI. Contemporary Reformation Theology</vt:lpstr>
      <vt:lpstr>VI. Contemporary Reformation Theology</vt:lpstr>
      <vt:lpstr>VI. Contemporary Reformation Theology</vt:lpstr>
      <vt:lpstr>PowerPoint Presentation</vt:lpstr>
      <vt:lpstr>VI. Contemporary Reformation Theology</vt:lpstr>
      <vt:lpstr>VI. Contemporary Reformation Theology</vt:lpstr>
      <vt:lpstr>PowerPoint Presentation</vt:lpstr>
      <vt:lpstr>PowerPoint Presentation</vt:lpstr>
      <vt:lpstr>VI. Contemporary Reformation Theology</vt:lpstr>
      <vt:lpstr>PowerPoint Presentation</vt:lpstr>
      <vt:lpstr>PowerPoint Presentation</vt:lpstr>
      <vt:lpstr>VI. Contemporary Reformation Theology</vt:lpstr>
      <vt:lpstr>PowerPoint Presentation</vt:lpstr>
      <vt:lpstr>PowerPoint Presentation</vt:lpstr>
      <vt:lpstr>VI. Contemporary Reformation Theology</vt:lpstr>
      <vt:lpstr>PowerPoint Presentation</vt:lpstr>
      <vt:lpstr>PowerPoint Presentation</vt:lpstr>
      <vt:lpstr>Review</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Dispensationalism</dc:title>
  <dc:creator>Jim McGowan</dc:creator>
  <cp:lastModifiedBy>Jim McGowan</cp:lastModifiedBy>
  <cp:revision>124</cp:revision>
  <cp:lastPrinted>2019-03-20T22:23:22Z</cp:lastPrinted>
  <dcterms:created xsi:type="dcterms:W3CDTF">2017-05-04T21:12:46Z</dcterms:created>
  <dcterms:modified xsi:type="dcterms:W3CDTF">2019-03-20T22:23:34Z</dcterms:modified>
</cp:coreProperties>
</file>