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37"/>
  </p:notesMasterIdLst>
  <p:sldIdLst>
    <p:sldId id="278" r:id="rId5"/>
    <p:sldId id="2047" r:id="rId6"/>
    <p:sldId id="1267" r:id="rId7"/>
    <p:sldId id="1843" r:id="rId8"/>
    <p:sldId id="2009" r:id="rId9"/>
    <p:sldId id="1268" r:id="rId10"/>
    <p:sldId id="268" r:id="rId11"/>
    <p:sldId id="286" r:id="rId12"/>
    <p:sldId id="2048" r:id="rId13"/>
    <p:sldId id="2049" r:id="rId14"/>
    <p:sldId id="269" r:id="rId15"/>
    <p:sldId id="285" r:id="rId16"/>
    <p:sldId id="2050" r:id="rId17"/>
    <p:sldId id="279" r:id="rId18"/>
    <p:sldId id="263" r:id="rId19"/>
    <p:sldId id="287" r:id="rId20"/>
    <p:sldId id="284" r:id="rId21"/>
    <p:sldId id="5016" r:id="rId22"/>
    <p:sldId id="283" r:id="rId23"/>
    <p:sldId id="2051" r:id="rId24"/>
    <p:sldId id="3361" r:id="rId25"/>
    <p:sldId id="3058" r:id="rId26"/>
    <p:sldId id="280" r:id="rId27"/>
    <p:sldId id="5014" r:id="rId28"/>
    <p:sldId id="281" r:id="rId29"/>
    <p:sldId id="1351" r:id="rId30"/>
    <p:sldId id="288" r:id="rId31"/>
    <p:sldId id="5015" r:id="rId32"/>
    <p:sldId id="891" r:id="rId33"/>
    <p:sldId id="1099" r:id="rId34"/>
    <p:sldId id="276" r:id="rId35"/>
    <p:sldId id="2763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1D51"/>
    <a:srgbClr val="FFFFCC"/>
    <a:srgbClr val="00FFFF"/>
    <a:srgbClr val="2C567A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7949" autoAdjust="0"/>
  </p:normalViewPr>
  <p:slideViewPr>
    <p:cSldViewPr snapToGrid="0" showGuides="1">
      <p:cViewPr varScale="1">
        <p:scale>
          <a:sx n="87" d="100"/>
          <a:sy n="87" d="100"/>
        </p:scale>
        <p:origin x="861" y="5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FB4FA-E877-413E-B608-88789D806C57}" type="datetimeFigureOut">
              <a:rPr lang="en-IN" smtClean="0"/>
              <a:t>10-03-2019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36304E-FDE3-4B4F-A3B7-EBE87F3FA5E2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084339-C7C3-4022-975D-A91B6BCBB8E5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4373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2274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47456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27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728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43169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5813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06612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06158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18711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21624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6304E-FDE3-4B4F-A3B7-EBE87F3FA5E2}" type="slidenum">
              <a:rPr lang="en-IN" smtClean="0"/>
              <a:t>19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73285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2173288"/>
            <a:ext cx="3857625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738" y="4279972"/>
            <a:ext cx="3857625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728546"/>
            <a:ext cx="3979246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1598" y="4484692"/>
            <a:ext cx="340533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728546"/>
            <a:ext cx="3979246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9750" y="1844882"/>
            <a:ext cx="1308938" cy="6733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1740" y="5012635"/>
            <a:ext cx="3400425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06107" y="4452338"/>
            <a:ext cx="290846" cy="387795"/>
          </a:xfrm>
          <a:prstGeom prst="rect">
            <a:avLst/>
          </a:prstGeom>
        </p:spPr>
      </p:pic>
      <p:pic>
        <p:nvPicPr>
          <p:cNvPr id="18" name="Graphic 17" descr="Network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91564" y="4925641"/>
            <a:ext cx="319931" cy="4265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E9908F-CF81-43F9-880A-401D0C0FB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333" y="3429000"/>
            <a:ext cx="3758558" cy="65144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728546"/>
            <a:ext cx="3979246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Envelope">
            <a:extLst>
              <a:ext uri="{FF2B5EF4-FFF2-40B4-BE49-F238E27FC236}">
                <a16:creationId xmlns:a16="http://schemas.microsoft.com/office/drawing/2014/main" id="{A686352B-226C-4579-B831-0DC14EC389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107" y="4452338"/>
            <a:ext cx="290846" cy="387795"/>
          </a:xfrm>
          <a:prstGeom prst="rect">
            <a:avLst/>
          </a:prstGeom>
        </p:spPr>
      </p:pic>
      <p:pic>
        <p:nvPicPr>
          <p:cNvPr id="20" name="Graphic 19" descr="Network">
            <a:extLst>
              <a:ext uri="{FF2B5EF4-FFF2-40B4-BE49-F238E27FC236}">
                <a16:creationId xmlns:a16="http://schemas.microsoft.com/office/drawing/2014/main" id="{460C8169-012B-451A-A6C2-6FEC0DC82A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1564" y="4925641"/>
            <a:ext cx="319931" cy="426575"/>
          </a:xfrm>
          <a:prstGeom prst="rect">
            <a:avLst/>
          </a:prstGeom>
        </p:spPr>
      </p:pic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51598" y="4484692"/>
            <a:ext cx="3405330" cy="503167"/>
          </a:xfrm>
        </p:spPr>
        <p:txBody>
          <a:bodyPr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</a:t>
            </a:r>
            <a:endParaRPr lang="en-IN" dirty="0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1740" y="5012635"/>
            <a:ext cx="3400425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/>
            <a:r>
              <a:rPr lang="en-US" dirty="0"/>
              <a:t>Website </a:t>
            </a:r>
            <a:r>
              <a:rPr lang="en-US" dirty="0" err="1"/>
              <a:t>url</a:t>
            </a:r>
            <a:r>
              <a:rPr lang="en-US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333" y="3158641"/>
            <a:ext cx="3758558" cy="921807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500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565508" y="708294"/>
            <a:ext cx="4000522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2173288"/>
            <a:ext cx="3857625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738" y="4279972"/>
            <a:ext cx="3857625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0578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500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82564"/>
            <a:ext cx="78867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29" y="6260508"/>
            <a:ext cx="806570" cy="41492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13386" y="2819338"/>
            <a:ext cx="8917229" cy="8077326"/>
            <a:chOff x="-1728305" y="-2049517"/>
            <a:chExt cx="8917229" cy="1076976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 dirty="0"/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800" dirty="0"/>
              </a:p>
            </p:txBody>
          </p:sp>
        </p:grpSp>
      </p:grp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153349"/>
            <a:ext cx="7886700" cy="648543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5441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6" name="Freeform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53" y="1825625"/>
            <a:ext cx="812839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2DFD46-BF74-47BA-A496-92ED1979C3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F788279-D710-447A-9E71-4D1344575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9758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6953" y="1825625"/>
            <a:ext cx="412789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2150F9-14BF-4DCB-884D-49596914C2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19DEF115-82C2-4E9D-A22C-8DA561FB3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293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954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6954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3383C6B-3BE4-4380-AF26-1C21492FCE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AE3770E9-CB74-47B0-8229-91F6F756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17946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72000" y="768485"/>
            <a:ext cx="3979247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4050590" y="-2003509"/>
            <a:ext cx="6687922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298D65-1027-4897-A948-DCEEF8FC3D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85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881DEA-0ECB-4310-ADF5-4337ACB433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10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eaLnBrk="0" hangingPunct="0">
              <a:defRPr/>
            </a:pPr>
            <a:endParaRPr lang="en-US" sz="4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656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57738" y="2173288"/>
            <a:ext cx="3857625" cy="2090808"/>
          </a:xfrm>
        </p:spPr>
        <p:txBody>
          <a:bodyPr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comes here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57738" y="4279972"/>
            <a:ext cx="3857625" cy="503167"/>
          </a:xfrm>
        </p:spPr>
        <p:txBody>
          <a:bodyPr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109" y="728546"/>
            <a:ext cx="3979246" cy="5305661"/>
          </a:xfrm>
          <a:prstGeom prst="ellipse">
            <a:avLst/>
          </a:prstGeo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296229" y="-2049517"/>
            <a:ext cx="6687922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4852334" y="4233582"/>
            <a:ext cx="1899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500" userDrawn="1">
          <p15:clr>
            <a:srgbClr val="FBAE40"/>
          </p15:clr>
        </p15:guide>
        <p15:guide id="4" pos="27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25970F-7A46-46CD-9785-CC6B011A05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131577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9F1B2-FB85-4A8F-B31C-36DE9999A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18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82564"/>
            <a:ext cx="7886700" cy="940181"/>
          </a:xfrm>
        </p:spPr>
        <p:txBody>
          <a:bodyPr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04541" y="1154832"/>
            <a:ext cx="5925394" cy="764460"/>
          </a:xfrm>
        </p:spPr>
        <p:txBody>
          <a:bodyPr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Dummy Text Comes Here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44781" y="2270377"/>
            <a:ext cx="46548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825625"/>
            <a:ext cx="3685642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3778241" y="4336094"/>
            <a:ext cx="142875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13486" y="0"/>
            <a:ext cx="4730515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499596"/>
            <a:ext cx="3702908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499596"/>
            <a:ext cx="3702908" cy="1325563"/>
          </a:xfrm>
        </p:spPr>
        <p:txBody>
          <a:bodyPr lIns="0" tIns="0" rIns="0" bIns="0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220" y="1825625"/>
            <a:ext cx="3685642" cy="4351338"/>
          </a:xfrm>
        </p:spPr>
        <p:txBody>
          <a:bodyPr lIns="0" tIns="0" rIns="0" bIns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I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5890847" y="988537"/>
            <a:ext cx="3246847" cy="488092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3830862" y="633613"/>
            <a:ext cx="4178931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91409" y="988536"/>
            <a:ext cx="3663636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6231136" y="1630019"/>
            <a:ext cx="2912864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7375276" y="1823757"/>
            <a:ext cx="624078" cy="832104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3" name="Picture Placeholder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498739" y="1988374"/>
            <a:ext cx="377155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1" y="1630019"/>
            <a:ext cx="2912864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144508" y="1823757"/>
            <a:ext cx="624078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44" y="3207025"/>
            <a:ext cx="2584175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12864" y="1630019"/>
            <a:ext cx="3318272" cy="4373217"/>
          </a:xfrm>
          <a:solidFill>
            <a:schemeClr val="bg2">
              <a:lumMod val="90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395618" y="3207025"/>
            <a:ext cx="2583900" cy="2504663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164344" y="2711637"/>
            <a:ext cx="258417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395343" y="2711637"/>
            <a:ext cx="2584175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267970" y="1988374"/>
            <a:ext cx="377155" cy="50287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4949428" y="4707909"/>
            <a:ext cx="4194572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61547" y="1648187"/>
            <a:ext cx="4281854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700" y="2863158"/>
            <a:ext cx="3055502" cy="2846648"/>
          </a:xfrm>
        </p:spPr>
        <p:txBody>
          <a:bodyPr lIns="0" tIns="0" rIns="0" bIns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accent2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82027" y="1903729"/>
            <a:ext cx="2584175" cy="495389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01 comes here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5495938" y="1648186"/>
            <a:ext cx="3055502" cy="2834508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606782" y="4963451"/>
            <a:ext cx="2584175" cy="495389"/>
          </a:xfrm>
        </p:spPr>
        <p:txBody>
          <a:bodyPr lIns="0" tIns="0" rIns="0" bIns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Topic 02 comes here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3813573" y="1652763"/>
            <a:ext cx="751424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962227" y="1850969"/>
            <a:ext cx="454115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4575433" y="4707908"/>
            <a:ext cx="751424" cy="1001899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724087" y="4906114"/>
            <a:ext cx="454115" cy="605487"/>
          </a:xfrm>
          <a:prstGeom prst="rect">
            <a:avLst/>
          </a:prstGeom>
          <a:noFill/>
        </p:spPr>
        <p:txBody>
          <a:bodyPr lIns="0" rIns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en-IN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4B31150-A166-4DB3-A898-2154C9665891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C1A95BC-42CA-4166-918D-DF4306881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4B4D5F91-2158-4A30-B83C-5CC9CC6E5D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C509E5D6-79CC-4E1D-AAF4-C6F28F3C17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5572533" y="-1843126"/>
            <a:ext cx="3327168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sz="1800" dirty="0"/>
            </a:p>
          </p:txBody>
        </p: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715605" y="1698469"/>
            <a:ext cx="1296999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2855654" y="1698469"/>
            <a:ext cx="1296999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4984706" y="1698469"/>
            <a:ext cx="1296999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7123994" y="1698469"/>
            <a:ext cx="1296999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3008975" y="1778212"/>
            <a:ext cx="990357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5138027" y="1778212"/>
            <a:ext cx="990357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7277315" y="1778212"/>
            <a:ext cx="990357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868926" y="1778212"/>
            <a:ext cx="990357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954" y="246621"/>
            <a:ext cx="8362950" cy="920336"/>
          </a:xfrm>
        </p:spPr>
        <p:txBody>
          <a:bodyPr lIns="0" tIns="0" rIns="0" bIns="0" anchor="b">
            <a:noAutofit/>
          </a:bodyPr>
          <a:lstStyle>
            <a:lvl1pPr>
              <a:defRPr sz="3200" b="1" cap="all" baseline="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386953" y="-16721"/>
            <a:ext cx="943964" cy="1105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35" y="6261436"/>
            <a:ext cx="804764" cy="414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8528752" y="6409398"/>
            <a:ext cx="210038" cy="28005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8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2772" y="6455740"/>
            <a:ext cx="220845" cy="187367"/>
          </a:xfrm>
        </p:spPr>
        <p:txBody>
          <a:bodyPr lIns="0" tIns="0" rIns="0" bIns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fld id="{9EC71654-96A5-4280-94F3-931C61A9F92C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7729" y="1848536"/>
            <a:ext cx="1072753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67778" y="1848536"/>
            <a:ext cx="1072753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096830" y="1848536"/>
            <a:ext cx="1072753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236117" y="1848536"/>
            <a:ext cx="1072753" cy="1430337"/>
          </a:xfrm>
          <a:prstGeom prst="ellipse">
            <a:avLst/>
          </a:prstGeom>
          <a:solidFill>
            <a:schemeClr val="bg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IN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341" y="4052307"/>
            <a:ext cx="1941529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93341" y="3539268"/>
            <a:ext cx="1941529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2533390" y="4052307"/>
            <a:ext cx="1941529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2533390" y="3539268"/>
            <a:ext cx="1941529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4662442" y="4052307"/>
            <a:ext cx="1941529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662442" y="3539268"/>
            <a:ext cx="1941529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801729" y="4052307"/>
            <a:ext cx="1941529" cy="1749005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801729" y="3539268"/>
            <a:ext cx="1941529" cy="495389"/>
          </a:xfrm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/>
            <a:r>
              <a:rPr lang="en-US" dirty="0"/>
              <a:t>Executive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1F27F-98F9-A147-8986-34441C7B752D}" type="datetime1">
              <a:rPr lang="en-IN" smtClean="0"/>
              <a:t>10-03-2019</a:t>
            </a:fld>
            <a:endParaRPr lang="en-IN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C71654-96A5-4280-94F3-931C61A9F92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4" r:id="rId19"/>
    <p:sldLayoutId id="2147483675" r:id="rId20"/>
    <p:sldLayoutId id="2147483676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44" userDrawn="1">
          <p15:clr>
            <a:srgbClr val="F26B43"/>
          </p15:clr>
        </p15:guide>
        <p15:guide id="4" pos="55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wmf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7646" y="2120534"/>
            <a:ext cx="3857625" cy="2090808"/>
          </a:xfrm>
        </p:spPr>
        <p:txBody>
          <a:bodyPr/>
          <a:lstStyle/>
          <a:p>
            <a:r>
              <a:rPr lang="en-US" dirty="0"/>
              <a:t>ISRAEL </a:t>
            </a:r>
            <a:br>
              <a:rPr lang="en-US" dirty="0"/>
            </a:br>
            <a:r>
              <a:rPr lang="en-US" dirty="0"/>
              <a:t>2019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77646" y="4227218"/>
            <a:ext cx="3857625" cy="503167"/>
          </a:xfrm>
        </p:spPr>
        <p:txBody>
          <a:bodyPr/>
          <a:lstStyle/>
          <a:p>
            <a:r>
              <a:rPr lang="en-US" dirty="0"/>
              <a:t>ANDY WOODS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116" y="757560"/>
            <a:ext cx="5305661" cy="53056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839559" y="4746259"/>
            <a:ext cx="2078435" cy="923330"/>
          </a:xfrm>
          <a:prstGeom prst="rect">
            <a:avLst/>
          </a:prstGeom>
          <a:solidFill>
            <a:srgbClr val="00B0F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Part 1</a:t>
            </a:r>
          </a:p>
        </p:txBody>
      </p:sp>
    </p:spTree>
    <p:extLst>
      <p:ext uri="{BB962C8B-B14F-4D97-AF65-F5344CB8AC3E}">
        <p14:creationId xmlns:p14="http://schemas.microsoft.com/office/powerpoint/2010/main" val="11647473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154" y="795075"/>
            <a:ext cx="2792293" cy="2378187"/>
          </a:xfrm>
        </p:spPr>
        <p:txBody>
          <a:bodyPr/>
          <a:lstStyle/>
          <a:p>
            <a:r>
              <a:rPr lang="en-IN" sz="1800" dirty="0"/>
              <a:t>Independence Hall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760" y="6455741"/>
            <a:ext cx="108857" cy="102404"/>
          </a:xfrm>
        </p:spPr>
        <p:txBody>
          <a:bodyPr/>
          <a:lstStyle/>
          <a:p>
            <a:fld id="{9EC71654-96A5-4280-94F3-931C61A9F92C}" type="slidenum">
              <a:rPr lang="en-IN" smtClean="0"/>
              <a:pPr/>
              <a:t>10</a:t>
            </a:fld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85" y="605254"/>
            <a:ext cx="3489687" cy="298789"/>
          </a:xfrm>
        </p:spPr>
        <p:txBody>
          <a:bodyPr/>
          <a:lstStyle/>
          <a:p>
            <a:r>
              <a:rPr lang="en-IN" dirty="0"/>
              <a:t>Tel Aviv</a:t>
            </a:r>
            <a:br>
              <a:rPr lang="en-IN" dirty="0"/>
            </a:b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264" y="174146"/>
            <a:ext cx="4825546" cy="3619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85" y="1093864"/>
            <a:ext cx="2045334" cy="373827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90748" y="2416405"/>
            <a:ext cx="786144" cy="3267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104" y="3593320"/>
            <a:ext cx="4421627" cy="2763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112" y="4495803"/>
            <a:ext cx="3318560" cy="1742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0878" y="2480142"/>
            <a:ext cx="2298771" cy="17718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38351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le:The-Decapolis-&lt;strong&gt;map&lt;/strong&gt;.svg - Wikimedia Common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898" y="739137"/>
            <a:ext cx="3684797" cy="531670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11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39076" y="734355"/>
            <a:ext cx="2792413" cy="2378075"/>
          </a:xfrm>
        </p:spPr>
        <p:txBody>
          <a:bodyPr/>
          <a:lstStyle/>
          <a:p>
            <a:r>
              <a:rPr lang="en-IN" sz="1800" dirty="0"/>
              <a:t>Port used by Solomon</a:t>
            </a:r>
          </a:p>
          <a:p>
            <a:r>
              <a:rPr lang="en-IN" sz="1800" dirty="0"/>
              <a:t> Peter</a:t>
            </a:r>
          </a:p>
          <a:p>
            <a:r>
              <a:rPr lang="en-IN" sz="1800" dirty="0"/>
              <a:t>Simon the Tanner’s House</a:t>
            </a:r>
          </a:p>
          <a:p>
            <a:r>
              <a:rPr lang="en-IN" sz="1800" dirty="0"/>
              <a:t> Jonah</a:t>
            </a:r>
          </a:p>
          <a:p>
            <a:endParaRPr lang="en-IN" sz="18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178550" y="3479900"/>
            <a:ext cx="3389312" cy="2541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46392"/>
            <a:ext cx="3489325" cy="487963"/>
          </a:xfrm>
        </p:spPr>
        <p:txBody>
          <a:bodyPr>
            <a:noAutofit/>
          </a:bodyPr>
          <a:lstStyle/>
          <a:p>
            <a:pPr algn="ctr"/>
            <a:r>
              <a:rPr lang="en-IN" sz="3600" b="1" dirty="0"/>
              <a:t>Ancient Joppa</a:t>
            </a:r>
          </a:p>
        </p:txBody>
      </p:sp>
      <p:pic>
        <p:nvPicPr>
          <p:cNvPr id="9" name="Picture 8" descr="Category:Saint Cornelius the Centurion - The Work of God's ..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106" y="326848"/>
            <a:ext cx="1865272" cy="2249298"/>
          </a:xfrm>
          <a:prstGeom prst="rect">
            <a:avLst/>
          </a:prstGeom>
        </p:spPr>
      </p:pic>
      <p:pic>
        <p:nvPicPr>
          <p:cNvPr id="10" name="Picture 9" descr="File:PikiWiki Israel 12408 &lt;strong&gt;whale&lt;/strong&gt; sculpture in jaffa.jpg ...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16" y="2526652"/>
            <a:ext cx="2237534" cy="1678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120447" y="3880629"/>
            <a:ext cx="786144" cy="3306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154" y="4513427"/>
            <a:ext cx="3690177" cy="19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12</a:t>
            </a:fld>
            <a:endParaRPr lang="en-IN" dirty="0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656" y="105507"/>
            <a:ext cx="8589951" cy="664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4929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File:The-Decapolis-&lt;strong&gt;map&lt;/strong&gt;.svg - Wikimedia Common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0898" y="739137"/>
            <a:ext cx="3684797" cy="531670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380" y="811830"/>
            <a:ext cx="2792293" cy="2378187"/>
          </a:xfrm>
        </p:spPr>
        <p:txBody>
          <a:bodyPr/>
          <a:lstStyle/>
          <a:p>
            <a:r>
              <a:rPr lang="en-IN" sz="1800" dirty="0"/>
              <a:t>Port used by Solomon</a:t>
            </a:r>
          </a:p>
          <a:p>
            <a:r>
              <a:rPr lang="en-IN" sz="1800" dirty="0"/>
              <a:t> Peter</a:t>
            </a:r>
          </a:p>
          <a:p>
            <a:r>
              <a:rPr lang="en-IN" sz="1800" dirty="0"/>
              <a:t>Simon the Tanner’s House</a:t>
            </a:r>
          </a:p>
          <a:p>
            <a:r>
              <a:rPr lang="en-IN" sz="1800" dirty="0"/>
              <a:t> Jonah</a:t>
            </a:r>
          </a:p>
          <a:p>
            <a:endParaRPr lang="en-IN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34760" y="6455741"/>
            <a:ext cx="108857" cy="102404"/>
          </a:xfrm>
        </p:spPr>
        <p:txBody>
          <a:bodyPr/>
          <a:lstStyle/>
          <a:p>
            <a:fld id="{9EC71654-96A5-4280-94F3-931C61A9F92C}" type="slidenum">
              <a:rPr lang="en-IN" smtClean="0"/>
              <a:pPr/>
              <a:t>13</a:t>
            </a:fld>
            <a:endParaRPr lang="en-IN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241642C-CB49-4AA1-9EAD-3BCEA280B5B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24936" y="3242582"/>
            <a:ext cx="3389652" cy="2541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85" y="114984"/>
            <a:ext cx="3489687" cy="789059"/>
          </a:xfrm>
        </p:spPr>
        <p:txBody>
          <a:bodyPr/>
          <a:lstStyle/>
          <a:p>
            <a:r>
              <a:rPr lang="en-IN" dirty="0"/>
              <a:t>Ancient Joppa</a:t>
            </a:r>
          </a:p>
        </p:txBody>
      </p:sp>
      <p:pic>
        <p:nvPicPr>
          <p:cNvPr id="9" name="Picture 8" descr="Category:Saint Cornelius the Centurion - The Work of God's ..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7106" y="326848"/>
            <a:ext cx="1865272" cy="2249298"/>
          </a:xfrm>
          <a:prstGeom prst="rect">
            <a:avLst/>
          </a:prstGeom>
        </p:spPr>
      </p:pic>
      <p:pic>
        <p:nvPicPr>
          <p:cNvPr id="10" name="Picture 9" descr="File:PikiWiki Israel 12408 &lt;strong&gt;whale&lt;/strong&gt; sculpture in jaffa.jpg ...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16" y="2406197"/>
            <a:ext cx="2237534" cy="167815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3120447" y="3880629"/>
            <a:ext cx="786144" cy="3306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154" y="4513427"/>
            <a:ext cx="3690177" cy="19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1604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367" y="148907"/>
            <a:ext cx="2627663" cy="40034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343025"/>
            <a:ext cx="3446463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2400" dirty="0"/>
              <a:t>Peter meets Cornelius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2400" dirty="0"/>
              <a:t>Herod the Great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2400" dirty="0"/>
              <a:t>Pilate Stone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IN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IN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IN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923338" y="6456363"/>
            <a:ext cx="220662" cy="187325"/>
          </a:xfrm>
        </p:spPr>
        <p:txBody>
          <a:bodyPr/>
          <a:lstStyle/>
          <a:p>
            <a:fld id="{9EC71654-96A5-4280-94F3-931C61A9F92C}" type="slidenum">
              <a:rPr lang="en-IN" smtClean="0"/>
              <a:pPr/>
              <a:t>14</a:t>
            </a:fld>
            <a:endParaRPr lang="en-IN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8520" y="287338"/>
            <a:ext cx="2553114" cy="114175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IN" sz="3600" b="1" dirty="0"/>
              <a:t>Caesarea Maritima</a:t>
            </a:r>
          </a:p>
        </p:txBody>
      </p:sp>
      <p:sp>
        <p:nvSpPr>
          <p:cNvPr id="12" name="Oval 11"/>
          <p:cNvSpPr/>
          <p:nvPr/>
        </p:nvSpPr>
        <p:spPr>
          <a:xfrm flipH="1" flipV="1">
            <a:off x="6729403" y="1160046"/>
            <a:ext cx="614213" cy="3938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794" y="3829661"/>
            <a:ext cx="3495400" cy="26260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50" y="2716823"/>
            <a:ext cx="4542525" cy="37389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1121" y="1040400"/>
            <a:ext cx="2005433" cy="2673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3411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74463F4E-0201-4B53-B56B-8F3D78C1A93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0525" y="246063"/>
            <a:ext cx="8362950" cy="920750"/>
          </a:xfrm>
        </p:spPr>
        <p:txBody>
          <a:bodyPr/>
          <a:lstStyle/>
          <a:p>
            <a:pPr algn="ctr" eaLnBrk="1" hangingPunct="1"/>
            <a:r>
              <a:rPr lang="en-US" altLang="en-US" b="1" dirty="0"/>
              <a:t>Message of the Book of Acts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F4F7E60-57C5-4CD7-90E4-8BDB893694B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02419" y="1587880"/>
            <a:ext cx="8539162" cy="4589083"/>
          </a:xfrm>
        </p:spPr>
        <p:txBody>
          <a:bodyPr>
            <a:normAutofit/>
          </a:bodyPr>
          <a:lstStyle/>
          <a:p>
            <a:pPr marL="569913" indent="-569913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dirty="0"/>
              <a:t>Birth and growth of the church is depicted numerically, geographically, ethnically</a:t>
            </a:r>
          </a:p>
          <a:p>
            <a:pPr marL="569913" indent="-569913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dirty="0"/>
              <a:t>Components</a:t>
            </a:r>
          </a:p>
          <a:p>
            <a:pPr marL="1028700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"/>
              <a:defRPr/>
            </a:pPr>
            <a:r>
              <a:rPr lang="en-US" sz="3200" dirty="0"/>
              <a:t>Numerically (progress reports)</a:t>
            </a:r>
          </a:p>
          <a:p>
            <a:pPr marL="1028700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"/>
              <a:defRPr/>
            </a:pPr>
            <a:r>
              <a:rPr lang="en-US" sz="3200" dirty="0"/>
              <a:t>Geographically (From Jerusalem to Rome)</a:t>
            </a:r>
          </a:p>
          <a:p>
            <a:pPr marL="1028700" lvl="1" indent="-574675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Symbol" panose="05050102010706020507" pitchFamily="18" charset="2"/>
              <a:buChar char=""/>
              <a:defRPr/>
            </a:pPr>
            <a:r>
              <a:rPr lang="en-US" sz="3200" dirty="0"/>
              <a:t>Ethnically (From Judaism to Gentile domination)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088" y="82566"/>
            <a:ext cx="8923825" cy="669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8687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75223" y="614365"/>
            <a:ext cx="5305425" cy="530542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91173" y="2854539"/>
            <a:ext cx="1267188" cy="52450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168170" y="525832"/>
            <a:ext cx="4202722" cy="355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34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10" y="1055508"/>
            <a:ext cx="2574368" cy="648052"/>
          </a:xfrm>
        </p:spPr>
        <p:txBody>
          <a:bodyPr/>
          <a:lstStyle/>
          <a:p>
            <a:pPr marL="0" indent="0">
              <a:buNone/>
            </a:pPr>
            <a:r>
              <a:rPr lang="en-IN" sz="1800" dirty="0"/>
              <a:t>Accounts: Elijah faces the prophets of Baal</a:t>
            </a:r>
          </a:p>
          <a:p>
            <a:pPr marL="0" indent="0">
              <a:buNone/>
            </a:pPr>
            <a:endParaRPr lang="en-IN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981" y="274070"/>
            <a:ext cx="2401247" cy="846321"/>
          </a:xfrm>
        </p:spPr>
        <p:txBody>
          <a:bodyPr/>
          <a:lstStyle/>
          <a:p>
            <a:r>
              <a:rPr lang="en-IN" dirty="0"/>
              <a:t>MT. Carmel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853" y="1759220"/>
            <a:ext cx="3548139" cy="5052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556" y="91248"/>
            <a:ext cx="3421981" cy="2370597"/>
          </a:xfrm>
          <a:prstGeom prst="rect">
            <a:avLst/>
          </a:prstGeom>
        </p:spPr>
      </p:pic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5866743" y="1787155"/>
            <a:ext cx="2920641" cy="3214947"/>
          </a:xfr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6461" y="183219"/>
            <a:ext cx="2422060" cy="1520341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 flipH="1" flipV="1">
            <a:off x="1600694" y="2956067"/>
            <a:ext cx="614213" cy="6849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8536" y="1813970"/>
            <a:ext cx="1458699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6461" y="4958207"/>
            <a:ext cx="5426406" cy="17398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3720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6862" y="3642821"/>
            <a:ext cx="4202015" cy="28129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9827" y="139394"/>
            <a:ext cx="2465508" cy="267484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888" y="867203"/>
            <a:ext cx="2937849" cy="4351338"/>
          </a:xfrm>
        </p:spPr>
        <p:txBody>
          <a:bodyPr/>
          <a:lstStyle/>
          <a:p>
            <a:pPr marL="0" indent="0">
              <a:buNone/>
            </a:pPr>
            <a:r>
              <a:rPr lang="en-IN" dirty="0"/>
              <a:t> Valley of Jezreel</a:t>
            </a:r>
          </a:p>
          <a:p>
            <a:pPr marL="0" indent="0">
              <a:buNone/>
            </a:pPr>
            <a:r>
              <a:rPr lang="en-IN" dirty="0"/>
              <a:t>Battle of Armageddon</a:t>
            </a:r>
          </a:p>
          <a:p>
            <a:pPr marL="0" indent="0">
              <a:buNone/>
            </a:pPr>
            <a:endParaRPr lang="en-IN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614" y="285226"/>
            <a:ext cx="4937211" cy="719106"/>
          </a:xfrm>
        </p:spPr>
        <p:txBody>
          <a:bodyPr/>
          <a:lstStyle/>
          <a:p>
            <a:r>
              <a:rPr lang="en-IN" dirty="0"/>
              <a:t>megiddo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542" y="4261857"/>
            <a:ext cx="3810000" cy="23812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889" y="1706119"/>
            <a:ext cx="2062858" cy="28106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5304" y="229646"/>
            <a:ext cx="3517563" cy="1978629"/>
          </a:xfrm>
          <a:prstGeom prst="rect">
            <a:avLst/>
          </a:prstGeom>
        </p:spPr>
      </p:pic>
      <p:pic>
        <p:nvPicPr>
          <p:cNvPr id="24" name="Picture Placeholder 23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7371" y="2825242"/>
            <a:ext cx="2633613" cy="2103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1"/>
          <a:stretch/>
        </p:blipFill>
        <p:spPr>
          <a:xfrm>
            <a:off x="5719655" y="2050762"/>
            <a:ext cx="2757959" cy="21213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8" name="Straight Arrow Connector 7"/>
          <p:cNvCxnSpPr/>
          <p:nvPr/>
        </p:nvCxnSpPr>
        <p:spPr>
          <a:xfrm>
            <a:off x="2395747" y="644779"/>
            <a:ext cx="1261853" cy="14038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045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BD4F9F-91F7-4FB4-9AC3-EC748FDC14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0" y="0"/>
            <a:ext cx="9144000" cy="510909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Ezekiel 36:24-28</a:t>
            </a:r>
          </a:p>
          <a:p>
            <a:pPr algn="just"/>
            <a:r>
              <a:rPr lang="en-US" sz="28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“For I will take you from the nations, gather you from all the lands and bring you into your own land. </a:t>
            </a:r>
            <a:r>
              <a:rPr lang="en-US" sz="28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25 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Then I will sprinkle clean water on you, and you will be clean; I will cleanse you from all your filthiness and from all your idols. </a:t>
            </a:r>
            <a:r>
              <a:rPr lang="en-US" sz="28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26 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Moreover, I will give you a new heart and put a new spirit within you; and I will remove the heart of stone from your flesh and give you a heart of flesh. </a:t>
            </a:r>
            <a:r>
              <a:rPr lang="en-US" sz="28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27 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will put My Spirit within you and cause you to walk in My statutes, and you will be careful to observe My ordinances. </a:t>
            </a:r>
            <a:r>
              <a:rPr lang="en-US" sz="28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28 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You will live in the land that I gave to your forefathers; so you will be My people, and I will be your God.”</a:t>
            </a:r>
          </a:p>
        </p:txBody>
      </p:sp>
    </p:spTree>
    <p:extLst>
      <p:ext uri="{BB962C8B-B14F-4D97-AF65-F5344CB8AC3E}">
        <p14:creationId xmlns:p14="http://schemas.microsoft.com/office/powerpoint/2010/main" val="3718120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B8473D-DA3A-4479-9F0E-4BD0088B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20</a:t>
            </a:fld>
            <a:endParaRPr lang="en-IN" dirty="0"/>
          </a:p>
        </p:txBody>
      </p:sp>
      <p:pic>
        <p:nvPicPr>
          <p:cNvPr id="1026" name="Picture 2" descr="Image result for tribal land map joshua">
            <a:extLst>
              <a:ext uri="{FF2B5EF4-FFF2-40B4-BE49-F238E27FC236}">
                <a16:creationId xmlns:a16="http://schemas.microsoft.com/office/drawing/2014/main" id="{B2762105-CACA-44F2-9574-6091415A6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5434" y="0"/>
            <a:ext cx="4613131" cy="685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FA2C4B3-CA64-45C1-A3E4-98152FE9C3A0}"/>
              </a:ext>
            </a:extLst>
          </p:cNvPr>
          <p:cNvSpPr/>
          <p:nvPr/>
        </p:nvSpPr>
        <p:spPr>
          <a:xfrm>
            <a:off x="4060554" y="2211185"/>
            <a:ext cx="1022889" cy="39901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7930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B4D5A282-6510-471C-8B6E-68B3A2FE570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45425" y="255974"/>
            <a:ext cx="6096000" cy="887025"/>
          </a:xfrm>
        </p:spPr>
        <p:txBody>
          <a:bodyPr/>
          <a:lstStyle/>
          <a:p>
            <a:pPr algn="ctr" eaLnBrk="1" hangingPunct="1"/>
            <a:r>
              <a:rPr lang="en-US" altLang="en-US" sz="3600" b="1" dirty="0"/>
              <a:t>Satanic/Demonic Miracles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8D8CAE2F-9FC6-4A5B-99DD-2CDE297F545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17573" y="1143000"/>
            <a:ext cx="4703413" cy="4195563"/>
          </a:xfrm>
        </p:spPr>
        <p:txBody>
          <a:bodyPr>
            <a:normAutofit/>
          </a:bodyPr>
          <a:lstStyle/>
          <a:p>
            <a:pPr marL="569913" indent="-569913" eaLnBrk="1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dirty="0">
                <a:ea typeface="+mj-ea"/>
                <a:cs typeface="+mj-cs"/>
              </a:rPr>
              <a:t>Exod. 7–8</a:t>
            </a:r>
          </a:p>
          <a:p>
            <a:pPr marL="569913" indent="-569913" eaLnBrk="1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dirty="0">
                <a:ea typeface="+mj-ea"/>
                <a:cs typeface="+mj-cs"/>
              </a:rPr>
              <a:t>Deut. 13:1-3</a:t>
            </a:r>
          </a:p>
          <a:p>
            <a:pPr marL="569913" indent="-569913" eaLnBrk="1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dirty="0">
                <a:ea typeface="+mj-ea"/>
                <a:cs typeface="+mj-cs"/>
              </a:rPr>
              <a:t>Matt. 7:21-23; 24:24</a:t>
            </a:r>
          </a:p>
          <a:p>
            <a:pPr marL="569913" indent="-569913" eaLnBrk="1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dirty="0">
                <a:ea typeface="+mj-ea"/>
                <a:cs typeface="+mj-cs"/>
              </a:rPr>
              <a:t>Acts 8:9; 16:16</a:t>
            </a:r>
          </a:p>
          <a:p>
            <a:pPr marL="569913" indent="-569913" eaLnBrk="1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dirty="0">
                <a:ea typeface="+mj-ea"/>
                <a:cs typeface="+mj-cs"/>
              </a:rPr>
              <a:t>Gal. 1:6-9</a:t>
            </a:r>
          </a:p>
          <a:p>
            <a:pPr marL="569913" indent="-569913" eaLnBrk="1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dirty="0">
                <a:ea typeface="+mj-ea"/>
                <a:cs typeface="+mj-cs"/>
              </a:rPr>
              <a:t>2 Thess. 2:9</a:t>
            </a:r>
          </a:p>
          <a:p>
            <a:pPr marL="569913" indent="-569913" eaLnBrk="1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dirty="0">
                <a:ea typeface="+mj-ea"/>
                <a:cs typeface="+mj-cs"/>
              </a:rPr>
              <a:t>Rev. 13:3, 13; 16:13-14</a:t>
            </a:r>
          </a:p>
        </p:txBody>
      </p:sp>
      <p:pic>
        <p:nvPicPr>
          <p:cNvPr id="49156" name="Picture 2" descr="https://encrypted-tbn1.gstatic.com/images?q=tbn:ANd9GcRbH6CcdtkvazY_CE4zvh3VHnzwl_r04kOoU19BBsh0KxzzxApH">
            <a:extLst>
              <a:ext uri="{FF2B5EF4-FFF2-40B4-BE49-F238E27FC236}">
                <a16:creationId xmlns:a16="http://schemas.microsoft.com/office/drawing/2014/main" id="{D0029442-7E31-4081-AD17-387AE2E9D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5594" y="1852267"/>
            <a:ext cx="4113931" cy="272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026654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179822"/>
              </p:ext>
            </p:extLst>
          </p:nvPr>
        </p:nvGraphicFramePr>
        <p:xfrm>
          <a:off x="220614" y="868680"/>
          <a:ext cx="8702772" cy="51206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75693">
                  <a:extLst>
                    <a:ext uri="{9D8B030D-6E8A-4147-A177-3AD203B41FA5}">
                      <a16:colId xmlns:a16="http://schemas.microsoft.com/office/drawing/2014/main" val="693548043"/>
                    </a:ext>
                  </a:extLst>
                </a:gridCol>
                <a:gridCol w="1410726">
                  <a:extLst>
                    <a:ext uri="{9D8B030D-6E8A-4147-A177-3AD203B41FA5}">
                      <a16:colId xmlns:a16="http://schemas.microsoft.com/office/drawing/2014/main" val="3074207953"/>
                    </a:ext>
                  </a:extLst>
                </a:gridCol>
                <a:gridCol w="2940660">
                  <a:extLst>
                    <a:ext uri="{9D8B030D-6E8A-4147-A177-3AD203B41FA5}">
                      <a16:colId xmlns:a16="http://schemas.microsoft.com/office/drawing/2014/main" val="2121096268"/>
                    </a:ext>
                  </a:extLst>
                </a:gridCol>
                <a:gridCol w="2175693">
                  <a:extLst>
                    <a:ext uri="{9D8B030D-6E8A-4147-A177-3AD203B41FA5}">
                      <a16:colId xmlns:a16="http://schemas.microsoft.com/office/drawing/2014/main" val="1144338633"/>
                    </a:ext>
                  </a:extLst>
                </a:gridCol>
              </a:tblGrid>
              <a:tr h="731520"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en-US" sz="3600" b="0" kern="1200" noProof="0" dirty="0">
                          <a:solidFill>
                            <a:srgbClr val="00FFFF"/>
                          </a:solidFill>
                          <a:effectLst/>
                          <a:latin typeface="Calibri" panose="020F0502020204030204" pitchFamily="34" charset="0"/>
                          <a:ea typeface="+mj-ea"/>
                          <a:cs typeface="Calibri" panose="020F0502020204030204" pitchFamily="34" charset="0"/>
                        </a:rPr>
                        <a:t>Literal Geography in Revelation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3400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ea typeface="+mj-ea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250613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indent="0" eaLnBrk="1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b="1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eaLnBrk="1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1:4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Philadelphia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3:7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7576728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Ephesus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2:1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Laodicea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3:14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166958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Smyrna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2:8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Euphrates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9:14;16:12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4569575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Pergamum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2:12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Jerusalem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11:8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40236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en-US" sz="32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Thyatira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en-US" sz="3200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2:18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en-US" sz="32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Armageddon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altLang="en-US" sz="3200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16:16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6270328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Sardis	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altLang="en-US" sz="3200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3:1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Jerusalem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C00000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en-US" sz="3200" kern="1200" dirty="0">
                          <a:solidFill>
                            <a:srgbClr val="0000CC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20:9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2842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39609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436E7CA1-FEF6-42E8-9D2F-AB20944A8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417" y="2431008"/>
            <a:ext cx="3867167" cy="1995984"/>
          </a:xfrm>
        </p:spPr>
        <p:txBody>
          <a:bodyPr/>
          <a:lstStyle/>
          <a:p>
            <a:pPr algn="ctr"/>
            <a:r>
              <a:rPr lang="en-IN" sz="6000" dirty="0"/>
              <a:t>STOPPED HERE</a:t>
            </a:r>
          </a:p>
        </p:txBody>
      </p:sp>
    </p:spTree>
    <p:extLst>
      <p:ext uri="{BB962C8B-B14F-4D97-AF65-F5344CB8AC3E}">
        <p14:creationId xmlns:p14="http://schemas.microsoft.com/office/powerpoint/2010/main" val="19794507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596C6F-DFD1-4B4B-A4B8-F18E5994A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0" y="0"/>
            <a:ext cx="9144000" cy="295465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Revelation 11:15</a:t>
            </a:r>
          </a:p>
          <a:p>
            <a:pPr algn="just"/>
            <a:r>
              <a:rPr lang="en-US" altLang="en-US" sz="3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Then the seventh angel sounded; and there were loud voices in heaven, saying, ‘The kingdom of the world has become the kingdom of our Lord and of His Christ; and He will reign forever and ever.’”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DA44F2-033B-4A28-A10E-8D044393D4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1404" y="2971800"/>
            <a:ext cx="2461193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68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850" y="1878159"/>
            <a:ext cx="2249964" cy="31764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185" y="847690"/>
            <a:ext cx="3138853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2000" dirty="0"/>
              <a:t>Traditional birthplace of Mary, Mother of Jesus</a:t>
            </a:r>
            <a:endParaRPr lang="en-IN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2000" dirty="0"/>
              <a:t>“Mona Lisa of Galilee”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63" y="579569"/>
            <a:ext cx="4066277" cy="424209"/>
          </a:xfrm>
        </p:spPr>
        <p:txBody>
          <a:bodyPr/>
          <a:lstStyle/>
          <a:p>
            <a:pPr indent="-457200">
              <a:lnSpc>
                <a:spcPct val="100000"/>
              </a:lnSpc>
            </a:pPr>
            <a:r>
              <a:rPr lang="en-IN" dirty="0"/>
              <a:t>Sepphoris</a:t>
            </a:r>
            <a:br>
              <a:rPr lang="en-IN" dirty="0"/>
            </a:br>
            <a:endParaRPr lang="en-IN" dirty="0"/>
          </a:p>
        </p:txBody>
      </p:sp>
      <p:sp>
        <p:nvSpPr>
          <p:cNvPr id="12" name="Oval 11"/>
          <p:cNvSpPr/>
          <p:nvPr/>
        </p:nvSpPr>
        <p:spPr>
          <a:xfrm flipH="1" flipV="1">
            <a:off x="699428" y="2081498"/>
            <a:ext cx="1438155" cy="415515"/>
          </a:xfrm>
          <a:prstGeom prst="ellipse">
            <a:avLst/>
          </a:prstGeom>
          <a:noFill/>
          <a:ln w="57150">
            <a:solidFill>
              <a:srgbClr val="FF0000">
                <a:alpha val="4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978" y="1998780"/>
            <a:ext cx="5472708" cy="38856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6422" y="204851"/>
            <a:ext cx="2438581" cy="1876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2296" y="122134"/>
            <a:ext cx="2798536" cy="20913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313" y="5092621"/>
            <a:ext cx="4275692" cy="13851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5697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2E9192-E873-4E80-9751-60A03C195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0" y="0"/>
            <a:ext cx="9144000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defTabSz="685800">
              <a:spcBef>
                <a:spcPct val="0"/>
              </a:spcBef>
              <a:spcAft>
                <a:spcPts val="1200"/>
              </a:spcAft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rPr>
              <a:t>Galatians 4:4</a:t>
            </a:r>
          </a:p>
          <a:p>
            <a:pPr algn="just"/>
            <a:r>
              <a:rPr lang="en-US" sz="3600" dirty="0">
                <a:solidFill>
                  <a:schemeClr val="bg1"/>
                </a:solidFill>
                <a:latin typeface="+mn-lt"/>
              </a:rPr>
              <a:t>“But when the</a:t>
            </a:r>
            <a:r>
              <a:rPr lang="en-US" sz="3600" dirty="0">
                <a:solidFill>
                  <a:srgbClr val="FFFFCC"/>
                </a:solidFill>
                <a:latin typeface="+mn-lt"/>
              </a:rPr>
              <a:t> </a:t>
            </a:r>
            <a:r>
              <a:rPr lang="en-US" sz="3600" b="1" u="sng" dirty="0">
                <a:solidFill>
                  <a:srgbClr val="FFFFCC"/>
                </a:solidFill>
                <a:latin typeface="+mn-lt"/>
              </a:rPr>
              <a:t>fullness of the time</a:t>
            </a:r>
            <a:r>
              <a:rPr lang="en-US" sz="3600" dirty="0">
                <a:solidFill>
                  <a:srgbClr val="FFFFCC"/>
                </a:solidFill>
                <a:latin typeface="+mn-lt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came, God sent forth His Son, born of a woman, born under the Law.”</a:t>
            </a:r>
          </a:p>
        </p:txBody>
      </p:sp>
    </p:spTree>
    <p:extLst>
      <p:ext uri="{BB962C8B-B14F-4D97-AF65-F5344CB8AC3E}">
        <p14:creationId xmlns:p14="http://schemas.microsoft.com/office/powerpoint/2010/main" val="1642717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0849" y="989763"/>
            <a:ext cx="1755007" cy="253222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788" y="2659446"/>
            <a:ext cx="1970107" cy="14775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413" y="4366528"/>
            <a:ext cx="3241325" cy="21514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16" y="1024231"/>
            <a:ext cx="2574368" cy="435133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1800" dirty="0"/>
              <a:t>Caesarea-Philippi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IN" sz="1800" dirty="0"/>
              <a:t>Temple of Pan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62" y="438050"/>
            <a:ext cx="5484537" cy="50272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IN" dirty="0"/>
              <a:t>Upper Galilee</a:t>
            </a:r>
          </a:p>
        </p:txBody>
      </p:sp>
      <p:sp>
        <p:nvSpPr>
          <p:cNvPr id="12" name="Oval 11"/>
          <p:cNvSpPr/>
          <p:nvPr/>
        </p:nvSpPr>
        <p:spPr>
          <a:xfrm flipH="1" flipV="1">
            <a:off x="3099815" y="1233041"/>
            <a:ext cx="678407" cy="375836"/>
          </a:xfrm>
          <a:prstGeom prst="ellipse">
            <a:avLst/>
          </a:prstGeom>
          <a:noFill/>
          <a:ln w="57150">
            <a:solidFill>
              <a:srgbClr val="FF0000">
                <a:alpha val="4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655277" y="5917223"/>
            <a:ext cx="1195754" cy="369808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894" y="3556161"/>
            <a:ext cx="4497688" cy="29932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762" y="474352"/>
            <a:ext cx="4264133" cy="1998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696112" y="2148920"/>
            <a:ext cx="2760771" cy="207415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62" y="2318856"/>
            <a:ext cx="2849348" cy="1447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9900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8D45B8-39AC-47F1-9410-ED4B6BFD8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0" y="0"/>
            <a:ext cx="9144000" cy="260071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Matthew 16:18</a:t>
            </a:r>
          </a:p>
          <a:p>
            <a:pPr algn="just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 also say to you that you are Peter, and upon this rock I will build My church; and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the gates of Hades will not overpower it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  <a:endParaRPr lang="en-US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294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F9A5134-1DDE-4303-A330-EB5AFF586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0" y="0"/>
            <a:ext cx="9144000" cy="258532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Matthew 16:18</a:t>
            </a:r>
          </a:p>
          <a:p>
            <a:pPr algn="just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 also say to you that you are Peter, and upon this rock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 will build </a:t>
            </a:r>
            <a:r>
              <a:rPr lang="en-US" sz="3600" b="1" i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[</a:t>
            </a:r>
            <a:r>
              <a:rPr lang="en-US" sz="3600" b="1" i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oikodomeō</a:t>
            </a:r>
            <a:r>
              <a:rPr lang="en-US" sz="3600" b="1" i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]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My church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; and the gates of Hades will not overpower it.</a:t>
            </a:r>
            <a:endParaRPr lang="en-US" altLang="en-US" sz="4000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Image result for evangelism">
            <a:extLst>
              <a:ext uri="{FF2B5EF4-FFF2-40B4-BE49-F238E27FC236}">
                <a16:creationId xmlns:a16="http://schemas.microsoft.com/office/drawing/2014/main" id="{600F2214-F371-4487-A8FE-6AFB26A42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7523" y="2971800"/>
            <a:ext cx="4308955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351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843CA2-8FE0-4C5D-90F1-16210234B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0" y="0"/>
            <a:ext cx="9144000" cy="515525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6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 </a:t>
            </a: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Ezekiel 37:7-11</a:t>
            </a:r>
          </a:p>
          <a:p>
            <a:pPr algn="just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I prophesied as I was commanded; and as I prophesied, there was a</a:t>
            </a:r>
            <a:r>
              <a:rPr lang="en-US" sz="24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noise, and behold, a rattling; and the bones came together, bone to its bone. </a:t>
            </a:r>
            <a:r>
              <a:rPr lang="en-US" sz="24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8 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I looked, and behold, sinews were on them, and flesh grew and skin covered them;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but there was no breath in them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4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9 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He said to me, “Prophesy to the breath, prophesy, son of man, and say to the breath, ‘Thus says the Lord </a:t>
            </a:r>
            <a:r>
              <a:rPr lang="en-US" sz="2400" cap="small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God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“Come from the four winds, O breath, and breathe on these slain, that they come to life.”’” </a:t>
            </a:r>
            <a:r>
              <a:rPr lang="en-US" sz="24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10 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So I prophesied as He commanded me, and the breath came into them, and they came to life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stood on their feet, an exceedingly great army. </a:t>
            </a:r>
            <a:r>
              <a:rPr lang="en-US" sz="2400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11 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He said to me, “Son of man,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these bones are the whole house of Israel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behold, they say, ‘Our bones are dried up and our hope has perished. We are completely cut off’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.”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2804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E7EA63-552F-414C-8376-1B92F9295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0" y="0"/>
            <a:ext cx="9144000" cy="36317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Matthew 16:18</a:t>
            </a:r>
          </a:p>
          <a:p>
            <a:pPr algn="just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 also say to you that you are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Peter (</a:t>
            </a:r>
            <a:r>
              <a:rPr lang="en-US" sz="3600" b="1" i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petros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masculine, little stone)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and upon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this rock (</a:t>
            </a:r>
            <a:r>
              <a:rPr lang="en-US" sz="3600" b="1" i="1" u="sng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petra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, feminine, large stone)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I will build My church; and the gates of Hades will not overpower it.”</a:t>
            </a:r>
            <a:endParaRPr lang="en-US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7400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4DAB4D5B-508E-4FA0-B433-83D71F2F1D0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25651" y="275165"/>
            <a:ext cx="5692699" cy="1323666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3600" b="1" dirty="0"/>
              <a:t>Christ’s Two Great Purposes in Coming Into the World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83BE43A-A2FA-4001-904E-21DF1C3042C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08000" y="1956253"/>
            <a:ext cx="8128000" cy="3146866"/>
          </a:xfrm>
        </p:spPr>
        <p:txBody>
          <a:bodyPr/>
          <a:lstStyle/>
          <a:p>
            <a:pPr marL="569913" indent="-569913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dirty="0"/>
              <a:t>“From that time on”</a:t>
            </a:r>
          </a:p>
          <a:p>
            <a:pPr marL="569913" lvl="1" indent="-569913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dirty="0"/>
              <a:t>Matt 4:17 – offer kingdom to Israel; fulfilled at Second Advent</a:t>
            </a:r>
          </a:p>
          <a:p>
            <a:pPr marL="569913" lvl="1" indent="-569913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dirty="0"/>
              <a:t>Matt 16:21 – Crucifixion and resurrection; fulfilled at First Advent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77200"/>
            <a:ext cx="85344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US" altLang="en-US" sz="4000" b="1" dirty="0"/>
              <a:t>Messengers of the Kingdom In Matthew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11041" y="2044337"/>
            <a:ext cx="4471034" cy="3581400"/>
          </a:xfrm>
        </p:spPr>
        <p:txBody>
          <a:bodyPr>
            <a:normAutofit/>
          </a:bodyPr>
          <a:lstStyle/>
          <a:p>
            <a:pPr marL="569913" indent="-569913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q"/>
              <a:defRPr/>
            </a:pPr>
            <a:r>
              <a:rPr lang="en-US" altLang="en-US" sz="3200" dirty="0"/>
              <a:t>John the Baptist – 3:2</a:t>
            </a:r>
          </a:p>
          <a:p>
            <a:pPr marL="569913" indent="-569913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q"/>
              <a:defRPr/>
            </a:pPr>
            <a:r>
              <a:rPr lang="en-US" altLang="en-US" sz="3200" dirty="0"/>
              <a:t>Jesus Christ – 4:17</a:t>
            </a:r>
          </a:p>
          <a:p>
            <a:pPr marL="569913" indent="-569913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q"/>
              <a:defRPr/>
            </a:pPr>
            <a:r>
              <a:rPr lang="en-US" altLang="en-US" sz="3200" dirty="0"/>
              <a:t>12 Apostles – 10:5-7</a:t>
            </a:r>
          </a:p>
          <a:p>
            <a:pPr marL="569913" indent="-569913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anose="05000000000000000000" pitchFamily="2" charset="2"/>
              <a:buChar char="q"/>
              <a:defRPr/>
            </a:pPr>
            <a:r>
              <a:rPr lang="en-US" altLang="en-US" sz="3200" dirty="0"/>
              <a:t>Seventy – Luke 10:1, 9</a:t>
            </a:r>
          </a:p>
        </p:txBody>
      </p:sp>
      <p:pic>
        <p:nvPicPr>
          <p:cNvPr id="145412" name="Picture 4" descr="j0275620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503" y="1905000"/>
            <a:ext cx="4048125" cy="3292475"/>
          </a:xfrm>
        </p:spPr>
      </p:pic>
      <p:sp>
        <p:nvSpPr>
          <p:cNvPr id="145413" name="TextBox 4"/>
          <p:cNvSpPr txBox="1">
            <a:spLocks noChangeArrowheads="1"/>
          </p:cNvSpPr>
          <p:nvPr/>
        </p:nvSpPr>
        <p:spPr bwMode="auto">
          <a:xfrm>
            <a:off x="2290764" y="6324600"/>
            <a:ext cx="45624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kern="0" dirty="0">
                <a:latin typeface="Calibri" panose="020F0502020204030204" pitchFamily="34" charset="0"/>
              </a:rPr>
              <a:t>Toussaint, </a:t>
            </a:r>
            <a:r>
              <a:rPr lang="en-US" altLang="en-US" i="1" kern="0" dirty="0">
                <a:latin typeface="Calibri" panose="020F0502020204030204" pitchFamily="34" charset="0"/>
              </a:rPr>
              <a:t>Behold the King</a:t>
            </a:r>
            <a:r>
              <a:rPr lang="en-US" altLang="en-US" kern="0" dirty="0">
                <a:latin typeface="Calibri" panose="020F0502020204030204" pitchFamily="34" charset="0"/>
              </a:rPr>
              <a:t>, 18-20</a:t>
            </a:r>
          </a:p>
        </p:txBody>
      </p:sp>
    </p:spTree>
    <p:extLst>
      <p:ext uri="{BB962C8B-B14F-4D97-AF65-F5344CB8AC3E}">
        <p14:creationId xmlns:p14="http://schemas.microsoft.com/office/powerpoint/2010/main" val="324521675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1600200"/>
            <a:ext cx="8839200" cy="4572000"/>
          </a:xfrm>
        </p:spPr>
        <p:txBody>
          <a:bodyPr>
            <a:normAutofit/>
          </a:bodyPr>
          <a:lstStyle/>
          <a:p>
            <a:pPr marL="0" indent="0" algn="just">
              <a:buFont typeface="Wingdings" pitchFamily="2" charset="2"/>
              <a:buNone/>
              <a:defRPr/>
            </a:pPr>
            <a:r>
              <a:rPr lang="en-US" sz="3200" b="1" dirty="0">
                <a:latin typeface="Calibri" panose="020F0502020204030204" pitchFamily="34" charset="0"/>
              </a:rPr>
              <a:t>“... A desolate country whose soil is rich enough, but is given over wholly to weeds… a silent mournful expanse…. a desolation is here that not even imagination can grace with the pomp of life and action…. we never saw a human being on the whole route…. there was hardly a tree or shrub anywhere. Even the olive tree and the cactus, those fast friends of a worthless soil, had almost deserted the country.”</a:t>
            </a:r>
          </a:p>
        </p:txBody>
      </p:sp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1168096" y="218182"/>
            <a:ext cx="680780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</a:rPr>
              <a:t>Mark Twain</a:t>
            </a:r>
          </a:p>
          <a:p>
            <a:pPr algn="ctr"/>
            <a:r>
              <a:rPr lang="en-US" i="1" dirty="0">
                <a:latin typeface="Calibri" panose="020F0502020204030204" pitchFamily="34" charset="0"/>
              </a:rPr>
              <a:t>The Innocents Abroad, Complete</a:t>
            </a:r>
            <a:r>
              <a:rPr lang="en-US" dirty="0">
                <a:latin typeface="Calibri" panose="020F0502020204030204" pitchFamily="34" charset="0"/>
              </a:rPr>
              <a:t>, 1st ed. (A Public Domain Book, 1869), 267, 285, 302. These quotes can be found in chapters 47, 49, 52.</a:t>
            </a:r>
          </a:p>
        </p:txBody>
      </p:sp>
      <p:pic>
        <p:nvPicPr>
          <p:cNvPr id="49156" name="Picture 2" descr="http://a4.files.biography.com/image/upload/c_fill,cs_srgb,dpr_1.0,g_face,h_300,q_80,w_300/MTE5NDg0MDU1MTUzNTA5OTAz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00" y="81224"/>
            <a:ext cx="1097280" cy="109728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762000"/>
          </a:xfrm>
        </p:spPr>
        <p:txBody>
          <a:bodyPr/>
          <a:lstStyle/>
          <a:p>
            <a:pPr algn="ctr" eaLnBrk="1" hangingPunct="1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Why?</a:t>
            </a:r>
          </a:p>
        </p:txBody>
      </p:sp>
      <p:graphicFrame>
        <p:nvGraphicFramePr>
          <p:cNvPr id="9257" name="Group 41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904308673"/>
              </p:ext>
            </p:extLst>
          </p:nvPr>
        </p:nvGraphicFramePr>
        <p:xfrm>
          <a:off x="457200" y="1143002"/>
          <a:ext cx="8229600" cy="5257798"/>
        </p:xfrm>
        <a:graphic>
          <a:graphicData uri="http://schemas.openxmlformats.org/drawingml/2006/table">
            <a:tbl>
              <a:tblPr/>
              <a:tblGrid>
                <a:gridCol w="25011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28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11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COUNTRY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GROSS DOMESTIC PRODUCT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1114">
                <a:tc>
                  <a:txBody>
                    <a:bodyPr/>
                    <a:lstStyle/>
                    <a:p>
                      <a:pPr marL="1143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Israel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43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$123 billion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1114">
                <a:tc>
                  <a:txBody>
                    <a:bodyPr/>
                    <a:lstStyle/>
                    <a:p>
                      <a:pPr marL="1143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Egypt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43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$81 billion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1114">
                <a:tc>
                  <a:txBody>
                    <a:bodyPr/>
                    <a:lstStyle/>
                    <a:p>
                      <a:pPr marL="1143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Syria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43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$26 billion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1114">
                <a:tc>
                  <a:txBody>
                    <a:bodyPr/>
                    <a:lstStyle/>
                    <a:p>
                      <a:pPr marL="1143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Lebanon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43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$21 billion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1114">
                <a:tc>
                  <a:txBody>
                    <a:bodyPr/>
                    <a:lstStyle/>
                    <a:p>
                      <a:pPr marL="1143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Jordan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430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3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$12 billion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51114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Source: CIA World Fact Book, 2005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64799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19300" y="306092"/>
            <a:ext cx="5105400" cy="1066800"/>
          </a:xfrm>
        </p:spPr>
        <p:txBody>
          <a:bodyPr/>
          <a:lstStyle/>
          <a:p>
            <a:pPr algn="ctr">
              <a:defRPr/>
            </a:pPr>
            <a:r>
              <a:rPr lang="en-US" sz="4000" b="1" dirty="0">
                <a:latin typeface="Calibri" panose="020F0502020204030204" pitchFamily="34" charset="0"/>
              </a:rPr>
              <a:t>John </a:t>
            </a:r>
            <a:r>
              <a:rPr lang="en-US" sz="4000" b="1" dirty="0" err="1">
                <a:latin typeface="Calibri" panose="020F0502020204030204" pitchFamily="34" charset="0"/>
              </a:rPr>
              <a:t>Walvoord</a:t>
            </a:r>
            <a:br>
              <a:rPr lang="en-US" sz="2000" dirty="0">
                <a:latin typeface="Calibri" panose="020F0502020204030204" pitchFamily="34" charset="0"/>
              </a:rPr>
            </a:br>
            <a:r>
              <a:rPr lang="en-US" sz="2000" i="1" dirty="0">
                <a:latin typeface="Calibri" panose="020F0502020204030204" pitchFamily="34" charset="0"/>
              </a:rPr>
              <a:t>Israel in Prophecy, </a:t>
            </a:r>
            <a:r>
              <a:rPr lang="en-US" sz="2000" dirty="0">
                <a:latin typeface="Calibri" panose="020F0502020204030204" pitchFamily="34" charset="0"/>
              </a:rPr>
              <a:t>Page 26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25324" y="1524000"/>
            <a:ext cx="6781800" cy="4876800"/>
          </a:xfrm>
        </p:spPr>
        <p:txBody>
          <a:bodyPr/>
          <a:lstStyle/>
          <a:p>
            <a:pPr marL="0" indent="0" algn="just">
              <a:buFontTx/>
              <a:buNone/>
              <a:defRPr/>
            </a:pPr>
            <a:r>
              <a:rPr lang="en-US" sz="3000" i="1" dirty="0">
                <a:latin typeface="Calibri" panose="020F0502020204030204" pitchFamily="34" charset="0"/>
              </a:rPr>
              <a:t>“</a:t>
            </a:r>
            <a:r>
              <a:rPr lang="en-US" sz="3000" dirty="0">
                <a:latin typeface="Calibri" panose="020F0502020204030204" pitchFamily="34" charset="0"/>
              </a:rPr>
              <a:t>Of the many peculiar phenomena which characterize the present generation, few events can claim equal </a:t>
            </a:r>
            <a:r>
              <a:rPr lang="en-US" sz="3000" b="1" u="sng" kern="1200" dirty="0">
                <a:latin typeface="Calibri" panose="020F0502020204030204" pitchFamily="34" charset="0"/>
                <a:cs typeface="Calibri" panose="020F0502020204030204" pitchFamily="34" charset="0"/>
              </a:rPr>
              <a:t>significance</a:t>
            </a:r>
            <a:r>
              <a:rPr lang="en-US" sz="3000" dirty="0">
                <a:latin typeface="Calibri" panose="020F0502020204030204" pitchFamily="34" charset="0"/>
              </a:rPr>
              <a:t> as far as </a:t>
            </a:r>
            <a:r>
              <a:rPr 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Biblical</a:t>
            </a:r>
            <a:r>
              <a:rPr lang="en-US" sz="3000" u="sng" kern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prophecy</a:t>
            </a:r>
            <a:r>
              <a:rPr lang="en-US" sz="3000" dirty="0">
                <a:latin typeface="Calibri" panose="020F0502020204030204" pitchFamily="34" charset="0"/>
              </a:rPr>
              <a:t> is concerned with that of the </a:t>
            </a:r>
            <a:r>
              <a:rPr 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return of Israel to their land</a:t>
            </a:r>
            <a:r>
              <a:rPr lang="en-US" sz="3000" dirty="0">
                <a:latin typeface="Calibri" panose="020F0502020204030204" pitchFamily="34" charset="0"/>
              </a:rPr>
              <a:t>. It constitutes a </a:t>
            </a:r>
            <a:r>
              <a:rPr 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preparation</a:t>
            </a:r>
            <a:r>
              <a:rPr lang="en-US" sz="3000" dirty="0">
                <a:latin typeface="Calibri" panose="020F0502020204030204" pitchFamily="34" charset="0"/>
              </a:rPr>
              <a:t> for the end of the age, the </a:t>
            </a:r>
            <a:r>
              <a:rPr 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setting</a:t>
            </a:r>
            <a:r>
              <a:rPr lang="en-US" sz="3000" dirty="0">
                <a:latin typeface="Calibri" panose="020F0502020204030204" pitchFamily="34" charset="0"/>
              </a:rPr>
              <a:t> for the coming of the Lord for His church, and </a:t>
            </a:r>
            <a:r>
              <a:rPr lang="en-US" sz="3000" b="1" u="sng" dirty="0">
                <a:latin typeface="Calibri" panose="020F0502020204030204" pitchFamily="34" charset="0"/>
                <a:cs typeface="Calibri" panose="020F0502020204030204" pitchFamily="34" charset="0"/>
              </a:rPr>
              <a:t>the fulfillment of Israel’s prophetic destiny</a:t>
            </a:r>
            <a:r>
              <a:rPr lang="en-US" sz="3000" dirty="0">
                <a:latin typeface="Calibri" panose="020F0502020204030204" pitchFamily="34" charset="0"/>
              </a:rPr>
              <a:t>.</a:t>
            </a:r>
            <a:r>
              <a:rPr lang="en-US" sz="3000" i="1" dirty="0">
                <a:latin typeface="Calibri" panose="020F0502020204030204" pitchFamily="34" charset="0"/>
              </a:rPr>
              <a:t>”</a:t>
            </a:r>
          </a:p>
        </p:txBody>
      </p:sp>
      <p:pic>
        <p:nvPicPr>
          <p:cNvPr id="105474" name="Picture 2" descr="Image result for John f. walvoor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399" y="1676400"/>
            <a:ext cx="1915642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592199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60426-AAA6-4126-93AF-30F7DEE01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77006"/>
            <a:ext cx="9144000" cy="1980941"/>
          </a:xfrm>
        </p:spPr>
        <p:txBody>
          <a:bodyPr anchor="ctr"/>
          <a:lstStyle/>
          <a:p>
            <a:r>
              <a:rPr lang="en-IN" sz="3200" dirty="0">
                <a:latin typeface="Papyrus" panose="03070502060502030205" pitchFamily="66" charset="0"/>
              </a:rPr>
              <a:t>Tel Aviv, Joppa, Caesarea </a:t>
            </a:r>
            <a:r>
              <a:rPr lang="en-IN" sz="3200" dirty="0" err="1">
                <a:latin typeface="Papyrus" panose="03070502060502030205" pitchFamily="66" charset="0"/>
              </a:rPr>
              <a:t>Maritma</a:t>
            </a:r>
            <a:r>
              <a:rPr lang="en-IN" sz="3200" dirty="0">
                <a:latin typeface="Papyrus" panose="03070502060502030205" pitchFamily="66" charset="0"/>
              </a:rPr>
              <a:t>, </a:t>
            </a:r>
          </a:p>
          <a:p>
            <a:r>
              <a:rPr lang="en-IN" sz="3200" dirty="0">
                <a:latin typeface="Papyrus" panose="03070502060502030205" pitchFamily="66" charset="0"/>
              </a:rPr>
              <a:t>Mt. Carmel, Sepphoris, Megiddo, Upper Galilee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9D82A855-CCB0-4075-B5EE-5CC6FD176D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584" y="1892229"/>
            <a:ext cx="6116833" cy="4587625"/>
          </a:xfrm>
        </p:spPr>
      </p:pic>
    </p:spTree>
    <p:extLst>
      <p:ext uri="{BB962C8B-B14F-4D97-AF65-F5344CB8AC3E}">
        <p14:creationId xmlns:p14="http://schemas.microsoft.com/office/powerpoint/2010/main" val="3187533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8</a:t>
            </a:fld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4103" y="711818"/>
            <a:ext cx="2792413" cy="2378075"/>
          </a:xfrm>
        </p:spPr>
        <p:txBody>
          <a:bodyPr/>
          <a:lstStyle/>
          <a:p>
            <a:r>
              <a:rPr lang="en-IN" sz="1800" dirty="0"/>
              <a:t>Independence Hall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1257" y="588098"/>
            <a:ext cx="3489325" cy="298450"/>
          </a:xfrm>
        </p:spPr>
        <p:txBody>
          <a:bodyPr>
            <a:normAutofit fontScale="90000"/>
          </a:bodyPr>
          <a:lstStyle/>
          <a:p>
            <a:r>
              <a:rPr lang="en-IN" dirty="0"/>
              <a:t>Tel Aviv</a:t>
            </a:r>
            <a:br>
              <a:rPr lang="en-IN" dirty="0"/>
            </a:b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0264" y="174146"/>
            <a:ext cx="4825546" cy="36191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85" y="1093864"/>
            <a:ext cx="2045334" cy="3738275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990748" y="2416405"/>
            <a:ext cx="786144" cy="3267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7104" y="3593320"/>
            <a:ext cx="4421627" cy="2763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112" y="4495803"/>
            <a:ext cx="3318560" cy="1742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0878" y="2480142"/>
            <a:ext cx="2298771" cy="17718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563636096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786C89-C540-42B7-8F63-87C2797E0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1654-96A5-4280-94F3-931C61A9F92C}" type="slidenum">
              <a:rPr lang="en-IN" smtClean="0"/>
              <a:pPr/>
              <a:t>9</a:t>
            </a:fld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C79E45-7B15-49F0-B812-FDE6036EA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37" y="67797"/>
            <a:ext cx="3642101" cy="66567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BBC174DC-7B76-4FC3-819E-BB83353C49BC}"/>
              </a:ext>
            </a:extLst>
          </p:cNvPr>
          <p:cNvSpPr/>
          <p:nvPr/>
        </p:nvSpPr>
        <p:spPr>
          <a:xfrm>
            <a:off x="678013" y="2508069"/>
            <a:ext cx="1022889" cy="3312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9FB234-A9CF-41B0-9E16-0D6AF5CAE1F0}"/>
              </a:ext>
            </a:extLst>
          </p:cNvPr>
          <p:cNvSpPr/>
          <p:nvPr/>
        </p:nvSpPr>
        <p:spPr>
          <a:xfrm>
            <a:off x="1428207" y="2714711"/>
            <a:ext cx="1134342" cy="2462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US-Jerusalem Embassy2019.jpg">
            <a:extLst>
              <a:ext uri="{FF2B5EF4-FFF2-40B4-BE49-F238E27FC236}">
                <a16:creationId xmlns:a16="http://schemas.microsoft.com/office/drawing/2014/main" id="{1F43F78C-666E-4130-A6AE-AE55692F1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9675" y="1384113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6996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Contoso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567A"/>
      </a:accent1>
      <a:accent2>
        <a:srgbClr val="0072C7"/>
      </a:accent2>
      <a:accent3>
        <a:srgbClr val="0D1D51"/>
      </a:accent3>
      <a:accent4>
        <a:srgbClr val="666666"/>
      </a:accent4>
      <a:accent5>
        <a:srgbClr val="3C76A6"/>
      </a:accent5>
      <a:accent6>
        <a:srgbClr val="1E44BC"/>
      </a:accent6>
      <a:hlink>
        <a:srgbClr val="0563C1"/>
      </a:hlink>
      <a:folHlink>
        <a:srgbClr val="954F72"/>
      </a:folHlink>
    </a:clrScheme>
    <a:fontScheme name="Contoso v1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toso BG Presentation Template - v4" id="{D2E7B854-57A4-4C49-92B6-079BF15553DA}" vid="{DDFBD5F9-7DC6-43CD-820E-691F3CC0D9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F4E1AF-DB5E-4764-961C-6F82B33E9E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19797F-2510-4681-A59B-FCD8F3733FE0}">
  <ds:schemaRefs>
    <ds:schemaRef ds:uri="http://schemas.microsoft.com/office/2006/metadata/properties"/>
    <ds:schemaRef ds:uri="http://purl.org/dc/terms/"/>
    <ds:schemaRef ds:uri="http://purl.org/dc/elements/1.1/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4C31332-3081-4BD9-AD6F-078B4521F35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spheres presentation</Template>
  <TotalTime>0</TotalTime>
  <Words>692</Words>
  <Application>Microsoft Office PowerPoint</Application>
  <PresentationFormat>On-screen Show (4:3)</PresentationFormat>
  <Paragraphs>138</Paragraphs>
  <Slides>32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Corbel</vt:lpstr>
      <vt:lpstr>Papyrus</vt:lpstr>
      <vt:lpstr>Symbol</vt:lpstr>
      <vt:lpstr>Wingdings</vt:lpstr>
      <vt:lpstr>Office Theme</vt:lpstr>
      <vt:lpstr>ISRAEL  2019</vt:lpstr>
      <vt:lpstr>PowerPoint Presentation</vt:lpstr>
      <vt:lpstr>PowerPoint Presentation</vt:lpstr>
      <vt:lpstr>PowerPoint Presentation</vt:lpstr>
      <vt:lpstr>Why?</vt:lpstr>
      <vt:lpstr>John Walvoord Israel in Prophecy, Page 26</vt:lpstr>
      <vt:lpstr>PowerPoint Presentation</vt:lpstr>
      <vt:lpstr>Tel Aviv </vt:lpstr>
      <vt:lpstr>PowerPoint Presentation</vt:lpstr>
      <vt:lpstr>Tel Aviv </vt:lpstr>
      <vt:lpstr>Ancient Joppa</vt:lpstr>
      <vt:lpstr>PowerPoint Presentation</vt:lpstr>
      <vt:lpstr>Ancient Joppa</vt:lpstr>
      <vt:lpstr>Caesarea Maritima</vt:lpstr>
      <vt:lpstr>Message of the Book of Acts</vt:lpstr>
      <vt:lpstr>PowerPoint Presentation</vt:lpstr>
      <vt:lpstr>PowerPoint Presentation</vt:lpstr>
      <vt:lpstr>MT. Carmel</vt:lpstr>
      <vt:lpstr>megiddo</vt:lpstr>
      <vt:lpstr>PowerPoint Presentation</vt:lpstr>
      <vt:lpstr>Satanic/Demonic Miracles</vt:lpstr>
      <vt:lpstr>PowerPoint Presentation</vt:lpstr>
      <vt:lpstr>STOPPED HERE</vt:lpstr>
      <vt:lpstr>PowerPoint Presentation</vt:lpstr>
      <vt:lpstr>Sepphoris </vt:lpstr>
      <vt:lpstr>PowerPoint Presentation</vt:lpstr>
      <vt:lpstr>Upper Galilee</vt:lpstr>
      <vt:lpstr>PowerPoint Presentation</vt:lpstr>
      <vt:lpstr>PowerPoint Presentation</vt:lpstr>
      <vt:lpstr>PowerPoint Presentation</vt:lpstr>
      <vt:lpstr>Christ’s Two Great Purposes in Coming Into the World</vt:lpstr>
      <vt:lpstr>Messengers of the Kingdom In Matthew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2019-03-08T02:32:45Z</dcterms:created>
  <dcterms:modified xsi:type="dcterms:W3CDTF">2019-03-10T15:50:02Z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