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3"/>
  </p:notesMasterIdLst>
  <p:sldIdLst>
    <p:sldId id="278" r:id="rId5"/>
    <p:sldId id="294" r:id="rId6"/>
    <p:sldId id="268" r:id="rId7"/>
    <p:sldId id="292" r:id="rId8"/>
    <p:sldId id="1351" r:id="rId9"/>
    <p:sldId id="288" r:id="rId10"/>
    <p:sldId id="5015" r:id="rId11"/>
    <p:sldId id="891" r:id="rId12"/>
    <p:sldId id="1099" r:id="rId13"/>
    <p:sldId id="5016" r:id="rId14"/>
    <p:sldId id="276" r:id="rId15"/>
    <p:sldId id="2763" r:id="rId16"/>
    <p:sldId id="2244" r:id="rId17"/>
    <p:sldId id="282" r:id="rId18"/>
    <p:sldId id="2382" r:id="rId19"/>
    <p:sldId id="5017" r:id="rId20"/>
    <p:sldId id="284" r:id="rId21"/>
    <p:sldId id="289" r:id="rId22"/>
    <p:sldId id="5018" r:id="rId23"/>
    <p:sldId id="290" r:id="rId24"/>
    <p:sldId id="2713" r:id="rId25"/>
    <p:sldId id="5019" r:id="rId26"/>
    <p:sldId id="5020" r:id="rId27"/>
    <p:sldId id="291" r:id="rId28"/>
    <p:sldId id="943" r:id="rId29"/>
    <p:sldId id="5021" r:id="rId30"/>
    <p:sldId id="293" r:id="rId31"/>
    <p:sldId id="96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C8"/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7949" autoAdjust="0"/>
  </p:normalViewPr>
  <p:slideViewPr>
    <p:cSldViewPr snapToGrid="0" showGuides="1">
      <p:cViewPr varScale="1">
        <p:scale>
          <a:sx n="110" d="100"/>
          <a:sy n="110" d="100"/>
        </p:scale>
        <p:origin x="16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IN" smtClean="0"/>
              <a:t>17-03-2019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23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1953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24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7584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26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8300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27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430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222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728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9665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733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6022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18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4974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328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7738" y="2173288"/>
            <a:ext cx="3857625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7738" y="4279972"/>
            <a:ext cx="3857625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09" y="728546"/>
            <a:ext cx="397924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1598" y="4484692"/>
            <a:ext cx="340533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09" y="728546"/>
            <a:ext cx="397924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750" y="1844882"/>
            <a:ext cx="1308938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1740" y="5012635"/>
            <a:ext cx="3400425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6107" y="4452338"/>
            <a:ext cx="290846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1564" y="4925641"/>
            <a:ext cx="319931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333" y="3429000"/>
            <a:ext cx="3758558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09" y="728546"/>
            <a:ext cx="397924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107" y="4452338"/>
            <a:ext cx="290846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564" y="4925641"/>
            <a:ext cx="319931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51598" y="4484692"/>
            <a:ext cx="340533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email</a:t>
            </a:r>
            <a:endParaRPr lang="en-IN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51740" y="5012635"/>
            <a:ext cx="3400425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dirty="0"/>
              <a:t>Website </a:t>
            </a:r>
            <a:r>
              <a:rPr lang="en-US" dirty="0" err="1"/>
              <a:t>url</a:t>
            </a:r>
            <a:r>
              <a:rPr lang="en-US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333" y="3158641"/>
            <a:ext cx="3758558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500" userDrawn="1">
          <p15:clr>
            <a:srgbClr val="FBAE40"/>
          </p15:clr>
        </p15:guide>
        <p15:guide id="4" pos="27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565508" y="708294"/>
            <a:ext cx="4000522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7738" y="2173288"/>
            <a:ext cx="3857625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7738" y="4279972"/>
            <a:ext cx="3857625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500" userDrawn="1">
          <p15:clr>
            <a:srgbClr val="FBAE40"/>
          </p15:clr>
        </p15:guide>
        <p15:guide id="4" pos="27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2564"/>
            <a:ext cx="78867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29" y="6260508"/>
            <a:ext cx="806570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13386" y="2819338"/>
            <a:ext cx="8917229" cy="8077326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80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80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153349"/>
            <a:ext cx="78867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5572533" y="-1843126"/>
            <a:ext cx="3327168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53" y="1825625"/>
            <a:ext cx="81283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5572533" y="-1843126"/>
            <a:ext cx="3327168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53" y="1825625"/>
            <a:ext cx="412789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5572533" y="-1843126"/>
            <a:ext cx="3327168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5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54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0" y="768485"/>
            <a:ext cx="3979247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4050590" y="-2003509"/>
            <a:ext cx="6687922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5572533" y="-1843126"/>
            <a:ext cx="3327168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defRPr/>
            </a:pPr>
            <a:endParaRPr 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3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7738" y="2173288"/>
            <a:ext cx="3857625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comes here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7738" y="4279972"/>
            <a:ext cx="3857625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09" y="728546"/>
            <a:ext cx="3979246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296229" y="-2049517"/>
            <a:ext cx="6687922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4852334" y="4233582"/>
            <a:ext cx="1899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500" userDrawn="1">
          <p15:clr>
            <a:srgbClr val="FBAE40"/>
          </p15:clr>
        </p15:guide>
        <p15:guide id="4" pos="27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6379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9BA107C8-E7EA-41B0-8F9F-A4E1625AC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DD6048B9-A945-4E72-9014-A860B4794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BD7A843B-4588-4BF8-8D20-D97BCF940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DF768-090C-4FCD-9AEB-62BD5D105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423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5C054-86E2-4D94-8FCE-3B5F2CC2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387B1-C456-49DA-8EE3-2352D5DD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6A32-B6A3-4F25-85C2-18BAA363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312CD-29D5-4B68-98EA-1B48731C9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057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2564"/>
            <a:ext cx="78867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04541" y="1154832"/>
            <a:ext cx="5925394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44781" y="2270377"/>
            <a:ext cx="46548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20" y="1825625"/>
            <a:ext cx="3685642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3778241" y="4336094"/>
            <a:ext cx="142875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486" y="0"/>
            <a:ext cx="4730515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499596"/>
            <a:ext cx="3702908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499596"/>
            <a:ext cx="3702908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20" y="1825625"/>
            <a:ext cx="3685642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5890847" y="988537"/>
            <a:ext cx="3246847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3830862" y="633613"/>
            <a:ext cx="4178931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91409" y="988536"/>
            <a:ext cx="3663636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6231136" y="1630019"/>
            <a:ext cx="2912864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7375276" y="1823757"/>
            <a:ext cx="624078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498739" y="1988374"/>
            <a:ext cx="377155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1" y="1630019"/>
            <a:ext cx="2912864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144508" y="1823757"/>
            <a:ext cx="624078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44" y="3207025"/>
            <a:ext cx="2584175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12864" y="1630019"/>
            <a:ext cx="331827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95618" y="3207025"/>
            <a:ext cx="25839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64344" y="2711637"/>
            <a:ext cx="258417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95343" y="2711637"/>
            <a:ext cx="258417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7970" y="1988374"/>
            <a:ext cx="377155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4949428" y="4707909"/>
            <a:ext cx="4194572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61547" y="1648187"/>
            <a:ext cx="4281854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00" y="2863158"/>
            <a:ext cx="30555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82027" y="1903729"/>
            <a:ext cx="2584175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495938" y="1648186"/>
            <a:ext cx="30555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606782" y="4963451"/>
            <a:ext cx="2584175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3813573" y="1652763"/>
            <a:ext cx="751424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62227" y="1850969"/>
            <a:ext cx="454115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4575433" y="4707908"/>
            <a:ext cx="751424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24087" y="4906114"/>
            <a:ext cx="454115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5572533" y="-1843126"/>
            <a:ext cx="3327168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5572533" y="-1843126"/>
            <a:ext cx="3327168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715605" y="1698469"/>
            <a:ext cx="1296999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2855654" y="1698469"/>
            <a:ext cx="1296999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4984706" y="1698469"/>
            <a:ext cx="1296999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7123994" y="1698469"/>
            <a:ext cx="1296999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3008975" y="1778212"/>
            <a:ext cx="990357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5138027" y="1778212"/>
            <a:ext cx="990357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7277315" y="1778212"/>
            <a:ext cx="990357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868926" y="1778212"/>
            <a:ext cx="990357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54" y="246621"/>
            <a:ext cx="836295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386953" y="-16721"/>
            <a:ext cx="943964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35" y="6261436"/>
            <a:ext cx="804764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8528752" y="6409398"/>
            <a:ext cx="210038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2772" y="6455740"/>
            <a:ext cx="220845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7729" y="1848536"/>
            <a:ext cx="1072753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967778" y="1848536"/>
            <a:ext cx="1072753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96830" y="1848536"/>
            <a:ext cx="1072753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6117" y="1848536"/>
            <a:ext cx="1072753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IN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41" y="4052307"/>
            <a:ext cx="1941529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93341" y="3539268"/>
            <a:ext cx="1941529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533390" y="4052307"/>
            <a:ext cx="1941529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533390" y="3539268"/>
            <a:ext cx="1941529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662442" y="4052307"/>
            <a:ext cx="1941529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662442" y="3539268"/>
            <a:ext cx="1941529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6801729" y="4052307"/>
            <a:ext cx="1941529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801729" y="3539268"/>
            <a:ext cx="1941529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IN" smtClean="0"/>
              <a:t>17-03-2019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44" userDrawn="1">
          <p15:clr>
            <a:srgbClr val="F26B43"/>
          </p15:clr>
        </p15:guide>
        <p15:guide id="4" pos="55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7646" y="2120534"/>
            <a:ext cx="3857625" cy="2090808"/>
          </a:xfrm>
        </p:spPr>
        <p:txBody>
          <a:bodyPr/>
          <a:lstStyle/>
          <a:p>
            <a:r>
              <a:rPr lang="en-US" dirty="0"/>
              <a:t>ISRAEL </a:t>
            </a:r>
            <a:br>
              <a:rPr lang="en-US" dirty="0"/>
            </a:br>
            <a:r>
              <a:rPr lang="en-US" dirty="0"/>
              <a:t>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7646" y="4227218"/>
            <a:ext cx="3857625" cy="503167"/>
          </a:xfrm>
        </p:spPr>
        <p:txBody>
          <a:bodyPr/>
          <a:lstStyle/>
          <a:p>
            <a:r>
              <a:rPr lang="en-US" dirty="0"/>
              <a:t>ANDY WOODS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1116" y="757560"/>
            <a:ext cx="5305661" cy="5305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839559" y="4746259"/>
            <a:ext cx="2078435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16474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607" y="866012"/>
            <a:ext cx="1755007" cy="25322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788" y="2659446"/>
            <a:ext cx="1970107" cy="14775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413" y="4366528"/>
            <a:ext cx="3241325" cy="21514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481" y="1009832"/>
            <a:ext cx="2574925" cy="43513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800" dirty="0"/>
              <a:t>Caesarea Philippi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800" dirty="0"/>
              <a:t>Temple of Pan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481" y="283812"/>
            <a:ext cx="5484813" cy="5032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IN" dirty="0"/>
              <a:t>Upper Galilee</a:t>
            </a:r>
          </a:p>
        </p:txBody>
      </p:sp>
      <p:sp>
        <p:nvSpPr>
          <p:cNvPr id="12" name="Oval 11"/>
          <p:cNvSpPr/>
          <p:nvPr/>
        </p:nvSpPr>
        <p:spPr>
          <a:xfrm flipH="1" flipV="1">
            <a:off x="3205319" y="1118742"/>
            <a:ext cx="678407" cy="375836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55277" y="5917223"/>
            <a:ext cx="1195754" cy="36980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94" y="3556161"/>
            <a:ext cx="4497688" cy="2993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762" y="474352"/>
            <a:ext cx="4264133" cy="19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96112" y="2148920"/>
            <a:ext cx="2760771" cy="2074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2" y="2318856"/>
            <a:ext cx="2849348" cy="144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01047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DAB4D5B-508E-4FA0-B433-83D71F2F1D0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25651" y="275165"/>
            <a:ext cx="5692699" cy="132366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/>
              <a:t>Christ’s Two Great Purposes in Coming Into the World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83BE43A-A2FA-4001-904E-21DF1C3042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1956253"/>
            <a:ext cx="8128000" cy="3146866"/>
          </a:xfrm>
        </p:spPr>
        <p:txBody>
          <a:bodyPr/>
          <a:lstStyle/>
          <a:p>
            <a:pPr marL="569913" indent="-56991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dirty="0"/>
              <a:t>“From that time on”</a:t>
            </a:r>
          </a:p>
          <a:p>
            <a:pPr marL="569913" lvl="1" indent="-56991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dirty="0"/>
              <a:t>Matt 4:17 – offer kingdom to Israel; fulfilled at Second Advent</a:t>
            </a:r>
          </a:p>
          <a:p>
            <a:pPr marL="569913" lvl="1" indent="-56991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sz="3200" dirty="0"/>
              <a:t>Matt 16:21 – Crucifixion and resurrection; fulfilled at First Advent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7200"/>
            <a:ext cx="8534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altLang="en-US" sz="4000" b="1" dirty="0"/>
              <a:t>Messengers of the Kingdom In Matthew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11041" y="2044337"/>
            <a:ext cx="4471034" cy="3581400"/>
          </a:xfrm>
        </p:spPr>
        <p:txBody>
          <a:bodyPr>
            <a:normAutofit/>
          </a:bodyPr>
          <a:lstStyle/>
          <a:p>
            <a:pPr marL="569913" indent="-56991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dirty="0"/>
              <a:t>John the Baptist – 3:2</a:t>
            </a:r>
          </a:p>
          <a:p>
            <a:pPr marL="569913" indent="-56991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dirty="0"/>
              <a:t>Jesus Christ – 4:17</a:t>
            </a:r>
          </a:p>
          <a:p>
            <a:pPr marL="569913" indent="-56991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dirty="0"/>
              <a:t>12 Apostles – 10:5-7</a:t>
            </a:r>
          </a:p>
          <a:p>
            <a:pPr marL="569913" indent="-56991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dirty="0"/>
              <a:t>Seventy – Luke 10:1, 9</a:t>
            </a:r>
          </a:p>
        </p:txBody>
      </p:sp>
      <p:pic>
        <p:nvPicPr>
          <p:cNvPr id="145412" name="Picture 4" descr="j0275620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503" y="1905000"/>
            <a:ext cx="4048125" cy="3292475"/>
          </a:xfrm>
        </p:spPr>
      </p:pic>
      <p:sp>
        <p:nvSpPr>
          <p:cNvPr id="145413" name="TextBox 4"/>
          <p:cNvSpPr txBox="1">
            <a:spLocks noChangeArrowheads="1"/>
          </p:cNvSpPr>
          <p:nvPr/>
        </p:nvSpPr>
        <p:spPr bwMode="auto">
          <a:xfrm>
            <a:off x="2290764" y="6324600"/>
            <a:ext cx="4562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kern="0" dirty="0">
                <a:latin typeface="Calibri" panose="020F0502020204030204" pitchFamily="34" charset="0"/>
              </a:rPr>
              <a:t>Toussaint, </a:t>
            </a:r>
            <a:r>
              <a:rPr lang="en-US" altLang="en-US" i="1" kern="0" dirty="0">
                <a:latin typeface="Calibri" panose="020F0502020204030204" pitchFamily="34" charset="0"/>
              </a:rPr>
              <a:t>Behold the King</a:t>
            </a:r>
            <a:r>
              <a:rPr lang="en-US" altLang="en-US" kern="0" dirty="0">
                <a:latin typeface="Calibri" panose="020F0502020204030204" pitchFamily="34" charset="0"/>
              </a:rPr>
              <a:t>, 18-20</a:t>
            </a:r>
          </a:p>
        </p:txBody>
      </p:sp>
    </p:spTree>
    <p:extLst>
      <p:ext uri="{BB962C8B-B14F-4D97-AF65-F5344CB8AC3E}">
        <p14:creationId xmlns:p14="http://schemas.microsoft.com/office/powerpoint/2010/main" val="32452167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an to beershe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010400" cy="646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83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63" y="940777"/>
            <a:ext cx="4438252" cy="45015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dirty="0"/>
              <a:t>Tel Dan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62" y="438050"/>
            <a:ext cx="5484537" cy="502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dirty="0"/>
              <a:t>Upper Galilee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983" y="4208153"/>
            <a:ext cx="4638553" cy="2446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9" y="1475725"/>
            <a:ext cx="5363308" cy="24593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7477" y="3701562"/>
            <a:ext cx="1679246" cy="233504"/>
          </a:xfrm>
          <a:prstGeom prst="rect">
            <a:avLst/>
          </a:prstGeom>
          <a:solidFill>
            <a:srgbClr val="679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299" y="2286000"/>
            <a:ext cx="2914318" cy="1649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75" y="217534"/>
            <a:ext cx="2432037" cy="1998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val 11"/>
          <p:cNvSpPr/>
          <p:nvPr/>
        </p:nvSpPr>
        <p:spPr>
          <a:xfrm flipH="1" flipV="1">
            <a:off x="7187145" y="241601"/>
            <a:ext cx="437006" cy="293161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14" y="4055872"/>
            <a:ext cx="3660708" cy="2493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50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18297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8598" y="841073"/>
            <a:ext cx="4438650" cy="450056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dirty="0"/>
              <a:t>Tel Dan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0519" y="250374"/>
            <a:ext cx="5484813" cy="5032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IN" dirty="0"/>
              <a:t>Upper Galilee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0983" y="4208153"/>
            <a:ext cx="4638553" cy="2446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69" y="1475725"/>
            <a:ext cx="5363308" cy="24593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7477" y="3701562"/>
            <a:ext cx="1679246" cy="233504"/>
          </a:xfrm>
          <a:prstGeom prst="rect">
            <a:avLst/>
          </a:prstGeom>
          <a:solidFill>
            <a:srgbClr val="679C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299" y="2286000"/>
            <a:ext cx="2914318" cy="1649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075" y="217534"/>
            <a:ext cx="2432037" cy="1998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val 11"/>
          <p:cNvSpPr/>
          <p:nvPr/>
        </p:nvSpPr>
        <p:spPr>
          <a:xfrm flipH="1" flipV="1">
            <a:off x="7187145" y="241601"/>
            <a:ext cx="437006" cy="293161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914" y="4055872"/>
            <a:ext cx="3660708" cy="2493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3105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5223" y="614365"/>
            <a:ext cx="5305425" cy="53054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91173" y="2854539"/>
            <a:ext cx="1267188" cy="5245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68170" y="525832"/>
            <a:ext cx="4202722" cy="35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34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95" y="946638"/>
            <a:ext cx="4250147" cy="3187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18</a:t>
            </a:fld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62" y="438050"/>
            <a:ext cx="5484537" cy="502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dirty="0"/>
              <a:t>Sea of Galilee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2438" y="4332650"/>
            <a:ext cx="3276526" cy="2310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13" y="3295925"/>
            <a:ext cx="2102718" cy="334718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flipH="1" flipV="1">
            <a:off x="1487526" y="3638681"/>
            <a:ext cx="858404" cy="375836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123" y="354022"/>
            <a:ext cx="4929481" cy="3780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501566" y="4521376"/>
            <a:ext cx="2698441" cy="2028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749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3777A0-4E44-4A6C-9068-0A69D797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19</a:t>
            </a:fld>
            <a:endParaRPr lang="en-IN" dirty="0"/>
          </a:p>
        </p:txBody>
      </p:sp>
      <p:pic>
        <p:nvPicPr>
          <p:cNvPr id="1026" name="Picture 2" descr="https://upload.wikimedia.org/wikipedia/commons/thumb/d/d8/JesusBoat.jpg/1280px-JesusBoat.jpg">
            <a:extLst>
              <a:ext uri="{FF2B5EF4-FFF2-40B4-BE49-F238E27FC236}">
                <a16:creationId xmlns:a16="http://schemas.microsoft.com/office/drawing/2014/main" id="{746781C3-0E21-4834-8E7E-5C5CAB59F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246" y="0"/>
            <a:ext cx="4573754" cy="35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esus boat museum">
            <a:extLst>
              <a:ext uri="{FF2B5EF4-FFF2-40B4-BE49-F238E27FC236}">
                <a16:creationId xmlns:a16="http://schemas.microsoft.com/office/drawing/2014/main" id="{CF41A87A-4481-4A23-8A39-6050FF95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11048"/>
            <a:ext cx="4324027" cy="324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ennesaret sea of galilee">
            <a:extLst>
              <a:ext uri="{FF2B5EF4-FFF2-40B4-BE49-F238E27FC236}">
                <a16:creationId xmlns:a16="http://schemas.microsoft.com/office/drawing/2014/main" id="{2E56CE62-5FC7-43EB-8E0A-BB1C22C1F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461" y="87178"/>
            <a:ext cx="3378630" cy="337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jesus boat museum">
            <a:extLst>
              <a:ext uri="{FF2B5EF4-FFF2-40B4-BE49-F238E27FC236}">
                <a16:creationId xmlns:a16="http://schemas.microsoft.com/office/drawing/2014/main" id="{629E42AE-107E-407D-98AA-25E98BD4F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77118" y="3816371"/>
            <a:ext cx="4640751" cy="20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6087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7006"/>
            <a:ext cx="9144000" cy="1980941"/>
          </a:xfrm>
        </p:spPr>
        <p:txBody>
          <a:bodyPr anchor="ctr"/>
          <a:lstStyle/>
          <a:p>
            <a:r>
              <a:rPr lang="en-IN" sz="3200" dirty="0">
                <a:latin typeface="Papyrus" panose="03070502060502030205" pitchFamily="66" charset="0"/>
              </a:rPr>
              <a:t>Tel Aviv, Joppa, Caesarea </a:t>
            </a:r>
            <a:r>
              <a:rPr lang="en-IN" sz="3200" dirty="0" err="1">
                <a:latin typeface="Papyrus" panose="03070502060502030205" pitchFamily="66" charset="0"/>
              </a:rPr>
              <a:t>Maritma</a:t>
            </a:r>
            <a:r>
              <a:rPr lang="en-IN" sz="3200" dirty="0">
                <a:latin typeface="Papyrus" panose="03070502060502030205" pitchFamily="66" charset="0"/>
              </a:rPr>
              <a:t>, </a:t>
            </a:r>
          </a:p>
          <a:p>
            <a:r>
              <a:rPr lang="en-IN" sz="3200" dirty="0">
                <a:latin typeface="Papyrus" panose="03070502060502030205" pitchFamily="66" charset="0"/>
              </a:rPr>
              <a:t>Mt. Carmel, Megiddo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84" y="1892229"/>
            <a:ext cx="6116833" cy="4587625"/>
          </a:xfrm>
        </p:spPr>
      </p:pic>
    </p:spTree>
    <p:extLst>
      <p:ext uri="{BB962C8B-B14F-4D97-AF65-F5344CB8AC3E}">
        <p14:creationId xmlns:p14="http://schemas.microsoft.com/office/powerpoint/2010/main" val="1050825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65" y="1417910"/>
            <a:ext cx="2121766" cy="157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06" y="3109747"/>
            <a:ext cx="2488223" cy="3544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63" y="1090939"/>
            <a:ext cx="2574368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800" dirty="0"/>
              <a:t>Sermon on the Mount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20</a:t>
            </a:fld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62" y="438050"/>
            <a:ext cx="5484537" cy="502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dirty="0"/>
              <a:t>Mt of Beatitudes</a:t>
            </a:r>
          </a:p>
        </p:txBody>
      </p:sp>
      <p:sp>
        <p:nvSpPr>
          <p:cNvPr id="12" name="Oval 11"/>
          <p:cNvSpPr/>
          <p:nvPr/>
        </p:nvSpPr>
        <p:spPr>
          <a:xfrm flipH="1" flipV="1">
            <a:off x="687421" y="3030619"/>
            <a:ext cx="858404" cy="398381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644" y="382108"/>
            <a:ext cx="4872336" cy="3196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7750" y="3068361"/>
            <a:ext cx="2257205" cy="3481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Oval 17"/>
          <p:cNvSpPr/>
          <p:nvPr/>
        </p:nvSpPr>
        <p:spPr>
          <a:xfrm flipH="1" flipV="1">
            <a:off x="4454131" y="2171902"/>
            <a:ext cx="640265" cy="624050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357" y="3997741"/>
            <a:ext cx="3645260" cy="2551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3497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03343"/>
            <a:ext cx="8860920" cy="66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49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77200"/>
            <a:ext cx="85344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altLang="en-US" sz="4000" b="1" dirty="0"/>
              <a:t>Messengers of the Kingdom In Matthew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11041" y="2044337"/>
            <a:ext cx="4471034" cy="3581400"/>
          </a:xfrm>
        </p:spPr>
        <p:txBody>
          <a:bodyPr>
            <a:normAutofit/>
          </a:bodyPr>
          <a:lstStyle/>
          <a:p>
            <a:pPr marL="569913" indent="-56991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dirty="0"/>
              <a:t>John the Baptist – 3:2</a:t>
            </a:r>
          </a:p>
          <a:p>
            <a:pPr marL="569913" indent="-56991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dirty="0"/>
              <a:t>Jesus Christ – 4:17</a:t>
            </a:r>
          </a:p>
          <a:p>
            <a:pPr marL="569913" indent="-56991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dirty="0"/>
              <a:t>12 Apostles – 10:5-7</a:t>
            </a:r>
          </a:p>
          <a:p>
            <a:pPr marL="569913" indent="-569913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altLang="en-US" sz="3200" dirty="0"/>
              <a:t>Seventy – Luke 10:1, 9</a:t>
            </a:r>
          </a:p>
        </p:txBody>
      </p:sp>
      <p:pic>
        <p:nvPicPr>
          <p:cNvPr id="145412" name="Picture 4" descr="j0275620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503" y="1905000"/>
            <a:ext cx="4048125" cy="3292475"/>
          </a:xfrm>
        </p:spPr>
      </p:pic>
      <p:sp>
        <p:nvSpPr>
          <p:cNvPr id="145413" name="TextBox 4"/>
          <p:cNvSpPr txBox="1">
            <a:spLocks noChangeArrowheads="1"/>
          </p:cNvSpPr>
          <p:nvPr/>
        </p:nvSpPr>
        <p:spPr bwMode="auto">
          <a:xfrm>
            <a:off x="2290764" y="6324600"/>
            <a:ext cx="4562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kern="0" dirty="0">
                <a:latin typeface="Calibri" panose="020F0502020204030204" pitchFamily="34" charset="0"/>
              </a:rPr>
              <a:t>Toussaint, </a:t>
            </a:r>
            <a:r>
              <a:rPr lang="en-US" altLang="en-US" i="1" kern="0" dirty="0">
                <a:latin typeface="Calibri" panose="020F0502020204030204" pitchFamily="34" charset="0"/>
              </a:rPr>
              <a:t>Behold the King</a:t>
            </a:r>
            <a:r>
              <a:rPr lang="en-US" altLang="en-US" kern="0" dirty="0">
                <a:latin typeface="Calibri" panose="020F0502020204030204" pitchFamily="34" charset="0"/>
              </a:rPr>
              <a:t>, 18-20</a:t>
            </a:r>
          </a:p>
        </p:txBody>
      </p:sp>
    </p:spTree>
    <p:extLst>
      <p:ext uri="{BB962C8B-B14F-4D97-AF65-F5344CB8AC3E}">
        <p14:creationId xmlns:p14="http://schemas.microsoft.com/office/powerpoint/2010/main" val="330900264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65" y="1417910"/>
            <a:ext cx="2121766" cy="157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06" y="3109747"/>
            <a:ext cx="2488223" cy="3544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23</a:t>
            </a:fld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906" y="922245"/>
            <a:ext cx="2574925" cy="43513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800" dirty="0"/>
              <a:t>Sermon on the Mount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8020" y="333743"/>
            <a:ext cx="5484813" cy="5032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IN" dirty="0"/>
              <a:t>Mt of Beatitudes</a:t>
            </a:r>
          </a:p>
        </p:txBody>
      </p:sp>
      <p:sp>
        <p:nvSpPr>
          <p:cNvPr id="12" name="Oval 11"/>
          <p:cNvSpPr/>
          <p:nvPr/>
        </p:nvSpPr>
        <p:spPr>
          <a:xfrm flipH="1" flipV="1">
            <a:off x="687420" y="3030617"/>
            <a:ext cx="908904" cy="398381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644" y="382108"/>
            <a:ext cx="4872336" cy="3196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7750" y="3068361"/>
            <a:ext cx="2257205" cy="34810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Oval 17"/>
          <p:cNvSpPr/>
          <p:nvPr/>
        </p:nvSpPr>
        <p:spPr>
          <a:xfrm flipH="1" flipV="1">
            <a:off x="4454131" y="2171902"/>
            <a:ext cx="640265" cy="624050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357" y="3997741"/>
            <a:ext cx="3645260" cy="2551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538733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7327" y="303752"/>
            <a:ext cx="4233793" cy="2456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552" y="3063004"/>
            <a:ext cx="2777066" cy="3544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62" y="1059469"/>
            <a:ext cx="3242499" cy="43828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800" dirty="0"/>
              <a:t>Peter’s family home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800" dirty="0"/>
              <a:t>Synagogue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24</a:t>
            </a:fld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62" y="438050"/>
            <a:ext cx="5484537" cy="502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dirty="0"/>
              <a:t>Capernaum</a:t>
            </a:r>
          </a:p>
        </p:txBody>
      </p:sp>
      <p:sp>
        <p:nvSpPr>
          <p:cNvPr id="12" name="Oval 11"/>
          <p:cNvSpPr/>
          <p:nvPr/>
        </p:nvSpPr>
        <p:spPr>
          <a:xfrm flipH="1" flipV="1">
            <a:off x="6788293" y="3027352"/>
            <a:ext cx="858404" cy="706112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7030" y="1502838"/>
            <a:ext cx="1801071" cy="2230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079" y="4099401"/>
            <a:ext cx="2877732" cy="235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307" y="3902337"/>
            <a:ext cx="2580266" cy="2705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2" y="1685535"/>
            <a:ext cx="2717021" cy="17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3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D56ED805-717B-4D8B-88F1-F6A9FDD06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6096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7 “I AM” statements in John</a:t>
            </a:r>
          </a:p>
        </p:txBody>
      </p:sp>
      <p:graphicFrame>
        <p:nvGraphicFramePr>
          <p:cNvPr id="16416" name="Group 32">
            <a:extLst>
              <a:ext uri="{FF2B5EF4-FFF2-40B4-BE49-F238E27FC236}">
                <a16:creationId xmlns:a16="http://schemas.microsoft.com/office/drawing/2014/main" id="{576FD2DA-20DC-45D9-BC76-B21E8ABF6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816500"/>
              </p:ext>
            </p:extLst>
          </p:nvPr>
        </p:nvGraphicFramePr>
        <p:xfrm>
          <a:off x="1600200" y="990600"/>
          <a:ext cx="7391400" cy="5476877"/>
        </p:xfrm>
        <a:graphic>
          <a:graphicData uri="http://schemas.openxmlformats.org/drawingml/2006/table">
            <a:tbl>
              <a:tblPr/>
              <a:tblGrid>
                <a:gridCol w="554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Bread of Life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6:35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Light of the world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8:12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Gate for the sheep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10:7; cf. v.9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Good Shepherd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10:11,14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Resurrection and the Life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11:25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Way and the Truth and the Life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14:6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I am the true Vine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badi MT Condensed Light" pitchFamily="34" charset="0"/>
                        </a:rPr>
                        <a:t>15:1; cf. v.5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9182" name="Picture 2">
            <a:extLst>
              <a:ext uri="{FF2B5EF4-FFF2-40B4-BE49-F238E27FC236}">
                <a16:creationId xmlns:a16="http://schemas.microsoft.com/office/drawing/2014/main" id="{ACFAE9DD-3E4D-45C1-A45A-067EA5CF7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144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7327" y="303752"/>
            <a:ext cx="4233793" cy="2456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552" y="3063004"/>
            <a:ext cx="2777066" cy="3544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26</a:t>
            </a:fld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2059" y="972075"/>
            <a:ext cx="3243263" cy="43830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800" dirty="0"/>
              <a:t>Peter’s family home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800" dirty="0"/>
              <a:t>Synagogue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4623" y="333638"/>
            <a:ext cx="5484813" cy="5032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IN" dirty="0"/>
              <a:t>Capernaum</a:t>
            </a:r>
          </a:p>
        </p:txBody>
      </p:sp>
      <p:sp>
        <p:nvSpPr>
          <p:cNvPr id="12" name="Oval 11"/>
          <p:cNvSpPr/>
          <p:nvPr/>
        </p:nvSpPr>
        <p:spPr>
          <a:xfrm flipH="1" flipV="1">
            <a:off x="6788293" y="3027352"/>
            <a:ext cx="858404" cy="706112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7030" y="1502838"/>
            <a:ext cx="1801071" cy="2230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079" y="4099401"/>
            <a:ext cx="2877732" cy="235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307" y="3902337"/>
            <a:ext cx="2580266" cy="2705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2" y="1685535"/>
            <a:ext cx="2717021" cy="17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789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552" y="3063004"/>
            <a:ext cx="2777066" cy="3544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62" y="1059469"/>
            <a:ext cx="3242499" cy="43828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800" dirty="0"/>
              <a:t>Peter’s Primacy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800" dirty="0"/>
              <a:t>Feeding of 5000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27</a:t>
            </a:fld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62" y="438050"/>
            <a:ext cx="5484537" cy="502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dirty="0"/>
              <a:t>Tabgha</a:t>
            </a:r>
          </a:p>
        </p:txBody>
      </p:sp>
      <p:sp>
        <p:nvSpPr>
          <p:cNvPr id="12" name="Oval 11"/>
          <p:cNvSpPr/>
          <p:nvPr/>
        </p:nvSpPr>
        <p:spPr>
          <a:xfrm flipH="1" flipV="1">
            <a:off x="6496681" y="3429000"/>
            <a:ext cx="858404" cy="706112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350" y="238083"/>
            <a:ext cx="4063843" cy="2712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3"/>
          <a:stretch/>
        </p:blipFill>
        <p:spPr>
          <a:xfrm>
            <a:off x="2310906" y="221393"/>
            <a:ext cx="1798692" cy="137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16" y="1953260"/>
            <a:ext cx="3359745" cy="447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338" y="2863057"/>
            <a:ext cx="1996052" cy="3569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8184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456C12-2B09-46C9-9967-B2EC1D35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87627" y="137160"/>
            <a:ext cx="8768747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7006"/>
            <a:ext cx="9144000" cy="1980941"/>
          </a:xfrm>
        </p:spPr>
        <p:txBody>
          <a:bodyPr anchor="ctr"/>
          <a:lstStyle/>
          <a:p>
            <a:r>
              <a:rPr lang="en-IN" sz="3200" dirty="0" err="1">
                <a:latin typeface="Papyrus" panose="03070502060502030205" pitchFamily="66" charset="0"/>
              </a:rPr>
              <a:t>Sepphoris</a:t>
            </a:r>
            <a:r>
              <a:rPr lang="en-IN" sz="3200" dirty="0">
                <a:latin typeface="Papyrus" panose="03070502060502030205" pitchFamily="66" charset="0"/>
              </a:rPr>
              <a:t>, Upper Galilee/Caesarea-Philippi </a:t>
            </a:r>
            <a:r>
              <a:rPr lang="en-IN" sz="3200" dirty="0" err="1">
                <a:latin typeface="Papyrus" panose="03070502060502030205" pitchFamily="66" charset="0"/>
              </a:rPr>
              <a:t>andTel</a:t>
            </a:r>
            <a:r>
              <a:rPr lang="en-IN" sz="3200" dirty="0">
                <a:latin typeface="Papyrus" panose="03070502060502030205" pitchFamily="66" charset="0"/>
              </a:rPr>
              <a:t> Dan, Sea of Galilee, Mt.  of Beatitudes, Capernaum, </a:t>
            </a:r>
            <a:r>
              <a:rPr lang="en-IN" sz="3200" dirty="0" err="1">
                <a:latin typeface="Papyrus" panose="03070502060502030205" pitchFamily="66" charset="0"/>
              </a:rPr>
              <a:t>Tabgha</a:t>
            </a:r>
            <a:r>
              <a:rPr lang="en-IN" sz="3200" dirty="0">
                <a:latin typeface="Papyrus" panose="03070502060502030205" pitchFamily="66" charset="0"/>
              </a:rPr>
              <a:t>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584" y="1892229"/>
            <a:ext cx="6116833" cy="4587625"/>
          </a:xfrm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50" y="1878159"/>
            <a:ext cx="2249964" cy="31764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5" y="847690"/>
            <a:ext cx="3138853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2000" dirty="0"/>
              <a:t>Traditional birthplace of Mary, Mother of Jesus</a:t>
            </a:r>
            <a:endParaRPr lang="en-IN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2000" dirty="0"/>
              <a:t>“Mona Lisa of Galilee”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4</a:t>
            </a:fld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63" y="579569"/>
            <a:ext cx="4066277" cy="424209"/>
          </a:xfrm>
        </p:spPr>
        <p:txBody>
          <a:bodyPr/>
          <a:lstStyle/>
          <a:p>
            <a:pPr indent="-457200">
              <a:lnSpc>
                <a:spcPct val="100000"/>
              </a:lnSpc>
            </a:pPr>
            <a:r>
              <a:rPr lang="en-IN" dirty="0"/>
              <a:t>Sepphoris</a:t>
            </a:r>
            <a:br>
              <a:rPr lang="en-IN" dirty="0"/>
            </a:br>
            <a:endParaRPr lang="en-IN" dirty="0"/>
          </a:p>
        </p:txBody>
      </p:sp>
      <p:sp>
        <p:nvSpPr>
          <p:cNvPr id="12" name="Oval 11"/>
          <p:cNvSpPr/>
          <p:nvPr/>
        </p:nvSpPr>
        <p:spPr>
          <a:xfrm flipH="1" flipV="1">
            <a:off x="699428" y="2081498"/>
            <a:ext cx="1438155" cy="415515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978" y="1998780"/>
            <a:ext cx="5472708" cy="38856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422" y="204851"/>
            <a:ext cx="2438581" cy="1876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296" y="122134"/>
            <a:ext cx="2798536" cy="20913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313" y="5092621"/>
            <a:ext cx="4275692" cy="1385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09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E9192-E873-4E80-9751-60A03C19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Galatians 4:4</a:t>
            </a:r>
          </a:p>
          <a:p>
            <a:pPr algn="just"/>
            <a:r>
              <a:rPr lang="en-US" sz="3600" dirty="0">
                <a:solidFill>
                  <a:schemeClr val="bg1"/>
                </a:solidFill>
                <a:latin typeface="+mn-lt"/>
              </a:rPr>
              <a:t>“But when the</a:t>
            </a:r>
            <a:r>
              <a:rPr lang="en-US" sz="3600" dirty="0">
                <a:solidFill>
                  <a:srgbClr val="FFFFCC"/>
                </a:solidFill>
                <a:latin typeface="+mn-lt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latin typeface="+mn-lt"/>
              </a:rPr>
              <a:t>fullness of the time</a:t>
            </a:r>
            <a:r>
              <a:rPr lang="en-US" sz="3600" dirty="0">
                <a:solidFill>
                  <a:srgbClr val="FFFFCC"/>
                </a:solidFill>
                <a:latin typeface="+mn-lt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came, God sent forth His Son, born of a woman, born under the Law.”</a:t>
            </a:r>
          </a:p>
        </p:txBody>
      </p:sp>
    </p:spTree>
    <p:extLst>
      <p:ext uri="{BB962C8B-B14F-4D97-AF65-F5344CB8AC3E}">
        <p14:creationId xmlns:p14="http://schemas.microsoft.com/office/powerpoint/2010/main" val="164271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607" y="866012"/>
            <a:ext cx="1755007" cy="25322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788" y="2659446"/>
            <a:ext cx="1970107" cy="14775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413" y="4366528"/>
            <a:ext cx="3241325" cy="21514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63" y="1090939"/>
            <a:ext cx="2574368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800" dirty="0"/>
              <a:t>Caesarea Philippi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800" dirty="0"/>
              <a:t>Temple of Pan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62" y="438050"/>
            <a:ext cx="5484537" cy="5027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IN" dirty="0"/>
              <a:t>Upper Galilee</a:t>
            </a:r>
          </a:p>
        </p:txBody>
      </p:sp>
      <p:sp>
        <p:nvSpPr>
          <p:cNvPr id="12" name="Oval 11"/>
          <p:cNvSpPr/>
          <p:nvPr/>
        </p:nvSpPr>
        <p:spPr>
          <a:xfrm flipH="1" flipV="1">
            <a:off x="3205319" y="1118742"/>
            <a:ext cx="678407" cy="375836"/>
          </a:xfrm>
          <a:prstGeom prst="ellipse">
            <a:avLst/>
          </a:prstGeom>
          <a:noFill/>
          <a:ln w="57150">
            <a:solidFill>
              <a:srgbClr val="FF0000">
                <a:alpha val="4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55277" y="5917223"/>
            <a:ext cx="1195754" cy="36980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94" y="3556161"/>
            <a:ext cx="4497688" cy="2993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762" y="474352"/>
            <a:ext cx="4264133" cy="19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96112" y="2148920"/>
            <a:ext cx="2760771" cy="20741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2" y="2318856"/>
            <a:ext cx="2849348" cy="144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9900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D45B8-39AC-47F1-9410-ED4B6BFD8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600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16:18</a:t>
            </a:r>
          </a:p>
          <a:p>
            <a:pPr algn="just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also say to you that you are Peter, and upon this rock I will build My church;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gates of Hades will not overpower it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9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F9A5134-1DDE-4303-A330-EB5AFF5862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853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16:18</a:t>
            </a:r>
          </a:p>
          <a:p>
            <a:pPr algn="just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also say to you that you are Peter, and upon this rock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will build 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oikodomeō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My church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and the gates of Hades will not overpower it.</a:t>
            </a:r>
            <a:endParaRPr lang="en-US" altLang="en-US" sz="4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Image result for evangelism">
            <a:extLst>
              <a:ext uri="{FF2B5EF4-FFF2-40B4-BE49-F238E27FC236}">
                <a16:creationId xmlns:a16="http://schemas.microsoft.com/office/drawing/2014/main" id="{600F2214-F371-4487-A8FE-6AFB26A42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523" y="2971800"/>
            <a:ext cx="430895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35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7EA63-552F-414C-8376-1B92F9295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Matthew 16:18</a:t>
            </a:r>
          </a:p>
          <a:p>
            <a:pPr algn="just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also say to you that you are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Peter (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petros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masculine, little stone)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upon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this rock (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petra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feminine, large stone)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 will build My church; and the gates of Hades will not overpower it.”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740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toso BG Presentation Template - v4" id="{D2E7B854-57A4-4C49-92B6-079BF15553DA}" vid="{DDFBD5F9-7DC6-43CD-820E-691F3CC0D9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19797F-2510-4681-A59B-FCD8F3733FE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431</Words>
  <Application>Microsoft Office PowerPoint</Application>
  <PresentationFormat>On-screen Show (4:3)</PresentationFormat>
  <Paragraphs>97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Abadi MT Condensed Light</vt:lpstr>
      <vt:lpstr>Arial</vt:lpstr>
      <vt:lpstr>Calibri</vt:lpstr>
      <vt:lpstr>Corbel</vt:lpstr>
      <vt:lpstr>Papyrus</vt:lpstr>
      <vt:lpstr>Wingdings</vt:lpstr>
      <vt:lpstr>Office Theme</vt:lpstr>
      <vt:lpstr>ISRAEL  2019</vt:lpstr>
      <vt:lpstr>PowerPoint Presentation</vt:lpstr>
      <vt:lpstr>PowerPoint Presentation</vt:lpstr>
      <vt:lpstr>Sepphoris </vt:lpstr>
      <vt:lpstr>PowerPoint Presentation</vt:lpstr>
      <vt:lpstr>Upper Galilee</vt:lpstr>
      <vt:lpstr>PowerPoint Presentation</vt:lpstr>
      <vt:lpstr>PowerPoint Presentation</vt:lpstr>
      <vt:lpstr>PowerPoint Presentation</vt:lpstr>
      <vt:lpstr>Upper Galilee</vt:lpstr>
      <vt:lpstr>Christ’s Two Great Purposes in Coming Into the World</vt:lpstr>
      <vt:lpstr>Messengers of the Kingdom In Matthew</vt:lpstr>
      <vt:lpstr>PowerPoint Presentation</vt:lpstr>
      <vt:lpstr>Upper Galilee</vt:lpstr>
      <vt:lpstr>PowerPoint Presentation</vt:lpstr>
      <vt:lpstr>Upper Galilee</vt:lpstr>
      <vt:lpstr>PowerPoint Presentation</vt:lpstr>
      <vt:lpstr>Sea of Galilee</vt:lpstr>
      <vt:lpstr>PowerPoint Presentation</vt:lpstr>
      <vt:lpstr>Mt of Beatitudes</vt:lpstr>
      <vt:lpstr>PowerPoint Presentation</vt:lpstr>
      <vt:lpstr>Messengers of the Kingdom In Matthew</vt:lpstr>
      <vt:lpstr>Mt of Beatitudes</vt:lpstr>
      <vt:lpstr>Capernaum</vt:lpstr>
      <vt:lpstr>7 “I AM” statements in John</vt:lpstr>
      <vt:lpstr>Capernaum</vt:lpstr>
      <vt:lpstr>Tabgha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2019-03-08T02:32:45Z</dcterms:created>
  <dcterms:modified xsi:type="dcterms:W3CDTF">2019-03-17T12:46:31Z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