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7"/>
  </p:notesMasterIdLst>
  <p:handoutMasterIdLst>
    <p:handoutMasterId r:id="rId78"/>
  </p:handoutMasterIdLst>
  <p:sldIdLst>
    <p:sldId id="2067" r:id="rId2"/>
    <p:sldId id="322" r:id="rId3"/>
    <p:sldId id="4884" r:id="rId4"/>
    <p:sldId id="682" r:id="rId5"/>
    <p:sldId id="664" r:id="rId6"/>
    <p:sldId id="4990" r:id="rId7"/>
    <p:sldId id="4981" r:id="rId8"/>
    <p:sldId id="5011" r:id="rId9"/>
    <p:sldId id="5012" r:id="rId10"/>
    <p:sldId id="5074" r:id="rId11"/>
    <p:sldId id="5017" r:id="rId12"/>
    <p:sldId id="5101" r:id="rId13"/>
    <p:sldId id="5079" r:id="rId14"/>
    <p:sldId id="5080" r:id="rId15"/>
    <p:sldId id="1264" r:id="rId16"/>
    <p:sldId id="5117" r:id="rId17"/>
    <p:sldId id="5116" r:id="rId18"/>
    <p:sldId id="5081" r:id="rId19"/>
    <p:sldId id="5137" r:id="rId20"/>
    <p:sldId id="5118" r:id="rId21"/>
    <p:sldId id="5119" r:id="rId22"/>
    <p:sldId id="5120" r:id="rId23"/>
    <p:sldId id="5082" r:id="rId24"/>
    <p:sldId id="5083" r:id="rId25"/>
    <p:sldId id="5084" r:id="rId26"/>
    <p:sldId id="5085" r:id="rId27"/>
    <p:sldId id="5086" r:id="rId28"/>
    <p:sldId id="5102" r:id="rId29"/>
    <p:sldId id="5087" r:id="rId30"/>
    <p:sldId id="5103" r:id="rId31"/>
    <p:sldId id="5100" r:id="rId32"/>
    <p:sldId id="5138" r:id="rId33"/>
    <p:sldId id="5104" r:id="rId34"/>
    <p:sldId id="5037" r:id="rId35"/>
    <p:sldId id="3058" r:id="rId36"/>
    <p:sldId id="5121" r:id="rId37"/>
    <p:sldId id="5122" r:id="rId38"/>
    <p:sldId id="2909" r:id="rId39"/>
    <p:sldId id="3694" r:id="rId40"/>
    <p:sldId id="5105" r:id="rId41"/>
    <p:sldId id="5123" r:id="rId42"/>
    <p:sldId id="5106" r:id="rId43"/>
    <p:sldId id="3643" r:id="rId44"/>
    <p:sldId id="5107" r:id="rId45"/>
    <p:sldId id="5092" r:id="rId46"/>
    <p:sldId id="5108" r:id="rId47"/>
    <p:sldId id="5109" r:id="rId48"/>
    <p:sldId id="3861" r:id="rId49"/>
    <p:sldId id="1152" r:id="rId50"/>
    <p:sldId id="5124" r:id="rId51"/>
    <p:sldId id="475" r:id="rId52"/>
    <p:sldId id="1166" r:id="rId53"/>
    <p:sldId id="5110" r:id="rId54"/>
    <p:sldId id="5111" r:id="rId55"/>
    <p:sldId id="3069" r:id="rId56"/>
    <p:sldId id="5125" r:id="rId57"/>
    <p:sldId id="5112" r:id="rId58"/>
    <p:sldId id="5126" r:id="rId59"/>
    <p:sldId id="5113" r:id="rId60"/>
    <p:sldId id="5114" r:id="rId61"/>
    <p:sldId id="5129" r:id="rId62"/>
    <p:sldId id="5130" r:id="rId63"/>
    <p:sldId id="5131" r:id="rId64"/>
    <p:sldId id="5132" r:id="rId65"/>
    <p:sldId id="5133" r:id="rId66"/>
    <p:sldId id="5134" r:id="rId67"/>
    <p:sldId id="5135" r:id="rId68"/>
    <p:sldId id="5136" r:id="rId69"/>
    <p:sldId id="312" r:id="rId70"/>
    <p:sldId id="3875" r:id="rId71"/>
    <p:sldId id="5127" r:id="rId72"/>
    <p:sldId id="5128" r:id="rId73"/>
    <p:sldId id="2248" r:id="rId74"/>
    <p:sldId id="5115" r:id="rId75"/>
    <p:sldId id="3488" r:id="rId76"/>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000066"/>
    <a:srgbClr val="FFFFCC"/>
    <a:srgbClr val="0000CC"/>
    <a:srgbClr val="006600"/>
    <a:srgbClr val="003300"/>
    <a:srgbClr val="008000"/>
    <a:srgbClr val="FFFF99"/>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50" autoAdjust="0"/>
    <p:restoredTop sz="93383" autoAdjust="0"/>
  </p:normalViewPr>
  <p:slideViewPr>
    <p:cSldViewPr>
      <p:cViewPr varScale="1">
        <p:scale>
          <a:sx n="57" d="100"/>
          <a:sy n="57" d="100"/>
        </p:scale>
        <p:origin x="76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1/27/2019</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a:t>1/27/2019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3/16/2019</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698424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09600" y="1981200"/>
            <a:ext cx="7772400" cy="4114800"/>
          </a:xfrm>
        </p:spPr>
        <p:txBody>
          <a:bodyPr/>
          <a:lstStyle/>
          <a:p>
            <a:pPr lvl="0"/>
            <a:endParaRPr lang="en-US" noProof="0"/>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6B196BFA-0DE7-4BE2-97C4-13B184514A8C}" type="slidenum">
              <a:rPr lang="en-US" altLang="en-US"/>
              <a:pPr>
                <a:defRPr/>
              </a:pPr>
              <a:t>‹#›</a:t>
            </a:fld>
            <a:endParaRPr lang="en-US" altLang="en-US"/>
          </a:p>
        </p:txBody>
      </p:sp>
    </p:spTree>
    <p:extLst>
      <p:ext uri="{BB962C8B-B14F-4D97-AF65-F5344CB8AC3E}">
        <p14:creationId xmlns:p14="http://schemas.microsoft.com/office/powerpoint/2010/main" val="3962027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smtClean="0"/>
            </a:lvl1pPr>
          </a:lstStyle>
          <a:p>
            <a:pPr>
              <a:defRPr/>
            </a:pPr>
            <a:fld id="{5CE48815-785C-4F68-A4CA-A245BF4D9914}" type="slidenum">
              <a:rPr lang="en-US" altLang="en-US"/>
              <a:pPr>
                <a:defRPr/>
              </a:pPr>
              <a:t>‹#›</a:t>
            </a:fld>
            <a:endParaRPr lang="en-US" altLang="en-US"/>
          </a:p>
        </p:txBody>
      </p:sp>
    </p:spTree>
    <p:extLst>
      <p:ext uri="{BB962C8B-B14F-4D97-AF65-F5344CB8AC3E}">
        <p14:creationId xmlns:p14="http://schemas.microsoft.com/office/powerpoint/2010/main" val="432949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6" r:id="rId13"/>
    <p:sldLayoutId id="2147483917" r:id="rId14"/>
    <p:sldLayoutId id="2147483918"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838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600"/>
            <a:ext cx="9144000" cy="1143000"/>
          </a:xfrm>
        </p:spPr>
        <p:txBody>
          <a:bodyPr/>
          <a:lstStyle/>
          <a:p>
            <a:pPr algn="ctr"/>
            <a:r>
              <a:rPr lang="en-US" altLang="en-US" sz="3600" dirty="0"/>
              <a:t>2. Revelation 10:1</a:t>
            </a:r>
            <a:r>
              <a:rPr lang="en-US" altLang="en-US" sz="3600" dirty="0">
                <a:cs typeface="Calibri" panose="020F0502020204030204" pitchFamily="34" charset="0"/>
              </a:rPr>
              <a:t>‒11:13</a:t>
            </a:r>
            <a:endParaRPr lang="en-US" altLang="en-US" sz="3600" dirty="0"/>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381000" y="1600200"/>
            <a:ext cx="8382000" cy="2895600"/>
          </a:xfrm>
        </p:spPr>
        <p:txBody>
          <a:bodyPr/>
          <a:lstStyle/>
          <a:p>
            <a:pPr marL="514350" indent="-514350">
              <a:spcBef>
                <a:spcPts val="0"/>
              </a:spcBef>
              <a:spcAft>
                <a:spcPts val="3600"/>
              </a:spcAft>
              <a:buSzPct val="100000"/>
              <a:buFont typeface="+mj-lt"/>
              <a:buAutoNum type="alphaUcPeriod"/>
              <a:defRPr/>
            </a:pPr>
            <a:r>
              <a:rPr lang="en-US" dirty="0"/>
              <a:t>Rev 10 – </a:t>
            </a:r>
            <a:r>
              <a:rPr lang="en-US" dirty="0">
                <a:cs typeface="Calibri" panose="020F0502020204030204" pitchFamily="34" charset="0"/>
              </a:rPr>
              <a:t>Announcement of no more delay</a:t>
            </a:r>
          </a:p>
          <a:p>
            <a:pPr marL="514350" indent="-514350">
              <a:spcBef>
                <a:spcPts val="0"/>
              </a:spcBef>
              <a:spcAft>
                <a:spcPts val="3600"/>
              </a:spcAft>
              <a:buSzPct val="100000"/>
              <a:buFont typeface="+mj-lt"/>
              <a:buAutoNum type="alphaUcPeriod"/>
              <a:defRPr/>
            </a:pPr>
            <a:r>
              <a:rPr lang="en-US" dirty="0">
                <a:cs typeface="Calibri" panose="020F0502020204030204" pitchFamily="34" charset="0"/>
              </a:rPr>
              <a:t>Rev 11:1-2</a:t>
            </a:r>
            <a:r>
              <a:rPr lang="en-US" dirty="0"/>
              <a:t> – </a:t>
            </a:r>
            <a:r>
              <a:rPr lang="en-US" dirty="0">
                <a:cs typeface="Calibri" panose="020F0502020204030204" pitchFamily="34" charset="0"/>
              </a:rPr>
              <a:t>End of the Times of the Gentiles</a:t>
            </a:r>
          </a:p>
          <a:p>
            <a:pPr marL="514350" indent="-514350">
              <a:spcBef>
                <a:spcPts val="0"/>
              </a:spcBef>
              <a:spcAft>
                <a:spcPts val="3600"/>
              </a:spcAft>
              <a:buSzPct val="100000"/>
              <a:buFont typeface="+mj-lt"/>
              <a:buAutoNum type="alphaUcPeriod"/>
              <a:defRPr/>
            </a:pPr>
            <a:r>
              <a:rPr lang="en-US" b="1" u="sng" dirty="0">
                <a:solidFill>
                  <a:srgbClr val="FFFFCC"/>
                </a:solidFill>
              </a:rPr>
              <a:t>Rev 11:3-13 – Ministry of the Two Witnesses</a:t>
            </a:r>
          </a:p>
        </p:txBody>
      </p:sp>
      <p:pic>
        <p:nvPicPr>
          <p:cNvPr id="4" name="Picture 6" descr="Image result for the seven trumpets">
            <a:extLst>
              <a:ext uri="{FF2B5EF4-FFF2-40B4-BE49-F238E27FC236}">
                <a16:creationId xmlns:a16="http://schemas.microsoft.com/office/drawing/2014/main" id="{6C0E058C-EA02-4384-93FB-2636D77F82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the seven trumpets">
            <a:extLst>
              <a:ext uri="{FF2B5EF4-FFF2-40B4-BE49-F238E27FC236}">
                <a16:creationId xmlns:a16="http://schemas.microsoft.com/office/drawing/2014/main" id="{147BF45E-16F0-41C4-803E-D442981D73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41695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1870728" y="1981200"/>
            <a:ext cx="5402544" cy="2895600"/>
          </a:xfrm>
        </p:spPr>
        <p:txBody>
          <a:bodyPr/>
          <a:lstStyle/>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Their Ministry (11:3-6)</a:t>
            </a:r>
          </a:p>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Their Martyrdom (11:7-10)</a:t>
            </a:r>
          </a:p>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Their Revival (11:11-13)</a:t>
            </a:r>
          </a:p>
        </p:txBody>
      </p:sp>
      <p:pic>
        <p:nvPicPr>
          <p:cNvPr id="1026" name="Picture 2" descr="Image result for two witnesses bible">
            <a:extLst>
              <a:ext uri="{FF2B5EF4-FFF2-40B4-BE49-F238E27FC236}">
                <a16:creationId xmlns:a16="http://schemas.microsoft.com/office/drawing/2014/main" id="{C020544D-4B4C-4FC0-8BC2-4CC4D9F20D9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31" y="138132"/>
            <a:ext cx="1463040"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 name="Picture 4" descr="Image result for two witnesses bible">
            <a:extLst>
              <a:ext uri="{FF2B5EF4-FFF2-40B4-BE49-F238E27FC236}">
                <a16:creationId xmlns:a16="http://schemas.microsoft.com/office/drawing/2014/main" id="{C50D159D-D201-4E2D-A34A-351052C7124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138132"/>
            <a:ext cx="1475987" cy="10972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1DA3F4E-5E20-4363-945B-0DD1994CA9C7}"/>
              </a:ext>
            </a:extLst>
          </p:cNvPr>
          <p:cNvSpPr/>
          <p:nvPr/>
        </p:nvSpPr>
        <p:spPr>
          <a:xfrm>
            <a:off x="2286000" y="178299"/>
            <a:ext cx="4572000" cy="1154162"/>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The Two Witnesses </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11:3-13)</a:t>
            </a:r>
          </a:p>
        </p:txBody>
      </p:sp>
    </p:spTree>
    <p:extLst>
      <p:ext uri="{BB962C8B-B14F-4D97-AF65-F5344CB8AC3E}">
        <p14:creationId xmlns:p14="http://schemas.microsoft.com/office/powerpoint/2010/main" val="229143583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1870728" y="1981200"/>
            <a:ext cx="5402544" cy="2895600"/>
          </a:xfrm>
        </p:spPr>
        <p:txBody>
          <a:bodyPr/>
          <a:lstStyle/>
          <a:p>
            <a:pPr marL="457200" indent="-457200">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Their Ministry (11:3-6)</a:t>
            </a:r>
          </a:p>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Their Martyrdom (11:7-10)</a:t>
            </a:r>
          </a:p>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Their Revival (11:11-13)</a:t>
            </a:r>
          </a:p>
        </p:txBody>
      </p:sp>
      <p:pic>
        <p:nvPicPr>
          <p:cNvPr id="1026" name="Picture 2" descr="Image result for two witnesses bible">
            <a:extLst>
              <a:ext uri="{FF2B5EF4-FFF2-40B4-BE49-F238E27FC236}">
                <a16:creationId xmlns:a16="http://schemas.microsoft.com/office/drawing/2014/main" id="{C020544D-4B4C-4FC0-8BC2-4CC4D9F20D9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31" y="138132"/>
            <a:ext cx="1463040"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 name="Picture 4" descr="Image result for two witnesses bible">
            <a:extLst>
              <a:ext uri="{FF2B5EF4-FFF2-40B4-BE49-F238E27FC236}">
                <a16:creationId xmlns:a16="http://schemas.microsoft.com/office/drawing/2014/main" id="{C50D159D-D201-4E2D-A34A-351052C7124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138132"/>
            <a:ext cx="1475987" cy="10972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1DA3F4E-5E20-4363-945B-0DD1994CA9C7}"/>
              </a:ext>
            </a:extLst>
          </p:cNvPr>
          <p:cNvSpPr/>
          <p:nvPr/>
        </p:nvSpPr>
        <p:spPr>
          <a:xfrm>
            <a:off x="2286000" y="178299"/>
            <a:ext cx="4572000" cy="1154162"/>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The Two Witnesses </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11:3-13)</a:t>
            </a:r>
          </a:p>
        </p:txBody>
      </p:sp>
    </p:spTree>
    <p:extLst>
      <p:ext uri="{BB962C8B-B14F-4D97-AF65-F5344CB8AC3E}">
        <p14:creationId xmlns:p14="http://schemas.microsoft.com/office/powerpoint/2010/main" val="88583593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624138" y="200065"/>
            <a:ext cx="3895725"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 Their Ministry</a:t>
            </a:r>
            <a:br>
              <a:rPr lang="en-US" altLang="en-US" sz="3600" baseline="300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11:3-6)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1828800" y="1752600"/>
            <a:ext cx="5486400" cy="4495800"/>
          </a:xfrm>
        </p:spPr>
        <p:txBody>
          <a:bodyPr/>
          <a:lstStyle/>
          <a:p>
            <a:pPr marL="514350" indent="-51435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Duration (11:3)</a:t>
            </a:r>
          </a:p>
          <a:p>
            <a:pPr marL="457200" indent="-45720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Empowerment (11:4)</a:t>
            </a:r>
          </a:p>
          <a:p>
            <a:pPr marL="457200" indent="-45720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Activity (11:5-6)</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Fire (11:5)</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Drought (11:6a)</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Waters (11:6b)</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Plagues (11:6c)</a:t>
            </a:r>
          </a:p>
        </p:txBody>
      </p:sp>
      <p:pic>
        <p:nvPicPr>
          <p:cNvPr id="6" name="Picture 2" descr="Image result for two witnesses bible">
            <a:extLst>
              <a:ext uri="{FF2B5EF4-FFF2-40B4-BE49-F238E27FC236}">
                <a16:creationId xmlns:a16="http://schemas.microsoft.com/office/drawing/2014/main" id="{28FB7713-B75F-4151-8682-A85AB27D535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31" y="138132"/>
            <a:ext cx="1463040"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4" descr="Image result for two witnesses bible">
            <a:extLst>
              <a:ext uri="{FF2B5EF4-FFF2-40B4-BE49-F238E27FC236}">
                <a16:creationId xmlns:a16="http://schemas.microsoft.com/office/drawing/2014/main" id="{A67C93FE-1CD3-45B8-8C0F-C7EEFEF3CE7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138132"/>
            <a:ext cx="1475987" cy="10972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55594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1828800" y="1752600"/>
            <a:ext cx="5486400" cy="2895600"/>
          </a:xfrm>
        </p:spPr>
        <p:txBody>
          <a:bodyPr/>
          <a:lstStyle/>
          <a:p>
            <a:pPr marL="514350" indent="-514350">
              <a:spcBef>
                <a:spcPts val="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Its Duration (11:3)</a:t>
            </a:r>
          </a:p>
          <a:p>
            <a:pPr marL="457200" indent="-45720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Empowerment (11:4)</a:t>
            </a:r>
          </a:p>
          <a:p>
            <a:pPr marL="457200" indent="-45720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Activity (11:5-6)</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Fire (11:5)</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Drought (11:6a)</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Waters (11:6b)</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Plagues (11:6c)</a:t>
            </a:r>
          </a:p>
        </p:txBody>
      </p:sp>
      <p:pic>
        <p:nvPicPr>
          <p:cNvPr id="6" name="Picture 2" descr="Image result for two witnesses bible">
            <a:extLst>
              <a:ext uri="{FF2B5EF4-FFF2-40B4-BE49-F238E27FC236}">
                <a16:creationId xmlns:a16="http://schemas.microsoft.com/office/drawing/2014/main" id="{623693F5-483A-43DF-876E-890ED925B2C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31" y="138132"/>
            <a:ext cx="1463040"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4" descr="Image result for two witnesses bible">
            <a:extLst>
              <a:ext uri="{FF2B5EF4-FFF2-40B4-BE49-F238E27FC236}">
                <a16:creationId xmlns:a16="http://schemas.microsoft.com/office/drawing/2014/main" id="{B401D5C6-9A56-47C3-BF1E-A4ECBFD3BA3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138132"/>
            <a:ext cx="1475987" cy="10972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2A821D38-D6D0-43DA-BB94-90EF40C3B108}"/>
              </a:ext>
            </a:extLst>
          </p:cNvPr>
          <p:cNvSpPr>
            <a:spLocks noGrp="1"/>
          </p:cNvSpPr>
          <p:nvPr>
            <p:ph type="title"/>
          </p:nvPr>
        </p:nvSpPr>
        <p:spPr>
          <a:xfrm>
            <a:off x="2624138" y="200065"/>
            <a:ext cx="3895725"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 Their Ministry</a:t>
            </a:r>
            <a:br>
              <a:rPr lang="en-US" altLang="en-US" sz="3600" baseline="300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11:3-6)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258811850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160" y="190500"/>
            <a:ext cx="8869680" cy="6477000"/>
          </a:xfrm>
          <a:prstGeom prst="rect">
            <a:avLst/>
          </a:prstGeom>
          <a:ln w="28575">
            <a:solidFill>
              <a:srgbClr val="FFFFCC"/>
            </a:solidFill>
          </a:ln>
        </p:spPr>
      </p:pic>
    </p:spTree>
    <p:extLst>
      <p:ext uri="{BB962C8B-B14F-4D97-AF65-F5344CB8AC3E}">
        <p14:creationId xmlns:p14="http://schemas.microsoft.com/office/powerpoint/2010/main" val="337601764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590F51-E2E2-4319-9CD1-E7949BAE16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7083" y="228600"/>
            <a:ext cx="8269834" cy="6400800"/>
          </a:xfrm>
          <a:prstGeom prst="rect">
            <a:avLst/>
          </a:prstGeom>
        </p:spPr>
      </p:pic>
    </p:spTree>
    <p:extLst>
      <p:ext uri="{BB962C8B-B14F-4D97-AF65-F5344CB8AC3E}">
        <p14:creationId xmlns:p14="http://schemas.microsoft.com/office/powerpoint/2010/main" val="221753398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AEE146-4FE8-4C7C-B7D7-6508FA667F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62158"/>
          </a:xfrm>
          <a:prstGeom prst="rect">
            <a:avLst/>
          </a:prstGeom>
          <a:noFill/>
          <a:ln w="28575">
            <a:noFill/>
            <a:miter lim="800000"/>
            <a:headEnd/>
            <a:tailEnd/>
          </a:ln>
        </p:spPr>
        <p:txBody>
          <a:bodyPr wrap="square">
            <a:spAutoFit/>
          </a:bodyPr>
          <a:lstStyle/>
          <a:p>
            <a:pPr algn="ctr">
              <a:spcAft>
                <a:spcPts val="600"/>
              </a:spcAft>
            </a:pPr>
            <a:r>
              <a:rPr lang="en-US" sz="3200" baseline="30000" dirty="0">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Revelation 11:8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their dead bodies will lie in the street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city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mystically is called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Sodom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Egypt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where also their Lord was crucified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C5C13082-533B-4073-BF54-1BF001829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7868" y="2471726"/>
            <a:ext cx="3048264" cy="2328874"/>
          </a:xfrm>
          <a:prstGeom prst="rect">
            <a:avLst/>
          </a:prstGeom>
        </p:spPr>
      </p:pic>
    </p:spTree>
    <p:extLst>
      <p:ext uri="{BB962C8B-B14F-4D97-AF65-F5344CB8AC3E}">
        <p14:creationId xmlns:p14="http://schemas.microsoft.com/office/powerpoint/2010/main" val="3531087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1828800" y="1752600"/>
            <a:ext cx="5486400" cy="2895600"/>
          </a:xfrm>
        </p:spPr>
        <p:txBody>
          <a:bodyPr/>
          <a:lstStyle/>
          <a:p>
            <a:pPr marL="514350" indent="-51435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Duration (11:3)</a:t>
            </a:r>
          </a:p>
          <a:p>
            <a:pPr marL="457200" indent="-457200">
              <a:spcBef>
                <a:spcPts val="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Its Empowerment (11:4)</a:t>
            </a:r>
          </a:p>
          <a:p>
            <a:pPr marL="457200" indent="-45720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Activity (11:5-6)</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Fire (11:5)</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Drought (11:6a)</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Waters (11:6b)</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Plagues (11:6c)</a:t>
            </a:r>
          </a:p>
        </p:txBody>
      </p:sp>
      <p:pic>
        <p:nvPicPr>
          <p:cNvPr id="8" name="Picture 2" descr="Image result for two witnesses bible">
            <a:extLst>
              <a:ext uri="{FF2B5EF4-FFF2-40B4-BE49-F238E27FC236}">
                <a16:creationId xmlns:a16="http://schemas.microsoft.com/office/drawing/2014/main" id="{9FB0A7D0-2DAA-4AFC-8ACE-E73331BA893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31" y="138132"/>
            <a:ext cx="1463040"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4" descr="Image result for two witnesses bible">
            <a:extLst>
              <a:ext uri="{FF2B5EF4-FFF2-40B4-BE49-F238E27FC236}">
                <a16:creationId xmlns:a16="http://schemas.microsoft.com/office/drawing/2014/main" id="{319B342D-989F-42E6-8FB7-7E0F51CE21D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138132"/>
            <a:ext cx="1475987" cy="10972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9CB15C89-1BC5-400B-AB78-A2EB02B46021}"/>
              </a:ext>
            </a:extLst>
          </p:cNvPr>
          <p:cNvSpPr>
            <a:spLocks noGrp="1"/>
          </p:cNvSpPr>
          <p:nvPr>
            <p:ph type="title"/>
          </p:nvPr>
        </p:nvSpPr>
        <p:spPr>
          <a:xfrm>
            <a:off x="2624138" y="200065"/>
            <a:ext cx="3895725"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 Their Ministry</a:t>
            </a:r>
            <a:br>
              <a:rPr lang="en-US" altLang="en-US" sz="3600" baseline="300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11:3-6)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412081524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4D328E8-DDB8-4F8A-8C65-5022407DF850}"/>
              </a:ext>
            </a:extLst>
          </p:cNvPr>
          <p:cNvSpPr>
            <a:spLocks noGrp="1" noChangeArrowheads="1"/>
          </p:cNvSpPr>
          <p:nvPr>
            <p:ph type="title"/>
          </p:nvPr>
        </p:nvSpPr>
        <p:spPr>
          <a:xfrm>
            <a:off x="1943100" y="228600"/>
            <a:ext cx="5257800" cy="685800"/>
          </a:xfrm>
        </p:spPr>
        <p:txBody>
          <a:bodyPr>
            <a:normAutofit fontScale="90000"/>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ISRAEL’S FOUR TEMPLES</a:t>
            </a:r>
          </a:p>
        </p:txBody>
      </p:sp>
      <p:sp>
        <p:nvSpPr>
          <p:cNvPr id="47107" name="Rectangle 3">
            <a:extLst>
              <a:ext uri="{FF2B5EF4-FFF2-40B4-BE49-F238E27FC236}">
                <a16:creationId xmlns:a16="http://schemas.microsoft.com/office/drawing/2014/main" id="{095B9FCF-E2CF-4F35-BD43-10128E30BA0D}"/>
              </a:ext>
            </a:extLst>
          </p:cNvPr>
          <p:cNvSpPr>
            <a:spLocks noGrp="1" noChangeArrowheads="1"/>
          </p:cNvSpPr>
          <p:nvPr>
            <p:ph idx="1"/>
          </p:nvPr>
        </p:nvSpPr>
        <p:spPr>
          <a:xfrm>
            <a:off x="590550" y="1143000"/>
            <a:ext cx="7962900" cy="4953000"/>
          </a:xfrm>
        </p:spPr>
        <p:txBody>
          <a:bodyPr/>
          <a:lstStyle/>
          <a:p>
            <a:pPr marL="571500" indent="-571500">
              <a:spcBef>
                <a:spcPts val="0"/>
              </a:spcBef>
              <a:spcAft>
                <a:spcPts val="2400"/>
              </a:spcAft>
              <a:buClr>
                <a:srgbClr val="FF99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Solomon’s pre exilic temple (Kings and Chronicles)</a:t>
            </a:r>
          </a:p>
          <a:p>
            <a:pPr marL="571500" indent="-571500" fontAlgn="base">
              <a:spcBef>
                <a:spcPts val="0"/>
              </a:spcBef>
              <a:spcAft>
                <a:spcPts val="2400"/>
              </a:spcAft>
              <a:buClr>
                <a:srgbClr val="FF99FF"/>
              </a:buClr>
              <a:buSzPct val="100000"/>
              <a:buFont typeface="+mj-lt"/>
              <a:buAutoNum type="arabicPeriod"/>
            </a:pPr>
            <a:r>
              <a:rPr lang="en-US" altLang="en-US" dirty="0">
                <a:solidFill>
                  <a:srgbClr val="FFFFFF"/>
                </a:solidFill>
                <a:effectLst>
                  <a:outerShdw blurRad="38100" dist="38100" dir="2700000" algn="tl">
                    <a:srgbClr val="000000">
                      <a:alpha val="43137"/>
                    </a:srgbClr>
                  </a:outerShdw>
                </a:effectLst>
              </a:rPr>
              <a:t>Zerubbabel’s post exilic temple (Ezra 1-6; John 2:20)</a:t>
            </a:r>
          </a:p>
          <a:p>
            <a:pPr marL="571500" indent="-571500" fontAlgn="base">
              <a:spcBef>
                <a:spcPts val="0"/>
              </a:spcBef>
              <a:spcAft>
                <a:spcPts val="2400"/>
              </a:spcAft>
              <a:buClr>
                <a:srgbClr val="FF99FF"/>
              </a:buClr>
              <a:buSzPct val="100000"/>
              <a:buFont typeface="+mj-lt"/>
              <a:buAutoNum type="arabicPeriod"/>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Antichrist's temple (Dan 9:27; Matt 24:15; 2 </a:t>
            </a:r>
            <a:r>
              <a:rPr lang="en-US" altLang="en-US" sz="3200" dirty="0" err="1">
                <a:solidFill>
                  <a:srgbClr val="FFFFFF"/>
                </a:solidFill>
                <a:effectLst>
                  <a:outerShdw blurRad="38100" dist="38100" dir="2700000" algn="tl">
                    <a:srgbClr val="000000">
                      <a:alpha val="43137"/>
                    </a:srgbClr>
                  </a:outerShdw>
                </a:effectLst>
                <a:latin typeface="Calibri" panose="020F0502020204030204" pitchFamily="34" charset="0"/>
              </a:rPr>
              <a:t>Thess</a:t>
            </a: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 2:4; Rev 11:1-2)</a:t>
            </a:r>
          </a:p>
          <a:p>
            <a:pPr marL="571500" indent="-571500" fontAlgn="base">
              <a:spcBef>
                <a:spcPts val="0"/>
              </a:spcBef>
              <a:spcAft>
                <a:spcPts val="2400"/>
              </a:spcAft>
              <a:buClr>
                <a:srgbClr val="FF99FF"/>
              </a:buClr>
              <a:buSzPct val="100000"/>
              <a:buFont typeface="+mj-lt"/>
              <a:buAutoNum type="arabicPeriod"/>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 Millennial temple (</a:t>
            </a:r>
            <a:r>
              <a:rPr lang="en-US" altLang="en-US" sz="3200" dirty="0" err="1">
                <a:solidFill>
                  <a:srgbClr val="FFFFFF"/>
                </a:solidFill>
                <a:effectLst>
                  <a:outerShdw blurRad="38100" dist="38100" dir="2700000" algn="tl">
                    <a:srgbClr val="000000">
                      <a:alpha val="43137"/>
                    </a:srgbClr>
                  </a:outerShdw>
                </a:effectLst>
                <a:latin typeface="Calibri" panose="020F0502020204030204" pitchFamily="34" charset="0"/>
              </a:rPr>
              <a:t>Ezek</a:t>
            </a: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 40-48)</a:t>
            </a:r>
          </a:p>
        </p:txBody>
      </p:sp>
    </p:spTree>
    <p:extLst>
      <p:ext uri="{BB962C8B-B14F-4D97-AF65-F5344CB8AC3E}">
        <p14:creationId xmlns:p14="http://schemas.microsoft.com/office/powerpoint/2010/main" val="214866560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217782100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4D328E8-DDB8-4F8A-8C65-5022407DF850}"/>
              </a:ext>
            </a:extLst>
          </p:cNvPr>
          <p:cNvSpPr>
            <a:spLocks noGrp="1" noChangeArrowheads="1"/>
          </p:cNvSpPr>
          <p:nvPr>
            <p:ph type="title"/>
          </p:nvPr>
        </p:nvSpPr>
        <p:spPr>
          <a:xfrm>
            <a:off x="1943100" y="228600"/>
            <a:ext cx="5257800" cy="685800"/>
          </a:xfrm>
        </p:spPr>
        <p:txBody>
          <a:bodyPr>
            <a:normAutofit fontScale="90000"/>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ISRAEL’S FOUR TEMPLES</a:t>
            </a:r>
          </a:p>
        </p:txBody>
      </p:sp>
      <p:sp>
        <p:nvSpPr>
          <p:cNvPr id="47107" name="Rectangle 3">
            <a:extLst>
              <a:ext uri="{FF2B5EF4-FFF2-40B4-BE49-F238E27FC236}">
                <a16:creationId xmlns:a16="http://schemas.microsoft.com/office/drawing/2014/main" id="{095B9FCF-E2CF-4F35-BD43-10128E30BA0D}"/>
              </a:ext>
            </a:extLst>
          </p:cNvPr>
          <p:cNvSpPr>
            <a:spLocks noGrp="1" noChangeArrowheads="1"/>
          </p:cNvSpPr>
          <p:nvPr>
            <p:ph idx="1"/>
          </p:nvPr>
        </p:nvSpPr>
        <p:spPr>
          <a:xfrm>
            <a:off x="590550" y="1143000"/>
            <a:ext cx="7962900" cy="4953000"/>
          </a:xfrm>
        </p:spPr>
        <p:txBody>
          <a:bodyPr/>
          <a:lstStyle/>
          <a:p>
            <a:pPr marL="571500" indent="-571500" fontAlgn="base">
              <a:spcBef>
                <a:spcPts val="0"/>
              </a:spcBef>
              <a:spcAft>
                <a:spcPts val="2400"/>
              </a:spcAft>
              <a:buClr>
                <a:srgbClr val="FF99FF"/>
              </a:buClr>
              <a:buSzPct val="100000"/>
              <a:buFont typeface="+mj-lt"/>
              <a:buAutoNum type="arabicPeriod"/>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Solomon’s pre exilic temple (Kings and Chronicles)</a:t>
            </a:r>
          </a:p>
          <a:p>
            <a:pPr marL="571500" indent="-571500" fontAlgn="base">
              <a:spcBef>
                <a:spcPts val="0"/>
              </a:spcBef>
              <a:spcAft>
                <a:spcPts val="2400"/>
              </a:spcAft>
              <a:buClr>
                <a:srgbClr val="FF99FF"/>
              </a:buClr>
              <a:buSzPct val="100000"/>
              <a:buFont typeface="+mj-lt"/>
              <a:buAutoNum type="arabicPeriod"/>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Zerubbabel’s post exilic temple (Ezra 1-6; John 2:20)</a:t>
            </a:r>
          </a:p>
          <a:p>
            <a:pPr marL="571500" indent="-571500" fontAlgn="base">
              <a:spcBef>
                <a:spcPts val="0"/>
              </a:spcBef>
              <a:spcAft>
                <a:spcPts val="2400"/>
              </a:spcAft>
              <a:buClr>
                <a:srgbClr val="FF99FF"/>
              </a:buClr>
              <a:buSzPct val="100000"/>
              <a:buFont typeface="+mj-lt"/>
              <a:buAutoNum type="arabicPeriod"/>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Antichrist's temple (Dan 9:27; Matt 24:15; 2 </a:t>
            </a:r>
            <a:r>
              <a:rPr lang="en-US" altLang="en-US" sz="3200" dirty="0" err="1">
                <a:solidFill>
                  <a:srgbClr val="FFFFFF"/>
                </a:solidFill>
                <a:effectLst>
                  <a:outerShdw blurRad="38100" dist="38100" dir="2700000" algn="tl">
                    <a:srgbClr val="000000">
                      <a:alpha val="43137"/>
                    </a:srgbClr>
                  </a:outerShdw>
                </a:effectLst>
                <a:latin typeface="Calibri" panose="020F0502020204030204" pitchFamily="34" charset="0"/>
              </a:rPr>
              <a:t>Thess</a:t>
            </a: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 2:4; Rev 11:1-2)</a:t>
            </a:r>
          </a:p>
          <a:p>
            <a:pPr marL="571500" indent="-571500" fontAlgn="base">
              <a:spcBef>
                <a:spcPts val="0"/>
              </a:spcBef>
              <a:spcAft>
                <a:spcPts val="2400"/>
              </a:spcAft>
              <a:buClr>
                <a:srgbClr val="FF99FF"/>
              </a:buClr>
              <a:buSzPct val="100000"/>
              <a:buFont typeface="+mj-lt"/>
              <a:buAutoNum type="arabicPeriod"/>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 Millennial temple (</a:t>
            </a:r>
            <a:r>
              <a:rPr lang="en-US" altLang="en-US" sz="3200" dirty="0" err="1">
                <a:solidFill>
                  <a:srgbClr val="FFFFFF"/>
                </a:solidFill>
                <a:effectLst>
                  <a:outerShdw blurRad="38100" dist="38100" dir="2700000" algn="tl">
                    <a:srgbClr val="000000">
                      <a:alpha val="43137"/>
                    </a:srgbClr>
                  </a:outerShdw>
                </a:effectLst>
                <a:latin typeface="Calibri" panose="020F0502020204030204" pitchFamily="34" charset="0"/>
              </a:rPr>
              <a:t>Ezek</a:t>
            </a: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 40-48)</a:t>
            </a:r>
          </a:p>
        </p:txBody>
      </p:sp>
    </p:spTree>
    <p:extLst>
      <p:ext uri="{BB962C8B-B14F-4D97-AF65-F5344CB8AC3E}">
        <p14:creationId xmlns:p14="http://schemas.microsoft.com/office/powerpoint/2010/main" val="378380264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zechariah 4 two anointed ones">
            <a:extLst>
              <a:ext uri="{FF2B5EF4-FFF2-40B4-BE49-F238E27FC236}">
                <a16:creationId xmlns:a16="http://schemas.microsoft.com/office/drawing/2014/main" id="{638598FF-B2D7-4063-9386-4A5514FBFF1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8142" y="228600"/>
            <a:ext cx="6087717" cy="6400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35038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76200" y="1551579"/>
            <a:ext cx="8991600" cy="4828841"/>
          </a:xfrm>
        </p:spPr>
        <p:txBody>
          <a:bodyPr/>
          <a:lstStyle/>
          <a:p>
            <a:pPr marL="0" indent="0" algn="just">
              <a:spcBef>
                <a:spcPts val="0"/>
              </a:spcBef>
              <a:buNone/>
              <a:defRPr/>
            </a:pPr>
            <a:r>
              <a:rPr lang="en-US"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In Zechariah’s vision and prophecy there was only one lampstand, whereas there are two lampstands in Revelation 11:14. This distinction reveals that we are not to make the two passages identical, but rather to see that the one illustrates the other.</a:t>
            </a:r>
            <a:r>
              <a:rPr lang="en-US" i="1" dirty="0">
                <a:effectLst>
                  <a:outerShdw blurRad="38100" dist="38100" dir="2700000" algn="tl">
                    <a:srgbClr val="000000">
                      <a:alpha val="43137"/>
                    </a:srgbClr>
                  </a:outerShdw>
                </a:effectLst>
              </a:rPr>
              <a:t>”</a:t>
            </a:r>
          </a:p>
        </p:txBody>
      </p:sp>
      <p:sp>
        <p:nvSpPr>
          <p:cNvPr id="4" name="Rectangle 3">
            <a:extLst>
              <a:ext uri="{FF2B5EF4-FFF2-40B4-BE49-F238E27FC236}">
                <a16:creationId xmlns:a16="http://schemas.microsoft.com/office/drawing/2014/main" id="{DDED8C29-5312-47D5-972D-3ABE15909AE2}"/>
              </a:ext>
            </a:extLst>
          </p:cNvPr>
          <p:cNvSpPr/>
          <p:nvPr/>
        </p:nvSpPr>
        <p:spPr>
          <a:xfrm>
            <a:off x="1443038" y="304800"/>
            <a:ext cx="6257925"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David Hocking</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David Hocking,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Book of Revelation: Understanding the Future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(Tustin, CA: Hope For Today Publications, 2014), 379.</a:t>
            </a:r>
          </a:p>
        </p:txBody>
      </p:sp>
      <p:pic>
        <p:nvPicPr>
          <p:cNvPr id="2" name="Picture 1">
            <a:extLst>
              <a:ext uri="{FF2B5EF4-FFF2-40B4-BE49-F238E27FC236}">
                <a16:creationId xmlns:a16="http://schemas.microsoft.com/office/drawing/2014/main" id="{208DDC6B-0924-4483-AD92-673482CA0F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407" y="121920"/>
            <a:ext cx="1167993" cy="1097280"/>
          </a:xfrm>
          <a:prstGeom prst="rect">
            <a:avLst/>
          </a:prstGeom>
        </p:spPr>
      </p:pic>
    </p:spTree>
    <p:extLst>
      <p:ext uri="{BB962C8B-B14F-4D97-AF65-F5344CB8AC3E}">
        <p14:creationId xmlns:p14="http://schemas.microsoft.com/office/powerpoint/2010/main" val="28066709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1828800" y="1752600"/>
            <a:ext cx="5486400" cy="2895600"/>
          </a:xfrm>
        </p:spPr>
        <p:txBody>
          <a:bodyPr/>
          <a:lstStyle/>
          <a:p>
            <a:pPr marL="514350" indent="-51435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Duration (11:3)</a:t>
            </a:r>
          </a:p>
          <a:p>
            <a:pPr marL="457200" indent="-45720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Empowerment (11:4)</a:t>
            </a:r>
          </a:p>
          <a:p>
            <a:pPr marL="457200" indent="-457200">
              <a:spcBef>
                <a:spcPts val="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Its Activity (11:5-6)</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Fire (11:5)</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Drought (11:6a)</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Waters (11:6b)</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Plagues (11:6c)</a:t>
            </a:r>
          </a:p>
        </p:txBody>
      </p:sp>
      <p:pic>
        <p:nvPicPr>
          <p:cNvPr id="8" name="Picture 2" descr="Image result for two witnesses bible">
            <a:extLst>
              <a:ext uri="{FF2B5EF4-FFF2-40B4-BE49-F238E27FC236}">
                <a16:creationId xmlns:a16="http://schemas.microsoft.com/office/drawing/2014/main" id="{E7235AED-31D6-44C5-A35D-981F9858BF5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31" y="138132"/>
            <a:ext cx="1463040"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4" descr="Image result for two witnesses bible">
            <a:extLst>
              <a:ext uri="{FF2B5EF4-FFF2-40B4-BE49-F238E27FC236}">
                <a16:creationId xmlns:a16="http://schemas.microsoft.com/office/drawing/2014/main" id="{FD2FA957-6442-4D62-8D1A-6F2D77A9448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138132"/>
            <a:ext cx="1475987" cy="10972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931F9DE8-8796-4B72-9DEA-5EC17A0AA35A}"/>
              </a:ext>
            </a:extLst>
          </p:cNvPr>
          <p:cNvSpPr>
            <a:spLocks noGrp="1"/>
          </p:cNvSpPr>
          <p:nvPr>
            <p:ph type="title"/>
          </p:nvPr>
        </p:nvSpPr>
        <p:spPr>
          <a:xfrm>
            <a:off x="2624138" y="200065"/>
            <a:ext cx="3895725"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 Their Ministry</a:t>
            </a:r>
            <a:br>
              <a:rPr lang="en-US" altLang="en-US" sz="3600" baseline="300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11:3-6)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381413832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1828800" y="1752600"/>
            <a:ext cx="5486400" cy="2895600"/>
          </a:xfrm>
        </p:spPr>
        <p:txBody>
          <a:bodyPr/>
          <a:lstStyle/>
          <a:p>
            <a:pPr marL="514350" indent="-51435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Duration (11:3)</a:t>
            </a:r>
          </a:p>
          <a:p>
            <a:pPr marL="457200" indent="-45720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Empowerment (11:4)</a:t>
            </a:r>
          </a:p>
          <a:p>
            <a:pPr marL="457200" indent="-457200">
              <a:spcBef>
                <a:spcPts val="0"/>
              </a:spcBef>
              <a:spcAft>
                <a:spcPts val="12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Its Activity (11:5-6)</a:t>
            </a:r>
          </a:p>
          <a:p>
            <a:pPr marL="914400" lvl="1" indent="-514350">
              <a:spcBef>
                <a:spcPts val="0"/>
              </a:spcBef>
              <a:spcAft>
                <a:spcPts val="1200"/>
              </a:spcAft>
              <a:buSzPct val="100000"/>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Fire (11:5)</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Drought (11:6a)</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Waters (11:6b)</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Plagues (11:6c)</a:t>
            </a:r>
          </a:p>
        </p:txBody>
      </p:sp>
      <p:pic>
        <p:nvPicPr>
          <p:cNvPr id="8" name="Picture 2" descr="Image result for two witnesses bible">
            <a:extLst>
              <a:ext uri="{FF2B5EF4-FFF2-40B4-BE49-F238E27FC236}">
                <a16:creationId xmlns:a16="http://schemas.microsoft.com/office/drawing/2014/main" id="{5A58C770-74C5-4E50-B737-A0191459EB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31" y="138132"/>
            <a:ext cx="1463040"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4" descr="Image result for two witnesses bible">
            <a:extLst>
              <a:ext uri="{FF2B5EF4-FFF2-40B4-BE49-F238E27FC236}">
                <a16:creationId xmlns:a16="http://schemas.microsoft.com/office/drawing/2014/main" id="{ADBC1EEA-12A5-4B6D-82E8-0D626A40023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138132"/>
            <a:ext cx="1475987" cy="10972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548C68E5-210C-4FDD-A80C-327BAD04DF02}"/>
              </a:ext>
            </a:extLst>
          </p:cNvPr>
          <p:cNvSpPr>
            <a:spLocks noGrp="1"/>
          </p:cNvSpPr>
          <p:nvPr>
            <p:ph type="title"/>
          </p:nvPr>
        </p:nvSpPr>
        <p:spPr>
          <a:xfrm>
            <a:off x="2624138" y="200065"/>
            <a:ext cx="3895725"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 Their Ministry</a:t>
            </a:r>
            <a:br>
              <a:rPr lang="en-US" altLang="en-US" sz="3600" baseline="300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11:3-6)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120861937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1828800" y="1752600"/>
            <a:ext cx="5486400" cy="2895600"/>
          </a:xfrm>
        </p:spPr>
        <p:txBody>
          <a:bodyPr/>
          <a:lstStyle/>
          <a:p>
            <a:pPr marL="514350" indent="-51435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Duration (11:3)</a:t>
            </a:r>
          </a:p>
          <a:p>
            <a:pPr marL="457200" indent="-45720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Empowerment (11:4)</a:t>
            </a:r>
          </a:p>
          <a:p>
            <a:pPr marL="457200" indent="-457200">
              <a:spcBef>
                <a:spcPts val="0"/>
              </a:spcBef>
              <a:spcAft>
                <a:spcPts val="12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Its Activity (11:5-6)</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Fire (11:5)</a:t>
            </a:r>
          </a:p>
          <a:p>
            <a:pPr marL="914400" lvl="1" indent="-514350">
              <a:spcBef>
                <a:spcPts val="0"/>
              </a:spcBef>
              <a:spcAft>
                <a:spcPts val="1200"/>
              </a:spcAft>
              <a:buSzPct val="100000"/>
              <a:buFont typeface="Wingdings" panose="05000000000000000000" pitchFamily="2" charset="2"/>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Drought (11:6a)</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Waters (11:6b)</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Plagues (11:6c)</a:t>
            </a:r>
          </a:p>
        </p:txBody>
      </p:sp>
      <p:pic>
        <p:nvPicPr>
          <p:cNvPr id="8" name="Picture 2" descr="Image result for two witnesses bible">
            <a:extLst>
              <a:ext uri="{FF2B5EF4-FFF2-40B4-BE49-F238E27FC236}">
                <a16:creationId xmlns:a16="http://schemas.microsoft.com/office/drawing/2014/main" id="{044447EB-3CB5-4D03-9FC5-5054811ABEB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31" y="138132"/>
            <a:ext cx="1463040"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4" descr="Image result for two witnesses bible">
            <a:extLst>
              <a:ext uri="{FF2B5EF4-FFF2-40B4-BE49-F238E27FC236}">
                <a16:creationId xmlns:a16="http://schemas.microsoft.com/office/drawing/2014/main" id="{70159B8C-E547-4156-9413-7755C23E662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138132"/>
            <a:ext cx="1475987" cy="10972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CFCD2390-AD9C-4434-9916-D234B1ABCD82}"/>
              </a:ext>
            </a:extLst>
          </p:cNvPr>
          <p:cNvSpPr>
            <a:spLocks noGrp="1"/>
          </p:cNvSpPr>
          <p:nvPr>
            <p:ph type="title"/>
          </p:nvPr>
        </p:nvSpPr>
        <p:spPr>
          <a:xfrm>
            <a:off x="2624138" y="200065"/>
            <a:ext cx="3895725"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 Their Ministry</a:t>
            </a:r>
            <a:br>
              <a:rPr lang="en-US" altLang="en-US" sz="3600" baseline="300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11:3-6)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103704046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1828800" y="1752600"/>
            <a:ext cx="5486400" cy="2895600"/>
          </a:xfrm>
        </p:spPr>
        <p:txBody>
          <a:bodyPr/>
          <a:lstStyle/>
          <a:p>
            <a:pPr marL="514350" indent="-51435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Duration (11:3)</a:t>
            </a:r>
          </a:p>
          <a:p>
            <a:pPr marL="457200" indent="-45720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Empowerment (11:4)</a:t>
            </a:r>
          </a:p>
          <a:p>
            <a:pPr marL="457200" indent="-457200">
              <a:spcBef>
                <a:spcPts val="0"/>
              </a:spcBef>
              <a:spcAft>
                <a:spcPts val="12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Its Activity (11:5-6)</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Fire (11:5)</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Drought (11:6a)</a:t>
            </a:r>
          </a:p>
          <a:p>
            <a:pPr marL="914400" lvl="1" indent="-514350">
              <a:spcBef>
                <a:spcPts val="0"/>
              </a:spcBef>
              <a:spcAft>
                <a:spcPts val="1200"/>
              </a:spcAft>
              <a:buSzPct val="100000"/>
              <a:buFont typeface="Wingdings" panose="05000000000000000000" pitchFamily="2" charset="2"/>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Waters (11:6b)</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Plagues (11:6c)</a:t>
            </a:r>
          </a:p>
        </p:txBody>
      </p:sp>
      <p:pic>
        <p:nvPicPr>
          <p:cNvPr id="8" name="Picture 2" descr="Image result for two witnesses bible">
            <a:extLst>
              <a:ext uri="{FF2B5EF4-FFF2-40B4-BE49-F238E27FC236}">
                <a16:creationId xmlns:a16="http://schemas.microsoft.com/office/drawing/2014/main" id="{F8E6FE2C-DC8E-420B-8E67-2866E77E4D0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31" y="138132"/>
            <a:ext cx="1463040"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4" descr="Image result for two witnesses bible">
            <a:extLst>
              <a:ext uri="{FF2B5EF4-FFF2-40B4-BE49-F238E27FC236}">
                <a16:creationId xmlns:a16="http://schemas.microsoft.com/office/drawing/2014/main" id="{8BC79936-BEF0-4768-B0FD-CE8063D3CC9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138132"/>
            <a:ext cx="1475987" cy="10972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BABCA095-7754-4785-844C-274D989305B1}"/>
              </a:ext>
            </a:extLst>
          </p:cNvPr>
          <p:cNvSpPr>
            <a:spLocks noGrp="1"/>
          </p:cNvSpPr>
          <p:nvPr>
            <p:ph type="title"/>
          </p:nvPr>
        </p:nvSpPr>
        <p:spPr>
          <a:xfrm>
            <a:off x="2624138" y="200065"/>
            <a:ext cx="3895725"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 Their Ministry</a:t>
            </a:r>
            <a:br>
              <a:rPr lang="en-US" altLang="en-US" sz="3600" baseline="300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11:3-6)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297101685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1828800" y="1752600"/>
            <a:ext cx="5486400" cy="2895600"/>
          </a:xfrm>
        </p:spPr>
        <p:txBody>
          <a:bodyPr/>
          <a:lstStyle/>
          <a:p>
            <a:pPr marL="514350" indent="-51435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Duration (11:3)</a:t>
            </a:r>
          </a:p>
          <a:p>
            <a:pPr marL="457200" indent="-45720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Empowerment (11:4)</a:t>
            </a:r>
          </a:p>
          <a:p>
            <a:pPr marL="457200" indent="-457200">
              <a:spcBef>
                <a:spcPts val="0"/>
              </a:spcBef>
              <a:spcAft>
                <a:spcPts val="12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Its Activity (11:5-6)</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Fire (11:5)</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Drought (11:6a)</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Waters (11:6b)</a:t>
            </a:r>
          </a:p>
          <a:p>
            <a:pPr marL="914400" lvl="1" indent="-514350">
              <a:spcBef>
                <a:spcPts val="0"/>
              </a:spcBef>
              <a:spcAft>
                <a:spcPts val="1200"/>
              </a:spcAft>
              <a:buSzPct val="100000"/>
              <a:buFont typeface="Wingdings" panose="05000000000000000000" pitchFamily="2" charset="2"/>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Plagues (11:6c)</a:t>
            </a:r>
          </a:p>
        </p:txBody>
      </p:sp>
      <p:pic>
        <p:nvPicPr>
          <p:cNvPr id="8" name="Picture 2" descr="Image result for two witnesses bible">
            <a:extLst>
              <a:ext uri="{FF2B5EF4-FFF2-40B4-BE49-F238E27FC236}">
                <a16:creationId xmlns:a16="http://schemas.microsoft.com/office/drawing/2014/main" id="{96B48DE2-8B08-4116-9E3C-383AEEAEB08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31" y="138132"/>
            <a:ext cx="1463040"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4" descr="Image result for two witnesses bible">
            <a:extLst>
              <a:ext uri="{FF2B5EF4-FFF2-40B4-BE49-F238E27FC236}">
                <a16:creationId xmlns:a16="http://schemas.microsoft.com/office/drawing/2014/main" id="{5830FDA1-8D66-4DC8-B728-5E17BEC9330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138132"/>
            <a:ext cx="1475987" cy="10972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019544B6-C449-4C7F-A6DD-BF401CC8447D}"/>
              </a:ext>
            </a:extLst>
          </p:cNvPr>
          <p:cNvSpPr>
            <a:spLocks noGrp="1"/>
          </p:cNvSpPr>
          <p:nvPr>
            <p:ph type="title"/>
          </p:nvPr>
        </p:nvSpPr>
        <p:spPr>
          <a:xfrm>
            <a:off x="2624138" y="200065"/>
            <a:ext cx="3895725"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 Their Ministry</a:t>
            </a:r>
            <a:br>
              <a:rPr lang="en-US" altLang="en-US" sz="3600" baseline="300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11:3-6)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51393838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1870728" y="1981200"/>
            <a:ext cx="5402544" cy="2895600"/>
          </a:xfrm>
        </p:spPr>
        <p:txBody>
          <a:bodyPr/>
          <a:lstStyle/>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Their Ministry (11:3-6)</a:t>
            </a:r>
          </a:p>
          <a:p>
            <a:pPr marL="457200" indent="-457200">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Their Martyrdom (11:7-10)</a:t>
            </a:r>
          </a:p>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Their Revival (11:11-13)</a:t>
            </a:r>
          </a:p>
        </p:txBody>
      </p:sp>
      <p:pic>
        <p:nvPicPr>
          <p:cNvPr id="1026" name="Picture 2" descr="Image result for two witnesses bible">
            <a:extLst>
              <a:ext uri="{FF2B5EF4-FFF2-40B4-BE49-F238E27FC236}">
                <a16:creationId xmlns:a16="http://schemas.microsoft.com/office/drawing/2014/main" id="{C020544D-4B4C-4FC0-8BC2-4CC4D9F20D9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31" y="138132"/>
            <a:ext cx="1463040"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 name="Picture 4" descr="Image result for two witnesses bible">
            <a:extLst>
              <a:ext uri="{FF2B5EF4-FFF2-40B4-BE49-F238E27FC236}">
                <a16:creationId xmlns:a16="http://schemas.microsoft.com/office/drawing/2014/main" id="{C50D159D-D201-4E2D-A34A-351052C7124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138132"/>
            <a:ext cx="1475987" cy="10972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1DA3F4E-5E20-4363-945B-0DD1994CA9C7}"/>
              </a:ext>
            </a:extLst>
          </p:cNvPr>
          <p:cNvSpPr/>
          <p:nvPr/>
        </p:nvSpPr>
        <p:spPr>
          <a:xfrm>
            <a:off x="2286000" y="178299"/>
            <a:ext cx="4572000" cy="1154162"/>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The Two Witnesses </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11:3-13)</a:t>
            </a:r>
          </a:p>
        </p:txBody>
      </p:sp>
    </p:spTree>
    <p:extLst>
      <p:ext uri="{BB962C8B-B14F-4D97-AF65-F5344CB8AC3E}">
        <p14:creationId xmlns:p14="http://schemas.microsoft.com/office/powerpoint/2010/main" val="200397421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00065"/>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II. Their Martyrdom</a:t>
            </a:r>
            <a:br>
              <a:rPr lang="en-US" altLang="en-US" sz="3600" baseline="300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11:7-10)</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1828800" y="1752600"/>
            <a:ext cx="5219700" cy="2895600"/>
          </a:xfrm>
        </p:spPr>
        <p:txBody>
          <a:bodyPr/>
          <a:lstStyle/>
          <a:p>
            <a:pPr marL="574675" indent="-574675">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Cause (11:7)</a:t>
            </a:r>
          </a:p>
          <a:p>
            <a:pPr marL="574675" indent="-574675">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Place (11:8)</a:t>
            </a:r>
          </a:p>
          <a:p>
            <a:pPr marL="574675" indent="-574675">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Contempt (11:9)</a:t>
            </a:r>
          </a:p>
          <a:p>
            <a:pPr marL="574675" indent="-574675">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Celebration (11:10)</a:t>
            </a:r>
          </a:p>
        </p:txBody>
      </p:sp>
      <p:pic>
        <p:nvPicPr>
          <p:cNvPr id="6" name="Picture 2" descr="Image result for two witnesses bible">
            <a:extLst>
              <a:ext uri="{FF2B5EF4-FFF2-40B4-BE49-F238E27FC236}">
                <a16:creationId xmlns:a16="http://schemas.microsoft.com/office/drawing/2014/main" id="{2DFD8DAD-FAFE-4DAE-B3A9-198BA6D6A2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31" y="138132"/>
            <a:ext cx="1463040"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4" descr="Image result for two witnesses bible">
            <a:extLst>
              <a:ext uri="{FF2B5EF4-FFF2-40B4-BE49-F238E27FC236}">
                <a16:creationId xmlns:a16="http://schemas.microsoft.com/office/drawing/2014/main" id="{44377DE0-6BD7-4DFD-AEFC-16363644F8D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138132"/>
            <a:ext cx="1475987" cy="10972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27936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76265"/>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Seal &amp; 1</a:t>
            </a:r>
            <a:r>
              <a:rPr lang="en-US" altLang="en-US" sz="3600" baseline="30000" dirty="0">
                <a:effectLst>
                  <a:outerShdw blurRad="38100" dist="38100" dir="2700000" algn="tl">
                    <a:srgbClr val="000000">
                      <a:alpha val="43137"/>
                    </a:srgbClr>
                  </a:outerShdw>
                </a:effectLst>
                <a:cs typeface="Calibri" panose="020F0502020204030204" pitchFamily="34" charset="0"/>
              </a:rPr>
              <a:t>st</a:t>
            </a:r>
            <a:r>
              <a:rPr lang="en-US" altLang="en-US" sz="3600" dirty="0">
                <a:effectLst>
                  <a:outerShdw blurRad="38100" dist="38100" dir="2700000" algn="tl">
                    <a:srgbClr val="000000">
                      <a:alpha val="43137"/>
                    </a:srgbClr>
                  </a:outerShdw>
                </a:effectLst>
                <a:cs typeface="Calibri" panose="020F0502020204030204" pitchFamily="34" charset="0"/>
              </a:rPr>
              <a:t> Six Trumpets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8‒9)</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548711" y="1588889"/>
            <a:ext cx="8046578"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Seal (8:1-6) – Trumpet preparation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(9:1-12) – Demons released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(9:13-21) – 1/3 humanity destroyed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7189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00065"/>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II. Their Martyrdom</a:t>
            </a:r>
            <a:br>
              <a:rPr lang="en-US" altLang="en-US" sz="3600" baseline="300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11:7-10)</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1828800" y="1752600"/>
            <a:ext cx="5219700" cy="2895600"/>
          </a:xfrm>
        </p:spPr>
        <p:txBody>
          <a:bodyPr/>
          <a:lstStyle/>
          <a:p>
            <a:pPr marL="574675" indent="-574675">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Its Cause (11:7)</a:t>
            </a:r>
          </a:p>
          <a:p>
            <a:pPr marL="574675" indent="-574675">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Place (11:8)</a:t>
            </a:r>
          </a:p>
          <a:p>
            <a:pPr marL="574675" indent="-574675">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Contempt (11:9)</a:t>
            </a:r>
          </a:p>
          <a:p>
            <a:pPr marL="574675" indent="-574675">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Celebration (11:10)</a:t>
            </a:r>
          </a:p>
        </p:txBody>
      </p:sp>
      <p:pic>
        <p:nvPicPr>
          <p:cNvPr id="6" name="Picture 2" descr="Image result for two witnesses bible">
            <a:extLst>
              <a:ext uri="{FF2B5EF4-FFF2-40B4-BE49-F238E27FC236}">
                <a16:creationId xmlns:a16="http://schemas.microsoft.com/office/drawing/2014/main" id="{2DFD8DAD-FAFE-4DAE-B3A9-198BA6D6A2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31" y="138132"/>
            <a:ext cx="1463040"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4" descr="Image result for two witnesses bible">
            <a:extLst>
              <a:ext uri="{FF2B5EF4-FFF2-40B4-BE49-F238E27FC236}">
                <a16:creationId xmlns:a16="http://schemas.microsoft.com/office/drawing/2014/main" id="{44377DE0-6BD7-4DFD-AEFC-16363644F8D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138132"/>
            <a:ext cx="1475987" cy="10972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54592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657350" y="209550"/>
            <a:ext cx="5829300" cy="85725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1</a:t>
            </a:r>
            <a:r>
              <a:rPr lang="en-US" altLang="en-US" sz="4000" baseline="30000" dirty="0">
                <a:effectLst>
                  <a:outerShdw blurRad="38100" dist="38100" dir="2700000" algn="tl">
                    <a:srgbClr val="000000">
                      <a:alpha val="43137"/>
                    </a:srgbClr>
                  </a:outerShdw>
                </a:effectLst>
                <a:cs typeface="Calibri" panose="020F0502020204030204" pitchFamily="34" charset="0"/>
              </a:rPr>
              <a:t>st</a:t>
            </a:r>
            <a:r>
              <a:rPr lang="en-US" altLang="en-US" sz="4000" dirty="0">
                <a:effectLst>
                  <a:outerShdw blurRad="38100" dist="38100" dir="2700000" algn="tl">
                    <a:srgbClr val="000000">
                      <a:alpha val="43137"/>
                    </a:srgbClr>
                  </a:outerShdw>
                </a:effectLst>
                <a:cs typeface="Calibri" panose="020F0502020204030204" pitchFamily="34" charset="0"/>
              </a:rPr>
              <a:t> Six Seals (Revelation 6)</a:t>
            </a:r>
          </a:p>
        </p:txBody>
      </p:sp>
      <p:sp>
        <p:nvSpPr>
          <p:cNvPr id="77827" name="Content Placeholder 2"/>
          <p:cNvSpPr>
            <a:spLocks noGrp="1"/>
          </p:cNvSpPr>
          <p:nvPr>
            <p:ph idx="1"/>
          </p:nvPr>
        </p:nvSpPr>
        <p:spPr>
          <a:xfrm>
            <a:off x="636367" y="1588889"/>
            <a:ext cx="7077075" cy="3680222"/>
          </a:xfrm>
        </p:spPr>
        <p:txBody>
          <a:bodyPr/>
          <a:lstStyle/>
          <a:p>
            <a:pPr marL="557213" indent="-557213" eaLnBrk="1" hangingPunct="1">
              <a:spcBef>
                <a:spcPts val="0"/>
              </a:spcBef>
              <a:spcAft>
                <a:spcPts val="18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6:1-2 – Advent of antichrist</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6:3-4 – War</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6:5-6 – Famine</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6:7-8 – Death</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6:9-11 – Martyrdoms</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6:12-17 – Cosmic disturbances</a:t>
            </a:r>
          </a:p>
        </p:txBody>
      </p:sp>
      <p:pic>
        <p:nvPicPr>
          <p:cNvPr id="4" name="Picture 5">
            <a:extLst>
              <a:ext uri="{FF2B5EF4-FFF2-40B4-BE49-F238E27FC236}">
                <a16:creationId xmlns:a16="http://schemas.microsoft.com/office/drawing/2014/main" id="{76E4E65B-0E43-4490-905E-FA3DDBDF28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2590800"/>
            <a:ext cx="2053944" cy="234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263773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160" y="190500"/>
            <a:ext cx="8869680" cy="6477000"/>
          </a:xfrm>
          <a:prstGeom prst="rect">
            <a:avLst/>
          </a:prstGeom>
          <a:ln w="28575">
            <a:solidFill>
              <a:srgbClr val="FFFFCC"/>
            </a:solidFill>
          </a:ln>
        </p:spPr>
      </p:pic>
    </p:spTree>
    <p:extLst>
      <p:ext uri="{BB962C8B-B14F-4D97-AF65-F5344CB8AC3E}">
        <p14:creationId xmlns:p14="http://schemas.microsoft.com/office/powerpoint/2010/main" val="79457716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00065"/>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II. Their Martyrdom</a:t>
            </a:r>
            <a:br>
              <a:rPr lang="en-US" altLang="en-US" sz="3600" baseline="300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11:7-10)</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1828800" y="1752600"/>
            <a:ext cx="5219700" cy="2895600"/>
          </a:xfrm>
        </p:spPr>
        <p:txBody>
          <a:bodyPr/>
          <a:lstStyle/>
          <a:p>
            <a:pPr marL="574675" indent="-574675">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Cause (11:7)</a:t>
            </a:r>
          </a:p>
          <a:p>
            <a:pPr marL="574675" indent="-574675">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Its Place (11:8)</a:t>
            </a:r>
          </a:p>
          <a:p>
            <a:pPr marL="574675" indent="-574675">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Contempt (11:9)</a:t>
            </a:r>
          </a:p>
          <a:p>
            <a:pPr marL="574675" indent="-574675">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Celebration (11:10)</a:t>
            </a:r>
          </a:p>
        </p:txBody>
      </p:sp>
      <p:pic>
        <p:nvPicPr>
          <p:cNvPr id="6" name="Picture 2" descr="Image result for two witnesses bible">
            <a:extLst>
              <a:ext uri="{FF2B5EF4-FFF2-40B4-BE49-F238E27FC236}">
                <a16:creationId xmlns:a16="http://schemas.microsoft.com/office/drawing/2014/main" id="{2DFD8DAD-FAFE-4DAE-B3A9-198BA6D6A2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31" y="138132"/>
            <a:ext cx="1463040"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4" descr="Image result for two witnesses bible">
            <a:extLst>
              <a:ext uri="{FF2B5EF4-FFF2-40B4-BE49-F238E27FC236}">
                <a16:creationId xmlns:a16="http://schemas.microsoft.com/office/drawing/2014/main" id="{44377DE0-6BD7-4DFD-AEFC-16363644F8D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138132"/>
            <a:ext cx="1475987" cy="10972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02073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AEE146-4FE8-4C7C-B7D7-6508FA667F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62158"/>
          </a:xfrm>
          <a:prstGeom prst="rect">
            <a:avLst/>
          </a:prstGeom>
          <a:noFill/>
          <a:ln w="28575">
            <a:noFill/>
            <a:miter lim="800000"/>
            <a:headEnd/>
            <a:tailEnd/>
          </a:ln>
        </p:spPr>
        <p:txBody>
          <a:bodyPr wrap="square">
            <a:spAutoFit/>
          </a:bodyPr>
          <a:lstStyle/>
          <a:p>
            <a:pPr algn="ctr">
              <a:spcAft>
                <a:spcPts val="600"/>
              </a:spcAft>
            </a:pPr>
            <a:r>
              <a:rPr lang="en-US" sz="3200" baseline="30000" dirty="0">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Revelation 11:8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their dead bodies will lie in the street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city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mystically is called Sodom and Egypt, where also their Lord was crucified.”</a:t>
            </a:r>
          </a:p>
        </p:txBody>
      </p:sp>
      <p:pic>
        <p:nvPicPr>
          <p:cNvPr id="5" name="Picture 4">
            <a:extLst>
              <a:ext uri="{FF2B5EF4-FFF2-40B4-BE49-F238E27FC236}">
                <a16:creationId xmlns:a16="http://schemas.microsoft.com/office/drawing/2014/main" id="{C5C13082-533B-4073-BF54-1BF001829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7868" y="2471726"/>
            <a:ext cx="3048264" cy="2328874"/>
          </a:xfrm>
          <a:prstGeom prst="rect">
            <a:avLst/>
          </a:prstGeom>
        </p:spPr>
      </p:pic>
    </p:spTree>
    <p:extLst>
      <p:ext uri="{BB962C8B-B14F-4D97-AF65-F5344CB8AC3E}">
        <p14:creationId xmlns:p14="http://schemas.microsoft.com/office/powerpoint/2010/main" val="79878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136808144"/>
              </p:ext>
            </p:extLst>
          </p:nvPr>
        </p:nvGraphicFramePr>
        <p:xfrm>
          <a:off x="220614" y="868680"/>
          <a:ext cx="8702772" cy="5120640"/>
        </p:xfrm>
        <a:graphic>
          <a:graphicData uri="http://schemas.openxmlformats.org/drawingml/2006/table">
            <a:tbl>
              <a:tblPr firstRow="1" bandRow="1">
                <a:tableStyleId>{073A0DAA-6AF3-43AB-8588-CEC1D06C72B9}</a:tableStyleId>
              </a:tblPr>
              <a:tblGrid>
                <a:gridCol w="2175693">
                  <a:extLst>
                    <a:ext uri="{9D8B030D-6E8A-4147-A177-3AD203B41FA5}">
                      <a16:colId xmlns:a16="http://schemas.microsoft.com/office/drawing/2014/main" val="693548043"/>
                    </a:ext>
                  </a:extLst>
                </a:gridCol>
                <a:gridCol w="1410726">
                  <a:extLst>
                    <a:ext uri="{9D8B030D-6E8A-4147-A177-3AD203B41FA5}">
                      <a16:colId xmlns:a16="http://schemas.microsoft.com/office/drawing/2014/main" val="3074207953"/>
                    </a:ext>
                  </a:extLst>
                </a:gridCol>
                <a:gridCol w="2940660">
                  <a:extLst>
                    <a:ext uri="{9D8B030D-6E8A-4147-A177-3AD203B41FA5}">
                      <a16:colId xmlns:a16="http://schemas.microsoft.com/office/drawing/2014/main" val="2121096268"/>
                    </a:ext>
                  </a:extLst>
                </a:gridCol>
                <a:gridCol w="2175693">
                  <a:extLst>
                    <a:ext uri="{9D8B030D-6E8A-4147-A177-3AD203B41FA5}">
                      <a16:colId xmlns:a16="http://schemas.microsoft.com/office/drawing/2014/main" val="1144338633"/>
                    </a:ext>
                  </a:extLst>
                </a:gridCol>
              </a:tblGrid>
              <a:tr h="731520">
                <a:tc gridSpan="4">
                  <a:txBody>
                    <a:bodyPr/>
                    <a:lstStyle/>
                    <a:p>
                      <a:pPr algn="ctr"/>
                      <a:r>
                        <a:rPr lang="en-US" altLang="en-US" sz="3600" b="0" kern="1200" noProof="0" dirty="0">
                          <a:solidFill>
                            <a:srgbClr val="00FFFF"/>
                          </a:solidFill>
                          <a:effectLst/>
                          <a:latin typeface="Calibri" panose="020F0502020204030204" pitchFamily="34" charset="0"/>
                          <a:ea typeface="+mj-ea"/>
                          <a:cs typeface="Calibri" panose="020F0502020204030204" pitchFamily="34" charset="0"/>
                        </a:rPr>
                        <a:t>Literal Geography in Revelation</a:t>
                      </a:r>
                    </a:p>
                  </a:txBody>
                  <a:tcPr anchor="ctr"/>
                </a:tc>
                <a:tc hMerge="1">
                  <a:txBody>
                    <a:bodyPr/>
                    <a:lstStyle/>
                    <a:p>
                      <a:endParaRPr lang="en-US"/>
                    </a:p>
                  </a:txBody>
                  <a:tcPr/>
                </a:tc>
                <a:tc hMerge="1">
                  <a:txBody>
                    <a:bodyPr/>
                    <a:lstStyle/>
                    <a:p>
                      <a:endParaRPr lang="en-US" dirty="0"/>
                    </a:p>
                  </a:txBody>
                  <a:tcPr/>
                </a:tc>
                <a:tc hMerge="1">
                  <a:txBody>
                    <a:bodyPr/>
                    <a:lstStyle/>
                    <a:p>
                      <a:pPr algn="ctr"/>
                      <a:endParaRPr lang="en-US" sz="3400" dirty="0">
                        <a:solidFill>
                          <a:schemeClr val="tx2"/>
                        </a:solidFill>
                        <a:latin typeface="Calibri" panose="020F0502020204030204" pitchFamily="34" charset="0"/>
                        <a:ea typeface="+mj-ea"/>
                        <a:cs typeface="Calibri" panose="020F0502020204030204" pitchFamily="34" charset="0"/>
                      </a:endParaRPr>
                    </a:p>
                  </a:txBody>
                  <a:tcPr anchor="ctr"/>
                </a:tc>
                <a:extLst>
                  <a:ext uri="{0D108BD9-81ED-4DB2-BD59-A6C34878D82A}">
                    <a16:rowId xmlns:a16="http://schemas.microsoft.com/office/drawing/2014/main" val="2272506135"/>
                  </a:ext>
                </a:extLst>
              </a:tr>
              <a:tr h="731520">
                <a:tc>
                  <a:txBody>
                    <a:bodyPr/>
                    <a:lstStyle/>
                    <a:p>
                      <a:pPr marL="0" indent="0" eaLnBrk="1" hangingPunct="1">
                        <a:buClr>
                          <a:srgbClr val="C00000"/>
                        </a:buClr>
                        <a:buFont typeface="Wingdings" panose="05000000000000000000" pitchFamily="2" charset="2"/>
                        <a:buNone/>
                      </a:pPr>
                      <a:r>
                        <a:rPr lang="en-US" altLang="en-US" sz="3200" b="1" dirty="0">
                          <a:solidFill>
                            <a:srgbClr val="C00000"/>
                          </a:solidFill>
                          <a:latin typeface="Calibri" panose="020F0502020204030204" pitchFamily="34" charset="0"/>
                          <a:cs typeface="Calibri" panose="020F0502020204030204" pitchFamily="34" charset="0"/>
                        </a:rPr>
                        <a:t>Asia</a:t>
                      </a:r>
                    </a:p>
                  </a:txBody>
                  <a:tcPr anchor="ctr"/>
                </a:tc>
                <a:tc>
                  <a:txBody>
                    <a:bodyPr/>
                    <a:lstStyle/>
                    <a:p>
                      <a:pPr marL="0" indent="0" algn="ctr" eaLnBrk="1" hangingPunct="1">
                        <a:buClr>
                          <a:srgbClr val="C00000"/>
                        </a:buClr>
                        <a:buFont typeface="Wingdings" panose="05000000000000000000" pitchFamily="2" charset="2"/>
                        <a:buNone/>
                      </a:pPr>
                      <a:r>
                        <a:rPr lang="en-US" altLang="en-US" sz="3200" dirty="0">
                          <a:solidFill>
                            <a:srgbClr val="0000CC"/>
                          </a:solidFill>
                          <a:latin typeface="Calibri" panose="020F0502020204030204" pitchFamily="34" charset="0"/>
                          <a:cs typeface="Calibri" panose="020F0502020204030204" pitchFamily="34" charset="0"/>
                        </a:rPr>
                        <a:t>1:4</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Philadelphia</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3:7</a:t>
                      </a:r>
                    </a:p>
                  </a:txBody>
                  <a:tcPr anchor="ctr"/>
                </a:tc>
                <a:extLst>
                  <a:ext uri="{0D108BD9-81ED-4DB2-BD59-A6C34878D82A}">
                    <a16:rowId xmlns:a16="http://schemas.microsoft.com/office/drawing/2014/main" val="3375767282"/>
                  </a:ext>
                </a:extLst>
              </a:tr>
              <a:tr h="731520">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Ephesus</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2:1</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Laodicea	</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3:14</a:t>
                      </a:r>
                    </a:p>
                  </a:txBody>
                  <a:tcPr anchor="ctr"/>
                </a:tc>
                <a:extLst>
                  <a:ext uri="{0D108BD9-81ED-4DB2-BD59-A6C34878D82A}">
                    <a16:rowId xmlns:a16="http://schemas.microsoft.com/office/drawing/2014/main" val="671669581"/>
                  </a:ext>
                </a:extLst>
              </a:tr>
              <a:tr h="731520">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Smyrna</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2:8</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Euphrates	</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9:14;16:12</a:t>
                      </a:r>
                    </a:p>
                  </a:txBody>
                  <a:tcPr anchor="ctr"/>
                </a:tc>
                <a:extLst>
                  <a:ext uri="{0D108BD9-81ED-4DB2-BD59-A6C34878D82A}">
                    <a16:rowId xmlns:a16="http://schemas.microsoft.com/office/drawing/2014/main" val="1145695758"/>
                  </a:ext>
                </a:extLst>
              </a:tr>
              <a:tr h="731520">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Pergamum</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2:12</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Jerusalem</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11:8</a:t>
                      </a:r>
                    </a:p>
                  </a:txBody>
                  <a:tcPr anchor="ctr"/>
                </a:tc>
                <a:extLst>
                  <a:ext uri="{0D108BD9-81ED-4DB2-BD59-A6C34878D82A}">
                    <a16:rowId xmlns:a16="http://schemas.microsoft.com/office/drawing/2014/main" val="291402366"/>
                  </a:ext>
                </a:extLst>
              </a:tr>
              <a:tr h="731520">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b="1" kern="1200" dirty="0">
                          <a:solidFill>
                            <a:srgbClr val="C00000"/>
                          </a:solidFill>
                          <a:latin typeface="Calibri" panose="020F0502020204030204" pitchFamily="34" charset="0"/>
                          <a:ea typeface="+mn-ea"/>
                          <a:cs typeface="Calibri" panose="020F0502020204030204" pitchFamily="34" charset="0"/>
                        </a:rPr>
                        <a:t>Thyatira</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kern="1200" dirty="0">
                          <a:solidFill>
                            <a:srgbClr val="0000CC"/>
                          </a:solidFill>
                          <a:latin typeface="Calibri" panose="020F0502020204030204" pitchFamily="34" charset="0"/>
                          <a:ea typeface="+mn-ea"/>
                          <a:cs typeface="Calibri" panose="020F0502020204030204" pitchFamily="34" charset="0"/>
                        </a:rPr>
                        <a:t>2:18</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b="1" kern="1200" dirty="0">
                          <a:solidFill>
                            <a:srgbClr val="C00000"/>
                          </a:solidFill>
                          <a:latin typeface="Calibri" panose="020F0502020204030204" pitchFamily="34" charset="0"/>
                          <a:ea typeface="+mn-ea"/>
                          <a:cs typeface="Calibri" panose="020F0502020204030204" pitchFamily="34" charset="0"/>
                        </a:rPr>
                        <a:t>Armageddon</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kern="1200" dirty="0">
                          <a:solidFill>
                            <a:srgbClr val="0000CC"/>
                          </a:solidFill>
                          <a:latin typeface="Calibri" panose="020F0502020204030204" pitchFamily="34" charset="0"/>
                          <a:ea typeface="+mn-ea"/>
                          <a:cs typeface="Calibri" panose="020F0502020204030204" pitchFamily="34" charset="0"/>
                        </a:rPr>
                        <a:t>16:16</a:t>
                      </a:r>
                    </a:p>
                  </a:txBody>
                  <a:tcPr anchor="ctr"/>
                </a:tc>
                <a:extLst>
                  <a:ext uri="{0D108BD9-81ED-4DB2-BD59-A6C34878D82A}">
                    <a16:rowId xmlns:a16="http://schemas.microsoft.com/office/drawing/2014/main" val="3136270328"/>
                  </a:ext>
                </a:extLst>
              </a:tr>
              <a:tr h="731520">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Sardis	</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3:1</a:t>
                      </a:r>
                    </a:p>
                  </a:txBody>
                  <a:tcPr anchor="ctr"/>
                </a:tc>
                <a:tc>
                  <a:txBody>
                    <a:bodyPr/>
                    <a:lstStyle/>
                    <a:p>
                      <a:r>
                        <a:rPr lang="en-US" sz="3200" b="1" kern="1200" dirty="0">
                          <a:solidFill>
                            <a:srgbClr val="C00000"/>
                          </a:solidFill>
                          <a:latin typeface="Calibri" panose="020F0502020204030204" pitchFamily="34" charset="0"/>
                          <a:ea typeface="+mn-ea"/>
                          <a:cs typeface="Calibri" panose="020F0502020204030204" pitchFamily="34" charset="0"/>
                        </a:rPr>
                        <a:t>Jerusalem</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sz="3200" kern="1200" dirty="0">
                          <a:solidFill>
                            <a:srgbClr val="0000CC"/>
                          </a:solidFill>
                          <a:latin typeface="Calibri" panose="020F0502020204030204" pitchFamily="34" charset="0"/>
                          <a:ea typeface="+mn-ea"/>
                          <a:cs typeface="Calibri" panose="020F0502020204030204" pitchFamily="34" charset="0"/>
                        </a:rPr>
                        <a:t>20:9</a:t>
                      </a:r>
                    </a:p>
                  </a:txBody>
                  <a:tcPr anchor="ctr"/>
                </a:tc>
                <a:extLst>
                  <a:ext uri="{0D108BD9-81ED-4DB2-BD59-A6C34878D82A}">
                    <a16:rowId xmlns:a16="http://schemas.microsoft.com/office/drawing/2014/main" val="2222842766"/>
                  </a:ext>
                </a:extLst>
              </a:tr>
            </a:tbl>
          </a:graphicData>
        </a:graphic>
      </p:graphicFrame>
    </p:spTree>
    <p:extLst>
      <p:ext uri="{BB962C8B-B14F-4D97-AF65-F5344CB8AC3E}">
        <p14:creationId xmlns:p14="http://schemas.microsoft.com/office/powerpoint/2010/main" val="301396097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AEE146-4FE8-4C7C-B7D7-6508FA667F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62158"/>
          </a:xfrm>
          <a:prstGeom prst="rect">
            <a:avLst/>
          </a:prstGeom>
          <a:noFill/>
          <a:ln w="28575">
            <a:noFill/>
            <a:miter lim="800000"/>
            <a:headEnd/>
            <a:tailEnd/>
          </a:ln>
        </p:spPr>
        <p:txBody>
          <a:bodyPr wrap="square">
            <a:spAutoFit/>
          </a:bodyPr>
          <a:lstStyle/>
          <a:p>
            <a:pPr algn="ctr">
              <a:spcAft>
                <a:spcPts val="600"/>
              </a:spcAft>
            </a:pPr>
            <a:r>
              <a:rPr lang="en-US" sz="3200" baseline="30000" dirty="0">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Revelation 11:8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their dead bodies will lie in the street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city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mystically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called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Sodom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Egypt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where also their Lord was crucified.”</a:t>
            </a:r>
          </a:p>
        </p:txBody>
      </p:sp>
      <p:pic>
        <p:nvPicPr>
          <p:cNvPr id="5" name="Picture 4">
            <a:extLst>
              <a:ext uri="{FF2B5EF4-FFF2-40B4-BE49-F238E27FC236}">
                <a16:creationId xmlns:a16="http://schemas.microsoft.com/office/drawing/2014/main" id="{C5C13082-533B-4073-BF54-1BF001829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7868" y="2471726"/>
            <a:ext cx="3048264" cy="2328874"/>
          </a:xfrm>
          <a:prstGeom prst="rect">
            <a:avLst/>
          </a:prstGeom>
        </p:spPr>
      </p:pic>
    </p:spTree>
    <p:extLst>
      <p:ext uri="{BB962C8B-B14F-4D97-AF65-F5344CB8AC3E}">
        <p14:creationId xmlns:p14="http://schemas.microsoft.com/office/powerpoint/2010/main" val="1249879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160" y="190500"/>
            <a:ext cx="8869680" cy="6477000"/>
          </a:xfrm>
          <a:prstGeom prst="rect">
            <a:avLst/>
          </a:prstGeom>
          <a:ln w="28575">
            <a:solidFill>
              <a:srgbClr val="FFFFCC"/>
            </a:solidFill>
          </a:ln>
        </p:spPr>
      </p:pic>
    </p:spTree>
    <p:extLst>
      <p:ext uri="{BB962C8B-B14F-4D97-AF65-F5344CB8AC3E}">
        <p14:creationId xmlns:p14="http://schemas.microsoft.com/office/powerpoint/2010/main" val="367911634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3" name="Group 3"/>
          <p:cNvGraphicFramePr>
            <a:graphicFrameLocks noGrp="1"/>
          </p:cNvGraphicFramePr>
          <p:nvPr>
            <p:ph type="tbl" idx="1"/>
            <p:extLst>
              <p:ext uri="{D42A27DB-BD31-4B8C-83A1-F6EECF244321}">
                <p14:modId xmlns:p14="http://schemas.microsoft.com/office/powerpoint/2010/main" val="437809087"/>
              </p:ext>
            </p:extLst>
          </p:nvPr>
        </p:nvGraphicFramePr>
        <p:xfrm>
          <a:off x="152400" y="228600"/>
          <a:ext cx="8839200" cy="6257430"/>
        </p:xfrm>
        <a:graphic>
          <a:graphicData uri="http://schemas.openxmlformats.org/drawingml/2006/table">
            <a:tbl>
              <a:tblPr/>
              <a:tblGrid>
                <a:gridCol w="4332942">
                  <a:extLst>
                    <a:ext uri="{9D8B030D-6E8A-4147-A177-3AD203B41FA5}">
                      <a16:colId xmlns:a16="http://schemas.microsoft.com/office/drawing/2014/main" val="20000"/>
                    </a:ext>
                  </a:extLst>
                </a:gridCol>
                <a:gridCol w="4506258">
                  <a:extLst>
                    <a:ext uri="{9D8B030D-6E8A-4147-A177-3AD203B41FA5}">
                      <a16:colId xmlns:a16="http://schemas.microsoft.com/office/drawing/2014/main" val="20001"/>
                    </a:ext>
                  </a:extLst>
                </a:gridCol>
              </a:tblGrid>
              <a:tr h="896094">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44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Israel’s Two Regatherings</a:t>
                      </a: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T="45719" marB="4571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1359B"/>
                    </a:solidFill>
                  </a:tcPr>
                </a:tc>
                <a:extLst>
                  <a:ext uri="{0D108BD9-81ED-4DB2-BD59-A6C34878D82A}">
                    <a16:rowId xmlns:a16="http://schemas.microsoft.com/office/drawing/2014/main" val="1315202109"/>
                  </a:ext>
                </a:extLst>
              </a:tr>
              <a:tr h="89609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PRESENT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REGATHERING</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PERMANENT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(SECOND) REGATHERING</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482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Return to part of the land </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Return to all the land</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78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Return in unbelief</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Return in faith</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486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Restored to the land only</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Restored to the land and the Lord</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486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Sets the stage for Tribulation (discipline)</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Sets the stage for Millennium (blessing)</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4861">
                <a:tc gridSpan="2">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Adapted from: Price, </a:t>
                      </a:r>
                      <a:r>
                        <a:rPr kumimoji="0" lang="en-US" altLang="en-US" sz="24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Jerusalem In Prophecy, </a:t>
                      </a:r>
                      <a: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219</a:t>
                      </a:r>
                    </a:p>
                  </a:txBody>
                  <a:tcPr marT="45719" marB="4571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56729195"/>
                  </a:ext>
                </a:extLst>
              </a:tr>
            </a:tbl>
          </a:graphicData>
        </a:graphic>
      </p:graphicFrame>
    </p:spTree>
    <p:extLst>
      <p:ext uri="{BB962C8B-B14F-4D97-AF65-F5344CB8AC3E}">
        <p14:creationId xmlns:p14="http://schemas.microsoft.com/office/powerpoint/2010/main" val="2743628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C64E16-885D-4C6B-A343-BD956981E6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4579" name="Rectangle 3">
            <a:extLst>
              <a:ext uri="{FF2B5EF4-FFF2-40B4-BE49-F238E27FC236}">
                <a16:creationId xmlns:a16="http://schemas.microsoft.com/office/drawing/2014/main" id="{64164359-1CCE-491B-8BD9-5FB74E8EE1B2}"/>
              </a:ext>
            </a:extLst>
          </p:cNvPr>
          <p:cNvSpPr>
            <a:spLocks noGrp="1"/>
          </p:cNvSpPr>
          <p:nvPr>
            <p:ph type="body" idx="4294967295"/>
          </p:nvPr>
        </p:nvSpPr>
        <p:spPr>
          <a:xfrm>
            <a:off x="30086" y="0"/>
            <a:ext cx="9113914" cy="2590800"/>
          </a:xfrm>
        </p:spPr>
        <p:txBody>
          <a:bodyPr/>
          <a:lstStyle/>
          <a:p>
            <a:pPr marL="0" indent="0" algn="ctr">
              <a:spcBef>
                <a:spcPts val="0"/>
              </a:spcBef>
              <a:spcAft>
                <a:spcPts val="1200"/>
              </a:spcAft>
              <a:buNone/>
              <a:defRPr/>
            </a:pPr>
            <a:r>
              <a:rPr lang="en-US" altLang="en-US" sz="3600" kern="1200" dirty="0">
                <a:solidFill>
                  <a:srgbClr val="00FFFF"/>
                </a:solidFill>
                <a:effectLst>
                  <a:outerShdw blurRad="38100" dist="38100" dir="2700000" algn="tl">
                    <a:srgbClr val="000000">
                      <a:alpha val="43137"/>
                    </a:srgbClr>
                  </a:outerShdw>
                </a:effectLst>
              </a:rPr>
              <a:t>Jeremiah 30:7 (LXX)</a:t>
            </a:r>
            <a:endParaRPr lang="en-US" sz="3600" dirty="0">
              <a:effectLst>
                <a:outerShdw blurRad="38100" dist="38100" dir="2700000" algn="tl">
                  <a:srgbClr val="000000">
                    <a:alpha val="43137"/>
                  </a:srgbClr>
                </a:outerShdw>
              </a:effectLst>
              <a:cs typeface="Calibri" panose="020F0502020204030204" pitchFamily="34" charset="0"/>
            </a:endParaRPr>
          </a:p>
          <a:p>
            <a:pPr marL="0" indent="0" algn="just">
              <a:spcBef>
                <a:spcPts val="0"/>
              </a:spcBef>
              <a:buNone/>
              <a:defRPr/>
            </a:pPr>
            <a:r>
              <a:rPr lang="en-US" sz="3400" dirty="0">
                <a:effectLst>
                  <a:outerShdw blurRad="38100" dist="38100" dir="2700000" algn="tl">
                    <a:srgbClr val="000000">
                      <a:alpha val="43137"/>
                    </a:srgbClr>
                  </a:outerShdw>
                </a:effectLst>
                <a:cs typeface="Calibri" panose="020F0502020204030204" pitchFamily="34" charset="0"/>
              </a:rPr>
              <a:t>“</a:t>
            </a:r>
            <a:r>
              <a:rPr lang="en-US" sz="3400" dirty="0">
                <a:effectLst>
                  <a:outerShdw blurRad="38100" dist="38100" dir="2700000" algn="tl">
                    <a:srgbClr val="000000">
                      <a:alpha val="43137"/>
                    </a:srgbClr>
                  </a:outerShdw>
                </a:effectLst>
              </a:rPr>
              <a:t>Alas! for that day is great, There is none like it; And it is the time of </a:t>
            </a:r>
            <a:r>
              <a:rPr lang="en-US" sz="3400" b="1" u="sng" dirty="0">
                <a:solidFill>
                  <a:srgbClr val="FFFFCC"/>
                </a:solidFill>
                <a:effectLst>
                  <a:outerShdw blurRad="38100" dist="38100" dir="2700000" algn="tl">
                    <a:srgbClr val="000000">
                      <a:alpha val="43137"/>
                    </a:srgbClr>
                  </a:outerShdw>
                </a:effectLst>
              </a:rPr>
              <a:t>Jacob’s distress </a:t>
            </a:r>
            <a:r>
              <a:rPr lang="en-US" sz="3400" dirty="0">
                <a:effectLst>
                  <a:outerShdw blurRad="38100" dist="38100" dir="2700000" algn="tl">
                    <a:srgbClr val="000000">
                      <a:alpha val="43137"/>
                    </a:srgbClr>
                  </a:outerShdw>
                </a:effectLst>
              </a:rPr>
              <a:t>(Gen. 32:8; 35:10), But he will be </a:t>
            </a:r>
            <a:r>
              <a:rPr lang="en-US" sz="3400" b="1" u="sng" dirty="0">
                <a:solidFill>
                  <a:srgbClr val="FFFFCC"/>
                </a:solidFill>
                <a:effectLst>
                  <a:outerShdw blurRad="38100" dist="38100" dir="2700000" algn="tl">
                    <a:srgbClr val="000000">
                      <a:alpha val="43137"/>
                    </a:srgbClr>
                  </a:outerShdw>
                </a:effectLst>
              </a:rPr>
              <a:t>saved</a:t>
            </a:r>
            <a:r>
              <a:rPr lang="en-US" sz="3400" dirty="0">
                <a:effectLst>
                  <a:outerShdw blurRad="38100" dist="38100" dir="2700000" algn="tl">
                    <a:srgbClr val="000000">
                      <a:alpha val="43137"/>
                    </a:srgbClr>
                  </a:outerShdw>
                </a:effectLst>
              </a:rPr>
              <a:t> </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400" b="1" i="1" u="sng" dirty="0" err="1">
                <a:solidFill>
                  <a:srgbClr val="FFFFCC"/>
                </a:solidFill>
                <a:effectLst>
                  <a:outerShdw blurRad="38100" dist="38100" dir="2700000" algn="tl">
                    <a:srgbClr val="000000">
                      <a:alpha val="43137"/>
                    </a:srgbClr>
                  </a:outerShdw>
                </a:effectLst>
                <a:cs typeface="Calibri" panose="020F0502020204030204" pitchFamily="34" charset="0"/>
              </a:rPr>
              <a:t>sōzō</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3400" dirty="0">
                <a:effectLst>
                  <a:outerShdw blurRad="38100" dist="38100" dir="2700000" algn="tl">
                    <a:srgbClr val="000000">
                      <a:alpha val="43137"/>
                    </a:srgbClr>
                  </a:outerShdw>
                </a:effectLst>
              </a:rPr>
              <a:t>from</a:t>
            </a:r>
            <a:r>
              <a:rPr lang="en-US" sz="3400"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400" b="1" i="1" u="sng" dirty="0">
                <a:solidFill>
                  <a:srgbClr val="FFFFCC"/>
                </a:solidFill>
                <a:effectLst>
                  <a:outerShdw blurRad="38100" dist="38100" dir="2700000" algn="tl">
                    <a:srgbClr val="000000">
                      <a:alpha val="43137"/>
                    </a:srgbClr>
                  </a:outerShdw>
                </a:effectLst>
                <a:cs typeface="Calibri" panose="020F0502020204030204" pitchFamily="34" charset="0"/>
              </a:rPr>
              <a:t>apo</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400" dirty="0">
                <a:effectLst>
                  <a:outerShdw blurRad="38100" dist="38100" dir="2700000" algn="tl">
                    <a:srgbClr val="000000">
                      <a:alpha val="43137"/>
                    </a:srgbClr>
                  </a:outerShdw>
                </a:effectLst>
              </a:rPr>
              <a:t> it</a:t>
            </a:r>
            <a:r>
              <a:rPr lang="en-US" sz="3400" dirty="0">
                <a:effectLst>
                  <a:outerShdw blurRad="38100" dist="38100" dir="2700000" algn="tl">
                    <a:srgbClr val="000000">
                      <a:alpha val="43137"/>
                    </a:srgbClr>
                  </a:outerShdw>
                </a:effectLst>
                <a:cs typeface="Calibri" panose="020F0502020204030204" pitchFamily="34" charset="0"/>
              </a:rPr>
              <a:t>.”</a:t>
            </a:r>
          </a:p>
        </p:txBody>
      </p:sp>
      <p:pic>
        <p:nvPicPr>
          <p:cNvPr id="74756" name="Picture 2" descr="http://www.iconograms.org/images/igimages/I0219000501S0037AA_jeremiah_prophet.jpg">
            <a:extLst>
              <a:ext uri="{FF2B5EF4-FFF2-40B4-BE49-F238E27FC236}">
                <a16:creationId xmlns:a16="http://schemas.microsoft.com/office/drawing/2014/main" id="{F55345D5-26C4-423C-AAE9-757EDACD564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81425" y="2667000"/>
            <a:ext cx="15811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1796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2E633F-C1C8-4454-B56B-617011648F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304324"/>
            <a:ext cx="8864352" cy="5486876"/>
          </a:xfrm>
          <a:prstGeom prst="rect">
            <a:avLst/>
          </a:prstGeom>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00065"/>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II. Their Martyrdom</a:t>
            </a:r>
            <a:br>
              <a:rPr lang="en-US" altLang="en-US" sz="3600" baseline="300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11:7-10)</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1828800" y="1752600"/>
            <a:ext cx="5219700" cy="2895600"/>
          </a:xfrm>
        </p:spPr>
        <p:txBody>
          <a:bodyPr/>
          <a:lstStyle/>
          <a:p>
            <a:pPr marL="574675" indent="-574675">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Cause (11:7)</a:t>
            </a:r>
          </a:p>
          <a:p>
            <a:pPr marL="574675" indent="-574675">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Place (11:8)</a:t>
            </a:r>
          </a:p>
          <a:p>
            <a:pPr marL="574675" indent="-574675">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Its Contempt (11:9)</a:t>
            </a:r>
          </a:p>
          <a:p>
            <a:pPr marL="574675" indent="-574675">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Celebration (11:10)</a:t>
            </a:r>
          </a:p>
        </p:txBody>
      </p:sp>
      <p:pic>
        <p:nvPicPr>
          <p:cNvPr id="6" name="Picture 2" descr="Image result for two witnesses bible">
            <a:extLst>
              <a:ext uri="{FF2B5EF4-FFF2-40B4-BE49-F238E27FC236}">
                <a16:creationId xmlns:a16="http://schemas.microsoft.com/office/drawing/2014/main" id="{2DFD8DAD-FAFE-4DAE-B3A9-198BA6D6A2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31" y="138132"/>
            <a:ext cx="1463040"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4" descr="Image result for two witnesses bible">
            <a:extLst>
              <a:ext uri="{FF2B5EF4-FFF2-40B4-BE49-F238E27FC236}">
                <a16:creationId xmlns:a16="http://schemas.microsoft.com/office/drawing/2014/main" id="{44377DE0-6BD7-4DFD-AEFC-16363644F8D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138132"/>
            <a:ext cx="1475987" cy="10972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22875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e result for chess boar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 y="1066800"/>
            <a:ext cx="8458200" cy="52878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6B642EB-6D79-42FA-B3DC-D1005ACA5BDB}"/>
              </a:ext>
            </a:extLst>
          </p:cNvPr>
          <p:cNvSpPr/>
          <p:nvPr/>
        </p:nvSpPr>
        <p:spPr>
          <a:xfrm>
            <a:off x="0" y="228600"/>
            <a:ext cx="9144000" cy="646331"/>
          </a:xfrm>
          <a:prstGeom prst="rect">
            <a:avLst/>
          </a:prstGeom>
        </p:spPr>
        <p:txBody>
          <a:bodyPr wrap="square">
            <a:spAutoFit/>
          </a:bodyPr>
          <a:lstStyle/>
          <a:p>
            <a:pPr algn="ctr">
              <a:spcAft>
                <a:spcPts val="12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PROPHETIC CHESS BOARD IS BEING SET UP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381502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00065"/>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II. Their Martyrdom</a:t>
            </a:r>
            <a:br>
              <a:rPr lang="en-US" altLang="en-US" sz="3600" baseline="300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11:7-10)</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1828800" y="1752600"/>
            <a:ext cx="5219700" cy="2895600"/>
          </a:xfrm>
        </p:spPr>
        <p:txBody>
          <a:bodyPr/>
          <a:lstStyle/>
          <a:p>
            <a:pPr marL="574675" indent="-574675">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Cause (11:7)</a:t>
            </a:r>
          </a:p>
          <a:p>
            <a:pPr marL="574675" indent="-574675">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Place (11:8)</a:t>
            </a:r>
          </a:p>
          <a:p>
            <a:pPr marL="574675" indent="-574675">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Contempt (11:9)</a:t>
            </a:r>
          </a:p>
          <a:p>
            <a:pPr marL="574675" indent="-574675">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Its Celebration (11:10)</a:t>
            </a:r>
          </a:p>
        </p:txBody>
      </p:sp>
      <p:pic>
        <p:nvPicPr>
          <p:cNvPr id="6" name="Picture 2" descr="Image result for two witnesses bible">
            <a:extLst>
              <a:ext uri="{FF2B5EF4-FFF2-40B4-BE49-F238E27FC236}">
                <a16:creationId xmlns:a16="http://schemas.microsoft.com/office/drawing/2014/main" id="{2DFD8DAD-FAFE-4DAE-B3A9-198BA6D6A2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31" y="138132"/>
            <a:ext cx="1463040"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4" descr="Image result for two witnesses bible">
            <a:extLst>
              <a:ext uri="{FF2B5EF4-FFF2-40B4-BE49-F238E27FC236}">
                <a16:creationId xmlns:a16="http://schemas.microsoft.com/office/drawing/2014/main" id="{44377DE0-6BD7-4DFD-AEFC-16363644F8D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138132"/>
            <a:ext cx="1475987" cy="10972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31883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12B3E996-AA14-4327-A139-8E0DF2AA4071}"/>
              </a:ext>
            </a:extLst>
          </p:cNvPr>
          <p:cNvSpPr>
            <a:spLocks noGrp="1" noChangeArrowheads="1"/>
          </p:cNvSpPr>
          <p:nvPr>
            <p:ph type="title"/>
          </p:nvPr>
        </p:nvSpPr>
        <p:spPr>
          <a:xfrm>
            <a:off x="2171700" y="228600"/>
            <a:ext cx="4800600" cy="1143000"/>
          </a:xfrm>
        </p:spPr>
        <p:txBody>
          <a:bodyPr/>
          <a:lstStyle/>
          <a:p>
            <a:pPr algn="ctr"/>
            <a:r>
              <a:rPr lang="en-US" altLang="en-US" sz="3600" kern="1200" dirty="0">
                <a:solidFill>
                  <a:srgbClr val="00FFFF"/>
                </a:solidFill>
                <a:effectLst>
                  <a:outerShdw blurRad="38100" dist="38100" dir="2700000" algn="tl">
                    <a:srgbClr val="000000">
                      <a:alpha val="43137"/>
                    </a:srgbClr>
                  </a:outerShdw>
                </a:effectLst>
              </a:rPr>
              <a:t>Thomas Ice</a:t>
            </a:r>
            <a:br>
              <a:rPr lang="en-US" altLang="en-US" sz="18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Thomas Ice, “Kept From the Hour,” online: www.pre-trib.org, accessed 4 September 2014, 2.</a:t>
            </a:r>
            <a:endParaRPr lang="en-US" altLang="en-US" sz="1800" dirty="0">
              <a:solidFill>
                <a:schemeClr val="tx1"/>
              </a:solidFill>
              <a:effectLst>
                <a:outerShdw blurRad="38100" dist="38100" dir="2700000" algn="tl">
                  <a:srgbClr val="000000">
                    <a:alpha val="43137"/>
                  </a:srgbClr>
                </a:outerShdw>
              </a:effectLst>
            </a:endParaRPr>
          </a:p>
        </p:txBody>
      </p:sp>
      <p:sp>
        <p:nvSpPr>
          <p:cNvPr id="16387" name="Rectangle 3">
            <a:extLst>
              <a:ext uri="{FF2B5EF4-FFF2-40B4-BE49-F238E27FC236}">
                <a16:creationId xmlns:a16="http://schemas.microsoft.com/office/drawing/2014/main" id="{ABF8628F-B2C2-4A30-823A-E199E52723D4}"/>
              </a:ext>
            </a:extLst>
          </p:cNvPr>
          <p:cNvSpPr>
            <a:spLocks noGrp="1" noChangeArrowheads="1"/>
          </p:cNvSpPr>
          <p:nvPr>
            <p:ph type="body" idx="1"/>
          </p:nvPr>
        </p:nvSpPr>
        <p:spPr>
          <a:xfrm>
            <a:off x="0" y="1428750"/>
            <a:ext cx="9144000" cy="5200650"/>
          </a:xfrm>
        </p:spPr>
        <p:txBody>
          <a:bodyPr/>
          <a:lstStyle/>
          <a:p>
            <a:pPr marL="0" indent="0" algn="just">
              <a:buFontTx/>
              <a:buNone/>
              <a:defRPr/>
            </a:pPr>
            <a:r>
              <a:rPr lang="en-US" sz="2600" dirty="0">
                <a:effectLst>
                  <a:outerShdw blurRad="38100" dist="38100" dir="2700000" algn="tl">
                    <a:srgbClr val="000000">
                      <a:alpha val="43137"/>
                    </a:srgbClr>
                  </a:outerShdw>
                </a:effectLst>
              </a:rPr>
              <a:t>“This phrase ‘earth dwellers’ is used eleven times in nine verses in Revelation (3:10; 6:10; 8:13; 11:10 2xs; 13:8, 12, 14 2xs; 14:6; 17:8). As you examine each individual use, except 3:10, you will see that all refer to a special class of stubborn sinners who are set in their rebellion against the God of heaven. You will also find that the phrase is </a:t>
            </a:r>
            <a:r>
              <a:rPr lang="en-US" sz="2600" i="1" dirty="0">
                <a:effectLst>
                  <a:outerShdw blurRad="38100" dist="38100" dir="2700000" algn="tl">
                    <a:srgbClr val="000000">
                      <a:alpha val="43137"/>
                    </a:srgbClr>
                  </a:outerShdw>
                </a:effectLst>
              </a:rPr>
              <a:t>only </a:t>
            </a:r>
            <a:r>
              <a:rPr lang="en-US" sz="2600" dirty="0">
                <a:effectLst>
                  <a:outerShdw blurRad="38100" dist="38100" dir="2700000" algn="tl">
                    <a:srgbClr val="000000">
                      <a:alpha val="43137"/>
                    </a:srgbClr>
                  </a:outerShdw>
                </a:effectLst>
              </a:rPr>
              <a:t>used to refer to those during the tribulation period. Therefore, since the future hour spoken of in 3:10 is set in contrast with the present set of believers in the church age, and the future ‘earth dwellers’ will be active during the time period in which believers are said to be kept from, it is clear that John speaks of the time or hour of the tribulation. This is why 3:10 is a clear promise that Christ will keep believers from the time of the seven year tribulation.”</a:t>
            </a:r>
          </a:p>
        </p:txBody>
      </p:sp>
      <p:pic>
        <p:nvPicPr>
          <p:cNvPr id="2" name="Picture 1">
            <a:extLst>
              <a:ext uri="{FF2B5EF4-FFF2-40B4-BE49-F238E27FC236}">
                <a16:creationId xmlns:a16="http://schemas.microsoft.com/office/drawing/2014/main" id="{C2A5835A-5760-47BB-A209-CBD4506B79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104775"/>
            <a:ext cx="911300" cy="1097280"/>
          </a:xfrm>
          <a:prstGeom prst="rect">
            <a:avLst/>
          </a:prstGeom>
        </p:spPr>
      </p:pic>
      <p:pic>
        <p:nvPicPr>
          <p:cNvPr id="4" name="Picture 3">
            <a:extLst>
              <a:ext uri="{FF2B5EF4-FFF2-40B4-BE49-F238E27FC236}">
                <a16:creationId xmlns:a16="http://schemas.microsoft.com/office/drawing/2014/main" id="{7BEE6B50-0AFB-4386-80EB-0AD9A3A373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53400" y="104775"/>
            <a:ext cx="901775" cy="1097280"/>
          </a:xfrm>
          <a:prstGeom prst="rect">
            <a:avLst/>
          </a:prstGeom>
        </p:spPr>
      </p:pic>
    </p:spTree>
    <p:extLst>
      <p:ext uri="{BB962C8B-B14F-4D97-AF65-F5344CB8AC3E}">
        <p14:creationId xmlns:p14="http://schemas.microsoft.com/office/powerpoint/2010/main" val="321059573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1870728" y="1981200"/>
            <a:ext cx="5402544" cy="2895600"/>
          </a:xfrm>
        </p:spPr>
        <p:txBody>
          <a:bodyPr/>
          <a:lstStyle/>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Their Ministry (11:3-6)</a:t>
            </a:r>
          </a:p>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Their Martyrdom (11:7-10)</a:t>
            </a:r>
          </a:p>
          <a:p>
            <a:pPr marL="457200" indent="-457200">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Their Revival (11:11-13)</a:t>
            </a:r>
          </a:p>
        </p:txBody>
      </p:sp>
      <p:pic>
        <p:nvPicPr>
          <p:cNvPr id="1026" name="Picture 2" descr="Image result for two witnesses bible">
            <a:extLst>
              <a:ext uri="{FF2B5EF4-FFF2-40B4-BE49-F238E27FC236}">
                <a16:creationId xmlns:a16="http://schemas.microsoft.com/office/drawing/2014/main" id="{C020544D-4B4C-4FC0-8BC2-4CC4D9F20D9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31" y="138132"/>
            <a:ext cx="1463040"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 name="Picture 4" descr="Image result for two witnesses bible">
            <a:extLst>
              <a:ext uri="{FF2B5EF4-FFF2-40B4-BE49-F238E27FC236}">
                <a16:creationId xmlns:a16="http://schemas.microsoft.com/office/drawing/2014/main" id="{C50D159D-D201-4E2D-A34A-351052C7124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138132"/>
            <a:ext cx="1475987" cy="10972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1DA3F4E-5E20-4363-945B-0DD1994CA9C7}"/>
              </a:ext>
            </a:extLst>
          </p:cNvPr>
          <p:cNvSpPr/>
          <p:nvPr/>
        </p:nvSpPr>
        <p:spPr>
          <a:xfrm>
            <a:off x="2286000" y="178299"/>
            <a:ext cx="4572000" cy="1154162"/>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The Two Witnesses </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11:3-13)</a:t>
            </a:r>
          </a:p>
        </p:txBody>
      </p:sp>
    </p:spTree>
    <p:extLst>
      <p:ext uri="{BB962C8B-B14F-4D97-AF65-F5344CB8AC3E}">
        <p14:creationId xmlns:p14="http://schemas.microsoft.com/office/powerpoint/2010/main" val="175512434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700338" y="200065"/>
            <a:ext cx="3743325"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III. Their Revival</a:t>
            </a:r>
            <a:br>
              <a:rPr lang="en-US" altLang="en-US" sz="3600" baseline="300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11:11-13)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1828800" y="1752600"/>
            <a:ext cx="5486400" cy="4572000"/>
          </a:xfrm>
        </p:spPr>
        <p:txBody>
          <a:bodyPr/>
          <a:lstStyle/>
          <a:p>
            <a:pPr marL="514350" indent="-51435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Resuscitation (11:11)</a:t>
            </a:r>
          </a:p>
          <a:p>
            <a:pPr marL="457200" indent="-45720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Rapture (11:12)</a:t>
            </a:r>
          </a:p>
          <a:p>
            <a:pPr marL="457200" indent="-45720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Revival’s Result (11:13)</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Earthquake (11:13a)</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City’s One-Tenth (11:13b)</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7000 Killed (11:13c)</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Holy Fear (11:13d)</a:t>
            </a:r>
          </a:p>
        </p:txBody>
      </p:sp>
      <p:pic>
        <p:nvPicPr>
          <p:cNvPr id="6" name="Picture 2" descr="Image result for two witnesses bible">
            <a:extLst>
              <a:ext uri="{FF2B5EF4-FFF2-40B4-BE49-F238E27FC236}">
                <a16:creationId xmlns:a16="http://schemas.microsoft.com/office/drawing/2014/main" id="{82B43FC5-9144-415C-ADC5-1188276C07B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31" y="138132"/>
            <a:ext cx="1463040"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4" descr="Image result for two witnesses bible">
            <a:extLst>
              <a:ext uri="{FF2B5EF4-FFF2-40B4-BE49-F238E27FC236}">
                <a16:creationId xmlns:a16="http://schemas.microsoft.com/office/drawing/2014/main" id="{23A6FC7D-1E90-4A97-BE98-EBC22A598DE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138132"/>
            <a:ext cx="1475987" cy="10972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91912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700338" y="200065"/>
            <a:ext cx="3743325"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III. Their Revival</a:t>
            </a:r>
            <a:br>
              <a:rPr lang="en-US" altLang="en-US" sz="3600" baseline="300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11:11-13)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1828800" y="1752600"/>
            <a:ext cx="5486400" cy="4572000"/>
          </a:xfrm>
        </p:spPr>
        <p:txBody>
          <a:bodyPr/>
          <a:lstStyle/>
          <a:p>
            <a:pPr marL="514350" indent="-514350">
              <a:spcBef>
                <a:spcPts val="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Their Resuscitation (11:11)</a:t>
            </a:r>
          </a:p>
          <a:p>
            <a:pPr marL="457200" indent="-45720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Rapture (11:12)</a:t>
            </a:r>
          </a:p>
          <a:p>
            <a:pPr marL="457200" indent="-45720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Revival’s Result (11:13)</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Earthquake (11:13a)</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City’s One-Tenth (11:13b)</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7000 Killed (11:13c)</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Holy Fear (11:13d)</a:t>
            </a:r>
          </a:p>
        </p:txBody>
      </p:sp>
      <p:pic>
        <p:nvPicPr>
          <p:cNvPr id="6" name="Picture 2" descr="Image result for two witnesses bible">
            <a:extLst>
              <a:ext uri="{FF2B5EF4-FFF2-40B4-BE49-F238E27FC236}">
                <a16:creationId xmlns:a16="http://schemas.microsoft.com/office/drawing/2014/main" id="{82B43FC5-9144-415C-ADC5-1188276C07B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31" y="138132"/>
            <a:ext cx="1463040"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4" descr="Image result for two witnesses bible">
            <a:extLst>
              <a:ext uri="{FF2B5EF4-FFF2-40B4-BE49-F238E27FC236}">
                <a16:creationId xmlns:a16="http://schemas.microsoft.com/office/drawing/2014/main" id="{23A6FC7D-1E90-4A97-BE98-EBC22A598DE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138132"/>
            <a:ext cx="1475987" cy="10972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0444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700338" y="200065"/>
            <a:ext cx="3743325"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III. Their Revival</a:t>
            </a:r>
            <a:br>
              <a:rPr lang="en-US" altLang="en-US" sz="3600" baseline="300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11:11-13)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1828800" y="1752600"/>
            <a:ext cx="5486400" cy="4572000"/>
          </a:xfrm>
        </p:spPr>
        <p:txBody>
          <a:bodyPr/>
          <a:lstStyle/>
          <a:p>
            <a:pPr marL="514350" indent="-51435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Resuscitation (11:11)</a:t>
            </a:r>
          </a:p>
          <a:p>
            <a:pPr marL="457200" indent="-457200">
              <a:spcBef>
                <a:spcPts val="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Their Rapture (11:12)</a:t>
            </a:r>
          </a:p>
          <a:p>
            <a:pPr marL="457200" indent="-45720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Revival’s Result (11:13)</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Earthquake (11:13a)</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City’s One-Tenth (11:13b)</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7000 Killed (11:13c)</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Holy Fear (11:13d)</a:t>
            </a:r>
          </a:p>
        </p:txBody>
      </p:sp>
      <p:pic>
        <p:nvPicPr>
          <p:cNvPr id="6" name="Picture 2" descr="Image result for two witnesses bible">
            <a:extLst>
              <a:ext uri="{FF2B5EF4-FFF2-40B4-BE49-F238E27FC236}">
                <a16:creationId xmlns:a16="http://schemas.microsoft.com/office/drawing/2014/main" id="{82B43FC5-9144-415C-ADC5-1188276C07B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31" y="138132"/>
            <a:ext cx="1463040"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4" descr="Image result for two witnesses bible">
            <a:extLst>
              <a:ext uri="{FF2B5EF4-FFF2-40B4-BE49-F238E27FC236}">
                <a16:creationId xmlns:a16="http://schemas.microsoft.com/office/drawing/2014/main" id="{23A6FC7D-1E90-4A97-BE98-EBC22A598DE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138132"/>
            <a:ext cx="1475987" cy="10972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9181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81642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4:1</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I looked, and behold, a door standing open in heaven, and the first voice which I had heard, like the sound of a trumpet speaking with me, said,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Come up here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 will show you what must take place after these things.’”</a:t>
            </a:r>
          </a:p>
        </p:txBody>
      </p:sp>
      <p:pic>
        <p:nvPicPr>
          <p:cNvPr id="5" name="Picture 4">
            <a:extLst>
              <a:ext uri="{FF2B5EF4-FFF2-40B4-BE49-F238E27FC236}">
                <a16:creationId xmlns:a16="http://schemas.microsoft.com/office/drawing/2014/main" id="{1CB69889-E8E5-4A45-A188-711C20D6B5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9054" y="3429000"/>
            <a:ext cx="1845893" cy="1371600"/>
          </a:xfrm>
          <a:prstGeom prst="rect">
            <a:avLst/>
          </a:prstGeom>
        </p:spPr>
      </p:pic>
    </p:spTree>
    <p:extLst>
      <p:ext uri="{BB962C8B-B14F-4D97-AF65-F5344CB8AC3E}">
        <p14:creationId xmlns:p14="http://schemas.microsoft.com/office/powerpoint/2010/main" val="62931317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a:t>
            </a:r>
            <a:b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(1 Cor 15:54-56)</a:t>
            </a:r>
          </a:p>
        </p:txBody>
      </p:sp>
      <p:sp>
        <p:nvSpPr>
          <p:cNvPr id="13315" name="Rectangle 3"/>
          <p:cNvSpPr>
            <a:spLocks noGrp="1" noChangeArrowheads="1"/>
          </p:cNvSpPr>
          <p:nvPr>
            <p:ph type="body" sz="half" idx="1"/>
          </p:nvPr>
        </p:nvSpPr>
        <p:spPr>
          <a:xfrm>
            <a:off x="228600" y="1600200"/>
            <a:ext cx="5715000" cy="4953000"/>
          </a:xfrm>
        </p:spPr>
        <p:txBody>
          <a:bodyPr/>
          <a:lstStyle/>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Enoch (Gen 5)</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Elijah (2 Kings 2)</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 (Acts 1:11; Rev 12:5)</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Philip (Acts 8:39)                                 </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Paul (2 Cor 12:2, 4)</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(Rev 4:1-2)</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Two witnesses (Rev 11)</a:t>
            </a:r>
          </a:p>
        </p:txBody>
      </p:sp>
      <p:pic>
        <p:nvPicPr>
          <p:cNvPr id="33796" name="Picture 5" descr="clip0105"/>
          <p:cNvPicPr>
            <a:picLocks noGrp="1" noChangeAspect="1" noChangeArrowheads="1"/>
          </p:cNvPicPr>
          <p:nvPr>
            <p:ph type="clipArt" sz="half" idx="2"/>
          </p:nvPr>
        </p:nvPicPr>
        <p:blipFill>
          <a:blip r:embed="rId2">
            <a:extLst>
              <a:ext uri="{28A0092B-C50C-407E-A947-70E740481C1C}">
                <a14:useLocalDpi xmlns:a14="http://schemas.microsoft.com/office/drawing/2010/main"/>
              </a:ext>
            </a:extLst>
          </a:blip>
          <a:srcRect/>
          <a:stretch>
            <a:fillRect/>
          </a:stretch>
        </p:blipFill>
        <p:spPr>
          <a:xfrm>
            <a:off x="5571176" y="1676400"/>
            <a:ext cx="3344224" cy="32004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304800"/>
            <a:ext cx="9144000" cy="1143000"/>
          </a:xfrm>
        </p:spPr>
        <p:txBody>
          <a:bodyPr/>
          <a:lstStyle/>
          <a:p>
            <a:pPr algn="ctr"/>
            <a:r>
              <a:rPr lang="en-US" altLang="en-US" sz="3600" dirty="0"/>
              <a:t>5 Non-Chronological Parenthetical Insertions</a:t>
            </a: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228600" y="1371600"/>
            <a:ext cx="8713788" cy="5181600"/>
          </a:xfrm>
        </p:spPr>
        <p:txBody>
          <a:bodyPr/>
          <a:lstStyle/>
          <a:p>
            <a:pPr marL="514350" indent="-514350">
              <a:spcBef>
                <a:spcPts val="0"/>
              </a:spcBef>
              <a:spcAft>
                <a:spcPts val="1800"/>
              </a:spcAft>
              <a:buSzPct val="100000"/>
              <a:buFont typeface="+mj-lt"/>
              <a:buAutoNum type="arabicPeriod"/>
              <a:defRPr/>
            </a:pPr>
            <a:r>
              <a:rPr lang="en-US" dirty="0"/>
              <a:t>Rev 7 – 144,000 Jews</a:t>
            </a:r>
          </a:p>
          <a:p>
            <a:pPr marL="514350" indent="-514350">
              <a:spcBef>
                <a:spcPts val="0"/>
              </a:spcBef>
              <a:spcAft>
                <a:spcPts val="1800"/>
              </a:spcAft>
              <a:buSzPct val="100000"/>
              <a:buFont typeface="+mj-lt"/>
              <a:buAutoNum type="arabicPeriod"/>
              <a:defRPr/>
            </a:pPr>
            <a:r>
              <a:rPr lang="en-US" dirty="0"/>
              <a:t>Rev 10:1-</a:t>
            </a:r>
            <a:r>
              <a:rPr lang="en-US" dirty="0">
                <a:cs typeface="Calibri" panose="020F0502020204030204" pitchFamily="34" charset="0"/>
              </a:rPr>
              <a:t>11:13</a:t>
            </a:r>
            <a:r>
              <a:rPr lang="en-US" dirty="0"/>
              <a:t> – </a:t>
            </a:r>
            <a:r>
              <a:rPr lang="en-US" dirty="0">
                <a:cs typeface="Calibri" panose="020F0502020204030204" pitchFamily="34" charset="0"/>
              </a:rPr>
              <a:t>Announcement of no more delay and the two witnesses</a:t>
            </a:r>
          </a:p>
          <a:p>
            <a:pPr marL="514350" indent="-514350">
              <a:spcBef>
                <a:spcPts val="0"/>
              </a:spcBef>
              <a:spcAft>
                <a:spcPts val="1800"/>
              </a:spcAft>
              <a:buSzPct val="100000"/>
              <a:buFont typeface="+mj-lt"/>
              <a:buAutoNum type="arabicPeriod"/>
              <a:defRPr/>
            </a:pPr>
            <a:r>
              <a:rPr lang="en-US" dirty="0"/>
              <a:t>Rev 12-</a:t>
            </a:r>
            <a:r>
              <a:rPr lang="en-US" dirty="0">
                <a:cs typeface="Calibri" panose="020F0502020204030204" pitchFamily="34" charset="0"/>
              </a:rPr>
              <a:t>14</a:t>
            </a:r>
            <a:r>
              <a:rPr lang="en-US" dirty="0"/>
              <a:t> – </a:t>
            </a:r>
            <a:r>
              <a:rPr lang="en-US" dirty="0">
                <a:cs typeface="Calibri" panose="020F0502020204030204" pitchFamily="34" charset="0"/>
              </a:rPr>
              <a:t>Israel’s flight, two beasts, six scenes of hope</a:t>
            </a:r>
          </a:p>
          <a:p>
            <a:pPr marL="514350" indent="-514350">
              <a:spcBef>
                <a:spcPts val="0"/>
              </a:spcBef>
              <a:spcAft>
                <a:spcPts val="1800"/>
              </a:spcAft>
              <a:buSzPct val="100000"/>
              <a:buFont typeface="+mj-lt"/>
              <a:buAutoNum type="arabicPeriod"/>
              <a:defRPr/>
            </a:pPr>
            <a:r>
              <a:rPr lang="en-US" dirty="0"/>
              <a:t>Rev 16</a:t>
            </a:r>
            <a:r>
              <a:rPr lang="en-US" dirty="0">
                <a:cs typeface="Calibri" panose="020F0502020204030204" pitchFamily="34" charset="0"/>
              </a:rPr>
              <a:t>:13-16</a:t>
            </a:r>
            <a:r>
              <a:rPr lang="en-US" dirty="0"/>
              <a:t> – </a:t>
            </a:r>
            <a:r>
              <a:rPr lang="en-US" dirty="0">
                <a:cs typeface="Calibri" panose="020F0502020204030204" pitchFamily="34" charset="0"/>
              </a:rPr>
              <a:t>Gathering of the nations to Armageddon</a:t>
            </a:r>
          </a:p>
          <a:p>
            <a:pPr marL="514350" indent="-514350">
              <a:spcBef>
                <a:spcPts val="0"/>
              </a:spcBef>
              <a:spcAft>
                <a:spcPts val="1800"/>
              </a:spcAft>
              <a:buSzPct val="100000"/>
              <a:buFont typeface="+mj-lt"/>
              <a:buAutoNum type="arabicPeriod"/>
              <a:defRPr/>
            </a:pPr>
            <a:r>
              <a:rPr lang="en-US" dirty="0"/>
              <a:t>Rev 17:1-</a:t>
            </a:r>
            <a:r>
              <a:rPr lang="en-US" dirty="0">
                <a:cs typeface="Calibri" panose="020F0502020204030204" pitchFamily="34" charset="0"/>
              </a:rPr>
              <a:t>19:6</a:t>
            </a:r>
            <a:r>
              <a:rPr lang="en-US" dirty="0"/>
              <a:t> – </a:t>
            </a:r>
            <a:r>
              <a:rPr lang="en-US" dirty="0">
                <a:cs typeface="Calibri" panose="020F0502020204030204" pitchFamily="34" charset="0"/>
              </a:rPr>
              <a:t>Babylon’s fall</a:t>
            </a:r>
            <a:endParaRPr lang="en-US" sz="3600" dirty="0">
              <a:cs typeface="Calibri" panose="020F0502020204030204" pitchFamily="34" charset="0"/>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C64E16-885D-4C6B-A343-BD956981E6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4579" name="Rectangle 3">
            <a:extLst>
              <a:ext uri="{FF2B5EF4-FFF2-40B4-BE49-F238E27FC236}">
                <a16:creationId xmlns:a16="http://schemas.microsoft.com/office/drawing/2014/main" id="{64164359-1CCE-491B-8BD9-5FB74E8EE1B2}"/>
              </a:ext>
            </a:extLst>
          </p:cNvPr>
          <p:cNvSpPr>
            <a:spLocks noGrp="1"/>
          </p:cNvSpPr>
          <p:nvPr>
            <p:ph type="body" idx="4294967295"/>
          </p:nvPr>
        </p:nvSpPr>
        <p:spPr>
          <a:xfrm>
            <a:off x="30086" y="0"/>
            <a:ext cx="9113914" cy="2590800"/>
          </a:xfrm>
        </p:spPr>
        <p:txBody>
          <a:bodyPr/>
          <a:lstStyle/>
          <a:p>
            <a:pPr marL="0" indent="0" algn="ctr">
              <a:spcBef>
                <a:spcPts val="0"/>
              </a:spcBef>
              <a:spcAft>
                <a:spcPts val="1200"/>
              </a:spcAft>
              <a:buNone/>
              <a:defRPr/>
            </a:pPr>
            <a:r>
              <a:rPr lang="en-US" altLang="en-US" sz="3600" kern="1200" dirty="0">
                <a:solidFill>
                  <a:srgbClr val="00FFFF"/>
                </a:solidFill>
                <a:effectLst>
                  <a:outerShdw blurRad="38100" dist="38100" dir="2700000" algn="tl">
                    <a:srgbClr val="000000">
                      <a:alpha val="43137"/>
                    </a:srgbClr>
                  </a:outerShdw>
                </a:effectLst>
              </a:rPr>
              <a:t>Jeremiah 30:7 (LXX)</a:t>
            </a:r>
            <a:endParaRPr lang="en-US" sz="3600" dirty="0">
              <a:effectLst>
                <a:outerShdw blurRad="38100" dist="38100" dir="2700000" algn="tl">
                  <a:srgbClr val="000000">
                    <a:alpha val="43137"/>
                  </a:srgbClr>
                </a:outerShdw>
              </a:effectLst>
              <a:cs typeface="Calibri" panose="020F0502020204030204" pitchFamily="34" charset="0"/>
            </a:endParaRPr>
          </a:p>
          <a:p>
            <a:pPr marL="0" indent="0" algn="just">
              <a:spcBef>
                <a:spcPts val="0"/>
              </a:spcBef>
              <a:buNone/>
              <a:defRPr/>
            </a:pPr>
            <a:r>
              <a:rPr lang="en-US" sz="3400" dirty="0">
                <a:effectLst>
                  <a:outerShdw blurRad="38100" dist="38100" dir="2700000" algn="tl">
                    <a:srgbClr val="000000">
                      <a:alpha val="43137"/>
                    </a:srgbClr>
                  </a:outerShdw>
                </a:effectLst>
                <a:cs typeface="Calibri" panose="020F0502020204030204" pitchFamily="34" charset="0"/>
              </a:rPr>
              <a:t>“</a:t>
            </a:r>
            <a:r>
              <a:rPr lang="en-US" sz="3400" dirty="0">
                <a:effectLst>
                  <a:outerShdw blurRad="38100" dist="38100" dir="2700000" algn="tl">
                    <a:srgbClr val="000000">
                      <a:alpha val="43137"/>
                    </a:srgbClr>
                  </a:outerShdw>
                </a:effectLst>
              </a:rPr>
              <a:t>Alas! for that day is great, There is none like it; And it is the time of </a:t>
            </a:r>
            <a:r>
              <a:rPr lang="en-US" sz="3400" b="1" u="sng" dirty="0">
                <a:solidFill>
                  <a:srgbClr val="FFFFCC"/>
                </a:solidFill>
                <a:effectLst>
                  <a:outerShdw blurRad="38100" dist="38100" dir="2700000" algn="tl">
                    <a:srgbClr val="000000">
                      <a:alpha val="43137"/>
                    </a:srgbClr>
                  </a:outerShdw>
                </a:effectLst>
              </a:rPr>
              <a:t>Jacob’s distress </a:t>
            </a:r>
            <a:r>
              <a:rPr lang="en-US" sz="3400" dirty="0">
                <a:effectLst>
                  <a:outerShdw blurRad="38100" dist="38100" dir="2700000" algn="tl">
                    <a:srgbClr val="000000">
                      <a:alpha val="43137"/>
                    </a:srgbClr>
                  </a:outerShdw>
                </a:effectLst>
              </a:rPr>
              <a:t>(Gen. 32:8; 35:10), But he will be </a:t>
            </a:r>
            <a:r>
              <a:rPr lang="en-US" sz="3400" b="1" u="sng" dirty="0">
                <a:solidFill>
                  <a:srgbClr val="FFFFCC"/>
                </a:solidFill>
                <a:effectLst>
                  <a:outerShdw blurRad="38100" dist="38100" dir="2700000" algn="tl">
                    <a:srgbClr val="000000">
                      <a:alpha val="43137"/>
                    </a:srgbClr>
                  </a:outerShdw>
                </a:effectLst>
              </a:rPr>
              <a:t>saved</a:t>
            </a:r>
            <a:r>
              <a:rPr lang="en-US" sz="3400" dirty="0">
                <a:effectLst>
                  <a:outerShdw blurRad="38100" dist="38100" dir="2700000" algn="tl">
                    <a:srgbClr val="000000">
                      <a:alpha val="43137"/>
                    </a:srgbClr>
                  </a:outerShdw>
                </a:effectLst>
              </a:rPr>
              <a:t> </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400" b="1" i="1" u="sng" dirty="0" err="1">
                <a:solidFill>
                  <a:srgbClr val="FFFFCC"/>
                </a:solidFill>
                <a:effectLst>
                  <a:outerShdw blurRad="38100" dist="38100" dir="2700000" algn="tl">
                    <a:srgbClr val="000000">
                      <a:alpha val="43137"/>
                    </a:srgbClr>
                  </a:outerShdw>
                </a:effectLst>
                <a:cs typeface="Calibri" panose="020F0502020204030204" pitchFamily="34" charset="0"/>
              </a:rPr>
              <a:t>sōzō</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3400" dirty="0">
                <a:effectLst>
                  <a:outerShdw blurRad="38100" dist="38100" dir="2700000" algn="tl">
                    <a:srgbClr val="000000">
                      <a:alpha val="43137"/>
                    </a:srgbClr>
                  </a:outerShdw>
                </a:effectLst>
              </a:rPr>
              <a:t>from</a:t>
            </a:r>
            <a:r>
              <a:rPr lang="en-US" sz="3400"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400" b="1" i="1" u="sng" dirty="0">
                <a:solidFill>
                  <a:srgbClr val="FFFFCC"/>
                </a:solidFill>
                <a:effectLst>
                  <a:outerShdw blurRad="38100" dist="38100" dir="2700000" algn="tl">
                    <a:srgbClr val="000000">
                      <a:alpha val="43137"/>
                    </a:srgbClr>
                  </a:outerShdw>
                </a:effectLst>
                <a:cs typeface="Calibri" panose="020F0502020204030204" pitchFamily="34" charset="0"/>
              </a:rPr>
              <a:t>apo</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400" dirty="0">
                <a:effectLst>
                  <a:outerShdw blurRad="38100" dist="38100" dir="2700000" algn="tl">
                    <a:srgbClr val="000000">
                      <a:alpha val="43137"/>
                    </a:srgbClr>
                  </a:outerShdw>
                </a:effectLst>
              </a:rPr>
              <a:t> it</a:t>
            </a:r>
            <a:r>
              <a:rPr lang="en-US" sz="3400" dirty="0">
                <a:effectLst>
                  <a:outerShdw blurRad="38100" dist="38100" dir="2700000" algn="tl">
                    <a:srgbClr val="000000">
                      <a:alpha val="43137"/>
                    </a:srgbClr>
                  </a:outerShdw>
                </a:effectLst>
                <a:cs typeface="Calibri" panose="020F0502020204030204" pitchFamily="34" charset="0"/>
              </a:rPr>
              <a:t>.”</a:t>
            </a:r>
          </a:p>
        </p:txBody>
      </p:sp>
      <p:pic>
        <p:nvPicPr>
          <p:cNvPr id="74756" name="Picture 2" descr="http://www.iconograms.org/images/igimages/I0219000501S0037AA_jeremiah_prophet.jpg">
            <a:extLst>
              <a:ext uri="{FF2B5EF4-FFF2-40B4-BE49-F238E27FC236}">
                <a16:creationId xmlns:a16="http://schemas.microsoft.com/office/drawing/2014/main" id="{F55345D5-26C4-423C-AAE9-757EDACD564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81425" y="2667000"/>
            <a:ext cx="15811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148615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D99C38-B64D-4DE8-BBB4-9F97DD9C0E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88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chemeClr val="tx2"/>
              </a:buClr>
              <a:buSzPct val="75000"/>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mn-cs"/>
              </a:rPr>
              <a:t>Daniel 9:24</a:t>
            </a:r>
          </a:p>
          <a:p>
            <a:pPr algn="just">
              <a:spcAft>
                <a:spcPts val="10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Seventy weeks have been decreed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your people and your holy city</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finish the transgression, to make an end of sin, to make atonement for iniquity, to bring in everlasting righteousness, to seal up vision and prophecy and to anoint the most holy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place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27051308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64" y="252708"/>
            <a:ext cx="8126672" cy="6352583"/>
          </a:xfrm>
          <a:prstGeom prst="rect">
            <a:avLst/>
          </a:prstGeom>
          <a:ln w="28575">
            <a:solidFill>
              <a:srgbClr val="FFFFCC"/>
            </a:solidFill>
          </a:ln>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700338" y="200065"/>
            <a:ext cx="3743325"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III. Their Revival</a:t>
            </a:r>
            <a:br>
              <a:rPr lang="en-US" altLang="en-US" sz="3600" baseline="300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11:11-13)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1828800" y="1752600"/>
            <a:ext cx="5486400" cy="4572000"/>
          </a:xfrm>
        </p:spPr>
        <p:txBody>
          <a:bodyPr/>
          <a:lstStyle/>
          <a:p>
            <a:pPr marL="514350" indent="-51435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Resuscitation (11:11)</a:t>
            </a:r>
          </a:p>
          <a:p>
            <a:pPr marL="457200" indent="-45720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Rapture (11:12)</a:t>
            </a:r>
          </a:p>
          <a:p>
            <a:pPr marL="457200" indent="-457200">
              <a:spcBef>
                <a:spcPts val="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Revival’s Result (11:13)</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Earthquake (11:13a)</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City’s One-Tenth (11:13b)</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7000 Killed (11:13c)</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Holy Fear (11:13d)</a:t>
            </a:r>
          </a:p>
        </p:txBody>
      </p:sp>
      <p:pic>
        <p:nvPicPr>
          <p:cNvPr id="6" name="Picture 2" descr="Image result for two witnesses bible">
            <a:extLst>
              <a:ext uri="{FF2B5EF4-FFF2-40B4-BE49-F238E27FC236}">
                <a16:creationId xmlns:a16="http://schemas.microsoft.com/office/drawing/2014/main" id="{82B43FC5-9144-415C-ADC5-1188276C07B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31" y="138132"/>
            <a:ext cx="1463040"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4" descr="Image result for two witnesses bible">
            <a:extLst>
              <a:ext uri="{FF2B5EF4-FFF2-40B4-BE49-F238E27FC236}">
                <a16:creationId xmlns:a16="http://schemas.microsoft.com/office/drawing/2014/main" id="{23A6FC7D-1E90-4A97-BE98-EBC22A598DE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138132"/>
            <a:ext cx="1475987" cy="10972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14974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700338" y="200065"/>
            <a:ext cx="3743325"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III. Their Revival</a:t>
            </a:r>
            <a:br>
              <a:rPr lang="en-US" altLang="en-US" sz="3600" baseline="300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11:11-13)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1828800" y="1752600"/>
            <a:ext cx="5486400" cy="4572000"/>
          </a:xfrm>
        </p:spPr>
        <p:txBody>
          <a:bodyPr/>
          <a:lstStyle/>
          <a:p>
            <a:pPr marL="514350" indent="-51435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Resuscitation (11:11)</a:t>
            </a:r>
          </a:p>
          <a:p>
            <a:pPr marL="457200" indent="-45720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Rapture (11:12)</a:t>
            </a:r>
          </a:p>
          <a:p>
            <a:pPr marL="457200" indent="-457200">
              <a:spcBef>
                <a:spcPts val="0"/>
              </a:spcBef>
              <a:spcAft>
                <a:spcPts val="12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Revival’s Result (11:13)</a:t>
            </a:r>
          </a:p>
          <a:p>
            <a:pPr marL="914400" lvl="1" indent="-514350">
              <a:spcBef>
                <a:spcPts val="0"/>
              </a:spcBef>
              <a:spcAft>
                <a:spcPts val="1200"/>
              </a:spcAft>
              <a:buSzPct val="100000"/>
              <a:buAutoNum type="arabicPeriod"/>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Earthquake (11:13a)</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City’s One-Tenth (11:13b)</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7000 Killed (11:13c)</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Holy Fear (11:13d)</a:t>
            </a:r>
          </a:p>
        </p:txBody>
      </p:sp>
      <p:pic>
        <p:nvPicPr>
          <p:cNvPr id="6" name="Picture 2" descr="Image result for two witnesses bible">
            <a:extLst>
              <a:ext uri="{FF2B5EF4-FFF2-40B4-BE49-F238E27FC236}">
                <a16:creationId xmlns:a16="http://schemas.microsoft.com/office/drawing/2014/main" id="{82B43FC5-9144-415C-ADC5-1188276C07B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31" y="138132"/>
            <a:ext cx="1463040"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4" descr="Image result for two witnesses bible">
            <a:extLst>
              <a:ext uri="{FF2B5EF4-FFF2-40B4-BE49-F238E27FC236}">
                <a16:creationId xmlns:a16="http://schemas.microsoft.com/office/drawing/2014/main" id="{23A6FC7D-1E90-4A97-BE98-EBC22A598DE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138132"/>
            <a:ext cx="1475987" cy="10972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80590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ChangeArrowheads="1"/>
          </p:cNvSpPr>
          <p:nvPr/>
        </p:nvSpPr>
        <p:spPr bwMode="auto">
          <a:xfrm>
            <a:off x="-2177" y="1828800"/>
            <a:ext cx="91440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buNone/>
            </a:pPr>
            <a:r>
              <a:rPr lang="en-US" altLang="en-US" sz="2600" dirty="0">
                <a:effectLst>
                  <a:outerShdw blurRad="38100" dist="38100" dir="2700000" algn="tl">
                    <a:srgbClr val="000000">
                      <a:alpha val="43137"/>
                    </a:srgbClr>
                  </a:outerShdw>
                </a:effectLst>
              </a:rPr>
              <a:t>“</a:t>
            </a:r>
            <a:r>
              <a:rPr lang="en-US" sz="2600" dirty="0">
                <a:effectLst>
                  <a:outerShdw blurRad="38100" dist="38100" dir="2700000" algn="tl">
                    <a:srgbClr val="000000">
                      <a:alpha val="43137"/>
                    </a:srgbClr>
                  </a:outerShdw>
                </a:effectLst>
              </a:rPr>
              <a:t>Scientists say thousands could die because Israel, which sits on a major fault line, has ignored warnings to strengthen homes and schools</a:t>
            </a:r>
            <a:r>
              <a:rPr lang="en-US" sz="2600" b="1" dirty="0">
                <a:effectLst>
                  <a:outerShdw blurRad="38100" dist="38100" dir="2700000" algn="tl">
                    <a:srgbClr val="000000">
                      <a:alpha val="43137"/>
                    </a:srgbClr>
                  </a:outerShdw>
                </a:effectLst>
              </a:rPr>
              <a:t>. </a:t>
            </a:r>
            <a:r>
              <a:rPr lang="en-US" sz="2600" dirty="0">
                <a:effectLst>
                  <a:outerShdw blurRad="38100" dist="38100" dir="2700000" algn="tl">
                    <a:srgbClr val="000000">
                      <a:alpha val="43137"/>
                    </a:srgbClr>
                  </a:outerShdw>
                </a:effectLst>
              </a:rPr>
              <a:t>After a series of minor tremors rattled northern Israel over the last two weeks, experts warned that the country is negligently unprepared for a major earthquake that would likely kill thousands of people, including many children. ‘The threat of an earthquake, is in my eyes, the greatest threat facing the state of Israel,’ geologist Ariel </a:t>
            </a:r>
            <a:r>
              <a:rPr lang="en-US" sz="2600" dirty="0" err="1">
                <a:effectLst>
                  <a:outerShdw blurRad="38100" dist="38100" dir="2700000" algn="tl">
                    <a:srgbClr val="000000">
                      <a:alpha val="43137"/>
                    </a:srgbClr>
                  </a:outerShdw>
                </a:effectLst>
              </a:rPr>
              <a:t>Heimann</a:t>
            </a:r>
            <a:r>
              <a:rPr lang="en-US" sz="2600" dirty="0">
                <a:effectLst>
                  <a:outerShdw blurRad="38100" dist="38100" dir="2700000" algn="tl">
                    <a:srgbClr val="000000">
                      <a:alpha val="43137"/>
                    </a:srgbClr>
                  </a:outerShdw>
                </a:effectLst>
              </a:rPr>
              <a:t> told </a:t>
            </a:r>
            <a:r>
              <a:rPr lang="en-US" sz="2600" dirty="0" err="1">
                <a:effectLst>
                  <a:outerShdw blurRad="38100" dist="38100" dir="2700000" algn="tl">
                    <a:srgbClr val="000000">
                      <a:alpha val="43137"/>
                    </a:srgbClr>
                  </a:outerShdw>
                </a:effectLst>
              </a:rPr>
              <a:t>Hadashot</a:t>
            </a:r>
            <a:r>
              <a:rPr lang="en-US" sz="2600" dirty="0">
                <a:effectLst>
                  <a:outerShdw blurRad="38100" dist="38100" dir="2700000" algn="tl">
                    <a:srgbClr val="000000">
                      <a:alpha val="43137"/>
                    </a:srgbClr>
                  </a:outerShdw>
                </a:effectLst>
              </a:rPr>
              <a:t> news on Friday... ‘It is definitely a greater threat than the </a:t>
            </a:r>
            <a:r>
              <a:rPr lang="en-US" sz="2600" dirty="0" err="1">
                <a:effectLst>
                  <a:outerShdw blurRad="38100" dist="38100" dir="2700000" algn="tl">
                    <a:srgbClr val="000000">
                      <a:alpha val="43137"/>
                    </a:srgbClr>
                  </a:outerShdw>
                </a:effectLst>
              </a:rPr>
              <a:t>Qassam</a:t>
            </a:r>
            <a:r>
              <a:rPr lang="en-US" sz="2600" dirty="0">
                <a:effectLst>
                  <a:outerShdw blurRad="38100" dist="38100" dir="2700000" algn="tl">
                    <a:srgbClr val="000000">
                      <a:alpha val="43137"/>
                    </a:srgbClr>
                  </a:outerShdw>
                </a:effectLst>
              </a:rPr>
              <a:t> [rockets] fired … ” </a:t>
            </a:r>
          </a:p>
        </p:txBody>
      </p:sp>
      <p:sp>
        <p:nvSpPr>
          <p:cNvPr id="78851" name="TextBox 2"/>
          <p:cNvSpPr txBox="1">
            <a:spLocks noChangeArrowheads="1"/>
          </p:cNvSpPr>
          <p:nvPr/>
        </p:nvSpPr>
        <p:spPr bwMode="auto">
          <a:xfrm>
            <a:off x="1866900" y="212641"/>
            <a:ext cx="5410200" cy="138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450"/>
              </a:spcAft>
              <a:buClrTx/>
              <a:buSzTx/>
              <a:buNone/>
            </a:pPr>
            <a:r>
              <a:rPr lang="en-US" dirty="0">
                <a:solidFill>
                  <a:schemeClr val="tx2"/>
                </a:solidFill>
                <a:effectLst>
                  <a:outerShdw blurRad="38100" dist="38100" dir="2700000" algn="tl">
                    <a:srgbClr val="000000">
                      <a:alpha val="43137"/>
                    </a:srgbClr>
                  </a:outerShdw>
                </a:effectLst>
                <a:ea typeface="+mj-ea"/>
                <a:cs typeface="+mj-cs"/>
              </a:rPr>
              <a:t>Times of Israel 14 July 2018</a:t>
            </a:r>
          </a:p>
          <a:p>
            <a:pPr algn="ctr" eaLnBrk="1" hangingPunct="1">
              <a:spcBef>
                <a:spcPct val="0"/>
              </a:spcBef>
              <a:spcAft>
                <a:spcPts val="450"/>
              </a:spcAft>
              <a:buClrTx/>
              <a:buSzTx/>
              <a:buNone/>
            </a:pPr>
            <a:r>
              <a:rPr lang="en-US" sz="2400" dirty="0">
                <a:effectLst>
                  <a:outerShdw blurRad="38100" dist="38100" dir="2700000" algn="tl">
                    <a:srgbClr val="000000">
                      <a:alpha val="43137"/>
                    </a:srgbClr>
                  </a:outerShdw>
                </a:effectLst>
                <a:ea typeface="+mj-ea"/>
                <a:cs typeface="+mj-cs"/>
              </a:rPr>
              <a:t>After tremors, experts warn a huge quake is the greatest threat facing Israel</a:t>
            </a:r>
            <a:endParaRPr lang="en-US" altLang="en-US" sz="2400" dirty="0">
              <a:effectLst>
                <a:outerShdw blurRad="38100" dist="38100" dir="2700000" algn="tl">
                  <a:srgbClr val="000000">
                    <a:alpha val="43137"/>
                  </a:srgbClr>
                </a:outerShdw>
              </a:effectLst>
              <a:ea typeface="+mj-ea"/>
              <a:cs typeface="+mj-cs"/>
            </a:endParaRPr>
          </a:p>
        </p:txBody>
      </p:sp>
      <p:sp>
        <p:nvSpPr>
          <p:cNvPr id="2" name="TextBox 1">
            <a:extLst>
              <a:ext uri="{FF2B5EF4-FFF2-40B4-BE49-F238E27FC236}">
                <a16:creationId xmlns:a16="http://schemas.microsoft.com/office/drawing/2014/main" id="{73C5925A-6F83-4A45-B578-DC8942F52117}"/>
              </a:ext>
            </a:extLst>
          </p:cNvPr>
          <p:cNvSpPr txBox="1"/>
          <p:nvPr/>
        </p:nvSpPr>
        <p:spPr>
          <a:xfrm>
            <a:off x="647700" y="6477000"/>
            <a:ext cx="7848600" cy="276999"/>
          </a:xfrm>
          <a:prstGeom prst="rect">
            <a:avLst/>
          </a:prstGeom>
          <a:noFill/>
        </p:spPr>
        <p:txBody>
          <a:bodyPr wrap="square" rtlCol="0">
            <a:spAutoFit/>
          </a:bodyPr>
          <a:lstStyle/>
          <a:p>
            <a:pPr algn="ctr">
              <a:buNone/>
            </a:pP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https://www.timesofisrael.com/after-tremors-experts-warn-a-huge-quake-is-the-greatest-threat-facing-israel/</a:t>
            </a:r>
            <a:r>
              <a:rPr lang="en-US" alt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July 2018.</a:t>
            </a:r>
          </a:p>
        </p:txBody>
      </p:sp>
    </p:spTree>
    <p:extLst>
      <p:ext uri="{BB962C8B-B14F-4D97-AF65-F5344CB8AC3E}">
        <p14:creationId xmlns:p14="http://schemas.microsoft.com/office/powerpoint/2010/main" val="2310199603"/>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ChangeArrowheads="1"/>
          </p:cNvSpPr>
          <p:nvPr/>
        </p:nvSpPr>
        <p:spPr bwMode="auto">
          <a:xfrm>
            <a:off x="0" y="1813267"/>
            <a:ext cx="91440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buNone/>
            </a:pPr>
            <a:r>
              <a:rPr lang="en-US" altLang="en-US" sz="2600" dirty="0">
                <a:effectLst>
                  <a:outerShdw blurRad="38100" dist="38100" dir="2700000" algn="tl">
                    <a:srgbClr val="000000">
                      <a:alpha val="43137"/>
                    </a:srgbClr>
                  </a:outerShdw>
                </a:effectLst>
              </a:rPr>
              <a:t>“… from </a:t>
            </a:r>
            <a:r>
              <a:rPr lang="en-US" sz="2600" dirty="0">
                <a:effectLst>
                  <a:outerShdw blurRad="38100" dist="38100" dir="2700000" algn="tl">
                    <a:srgbClr val="000000">
                      <a:alpha val="43137"/>
                    </a:srgbClr>
                  </a:outerShdw>
                </a:effectLst>
              </a:rPr>
              <a:t>Gaza, and it is a far greater danger than the Iranian threat.’ Israel sits on the Syrian-African rift, a tear in the earth’s crust running the length of the border separating Israel and Jordan, and is part of the Great Rift Valley, which extends from northern Syria to Mozambique. ‘If, God forbid, we have an earthquake like this, it will leave thousands dead and hundreds of thousands of people will have to leave their homes. Houses will be destroyed, there will be massive economic damage that will set the country back dozens of years,’ </a:t>
            </a:r>
            <a:r>
              <a:rPr lang="en-US" sz="2600" dirty="0" err="1">
                <a:effectLst>
                  <a:outerShdw blurRad="38100" dist="38100" dir="2700000" algn="tl">
                    <a:srgbClr val="000000">
                      <a:alpha val="43137"/>
                    </a:srgbClr>
                  </a:outerShdw>
                </a:effectLst>
              </a:rPr>
              <a:t>Heimann</a:t>
            </a:r>
            <a:r>
              <a:rPr lang="en-US" sz="2600" dirty="0">
                <a:effectLst>
                  <a:outerShdw blurRad="38100" dist="38100" dir="2700000" algn="tl">
                    <a:srgbClr val="000000">
                      <a:alpha val="43137"/>
                    </a:srgbClr>
                  </a:outerShdw>
                </a:effectLst>
              </a:rPr>
              <a:t> warned.” </a:t>
            </a:r>
          </a:p>
        </p:txBody>
      </p:sp>
      <p:sp>
        <p:nvSpPr>
          <p:cNvPr id="5" name="TextBox 2">
            <a:extLst>
              <a:ext uri="{FF2B5EF4-FFF2-40B4-BE49-F238E27FC236}">
                <a16:creationId xmlns:a16="http://schemas.microsoft.com/office/drawing/2014/main" id="{6CC5C465-CCC7-4DCA-94E3-0FC91312D2A5}"/>
              </a:ext>
            </a:extLst>
          </p:cNvPr>
          <p:cNvSpPr txBox="1">
            <a:spLocks noChangeArrowheads="1"/>
          </p:cNvSpPr>
          <p:nvPr/>
        </p:nvSpPr>
        <p:spPr bwMode="auto">
          <a:xfrm>
            <a:off x="1866900" y="212641"/>
            <a:ext cx="5410200" cy="138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450"/>
              </a:spcAft>
              <a:buClrTx/>
              <a:buSzTx/>
              <a:buNone/>
            </a:pPr>
            <a:r>
              <a:rPr lang="en-US" dirty="0">
                <a:solidFill>
                  <a:schemeClr val="tx2"/>
                </a:solidFill>
                <a:effectLst>
                  <a:outerShdw blurRad="38100" dist="38100" dir="2700000" algn="tl">
                    <a:srgbClr val="000000">
                      <a:alpha val="43137"/>
                    </a:srgbClr>
                  </a:outerShdw>
                </a:effectLst>
                <a:ea typeface="+mj-ea"/>
                <a:cs typeface="+mj-cs"/>
              </a:rPr>
              <a:t>Times of Israel 14 July 2018</a:t>
            </a:r>
          </a:p>
          <a:p>
            <a:pPr algn="ctr" eaLnBrk="1" hangingPunct="1">
              <a:spcBef>
                <a:spcPct val="0"/>
              </a:spcBef>
              <a:spcAft>
                <a:spcPts val="450"/>
              </a:spcAft>
              <a:buClrTx/>
              <a:buSzTx/>
              <a:buNone/>
            </a:pPr>
            <a:r>
              <a:rPr lang="en-US" sz="2400" dirty="0">
                <a:effectLst>
                  <a:outerShdw blurRad="38100" dist="38100" dir="2700000" algn="tl">
                    <a:srgbClr val="000000">
                      <a:alpha val="43137"/>
                    </a:srgbClr>
                  </a:outerShdw>
                </a:effectLst>
                <a:ea typeface="+mj-ea"/>
                <a:cs typeface="+mj-cs"/>
              </a:rPr>
              <a:t>After tremors, experts warn a huge quake is the greatest threat facing Israel</a:t>
            </a:r>
            <a:endParaRPr lang="en-US" altLang="en-US" sz="2400" dirty="0">
              <a:effectLst>
                <a:outerShdw blurRad="38100" dist="38100" dir="2700000" algn="tl">
                  <a:srgbClr val="000000">
                    <a:alpha val="43137"/>
                  </a:srgbClr>
                </a:outerShdw>
              </a:effectLst>
              <a:ea typeface="+mj-ea"/>
              <a:cs typeface="+mj-cs"/>
            </a:endParaRPr>
          </a:p>
        </p:txBody>
      </p:sp>
      <p:sp>
        <p:nvSpPr>
          <p:cNvPr id="6" name="TextBox 5">
            <a:extLst>
              <a:ext uri="{FF2B5EF4-FFF2-40B4-BE49-F238E27FC236}">
                <a16:creationId xmlns:a16="http://schemas.microsoft.com/office/drawing/2014/main" id="{F2E41802-05CE-4484-9013-E7936F7DAC14}"/>
              </a:ext>
            </a:extLst>
          </p:cNvPr>
          <p:cNvSpPr txBox="1"/>
          <p:nvPr/>
        </p:nvSpPr>
        <p:spPr>
          <a:xfrm>
            <a:off x="647700" y="6477000"/>
            <a:ext cx="7848600" cy="276999"/>
          </a:xfrm>
          <a:prstGeom prst="rect">
            <a:avLst/>
          </a:prstGeom>
          <a:noFill/>
        </p:spPr>
        <p:txBody>
          <a:bodyPr wrap="square" rtlCol="0">
            <a:spAutoFit/>
          </a:bodyPr>
          <a:lstStyle/>
          <a:p>
            <a:pPr algn="ctr">
              <a:buNone/>
            </a:pP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https://www.timesofisrael.com/after-tremors-experts-warn-a-huge-quake-is-the-greatest-threat-facing-israel/</a:t>
            </a:r>
            <a:r>
              <a:rPr lang="en-US" alt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July 2018.</a:t>
            </a:r>
          </a:p>
        </p:txBody>
      </p:sp>
    </p:spTree>
    <p:extLst>
      <p:ext uri="{BB962C8B-B14F-4D97-AF65-F5344CB8AC3E}">
        <p14:creationId xmlns:p14="http://schemas.microsoft.com/office/powerpoint/2010/main" val="107348193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700338" y="200065"/>
            <a:ext cx="3743325"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III. Their Revival</a:t>
            </a:r>
            <a:br>
              <a:rPr lang="en-US" altLang="en-US" sz="3600" baseline="300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11:11-13)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1828800" y="1752600"/>
            <a:ext cx="5486400" cy="4572000"/>
          </a:xfrm>
        </p:spPr>
        <p:txBody>
          <a:bodyPr/>
          <a:lstStyle/>
          <a:p>
            <a:pPr marL="514350" indent="-51435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Resuscitation (11:11)</a:t>
            </a:r>
          </a:p>
          <a:p>
            <a:pPr marL="457200" indent="-45720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Rapture (11:12)</a:t>
            </a:r>
          </a:p>
          <a:p>
            <a:pPr marL="457200" indent="-457200">
              <a:spcBef>
                <a:spcPts val="0"/>
              </a:spcBef>
              <a:spcAft>
                <a:spcPts val="12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Revival’s Result (11:13)</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Earthquake (11:13a)</a:t>
            </a:r>
          </a:p>
          <a:p>
            <a:pPr marL="914400" lvl="1" indent="-514350">
              <a:spcBef>
                <a:spcPts val="0"/>
              </a:spcBef>
              <a:spcAft>
                <a:spcPts val="1200"/>
              </a:spcAft>
              <a:buSzPct val="100000"/>
              <a:buAutoNum type="arabicPeriod"/>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City’s One-Tenth (11:13b)</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7000 Killed (11:13c)</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Holy Fear (11:13d)</a:t>
            </a:r>
          </a:p>
        </p:txBody>
      </p:sp>
      <p:pic>
        <p:nvPicPr>
          <p:cNvPr id="6" name="Picture 2" descr="Image result for two witnesses bible">
            <a:extLst>
              <a:ext uri="{FF2B5EF4-FFF2-40B4-BE49-F238E27FC236}">
                <a16:creationId xmlns:a16="http://schemas.microsoft.com/office/drawing/2014/main" id="{82B43FC5-9144-415C-ADC5-1188276C07B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31" y="138132"/>
            <a:ext cx="1463040"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4" descr="Image result for two witnesses bible">
            <a:extLst>
              <a:ext uri="{FF2B5EF4-FFF2-40B4-BE49-F238E27FC236}">
                <a16:creationId xmlns:a16="http://schemas.microsoft.com/office/drawing/2014/main" id="{23A6FC7D-1E90-4A97-BE98-EBC22A598DE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138132"/>
            <a:ext cx="1475987" cy="10972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33427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AEE146-4FE8-4C7C-B7D7-6508FA667F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62158"/>
          </a:xfrm>
          <a:prstGeom prst="rect">
            <a:avLst/>
          </a:prstGeom>
          <a:noFill/>
          <a:ln w="28575">
            <a:noFill/>
            <a:miter lim="800000"/>
            <a:headEnd/>
            <a:tailEnd/>
          </a:ln>
        </p:spPr>
        <p:txBody>
          <a:bodyPr wrap="square">
            <a:spAutoFit/>
          </a:bodyPr>
          <a:lstStyle/>
          <a:p>
            <a:pPr algn="ctr">
              <a:spcAft>
                <a:spcPts val="600"/>
              </a:spcAft>
            </a:pPr>
            <a:r>
              <a:rPr lang="en-US" sz="3200" baseline="30000" dirty="0">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Revelation 11:8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their dead bodies will lie in the street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city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mystically is called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Sodom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Egypt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where also their Lord was crucified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C5C13082-533B-4073-BF54-1BF001829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7868" y="2471726"/>
            <a:ext cx="3048264" cy="2328874"/>
          </a:xfrm>
          <a:prstGeom prst="rect">
            <a:avLst/>
          </a:prstGeom>
        </p:spPr>
      </p:pic>
    </p:spTree>
    <p:extLst>
      <p:ext uri="{BB962C8B-B14F-4D97-AF65-F5344CB8AC3E}">
        <p14:creationId xmlns:p14="http://schemas.microsoft.com/office/powerpoint/2010/main" val="674569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700338" y="200065"/>
            <a:ext cx="3743325"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III. Their Revival</a:t>
            </a:r>
            <a:br>
              <a:rPr lang="en-US" altLang="en-US" sz="3600" baseline="300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11:11-13)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1828800" y="1752600"/>
            <a:ext cx="5486400" cy="4572000"/>
          </a:xfrm>
        </p:spPr>
        <p:txBody>
          <a:bodyPr/>
          <a:lstStyle/>
          <a:p>
            <a:pPr marL="514350" indent="-51435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Resuscitation (11:11)</a:t>
            </a:r>
          </a:p>
          <a:p>
            <a:pPr marL="457200" indent="-45720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Rapture (11:12)</a:t>
            </a:r>
          </a:p>
          <a:p>
            <a:pPr marL="457200" indent="-457200">
              <a:spcBef>
                <a:spcPts val="0"/>
              </a:spcBef>
              <a:spcAft>
                <a:spcPts val="12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Revival’s Result (11:13)</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Earthquake (11:13a)</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City’s One-Tenth (11:13b)</a:t>
            </a:r>
          </a:p>
          <a:p>
            <a:pPr marL="914400" lvl="1" indent="-514350">
              <a:spcBef>
                <a:spcPts val="0"/>
              </a:spcBef>
              <a:spcAft>
                <a:spcPts val="1200"/>
              </a:spcAft>
              <a:buSzPct val="100000"/>
              <a:buAutoNum type="arabicPeriod"/>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7000 Killed (11:13c)</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Holy Fear (11:13d)</a:t>
            </a:r>
          </a:p>
        </p:txBody>
      </p:sp>
      <p:pic>
        <p:nvPicPr>
          <p:cNvPr id="6" name="Picture 2" descr="Image result for two witnesses bible">
            <a:extLst>
              <a:ext uri="{FF2B5EF4-FFF2-40B4-BE49-F238E27FC236}">
                <a16:creationId xmlns:a16="http://schemas.microsoft.com/office/drawing/2014/main" id="{82B43FC5-9144-415C-ADC5-1188276C07B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31" y="138132"/>
            <a:ext cx="1463040"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4" descr="Image result for two witnesses bible">
            <a:extLst>
              <a:ext uri="{FF2B5EF4-FFF2-40B4-BE49-F238E27FC236}">
                <a16:creationId xmlns:a16="http://schemas.microsoft.com/office/drawing/2014/main" id="{23A6FC7D-1E90-4A97-BE98-EBC22A598DE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138132"/>
            <a:ext cx="1475987" cy="10972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70392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304800"/>
            <a:ext cx="9144000" cy="1143000"/>
          </a:xfrm>
        </p:spPr>
        <p:txBody>
          <a:bodyPr/>
          <a:lstStyle/>
          <a:p>
            <a:pPr algn="ctr"/>
            <a:r>
              <a:rPr lang="en-US" altLang="en-US" sz="3600" dirty="0"/>
              <a:t>5 Non-Chronological Parenthetical Insertions</a:t>
            </a: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228600" y="1371600"/>
            <a:ext cx="8713788" cy="5181600"/>
          </a:xfrm>
        </p:spPr>
        <p:txBody>
          <a:bodyPr/>
          <a:lstStyle/>
          <a:p>
            <a:pPr marL="514350" indent="-514350">
              <a:spcBef>
                <a:spcPts val="0"/>
              </a:spcBef>
              <a:spcAft>
                <a:spcPts val="1800"/>
              </a:spcAft>
              <a:buSzPct val="100000"/>
              <a:buFont typeface="+mj-lt"/>
              <a:buAutoNum type="arabicPeriod"/>
              <a:defRPr/>
            </a:pPr>
            <a:r>
              <a:rPr lang="en-US" dirty="0"/>
              <a:t>Rev 7 – 144,000 Jews</a:t>
            </a:r>
          </a:p>
          <a:p>
            <a:pPr marL="514350" indent="-514350">
              <a:spcBef>
                <a:spcPts val="0"/>
              </a:spcBef>
              <a:spcAft>
                <a:spcPts val="1800"/>
              </a:spcAft>
              <a:buSzPct val="100000"/>
              <a:buFont typeface="+mj-lt"/>
              <a:buAutoNum type="arabicPeriod"/>
              <a:defRPr/>
            </a:pPr>
            <a:r>
              <a:rPr lang="en-US" b="1" u="sng" dirty="0">
                <a:solidFill>
                  <a:srgbClr val="FFFFCC"/>
                </a:solidFill>
              </a:rPr>
              <a:t>Rev 10:1-11:13 – Announcement of no more delay and the two witnesses</a:t>
            </a:r>
          </a:p>
          <a:p>
            <a:pPr marL="514350" indent="-514350">
              <a:spcBef>
                <a:spcPts val="0"/>
              </a:spcBef>
              <a:spcAft>
                <a:spcPts val="1800"/>
              </a:spcAft>
              <a:buSzPct val="100000"/>
              <a:buFont typeface="+mj-lt"/>
              <a:buAutoNum type="arabicPeriod"/>
              <a:defRPr/>
            </a:pPr>
            <a:r>
              <a:rPr lang="en-US" dirty="0"/>
              <a:t>Rev 12-</a:t>
            </a:r>
            <a:r>
              <a:rPr lang="en-US" dirty="0">
                <a:cs typeface="Calibri" panose="020F0502020204030204" pitchFamily="34" charset="0"/>
              </a:rPr>
              <a:t>14</a:t>
            </a:r>
            <a:r>
              <a:rPr lang="en-US" dirty="0"/>
              <a:t> – </a:t>
            </a:r>
            <a:r>
              <a:rPr lang="en-US" dirty="0">
                <a:cs typeface="Calibri" panose="020F0502020204030204" pitchFamily="34" charset="0"/>
              </a:rPr>
              <a:t>Israel’s flight, two beasts, six scenes of hope</a:t>
            </a:r>
          </a:p>
          <a:p>
            <a:pPr marL="514350" indent="-514350">
              <a:spcBef>
                <a:spcPts val="0"/>
              </a:spcBef>
              <a:spcAft>
                <a:spcPts val="1800"/>
              </a:spcAft>
              <a:buSzPct val="100000"/>
              <a:buFont typeface="+mj-lt"/>
              <a:buAutoNum type="arabicPeriod"/>
              <a:defRPr/>
            </a:pPr>
            <a:r>
              <a:rPr lang="en-US" dirty="0"/>
              <a:t>Rev 16</a:t>
            </a:r>
            <a:r>
              <a:rPr lang="en-US" dirty="0">
                <a:cs typeface="Calibri" panose="020F0502020204030204" pitchFamily="34" charset="0"/>
              </a:rPr>
              <a:t>:13-16</a:t>
            </a:r>
            <a:r>
              <a:rPr lang="en-US" dirty="0"/>
              <a:t> – </a:t>
            </a:r>
            <a:r>
              <a:rPr lang="en-US" dirty="0">
                <a:cs typeface="Calibri" panose="020F0502020204030204" pitchFamily="34" charset="0"/>
              </a:rPr>
              <a:t>Gathering of the nations to Armageddon</a:t>
            </a:r>
          </a:p>
          <a:p>
            <a:pPr marL="514350" indent="-514350">
              <a:spcBef>
                <a:spcPts val="0"/>
              </a:spcBef>
              <a:spcAft>
                <a:spcPts val="1800"/>
              </a:spcAft>
              <a:buSzPct val="100000"/>
              <a:buFont typeface="+mj-lt"/>
              <a:buAutoNum type="arabicPeriod"/>
              <a:defRPr/>
            </a:pPr>
            <a:r>
              <a:rPr lang="en-US" dirty="0"/>
              <a:t>Rev 17:1-</a:t>
            </a:r>
            <a:r>
              <a:rPr lang="en-US" dirty="0">
                <a:cs typeface="Calibri" panose="020F0502020204030204" pitchFamily="34" charset="0"/>
              </a:rPr>
              <a:t>19:6</a:t>
            </a:r>
            <a:r>
              <a:rPr lang="en-US" dirty="0"/>
              <a:t> – </a:t>
            </a:r>
            <a:r>
              <a:rPr lang="en-US" dirty="0">
                <a:cs typeface="Calibri" panose="020F0502020204030204" pitchFamily="34" charset="0"/>
              </a:rPr>
              <a:t>Babylon’s fall</a:t>
            </a:r>
            <a:endParaRPr lang="en-US" sz="3600" dirty="0">
              <a:cs typeface="Calibri" panose="020F0502020204030204" pitchFamily="34" charset="0"/>
            </a:endParaRPr>
          </a:p>
        </p:txBody>
      </p:sp>
    </p:spTree>
    <p:extLst>
      <p:ext uri="{BB962C8B-B14F-4D97-AF65-F5344CB8AC3E}">
        <p14:creationId xmlns:p14="http://schemas.microsoft.com/office/powerpoint/2010/main" val="161989408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700338" y="200065"/>
            <a:ext cx="3743325"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III. Their Revival</a:t>
            </a:r>
            <a:br>
              <a:rPr lang="en-US" altLang="en-US" sz="3600" baseline="300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11:11-13)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1828800" y="1752600"/>
            <a:ext cx="5486400" cy="4572000"/>
          </a:xfrm>
        </p:spPr>
        <p:txBody>
          <a:bodyPr/>
          <a:lstStyle/>
          <a:p>
            <a:pPr marL="514350" indent="-51435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Resuscitation (11:11)</a:t>
            </a:r>
          </a:p>
          <a:p>
            <a:pPr marL="457200" indent="-45720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Rapture (11:12)</a:t>
            </a:r>
          </a:p>
          <a:p>
            <a:pPr marL="457200" indent="-457200">
              <a:spcBef>
                <a:spcPts val="0"/>
              </a:spcBef>
              <a:spcAft>
                <a:spcPts val="12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Revival’s Result (11:13)</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Earthquake (11:13a)</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City’s One-Tenth (11:13b)</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7000 Killed (11:13c)</a:t>
            </a:r>
          </a:p>
          <a:p>
            <a:pPr marL="914400" lvl="1" indent="-514350">
              <a:spcBef>
                <a:spcPts val="0"/>
              </a:spcBef>
              <a:spcAft>
                <a:spcPts val="1200"/>
              </a:spcAft>
              <a:buSzPct val="100000"/>
              <a:buAutoNum type="arabicPeriod"/>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Holy Fear (11:13d)</a:t>
            </a:r>
          </a:p>
        </p:txBody>
      </p:sp>
      <p:pic>
        <p:nvPicPr>
          <p:cNvPr id="6" name="Picture 2" descr="Image result for two witnesses bible">
            <a:extLst>
              <a:ext uri="{FF2B5EF4-FFF2-40B4-BE49-F238E27FC236}">
                <a16:creationId xmlns:a16="http://schemas.microsoft.com/office/drawing/2014/main" id="{82B43FC5-9144-415C-ADC5-1188276C07B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31" y="138132"/>
            <a:ext cx="1463040"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4" descr="Image result for two witnesses bible">
            <a:extLst>
              <a:ext uri="{FF2B5EF4-FFF2-40B4-BE49-F238E27FC236}">
                <a16:creationId xmlns:a16="http://schemas.microsoft.com/office/drawing/2014/main" id="{23A6FC7D-1E90-4A97-BE98-EBC22A598DE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138132"/>
            <a:ext cx="1475987" cy="10972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341865"/>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7683-4DF2-488F-AB2D-2778918CDCC5}"/>
              </a:ext>
            </a:extLst>
          </p:cNvPr>
          <p:cNvSpPr>
            <a:spLocks noGrp="1"/>
          </p:cNvSpPr>
          <p:nvPr>
            <p:ph idx="1"/>
          </p:nvPr>
        </p:nvSpPr>
        <p:spPr>
          <a:xfrm>
            <a:off x="477604" y="1600200"/>
            <a:ext cx="5313596" cy="4254786"/>
          </a:xfrm>
        </p:spPr>
        <p:txBody>
          <a:bodyPr/>
          <a:lstStyle/>
          <a:p>
            <a:pPr marL="514350" lvl="1" indent="-514350">
              <a:spcBef>
                <a:spcPts val="0"/>
              </a:spcBef>
              <a:spcAft>
                <a:spcPts val="24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Symbolic view</a:t>
            </a:r>
          </a:p>
          <a:p>
            <a:pPr marL="514350" lvl="1" indent="-514350">
              <a:spcBef>
                <a:spcPts val="0"/>
              </a:spcBef>
              <a:spcAft>
                <a:spcPts val="24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Moses and Enoch</a:t>
            </a:r>
          </a:p>
          <a:p>
            <a:pPr marL="514350" lvl="1" indent="-514350">
              <a:spcBef>
                <a:spcPts val="0"/>
              </a:spcBef>
              <a:spcAft>
                <a:spcPts val="24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Moses and Elijah like</a:t>
            </a:r>
          </a:p>
          <a:p>
            <a:pPr marL="514350" lvl="1" indent="-514350">
              <a:spcBef>
                <a:spcPts val="0"/>
              </a:spcBef>
              <a:spcAft>
                <a:spcPts val="24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Moses and Elijah literal</a:t>
            </a:r>
          </a:p>
        </p:txBody>
      </p:sp>
      <p:sp>
        <p:nvSpPr>
          <p:cNvPr id="4" name="Title 1">
            <a:extLst>
              <a:ext uri="{FF2B5EF4-FFF2-40B4-BE49-F238E27FC236}">
                <a16:creationId xmlns:a16="http://schemas.microsoft.com/office/drawing/2014/main" id="{7FB62F4C-289E-46B5-ABC8-FCEE7E2004FE}"/>
              </a:ext>
            </a:extLst>
          </p:cNvPr>
          <p:cNvSpPr txBox="1">
            <a:spLocks/>
          </p:cNvSpPr>
          <p:nvPr/>
        </p:nvSpPr>
        <p:spPr bwMode="auto">
          <a:xfrm>
            <a:off x="685800" y="216186"/>
            <a:ext cx="7772400" cy="926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Identity of the Two Witnesses?</a:t>
            </a:r>
          </a:p>
        </p:txBody>
      </p:sp>
      <p:pic>
        <p:nvPicPr>
          <p:cNvPr id="6" name="Picture 2" descr="Image result for two witnesses bible">
            <a:extLst>
              <a:ext uri="{FF2B5EF4-FFF2-40B4-BE49-F238E27FC236}">
                <a16:creationId xmlns:a16="http://schemas.microsoft.com/office/drawing/2014/main" id="{D835100F-3517-46B6-9869-88A796E3819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62600" y="1676400"/>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642314"/>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7683-4DF2-488F-AB2D-2778918CDCC5}"/>
              </a:ext>
            </a:extLst>
          </p:cNvPr>
          <p:cNvSpPr>
            <a:spLocks noGrp="1"/>
          </p:cNvSpPr>
          <p:nvPr>
            <p:ph idx="1"/>
          </p:nvPr>
        </p:nvSpPr>
        <p:spPr>
          <a:xfrm>
            <a:off x="477604" y="1600200"/>
            <a:ext cx="5313596" cy="4254786"/>
          </a:xfrm>
        </p:spPr>
        <p:txBody>
          <a:bodyPr/>
          <a:lstStyle/>
          <a:p>
            <a:pPr marL="514350" lvl="1" indent="-514350">
              <a:spcBef>
                <a:spcPts val="0"/>
              </a:spcBef>
              <a:spcAft>
                <a:spcPts val="2400"/>
              </a:spcAft>
              <a:buSzPct val="100000"/>
              <a:buFont typeface="Wingdings" panose="05000000000000000000" pitchFamily="2" charset="2"/>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Symbolic view</a:t>
            </a:r>
          </a:p>
          <a:p>
            <a:pPr marL="514350" lvl="1" indent="-514350">
              <a:spcBef>
                <a:spcPts val="0"/>
              </a:spcBef>
              <a:spcAft>
                <a:spcPts val="24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Moses and Enoch</a:t>
            </a:r>
          </a:p>
          <a:p>
            <a:pPr marL="514350" lvl="1" indent="-514350">
              <a:spcBef>
                <a:spcPts val="0"/>
              </a:spcBef>
              <a:spcAft>
                <a:spcPts val="24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Moses and Elijah like</a:t>
            </a:r>
          </a:p>
          <a:p>
            <a:pPr marL="514350" lvl="1" indent="-514350">
              <a:spcBef>
                <a:spcPts val="0"/>
              </a:spcBef>
              <a:spcAft>
                <a:spcPts val="24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Moses and Elijah literal</a:t>
            </a:r>
          </a:p>
        </p:txBody>
      </p:sp>
      <p:sp>
        <p:nvSpPr>
          <p:cNvPr id="4" name="Title 1">
            <a:extLst>
              <a:ext uri="{FF2B5EF4-FFF2-40B4-BE49-F238E27FC236}">
                <a16:creationId xmlns:a16="http://schemas.microsoft.com/office/drawing/2014/main" id="{7FB62F4C-289E-46B5-ABC8-FCEE7E2004FE}"/>
              </a:ext>
            </a:extLst>
          </p:cNvPr>
          <p:cNvSpPr txBox="1">
            <a:spLocks/>
          </p:cNvSpPr>
          <p:nvPr/>
        </p:nvSpPr>
        <p:spPr bwMode="auto">
          <a:xfrm>
            <a:off x="685800" y="216186"/>
            <a:ext cx="7772400" cy="926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Identity of the Two Witnesses?</a:t>
            </a:r>
          </a:p>
        </p:txBody>
      </p:sp>
      <p:pic>
        <p:nvPicPr>
          <p:cNvPr id="6" name="Picture 2" descr="Image result for two witnesses bible">
            <a:extLst>
              <a:ext uri="{FF2B5EF4-FFF2-40B4-BE49-F238E27FC236}">
                <a16:creationId xmlns:a16="http://schemas.microsoft.com/office/drawing/2014/main" id="{D835100F-3517-46B6-9869-88A796E3819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62600" y="1676400"/>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808452"/>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7683-4DF2-488F-AB2D-2778918CDCC5}"/>
              </a:ext>
            </a:extLst>
          </p:cNvPr>
          <p:cNvSpPr>
            <a:spLocks noGrp="1"/>
          </p:cNvSpPr>
          <p:nvPr>
            <p:ph idx="1"/>
          </p:nvPr>
        </p:nvSpPr>
        <p:spPr>
          <a:xfrm>
            <a:off x="477604" y="1600200"/>
            <a:ext cx="5313596" cy="4254786"/>
          </a:xfrm>
        </p:spPr>
        <p:txBody>
          <a:bodyPr/>
          <a:lstStyle/>
          <a:p>
            <a:pPr marL="514350" lvl="1" indent="-514350">
              <a:spcBef>
                <a:spcPts val="0"/>
              </a:spcBef>
              <a:spcAft>
                <a:spcPts val="24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Symbolic view</a:t>
            </a:r>
          </a:p>
          <a:p>
            <a:pPr marL="514350" lvl="1" indent="-514350">
              <a:spcBef>
                <a:spcPts val="0"/>
              </a:spcBef>
              <a:spcAft>
                <a:spcPts val="2400"/>
              </a:spcAft>
              <a:buSzPct val="100000"/>
              <a:buFont typeface="Wingdings" panose="05000000000000000000" pitchFamily="2" charset="2"/>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Moses and Enoch</a:t>
            </a:r>
          </a:p>
          <a:p>
            <a:pPr marL="514350" lvl="1" indent="-514350">
              <a:spcBef>
                <a:spcPts val="0"/>
              </a:spcBef>
              <a:spcAft>
                <a:spcPts val="24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Moses and Elijah like</a:t>
            </a:r>
          </a:p>
          <a:p>
            <a:pPr marL="514350" lvl="1" indent="-514350">
              <a:spcBef>
                <a:spcPts val="0"/>
              </a:spcBef>
              <a:spcAft>
                <a:spcPts val="24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Moses and Elijah literal</a:t>
            </a:r>
          </a:p>
        </p:txBody>
      </p:sp>
      <p:sp>
        <p:nvSpPr>
          <p:cNvPr id="4" name="Title 1">
            <a:extLst>
              <a:ext uri="{FF2B5EF4-FFF2-40B4-BE49-F238E27FC236}">
                <a16:creationId xmlns:a16="http://schemas.microsoft.com/office/drawing/2014/main" id="{7FB62F4C-289E-46B5-ABC8-FCEE7E2004FE}"/>
              </a:ext>
            </a:extLst>
          </p:cNvPr>
          <p:cNvSpPr txBox="1">
            <a:spLocks/>
          </p:cNvSpPr>
          <p:nvPr/>
        </p:nvSpPr>
        <p:spPr bwMode="auto">
          <a:xfrm>
            <a:off x="685800" y="216186"/>
            <a:ext cx="7772400" cy="926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Identity of the Two Witnesses?</a:t>
            </a:r>
          </a:p>
        </p:txBody>
      </p:sp>
      <p:pic>
        <p:nvPicPr>
          <p:cNvPr id="6" name="Picture 2" descr="Image result for two witnesses bible">
            <a:extLst>
              <a:ext uri="{FF2B5EF4-FFF2-40B4-BE49-F238E27FC236}">
                <a16:creationId xmlns:a16="http://schemas.microsoft.com/office/drawing/2014/main" id="{D835100F-3517-46B6-9869-88A796E3819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62600" y="1676400"/>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107003"/>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C64E16-885D-4C6B-A343-BD956981E6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4579" name="Rectangle 3">
            <a:extLst>
              <a:ext uri="{FF2B5EF4-FFF2-40B4-BE49-F238E27FC236}">
                <a16:creationId xmlns:a16="http://schemas.microsoft.com/office/drawing/2014/main" id="{64164359-1CCE-491B-8BD9-5FB74E8EE1B2}"/>
              </a:ext>
            </a:extLst>
          </p:cNvPr>
          <p:cNvSpPr>
            <a:spLocks noGrp="1"/>
          </p:cNvSpPr>
          <p:nvPr>
            <p:ph type="body" idx="4294967295"/>
          </p:nvPr>
        </p:nvSpPr>
        <p:spPr>
          <a:xfrm>
            <a:off x="30086" y="0"/>
            <a:ext cx="9113914" cy="2590800"/>
          </a:xfrm>
        </p:spPr>
        <p:txBody>
          <a:bodyPr/>
          <a:lstStyle/>
          <a:p>
            <a:pPr marL="0" indent="0" algn="ctr">
              <a:spcBef>
                <a:spcPts val="0"/>
              </a:spcBef>
              <a:spcAft>
                <a:spcPts val="1200"/>
              </a:spcAft>
              <a:buNone/>
              <a:defRPr/>
            </a:pPr>
            <a:r>
              <a:rPr lang="en-US" altLang="en-US" sz="3600" kern="1200" dirty="0">
                <a:solidFill>
                  <a:srgbClr val="00FFFF"/>
                </a:solidFill>
                <a:effectLst>
                  <a:outerShdw blurRad="38100" dist="38100" dir="2700000" algn="tl">
                    <a:srgbClr val="000000">
                      <a:alpha val="43137"/>
                    </a:srgbClr>
                  </a:outerShdw>
                </a:effectLst>
              </a:rPr>
              <a:t>Jeremiah 30:7 (LXX)</a:t>
            </a:r>
            <a:endParaRPr lang="en-US" sz="3600" dirty="0">
              <a:effectLst>
                <a:outerShdw blurRad="38100" dist="38100" dir="2700000" algn="tl">
                  <a:srgbClr val="000000">
                    <a:alpha val="43137"/>
                  </a:srgbClr>
                </a:outerShdw>
              </a:effectLst>
              <a:cs typeface="Calibri" panose="020F0502020204030204" pitchFamily="34" charset="0"/>
            </a:endParaRPr>
          </a:p>
          <a:p>
            <a:pPr marL="0" indent="0" algn="just">
              <a:spcBef>
                <a:spcPts val="0"/>
              </a:spcBef>
              <a:buNone/>
              <a:defRPr/>
            </a:pPr>
            <a:r>
              <a:rPr lang="en-US" sz="3400" dirty="0">
                <a:effectLst>
                  <a:outerShdw blurRad="38100" dist="38100" dir="2700000" algn="tl">
                    <a:srgbClr val="000000">
                      <a:alpha val="43137"/>
                    </a:srgbClr>
                  </a:outerShdw>
                </a:effectLst>
                <a:cs typeface="Calibri" panose="020F0502020204030204" pitchFamily="34" charset="0"/>
              </a:rPr>
              <a:t>“</a:t>
            </a:r>
            <a:r>
              <a:rPr lang="en-US" sz="3400" dirty="0">
                <a:effectLst>
                  <a:outerShdw blurRad="38100" dist="38100" dir="2700000" algn="tl">
                    <a:srgbClr val="000000">
                      <a:alpha val="43137"/>
                    </a:srgbClr>
                  </a:outerShdw>
                </a:effectLst>
              </a:rPr>
              <a:t>Alas! for that day is great, There is none like it; And it is the time of </a:t>
            </a:r>
            <a:r>
              <a:rPr lang="en-US" sz="3400" b="1" u="sng" dirty="0">
                <a:solidFill>
                  <a:srgbClr val="FFFFCC"/>
                </a:solidFill>
                <a:effectLst>
                  <a:outerShdw blurRad="38100" dist="38100" dir="2700000" algn="tl">
                    <a:srgbClr val="000000">
                      <a:alpha val="43137"/>
                    </a:srgbClr>
                  </a:outerShdw>
                </a:effectLst>
              </a:rPr>
              <a:t>Jacob’s distress </a:t>
            </a:r>
            <a:r>
              <a:rPr lang="en-US" sz="3400" dirty="0">
                <a:effectLst>
                  <a:outerShdw blurRad="38100" dist="38100" dir="2700000" algn="tl">
                    <a:srgbClr val="000000">
                      <a:alpha val="43137"/>
                    </a:srgbClr>
                  </a:outerShdw>
                </a:effectLst>
              </a:rPr>
              <a:t>(Gen. 32:8; 35:10), But he will be </a:t>
            </a:r>
            <a:r>
              <a:rPr lang="en-US" sz="3400" b="1" u="sng" dirty="0">
                <a:solidFill>
                  <a:srgbClr val="FFFFCC"/>
                </a:solidFill>
                <a:effectLst>
                  <a:outerShdw blurRad="38100" dist="38100" dir="2700000" algn="tl">
                    <a:srgbClr val="000000">
                      <a:alpha val="43137"/>
                    </a:srgbClr>
                  </a:outerShdw>
                </a:effectLst>
              </a:rPr>
              <a:t>saved</a:t>
            </a:r>
            <a:r>
              <a:rPr lang="en-US" sz="3400" dirty="0">
                <a:effectLst>
                  <a:outerShdw blurRad="38100" dist="38100" dir="2700000" algn="tl">
                    <a:srgbClr val="000000">
                      <a:alpha val="43137"/>
                    </a:srgbClr>
                  </a:outerShdw>
                </a:effectLst>
              </a:rPr>
              <a:t> </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400" b="1" i="1" u="sng" dirty="0" err="1">
                <a:solidFill>
                  <a:srgbClr val="FFFFCC"/>
                </a:solidFill>
                <a:effectLst>
                  <a:outerShdw blurRad="38100" dist="38100" dir="2700000" algn="tl">
                    <a:srgbClr val="000000">
                      <a:alpha val="43137"/>
                    </a:srgbClr>
                  </a:outerShdw>
                </a:effectLst>
                <a:cs typeface="Calibri" panose="020F0502020204030204" pitchFamily="34" charset="0"/>
              </a:rPr>
              <a:t>sōzō</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3400" dirty="0">
                <a:effectLst>
                  <a:outerShdw blurRad="38100" dist="38100" dir="2700000" algn="tl">
                    <a:srgbClr val="000000">
                      <a:alpha val="43137"/>
                    </a:srgbClr>
                  </a:outerShdw>
                </a:effectLst>
              </a:rPr>
              <a:t>from</a:t>
            </a:r>
            <a:r>
              <a:rPr lang="en-US" sz="3400"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400" b="1" i="1" u="sng" dirty="0">
                <a:solidFill>
                  <a:srgbClr val="FFFFCC"/>
                </a:solidFill>
                <a:effectLst>
                  <a:outerShdw blurRad="38100" dist="38100" dir="2700000" algn="tl">
                    <a:srgbClr val="000000">
                      <a:alpha val="43137"/>
                    </a:srgbClr>
                  </a:outerShdw>
                </a:effectLst>
                <a:cs typeface="Calibri" panose="020F0502020204030204" pitchFamily="34" charset="0"/>
              </a:rPr>
              <a:t>apo</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400" dirty="0">
                <a:effectLst>
                  <a:outerShdw blurRad="38100" dist="38100" dir="2700000" algn="tl">
                    <a:srgbClr val="000000">
                      <a:alpha val="43137"/>
                    </a:srgbClr>
                  </a:outerShdw>
                </a:effectLst>
              </a:rPr>
              <a:t> it</a:t>
            </a:r>
            <a:r>
              <a:rPr lang="en-US" sz="3400" dirty="0">
                <a:effectLst>
                  <a:outerShdw blurRad="38100" dist="38100" dir="2700000" algn="tl">
                    <a:srgbClr val="000000">
                      <a:alpha val="43137"/>
                    </a:srgbClr>
                  </a:outerShdw>
                </a:effectLst>
                <a:cs typeface="Calibri" panose="020F0502020204030204" pitchFamily="34" charset="0"/>
              </a:rPr>
              <a:t>.”</a:t>
            </a:r>
          </a:p>
        </p:txBody>
      </p:sp>
      <p:pic>
        <p:nvPicPr>
          <p:cNvPr id="74756" name="Picture 2" descr="http://www.iconograms.org/images/igimages/I0219000501S0037AA_jeremiah_prophet.jpg">
            <a:extLst>
              <a:ext uri="{FF2B5EF4-FFF2-40B4-BE49-F238E27FC236}">
                <a16:creationId xmlns:a16="http://schemas.microsoft.com/office/drawing/2014/main" id="{F55345D5-26C4-423C-AAE9-757EDACD564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81425" y="2667000"/>
            <a:ext cx="15811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9427600"/>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D99C38-B64D-4DE8-BBB4-9F97DD9C0E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88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chemeClr val="tx2"/>
              </a:buClr>
              <a:buSzPct val="75000"/>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mn-cs"/>
              </a:rPr>
              <a:t>Daniel 9:24</a:t>
            </a:r>
          </a:p>
          <a:p>
            <a:pPr algn="just">
              <a:spcAft>
                <a:spcPts val="10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Seventy weeks have been decreed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your people and your holy city</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finish the transgression, to make an end of sin, to make atonement for iniquity, to bring in everlasting righteousness, to seal up vision and prophecy and to anoint the most holy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place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096037357"/>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7683-4DF2-488F-AB2D-2778918CDCC5}"/>
              </a:ext>
            </a:extLst>
          </p:cNvPr>
          <p:cNvSpPr>
            <a:spLocks noGrp="1"/>
          </p:cNvSpPr>
          <p:nvPr>
            <p:ph idx="1"/>
          </p:nvPr>
        </p:nvSpPr>
        <p:spPr>
          <a:xfrm>
            <a:off x="477604" y="1600200"/>
            <a:ext cx="5313596" cy="4254786"/>
          </a:xfrm>
        </p:spPr>
        <p:txBody>
          <a:bodyPr/>
          <a:lstStyle/>
          <a:p>
            <a:pPr marL="514350" lvl="1" indent="-514350">
              <a:spcBef>
                <a:spcPts val="0"/>
              </a:spcBef>
              <a:spcAft>
                <a:spcPts val="24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Symbolic view</a:t>
            </a:r>
          </a:p>
          <a:p>
            <a:pPr marL="514350" lvl="1" indent="-514350">
              <a:spcBef>
                <a:spcPts val="0"/>
              </a:spcBef>
              <a:spcAft>
                <a:spcPts val="24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Moses and Enoch</a:t>
            </a:r>
          </a:p>
          <a:p>
            <a:pPr marL="514350" lvl="1" indent="-514350">
              <a:spcBef>
                <a:spcPts val="0"/>
              </a:spcBef>
              <a:spcAft>
                <a:spcPts val="2400"/>
              </a:spcAft>
              <a:buSzPct val="100000"/>
              <a:buFont typeface="Wingdings" panose="05000000000000000000" pitchFamily="2" charset="2"/>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Moses and Elijah like</a:t>
            </a:r>
          </a:p>
          <a:p>
            <a:pPr marL="514350" lvl="1" indent="-514350">
              <a:spcBef>
                <a:spcPts val="0"/>
              </a:spcBef>
              <a:spcAft>
                <a:spcPts val="24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Moses and Elijah literal</a:t>
            </a:r>
          </a:p>
        </p:txBody>
      </p:sp>
      <p:sp>
        <p:nvSpPr>
          <p:cNvPr id="4" name="Title 1">
            <a:extLst>
              <a:ext uri="{FF2B5EF4-FFF2-40B4-BE49-F238E27FC236}">
                <a16:creationId xmlns:a16="http://schemas.microsoft.com/office/drawing/2014/main" id="{7FB62F4C-289E-46B5-ABC8-FCEE7E2004FE}"/>
              </a:ext>
            </a:extLst>
          </p:cNvPr>
          <p:cNvSpPr txBox="1">
            <a:spLocks/>
          </p:cNvSpPr>
          <p:nvPr/>
        </p:nvSpPr>
        <p:spPr bwMode="auto">
          <a:xfrm>
            <a:off x="685800" y="216186"/>
            <a:ext cx="7772400" cy="926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Identity of the Two Witnesses?</a:t>
            </a:r>
          </a:p>
        </p:txBody>
      </p:sp>
      <p:pic>
        <p:nvPicPr>
          <p:cNvPr id="6" name="Picture 2" descr="Image result for two witnesses bible">
            <a:extLst>
              <a:ext uri="{FF2B5EF4-FFF2-40B4-BE49-F238E27FC236}">
                <a16:creationId xmlns:a16="http://schemas.microsoft.com/office/drawing/2014/main" id="{D835100F-3517-46B6-9869-88A796E3819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62600" y="1676400"/>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61735"/>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7683-4DF2-488F-AB2D-2778918CDCC5}"/>
              </a:ext>
            </a:extLst>
          </p:cNvPr>
          <p:cNvSpPr>
            <a:spLocks noGrp="1"/>
          </p:cNvSpPr>
          <p:nvPr>
            <p:ph idx="1"/>
          </p:nvPr>
        </p:nvSpPr>
        <p:spPr>
          <a:xfrm>
            <a:off x="477604" y="1600200"/>
            <a:ext cx="5313596" cy="4254786"/>
          </a:xfrm>
        </p:spPr>
        <p:txBody>
          <a:bodyPr/>
          <a:lstStyle/>
          <a:p>
            <a:pPr marL="514350" lvl="1" indent="-514350">
              <a:spcBef>
                <a:spcPts val="0"/>
              </a:spcBef>
              <a:spcAft>
                <a:spcPts val="24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Symbolic view</a:t>
            </a:r>
          </a:p>
          <a:p>
            <a:pPr marL="514350" lvl="1" indent="-514350">
              <a:spcBef>
                <a:spcPts val="0"/>
              </a:spcBef>
              <a:spcAft>
                <a:spcPts val="24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Moses and Enoch</a:t>
            </a:r>
          </a:p>
          <a:p>
            <a:pPr marL="514350" lvl="1" indent="-514350">
              <a:spcBef>
                <a:spcPts val="0"/>
              </a:spcBef>
              <a:spcAft>
                <a:spcPts val="24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Moses and Elijah like</a:t>
            </a:r>
          </a:p>
          <a:p>
            <a:pPr marL="514350" lvl="1" indent="-514350">
              <a:spcBef>
                <a:spcPts val="0"/>
              </a:spcBef>
              <a:spcAft>
                <a:spcPts val="2400"/>
              </a:spcAft>
              <a:buSzPct val="100000"/>
              <a:buFont typeface="Wingdings" panose="05000000000000000000" pitchFamily="2" charset="2"/>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Moses and Elijah literal</a:t>
            </a:r>
          </a:p>
        </p:txBody>
      </p:sp>
      <p:sp>
        <p:nvSpPr>
          <p:cNvPr id="4" name="Title 1">
            <a:extLst>
              <a:ext uri="{FF2B5EF4-FFF2-40B4-BE49-F238E27FC236}">
                <a16:creationId xmlns:a16="http://schemas.microsoft.com/office/drawing/2014/main" id="{7FB62F4C-289E-46B5-ABC8-FCEE7E2004FE}"/>
              </a:ext>
            </a:extLst>
          </p:cNvPr>
          <p:cNvSpPr txBox="1">
            <a:spLocks/>
          </p:cNvSpPr>
          <p:nvPr/>
        </p:nvSpPr>
        <p:spPr bwMode="auto">
          <a:xfrm>
            <a:off x="685800" y="216186"/>
            <a:ext cx="7772400" cy="926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Identity of the Two Witnesses?</a:t>
            </a:r>
          </a:p>
        </p:txBody>
      </p:sp>
      <p:pic>
        <p:nvPicPr>
          <p:cNvPr id="6" name="Picture 2" descr="Image result for two witnesses bible">
            <a:extLst>
              <a:ext uri="{FF2B5EF4-FFF2-40B4-BE49-F238E27FC236}">
                <a16:creationId xmlns:a16="http://schemas.microsoft.com/office/drawing/2014/main" id="{D835100F-3517-46B6-9869-88A796E3819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62600" y="1676400"/>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763515"/>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5164598"/>
              </p:ext>
            </p:extLst>
          </p:nvPr>
        </p:nvGraphicFramePr>
        <p:xfrm>
          <a:off x="186507" y="381000"/>
          <a:ext cx="8770985" cy="5699506"/>
        </p:xfrm>
        <a:graphic>
          <a:graphicData uri="http://schemas.openxmlformats.org/drawingml/2006/table">
            <a:tbl>
              <a:tblPr firstRow="1" bandRow="1">
                <a:tableStyleId>{073A0DAA-6AF3-43AB-8588-CEC1D06C72B9}</a:tableStyleId>
              </a:tblPr>
              <a:tblGrid>
                <a:gridCol w="2616957">
                  <a:extLst>
                    <a:ext uri="{9D8B030D-6E8A-4147-A177-3AD203B41FA5}">
                      <a16:colId xmlns:a16="http://schemas.microsoft.com/office/drawing/2014/main" val="693548043"/>
                    </a:ext>
                  </a:extLst>
                </a:gridCol>
                <a:gridCol w="2945643">
                  <a:extLst>
                    <a:ext uri="{9D8B030D-6E8A-4147-A177-3AD203B41FA5}">
                      <a16:colId xmlns:a16="http://schemas.microsoft.com/office/drawing/2014/main" val="2121096268"/>
                    </a:ext>
                  </a:extLst>
                </a:gridCol>
                <a:gridCol w="3208385">
                  <a:extLst>
                    <a:ext uri="{9D8B030D-6E8A-4147-A177-3AD203B41FA5}">
                      <a16:colId xmlns:a16="http://schemas.microsoft.com/office/drawing/2014/main" val="1144338633"/>
                    </a:ext>
                  </a:extLst>
                </a:gridCol>
              </a:tblGrid>
              <a:tr h="648754">
                <a:tc gridSpan="3">
                  <a:txBody>
                    <a:bodyPr/>
                    <a:lstStyle/>
                    <a:p>
                      <a:pPr algn="ctr"/>
                      <a:r>
                        <a:rPr lang="en-US" altLang="en-US" sz="36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Identity of the Two Witnesses</a:t>
                      </a:r>
                    </a:p>
                  </a:txBody>
                  <a:tcPr anchor="ctr"/>
                </a:tc>
                <a:tc hMerge="1">
                  <a:txBody>
                    <a:bodyPr/>
                    <a:lstStyle/>
                    <a:p>
                      <a:endParaRPr lang="en-US" dirty="0"/>
                    </a:p>
                  </a:txBody>
                  <a:tcPr/>
                </a:tc>
                <a:tc hMerge="1">
                  <a:txBody>
                    <a:bodyPr/>
                    <a:lstStyle/>
                    <a:p>
                      <a:pPr algn="ctr"/>
                      <a:endParaRPr lang="en-US" sz="3400" dirty="0">
                        <a:solidFill>
                          <a:schemeClr val="tx2"/>
                        </a:solidFill>
                        <a:latin typeface="Calibri" panose="020F0502020204030204" pitchFamily="34" charset="0"/>
                        <a:ea typeface="+mj-ea"/>
                        <a:cs typeface="Calibri" panose="020F0502020204030204" pitchFamily="34" charset="0"/>
                      </a:endParaRPr>
                    </a:p>
                  </a:txBody>
                  <a:tcPr anchor="ctr"/>
                </a:tc>
                <a:extLst>
                  <a:ext uri="{0D108BD9-81ED-4DB2-BD59-A6C34878D82A}">
                    <a16:rowId xmlns:a16="http://schemas.microsoft.com/office/drawing/2014/main" val="2272506135"/>
                  </a:ext>
                </a:extLst>
              </a:tr>
              <a:tr h="926791">
                <a:tc>
                  <a:txBody>
                    <a:bodyPr/>
                    <a:lstStyle/>
                    <a:p>
                      <a:pPr marL="0" indent="0" algn="ctr" eaLnBrk="1" hangingPunct="1">
                        <a:buClr>
                          <a:srgbClr val="C00000"/>
                        </a:buClr>
                        <a:buFont typeface="Wingdings" panose="05000000000000000000" pitchFamily="2" charset="2"/>
                        <a:buNone/>
                      </a:pPr>
                      <a:r>
                        <a:rPr lang="en-US" altLang="en-US" sz="3200" b="1" u="none" dirty="0">
                          <a:solidFill>
                            <a:srgbClr val="C00000"/>
                          </a:solidFill>
                          <a:effectLst/>
                          <a:latin typeface="Calibri" panose="020F0502020204030204" pitchFamily="34" charset="0"/>
                          <a:cs typeface="Calibri" panose="020F0502020204030204" pitchFamily="34" charset="0"/>
                        </a:rPr>
                        <a:t>Category</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b="1" u="none" kern="1200" dirty="0">
                          <a:solidFill>
                            <a:srgbClr val="C00000"/>
                          </a:solidFill>
                          <a:effectLst/>
                          <a:latin typeface="Calibri" panose="020F0502020204030204" pitchFamily="34" charset="0"/>
                          <a:ea typeface="+mn-ea"/>
                          <a:cs typeface="Calibri" panose="020F0502020204030204" pitchFamily="34" charset="0"/>
                        </a:rPr>
                        <a:t>Revelation 11</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b="1" u="none" kern="1200" dirty="0">
                          <a:solidFill>
                            <a:srgbClr val="C00000"/>
                          </a:solidFill>
                          <a:effectLst/>
                          <a:latin typeface="Calibri" panose="020F0502020204030204" pitchFamily="34" charset="0"/>
                          <a:ea typeface="+mn-ea"/>
                          <a:cs typeface="Calibri" panose="020F0502020204030204" pitchFamily="34" charset="0"/>
                        </a:rPr>
                        <a:t>Moses &amp; Elijah</a:t>
                      </a:r>
                    </a:p>
                  </a:txBody>
                  <a:tcPr anchor="ctr"/>
                </a:tc>
                <a:extLst>
                  <a:ext uri="{0D108BD9-81ED-4DB2-BD59-A6C34878D82A}">
                    <a16:rowId xmlns:a16="http://schemas.microsoft.com/office/drawing/2014/main" val="3375767282"/>
                  </a:ext>
                </a:extLst>
              </a:tr>
              <a:tr h="1081256">
                <a:tc>
                  <a:txBody>
                    <a:bodyPr/>
                    <a:lstStyle/>
                    <a:p>
                      <a:pPr marL="0" indent="0" algn="l"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Protection</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Rev. 11:5	</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Num. 16:35;         2 Kgs. 1:10-14</a:t>
                      </a:r>
                    </a:p>
                  </a:txBody>
                  <a:tcPr anchor="ctr"/>
                </a:tc>
                <a:extLst>
                  <a:ext uri="{0D108BD9-81ED-4DB2-BD59-A6C34878D82A}">
                    <a16:rowId xmlns:a16="http://schemas.microsoft.com/office/drawing/2014/main" val="671669581"/>
                  </a:ext>
                </a:extLst>
              </a:tr>
              <a:tr h="1081256">
                <a:tc>
                  <a:txBody>
                    <a:bodyPr/>
                    <a:lstStyle/>
                    <a:p>
                      <a:pPr marL="0" indent="0" algn="l"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Activities</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Rev. 11:6	</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Exod. 7:12-21;      1 Kgs. 17:1</a:t>
                      </a:r>
                    </a:p>
                  </a:txBody>
                  <a:tcPr anchor="ctr"/>
                </a:tc>
                <a:extLst>
                  <a:ext uri="{0D108BD9-81ED-4DB2-BD59-A6C34878D82A}">
                    <a16:rowId xmlns:a16="http://schemas.microsoft.com/office/drawing/2014/main" val="1145695758"/>
                  </a:ext>
                </a:extLst>
              </a:tr>
              <a:tr h="1081256">
                <a:tc>
                  <a:txBody>
                    <a:bodyPr/>
                    <a:lstStyle/>
                    <a:p>
                      <a:pPr marL="0" indent="0" algn="l"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Duration</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Rev. 11:3</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Luke 4:25;         Jas. 5:17</a:t>
                      </a:r>
                    </a:p>
                  </a:txBody>
                  <a:tcPr anchor="ctr"/>
                </a:tc>
                <a:extLst>
                  <a:ext uri="{0D108BD9-81ED-4DB2-BD59-A6C34878D82A}">
                    <a16:rowId xmlns:a16="http://schemas.microsoft.com/office/drawing/2014/main" val="291402366"/>
                  </a:ext>
                </a:extLst>
              </a:tr>
              <a:tr h="880193">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kern="1200" dirty="0">
                          <a:solidFill>
                            <a:srgbClr val="0000CC"/>
                          </a:solidFill>
                          <a:latin typeface="Calibri" panose="020F0502020204030204" pitchFamily="34" charset="0"/>
                          <a:ea typeface="+mn-ea"/>
                          <a:cs typeface="Calibri" panose="020F0502020204030204" pitchFamily="34" charset="0"/>
                        </a:rPr>
                        <a:t>Rapture</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kern="1200" dirty="0">
                          <a:solidFill>
                            <a:srgbClr val="0000CC"/>
                          </a:solidFill>
                          <a:latin typeface="Calibri" panose="020F0502020204030204" pitchFamily="34" charset="0"/>
                          <a:ea typeface="+mn-ea"/>
                          <a:cs typeface="Calibri" panose="020F0502020204030204" pitchFamily="34" charset="0"/>
                        </a:rPr>
                        <a:t>Rev. 11:12</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kern="1200" dirty="0">
                          <a:solidFill>
                            <a:srgbClr val="0000CC"/>
                          </a:solidFill>
                          <a:latin typeface="Calibri" panose="020F0502020204030204" pitchFamily="34" charset="0"/>
                          <a:ea typeface="+mn-ea"/>
                          <a:cs typeface="Calibri" panose="020F0502020204030204" pitchFamily="34" charset="0"/>
                        </a:rPr>
                        <a:t>2 Kgs. 2:11</a:t>
                      </a:r>
                    </a:p>
                  </a:txBody>
                  <a:tcPr anchor="ctr"/>
                </a:tc>
                <a:extLst>
                  <a:ext uri="{0D108BD9-81ED-4DB2-BD59-A6C34878D82A}">
                    <a16:rowId xmlns:a16="http://schemas.microsoft.com/office/drawing/2014/main" val="3136270328"/>
                  </a:ext>
                </a:extLst>
              </a:tr>
            </a:tbl>
          </a:graphicData>
        </a:graphic>
      </p:graphicFrame>
    </p:spTree>
    <p:extLst>
      <p:ext uri="{BB962C8B-B14F-4D97-AF65-F5344CB8AC3E}">
        <p14:creationId xmlns:p14="http://schemas.microsoft.com/office/powerpoint/2010/main" val="1104433826"/>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2CC288A4-9724-4038-B634-60C0CF14AB5F}"/>
              </a:ext>
            </a:extLst>
          </p:cNvPr>
          <p:cNvSpPr>
            <a:spLocks noGrp="1" noChangeArrowheads="1"/>
          </p:cNvSpPr>
          <p:nvPr>
            <p:ph type="title"/>
          </p:nvPr>
        </p:nvSpPr>
        <p:spPr>
          <a:xfrm>
            <a:off x="266700" y="228600"/>
            <a:ext cx="8610600" cy="914400"/>
          </a:xfrm>
        </p:spPr>
        <p:txBody>
          <a:bodyPr/>
          <a:lstStyle/>
          <a:p>
            <a:pPr algn="ctr"/>
            <a:r>
              <a:rPr lang="en-US" altLang="en-US" sz="3600" dirty="0">
                <a:effectLst>
                  <a:outerShdw blurRad="38100" dist="38100" dir="2700000" algn="tl">
                    <a:srgbClr val="000000">
                      <a:alpha val="43137"/>
                    </a:srgbClr>
                  </a:outerShdw>
                </a:effectLst>
              </a:rPr>
              <a:t>Identity of the 2 Witnesses: Moses and Elijah</a:t>
            </a:r>
          </a:p>
        </p:txBody>
      </p:sp>
      <p:sp>
        <p:nvSpPr>
          <p:cNvPr id="66563" name="Rectangle 3">
            <a:extLst>
              <a:ext uri="{FF2B5EF4-FFF2-40B4-BE49-F238E27FC236}">
                <a16:creationId xmlns:a16="http://schemas.microsoft.com/office/drawing/2014/main" id="{EA0BFB43-B8C1-4AA1-B02A-71643EEFEE52}"/>
              </a:ext>
            </a:extLst>
          </p:cNvPr>
          <p:cNvSpPr>
            <a:spLocks noGrp="1" noChangeArrowheads="1"/>
          </p:cNvSpPr>
          <p:nvPr>
            <p:ph type="body" idx="1"/>
          </p:nvPr>
        </p:nvSpPr>
        <p:spPr>
          <a:xfrm>
            <a:off x="381000" y="1219200"/>
            <a:ext cx="8382000" cy="3657600"/>
          </a:xfrm>
        </p:spPr>
        <p:txBody>
          <a:bodyPr/>
          <a:lstStyle/>
          <a:p>
            <a:pPr marL="461963" indent="-461963">
              <a:spcBef>
                <a:spcPts val="0"/>
              </a:spcBef>
              <a:spcAft>
                <a:spcPts val="1800"/>
              </a:spcAft>
              <a:defRPr/>
            </a:pPr>
            <a:r>
              <a:rPr lang="en-US" dirty="0">
                <a:effectLst>
                  <a:outerShdw blurRad="38100" dist="38100" dir="2700000" algn="tl">
                    <a:srgbClr val="000000">
                      <a:alpha val="43137"/>
                    </a:srgbClr>
                  </a:outerShdw>
                </a:effectLst>
              </a:rPr>
              <a:t>Transfiguration (Matt 17:3)</a:t>
            </a:r>
          </a:p>
          <a:p>
            <a:pPr marL="461963" indent="-461963">
              <a:spcBef>
                <a:spcPts val="0"/>
              </a:spcBef>
              <a:spcAft>
                <a:spcPts val="1800"/>
              </a:spcAft>
              <a:defRPr/>
            </a:pPr>
            <a:r>
              <a:rPr lang="en-US" dirty="0">
                <a:effectLst>
                  <a:outerShdw blurRad="38100" dist="38100" dir="2700000" algn="tl">
                    <a:srgbClr val="000000">
                      <a:alpha val="43137"/>
                    </a:srgbClr>
                  </a:outerShdw>
                </a:effectLst>
              </a:rPr>
              <a:t>Ministries cut short in the OT (2 Kgs 2:11-12; Num 20:12)</a:t>
            </a:r>
          </a:p>
          <a:p>
            <a:pPr marL="461963" indent="-461963">
              <a:spcBef>
                <a:spcPts val="0"/>
              </a:spcBef>
              <a:spcAft>
                <a:spcPts val="1800"/>
              </a:spcAft>
              <a:defRPr/>
            </a:pPr>
            <a:r>
              <a:rPr lang="en-US" dirty="0">
                <a:effectLst>
                  <a:outerShdw blurRad="38100" dist="38100" dir="2700000" algn="tl">
                    <a:srgbClr val="000000">
                      <a:alpha val="43137"/>
                    </a:srgbClr>
                  </a:outerShdw>
                </a:effectLst>
              </a:rPr>
              <a:t>Future appearance predicted in the OT (Mal 4:5-6; Jude 9)</a:t>
            </a:r>
          </a:p>
          <a:p>
            <a:pPr marL="461963" indent="-461963">
              <a:spcBef>
                <a:spcPts val="0"/>
              </a:spcBef>
              <a:spcAft>
                <a:spcPts val="1800"/>
              </a:spcAft>
              <a:defRPr/>
            </a:pPr>
            <a:r>
              <a:rPr lang="en-US" dirty="0">
                <a:effectLst>
                  <a:outerShdw blurRad="38100" dist="38100" dir="2700000" algn="tl">
                    <a:srgbClr val="000000">
                      <a:alpha val="43137"/>
                    </a:srgbClr>
                  </a:outerShdw>
                </a:effectLst>
              </a:rPr>
              <a:t>Never fulfilled in the NT (Luke 1:17; John 1:21)</a:t>
            </a:r>
          </a:p>
        </p:txBody>
      </p:sp>
      <p:pic>
        <p:nvPicPr>
          <p:cNvPr id="5" name="Picture 2" descr="Image result for two witnesses bible">
            <a:extLst>
              <a:ext uri="{FF2B5EF4-FFF2-40B4-BE49-F238E27FC236}">
                <a16:creationId xmlns:a16="http://schemas.microsoft.com/office/drawing/2014/main" id="{ADA7A268-73A2-47D4-A041-5370AB2B7E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4876800"/>
            <a:ext cx="2438400"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600"/>
            <a:ext cx="9144000" cy="1143000"/>
          </a:xfrm>
        </p:spPr>
        <p:txBody>
          <a:bodyPr/>
          <a:lstStyle/>
          <a:p>
            <a:pPr algn="ctr"/>
            <a:r>
              <a:rPr lang="en-US" altLang="en-US" sz="3600" dirty="0"/>
              <a:t>2. Revelation 10:1</a:t>
            </a:r>
            <a:r>
              <a:rPr lang="en-US" altLang="en-US" sz="3600" dirty="0">
                <a:cs typeface="Calibri" panose="020F0502020204030204" pitchFamily="34" charset="0"/>
              </a:rPr>
              <a:t>‒11:13</a:t>
            </a:r>
            <a:endParaRPr lang="en-US" altLang="en-US" sz="3600" dirty="0"/>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381000" y="1600200"/>
            <a:ext cx="8382000" cy="2895600"/>
          </a:xfrm>
        </p:spPr>
        <p:txBody>
          <a:bodyPr/>
          <a:lstStyle/>
          <a:p>
            <a:pPr marL="514350" indent="-514350">
              <a:spcBef>
                <a:spcPts val="0"/>
              </a:spcBef>
              <a:spcAft>
                <a:spcPts val="3600"/>
              </a:spcAft>
              <a:buSzPct val="100000"/>
              <a:buFont typeface="+mj-lt"/>
              <a:buAutoNum type="alphaUcPeriod"/>
              <a:defRPr/>
            </a:pPr>
            <a:r>
              <a:rPr lang="en-US" dirty="0"/>
              <a:t>Rev 10 – </a:t>
            </a:r>
            <a:r>
              <a:rPr lang="en-US" dirty="0">
                <a:cs typeface="Calibri" panose="020F0502020204030204" pitchFamily="34" charset="0"/>
              </a:rPr>
              <a:t>Announcement of no more delay</a:t>
            </a:r>
          </a:p>
          <a:p>
            <a:pPr marL="514350" indent="-514350">
              <a:spcBef>
                <a:spcPts val="0"/>
              </a:spcBef>
              <a:spcAft>
                <a:spcPts val="3600"/>
              </a:spcAft>
              <a:buSzPct val="100000"/>
              <a:buFont typeface="+mj-lt"/>
              <a:buAutoNum type="alphaUcPeriod"/>
              <a:defRPr/>
            </a:pPr>
            <a:r>
              <a:rPr lang="en-US" dirty="0">
                <a:cs typeface="Calibri" panose="020F0502020204030204" pitchFamily="34" charset="0"/>
              </a:rPr>
              <a:t>Rev 11:1-2</a:t>
            </a:r>
            <a:r>
              <a:rPr lang="en-US" dirty="0"/>
              <a:t> – </a:t>
            </a:r>
            <a:r>
              <a:rPr lang="en-US" dirty="0">
                <a:cs typeface="Calibri" panose="020F0502020204030204" pitchFamily="34" charset="0"/>
              </a:rPr>
              <a:t>End of the Times of the Gentiles</a:t>
            </a:r>
          </a:p>
          <a:p>
            <a:pPr marL="514350" indent="-514350">
              <a:spcBef>
                <a:spcPts val="0"/>
              </a:spcBef>
              <a:spcAft>
                <a:spcPts val="3600"/>
              </a:spcAft>
              <a:buSzPct val="100000"/>
              <a:buFont typeface="+mj-lt"/>
              <a:buAutoNum type="alphaUcPeriod"/>
              <a:defRPr/>
            </a:pPr>
            <a:r>
              <a:rPr lang="en-US" dirty="0">
                <a:cs typeface="Calibri" panose="020F0502020204030204" pitchFamily="34" charset="0"/>
              </a:rPr>
              <a:t>Rev 11:3-13</a:t>
            </a:r>
            <a:r>
              <a:rPr lang="en-US" dirty="0"/>
              <a:t> – </a:t>
            </a:r>
            <a:r>
              <a:rPr lang="en-US" dirty="0">
                <a:cs typeface="Calibri" panose="020F0502020204030204" pitchFamily="34" charset="0"/>
              </a:rPr>
              <a:t>Ministry of the Two Witnesses</a:t>
            </a:r>
          </a:p>
        </p:txBody>
      </p:sp>
      <p:pic>
        <p:nvPicPr>
          <p:cNvPr id="4" name="Picture 6" descr="Image result for the seven trumpets">
            <a:extLst>
              <a:ext uri="{FF2B5EF4-FFF2-40B4-BE49-F238E27FC236}">
                <a16:creationId xmlns:a16="http://schemas.microsoft.com/office/drawing/2014/main" id="{6C0E058C-EA02-4384-93FB-2636D77F82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the seven trumpets">
            <a:extLst>
              <a:ext uri="{FF2B5EF4-FFF2-40B4-BE49-F238E27FC236}">
                <a16:creationId xmlns:a16="http://schemas.microsoft.com/office/drawing/2014/main" id="{147BF45E-16F0-41C4-803E-D442981D73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179904"/>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7683-4DF2-488F-AB2D-2778918CDCC5}"/>
              </a:ext>
            </a:extLst>
          </p:cNvPr>
          <p:cNvSpPr>
            <a:spLocks noGrp="1"/>
          </p:cNvSpPr>
          <p:nvPr>
            <p:ph idx="1"/>
          </p:nvPr>
        </p:nvSpPr>
        <p:spPr>
          <a:xfrm>
            <a:off x="381000" y="1155414"/>
            <a:ext cx="8382000" cy="3949986"/>
          </a:xfrm>
        </p:spPr>
        <p:txBody>
          <a:bodyPr/>
          <a:lstStyle/>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Revelation 7 – 144,000 Jews</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Revelation 11 – Two Jewish witnesses</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Revelation 12 – Israel flees</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Revelation 20:9 – Jerusalem in the kingdom</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Revelation 21:12 – 13-Gates of the eternal city</a:t>
            </a:r>
            <a:endParaRPr lang="en-US" sz="2800" dirty="0"/>
          </a:p>
        </p:txBody>
      </p:sp>
      <p:sp>
        <p:nvSpPr>
          <p:cNvPr id="4" name="Title 1">
            <a:extLst>
              <a:ext uri="{FF2B5EF4-FFF2-40B4-BE49-F238E27FC236}">
                <a16:creationId xmlns:a16="http://schemas.microsoft.com/office/drawing/2014/main" id="{7FB62F4C-289E-46B5-ABC8-FCEE7E2004FE}"/>
              </a:ext>
            </a:extLst>
          </p:cNvPr>
          <p:cNvSpPr txBox="1">
            <a:spLocks/>
          </p:cNvSpPr>
          <p:nvPr/>
        </p:nvSpPr>
        <p:spPr bwMode="auto">
          <a:xfrm>
            <a:off x="685800" y="228600"/>
            <a:ext cx="7772400" cy="926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God’s Work Through Israel</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5F2AAA06-A73B-4FB0-BC7B-E18313F643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5954" y="4724400"/>
            <a:ext cx="1772093" cy="1828800"/>
          </a:xfrm>
          <a:prstGeom prst="rect">
            <a:avLst/>
          </a:prstGeom>
        </p:spPr>
      </p:pic>
    </p:spTree>
    <p:extLst>
      <p:ext uri="{BB962C8B-B14F-4D97-AF65-F5344CB8AC3E}">
        <p14:creationId xmlns:p14="http://schemas.microsoft.com/office/powerpoint/2010/main" val="3040955586"/>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7683-4DF2-488F-AB2D-2778918CDCC5}"/>
              </a:ext>
            </a:extLst>
          </p:cNvPr>
          <p:cNvSpPr>
            <a:spLocks noGrp="1"/>
          </p:cNvSpPr>
          <p:nvPr>
            <p:ph idx="1"/>
          </p:nvPr>
        </p:nvSpPr>
        <p:spPr>
          <a:xfrm>
            <a:off x="381000" y="1155414"/>
            <a:ext cx="8382000" cy="3949986"/>
          </a:xfrm>
        </p:spPr>
        <p:txBody>
          <a:bodyPr/>
          <a:lstStyle/>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Revelation 7 – 144,000 Jews</a:t>
            </a:r>
          </a:p>
          <a:p>
            <a:pPr marL="461963" indent="-461963"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Revelation 11 – Two Jewish witnesses</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Revelation 12 – Israel flees</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Revelation 20:9 – Jerusalem in the kingdom</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Revelation 21:12 – 13-Gates of the eternal city</a:t>
            </a:r>
            <a:endParaRPr lang="en-US" sz="2800" dirty="0"/>
          </a:p>
        </p:txBody>
      </p:sp>
      <p:sp>
        <p:nvSpPr>
          <p:cNvPr id="4" name="Title 1">
            <a:extLst>
              <a:ext uri="{FF2B5EF4-FFF2-40B4-BE49-F238E27FC236}">
                <a16:creationId xmlns:a16="http://schemas.microsoft.com/office/drawing/2014/main" id="{7FB62F4C-289E-46B5-ABC8-FCEE7E2004FE}"/>
              </a:ext>
            </a:extLst>
          </p:cNvPr>
          <p:cNvSpPr txBox="1">
            <a:spLocks/>
          </p:cNvSpPr>
          <p:nvPr/>
        </p:nvSpPr>
        <p:spPr bwMode="auto">
          <a:xfrm>
            <a:off x="685800" y="228600"/>
            <a:ext cx="7772400" cy="926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God’s Work Through Israel</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5F2AAA06-A73B-4FB0-BC7B-E18313F643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5954" y="4724400"/>
            <a:ext cx="1772093" cy="1828800"/>
          </a:xfrm>
          <a:prstGeom prst="rect">
            <a:avLst/>
          </a:prstGeom>
        </p:spPr>
      </p:pic>
    </p:spTree>
    <p:extLst>
      <p:ext uri="{BB962C8B-B14F-4D97-AF65-F5344CB8AC3E}">
        <p14:creationId xmlns:p14="http://schemas.microsoft.com/office/powerpoint/2010/main" val="343038268"/>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64" y="252708"/>
            <a:ext cx="8126672" cy="6352583"/>
          </a:xfrm>
          <a:prstGeom prst="rect">
            <a:avLst/>
          </a:prstGeom>
          <a:ln w="28575">
            <a:solidFill>
              <a:srgbClr val="FFFFCC"/>
            </a:solidFill>
          </a:ln>
        </p:spPr>
      </p:pic>
    </p:spTree>
    <p:extLst>
      <p:ext uri="{BB962C8B-B14F-4D97-AF65-F5344CB8AC3E}">
        <p14:creationId xmlns:p14="http://schemas.microsoft.com/office/powerpoint/2010/main" val="2932191411"/>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1870728" y="1981200"/>
            <a:ext cx="5402544" cy="2895600"/>
          </a:xfrm>
        </p:spPr>
        <p:txBody>
          <a:bodyPr/>
          <a:lstStyle/>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Their Ministry (11:3-6)</a:t>
            </a:r>
          </a:p>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Their Martyrdom (11:7-10)</a:t>
            </a:r>
          </a:p>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Their Revival (11:11-13)</a:t>
            </a:r>
          </a:p>
        </p:txBody>
      </p:sp>
      <p:pic>
        <p:nvPicPr>
          <p:cNvPr id="1026" name="Picture 2" descr="Image result for two witnesses bible">
            <a:extLst>
              <a:ext uri="{FF2B5EF4-FFF2-40B4-BE49-F238E27FC236}">
                <a16:creationId xmlns:a16="http://schemas.microsoft.com/office/drawing/2014/main" id="{C020544D-4B4C-4FC0-8BC2-4CC4D9F20D9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31" y="138132"/>
            <a:ext cx="1463040"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 name="Picture 4" descr="Image result for two witnesses bible">
            <a:extLst>
              <a:ext uri="{FF2B5EF4-FFF2-40B4-BE49-F238E27FC236}">
                <a16:creationId xmlns:a16="http://schemas.microsoft.com/office/drawing/2014/main" id="{C50D159D-D201-4E2D-A34A-351052C7124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138132"/>
            <a:ext cx="1475987" cy="10972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1DA3F4E-5E20-4363-945B-0DD1994CA9C7}"/>
              </a:ext>
            </a:extLst>
          </p:cNvPr>
          <p:cNvSpPr/>
          <p:nvPr/>
        </p:nvSpPr>
        <p:spPr>
          <a:xfrm>
            <a:off x="2286000" y="178299"/>
            <a:ext cx="4572000" cy="1154162"/>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The Two Witnesses </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11:3-13)</a:t>
            </a:r>
          </a:p>
        </p:txBody>
      </p:sp>
    </p:spTree>
    <p:extLst>
      <p:ext uri="{BB962C8B-B14F-4D97-AF65-F5344CB8AC3E}">
        <p14:creationId xmlns:p14="http://schemas.microsoft.com/office/powerpoint/2010/main" val="3981991914"/>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600"/>
            <a:ext cx="9144000" cy="1143000"/>
          </a:xfrm>
        </p:spPr>
        <p:txBody>
          <a:bodyPr/>
          <a:lstStyle/>
          <a:p>
            <a:pPr algn="ctr"/>
            <a:r>
              <a:rPr lang="en-US" altLang="en-US" sz="3600" dirty="0"/>
              <a:t>2. Revelation 10:1</a:t>
            </a:r>
            <a:r>
              <a:rPr lang="en-US" altLang="en-US" sz="3600" dirty="0">
                <a:cs typeface="Calibri" panose="020F0502020204030204" pitchFamily="34" charset="0"/>
              </a:rPr>
              <a:t>‒11:13</a:t>
            </a:r>
            <a:endParaRPr lang="en-US" altLang="en-US" sz="3600" dirty="0"/>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381000" y="1600200"/>
            <a:ext cx="8382000" cy="2895600"/>
          </a:xfrm>
        </p:spPr>
        <p:txBody>
          <a:bodyPr/>
          <a:lstStyle/>
          <a:p>
            <a:pPr marL="514350" indent="-514350">
              <a:spcBef>
                <a:spcPts val="0"/>
              </a:spcBef>
              <a:spcAft>
                <a:spcPts val="3600"/>
              </a:spcAft>
              <a:buSzPct val="100000"/>
              <a:buFont typeface="+mj-lt"/>
              <a:buAutoNum type="alphaUcPeriod"/>
              <a:defRPr/>
            </a:pPr>
            <a:r>
              <a:rPr lang="en-US" b="1" u="sng" dirty="0">
                <a:solidFill>
                  <a:srgbClr val="FFFFCC"/>
                </a:solidFill>
              </a:rPr>
              <a:t>Rev 10 – </a:t>
            </a:r>
            <a:r>
              <a:rPr lang="en-US" b="1" u="sng" dirty="0">
                <a:solidFill>
                  <a:srgbClr val="FFFFCC"/>
                </a:solidFill>
                <a:cs typeface="Calibri" panose="020F0502020204030204" pitchFamily="34" charset="0"/>
              </a:rPr>
              <a:t>Announcement of no more delay</a:t>
            </a:r>
          </a:p>
          <a:p>
            <a:pPr marL="514350" indent="-514350">
              <a:spcBef>
                <a:spcPts val="0"/>
              </a:spcBef>
              <a:spcAft>
                <a:spcPts val="3600"/>
              </a:spcAft>
              <a:buSzPct val="100000"/>
              <a:buFont typeface="+mj-lt"/>
              <a:buAutoNum type="alphaUcPeriod"/>
              <a:defRPr/>
            </a:pPr>
            <a:r>
              <a:rPr lang="en-US" dirty="0">
                <a:cs typeface="Calibri" panose="020F0502020204030204" pitchFamily="34" charset="0"/>
              </a:rPr>
              <a:t>Rev 11:1-2</a:t>
            </a:r>
            <a:r>
              <a:rPr lang="en-US" dirty="0"/>
              <a:t> – </a:t>
            </a:r>
            <a:r>
              <a:rPr lang="en-US" dirty="0">
                <a:cs typeface="Calibri" panose="020F0502020204030204" pitchFamily="34" charset="0"/>
              </a:rPr>
              <a:t>End of the Times of the Gentiles</a:t>
            </a:r>
          </a:p>
          <a:p>
            <a:pPr marL="514350" indent="-514350">
              <a:spcBef>
                <a:spcPts val="0"/>
              </a:spcBef>
              <a:spcAft>
                <a:spcPts val="3600"/>
              </a:spcAft>
              <a:buSzPct val="100000"/>
              <a:buFont typeface="+mj-lt"/>
              <a:buAutoNum type="alphaUcPeriod"/>
              <a:defRPr/>
            </a:pPr>
            <a:r>
              <a:rPr lang="en-US" dirty="0">
                <a:cs typeface="Calibri" panose="020F0502020204030204" pitchFamily="34" charset="0"/>
              </a:rPr>
              <a:t>Rev 11:3-13</a:t>
            </a:r>
            <a:r>
              <a:rPr lang="en-US" dirty="0"/>
              <a:t> – </a:t>
            </a:r>
            <a:r>
              <a:rPr lang="en-US" dirty="0">
                <a:cs typeface="Calibri" panose="020F0502020204030204" pitchFamily="34" charset="0"/>
              </a:rPr>
              <a:t>Ministry of the Two Witnesses</a:t>
            </a:r>
          </a:p>
        </p:txBody>
      </p:sp>
      <p:pic>
        <p:nvPicPr>
          <p:cNvPr id="4" name="Picture 6" descr="Image result for the seven trumpets">
            <a:extLst>
              <a:ext uri="{FF2B5EF4-FFF2-40B4-BE49-F238E27FC236}">
                <a16:creationId xmlns:a16="http://schemas.microsoft.com/office/drawing/2014/main" id="{6C0E058C-EA02-4384-93FB-2636D77F82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the seven trumpets">
            <a:extLst>
              <a:ext uri="{FF2B5EF4-FFF2-40B4-BE49-F238E27FC236}">
                <a16:creationId xmlns:a16="http://schemas.microsoft.com/office/drawing/2014/main" id="{147BF45E-16F0-41C4-803E-D442981D73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8943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600"/>
            <a:ext cx="9144000" cy="1143000"/>
          </a:xfrm>
        </p:spPr>
        <p:txBody>
          <a:bodyPr/>
          <a:lstStyle/>
          <a:p>
            <a:pPr algn="ctr"/>
            <a:r>
              <a:rPr lang="en-US" altLang="en-US" sz="3600" dirty="0"/>
              <a:t>2. Revelation 10:1</a:t>
            </a:r>
            <a:r>
              <a:rPr lang="en-US" altLang="en-US" sz="3600" dirty="0">
                <a:cs typeface="Calibri" panose="020F0502020204030204" pitchFamily="34" charset="0"/>
              </a:rPr>
              <a:t>‒11:13</a:t>
            </a:r>
            <a:endParaRPr lang="en-US" altLang="en-US" sz="3600" dirty="0"/>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381000" y="1600200"/>
            <a:ext cx="8382000" cy="2895600"/>
          </a:xfrm>
        </p:spPr>
        <p:txBody>
          <a:bodyPr/>
          <a:lstStyle/>
          <a:p>
            <a:pPr marL="514350" indent="-514350">
              <a:spcBef>
                <a:spcPts val="0"/>
              </a:spcBef>
              <a:spcAft>
                <a:spcPts val="3600"/>
              </a:spcAft>
              <a:buSzPct val="100000"/>
              <a:buFont typeface="+mj-lt"/>
              <a:buAutoNum type="alphaUcPeriod"/>
              <a:defRPr/>
            </a:pPr>
            <a:r>
              <a:rPr lang="en-US" dirty="0"/>
              <a:t>Rev 10 – </a:t>
            </a:r>
            <a:r>
              <a:rPr lang="en-US" dirty="0">
                <a:cs typeface="Calibri" panose="020F0502020204030204" pitchFamily="34" charset="0"/>
              </a:rPr>
              <a:t>Announcement of no more delay</a:t>
            </a:r>
          </a:p>
          <a:p>
            <a:pPr marL="514350" indent="-514350">
              <a:spcBef>
                <a:spcPts val="0"/>
              </a:spcBef>
              <a:spcAft>
                <a:spcPts val="3600"/>
              </a:spcAft>
              <a:buSzPct val="100000"/>
              <a:buFont typeface="+mj-lt"/>
              <a:buAutoNum type="alphaUcPeriod"/>
              <a:defRPr/>
            </a:pPr>
            <a:r>
              <a:rPr lang="en-US" b="1" u="sng" dirty="0">
                <a:solidFill>
                  <a:srgbClr val="FFFFCC"/>
                </a:solidFill>
              </a:rPr>
              <a:t>Rev 11:1-2 – End of the Times of the Gentiles</a:t>
            </a:r>
          </a:p>
          <a:p>
            <a:pPr marL="514350" indent="-514350">
              <a:spcBef>
                <a:spcPts val="0"/>
              </a:spcBef>
              <a:spcAft>
                <a:spcPts val="3600"/>
              </a:spcAft>
              <a:buSzPct val="100000"/>
              <a:buFont typeface="+mj-lt"/>
              <a:buAutoNum type="alphaUcPeriod"/>
              <a:defRPr/>
            </a:pPr>
            <a:r>
              <a:rPr lang="en-US" dirty="0">
                <a:cs typeface="Calibri" panose="020F0502020204030204" pitchFamily="34" charset="0"/>
              </a:rPr>
              <a:t>Rev 11:3-13</a:t>
            </a:r>
            <a:r>
              <a:rPr lang="en-US" dirty="0"/>
              <a:t> – </a:t>
            </a:r>
            <a:r>
              <a:rPr lang="en-US" dirty="0">
                <a:cs typeface="Calibri" panose="020F0502020204030204" pitchFamily="34" charset="0"/>
              </a:rPr>
              <a:t>Ministry of the Two Witnesses</a:t>
            </a:r>
          </a:p>
        </p:txBody>
      </p:sp>
      <p:pic>
        <p:nvPicPr>
          <p:cNvPr id="4" name="Picture 6" descr="Image result for the seven trumpets">
            <a:extLst>
              <a:ext uri="{FF2B5EF4-FFF2-40B4-BE49-F238E27FC236}">
                <a16:creationId xmlns:a16="http://schemas.microsoft.com/office/drawing/2014/main" id="{6C0E058C-EA02-4384-93FB-2636D77F82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the seven trumpets">
            <a:extLst>
              <a:ext uri="{FF2B5EF4-FFF2-40B4-BE49-F238E27FC236}">
                <a16:creationId xmlns:a16="http://schemas.microsoft.com/office/drawing/2014/main" id="{147BF45E-16F0-41C4-803E-D442981D73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688158"/>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20740</TotalTime>
  <Words>2469</Words>
  <Application>Microsoft Office PowerPoint</Application>
  <PresentationFormat>On-screen Show (4:3)</PresentationFormat>
  <Paragraphs>375</Paragraphs>
  <Slides>75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75</vt:i4>
      </vt:variant>
    </vt:vector>
  </HeadingPairs>
  <TitlesOfParts>
    <vt:vector size="79" baseType="lpstr">
      <vt:lpstr>Calibri</vt:lpstr>
      <vt:lpstr>Times New Roman</vt:lpstr>
      <vt:lpstr>Wingdings</vt:lpstr>
      <vt:lpstr>Azure</vt:lpstr>
      <vt:lpstr>PowerPoint Presentation</vt:lpstr>
      <vt:lpstr>PowerPoint Presentation</vt:lpstr>
      <vt:lpstr>7th Seal &amp; 1st Six Trumpets (Revelation 8‒9)</vt:lpstr>
      <vt:lpstr>PowerPoint Presentation</vt:lpstr>
      <vt:lpstr>5 Non-Chronological Parenthetical Insertions</vt:lpstr>
      <vt:lpstr>5 Non-Chronological Parenthetical Insertions</vt:lpstr>
      <vt:lpstr>2. Revelation 10:1‒11:13</vt:lpstr>
      <vt:lpstr>2. Revelation 10:1‒11:13</vt:lpstr>
      <vt:lpstr>2. Revelation 10:1‒11:13</vt:lpstr>
      <vt:lpstr>2. Revelation 10:1‒11:13</vt:lpstr>
      <vt:lpstr>PowerPoint Presentation</vt:lpstr>
      <vt:lpstr>PowerPoint Presentation</vt:lpstr>
      <vt:lpstr>I. Their Ministry  (Revelation 11:3-6)</vt:lpstr>
      <vt:lpstr>I. Their Ministry  (Revelation 11:3-6)</vt:lpstr>
      <vt:lpstr>PowerPoint Presentation</vt:lpstr>
      <vt:lpstr>PowerPoint Presentation</vt:lpstr>
      <vt:lpstr>PowerPoint Presentation</vt:lpstr>
      <vt:lpstr>I. Their Ministry  (Revelation 11:3-6)</vt:lpstr>
      <vt:lpstr>ISRAEL’S FOUR TEMPLES</vt:lpstr>
      <vt:lpstr>ISRAEL’S FOUR TEMPLES</vt:lpstr>
      <vt:lpstr>PowerPoint Presentation</vt:lpstr>
      <vt:lpstr>PowerPoint Presentation</vt:lpstr>
      <vt:lpstr>I. Their Ministry  (Revelation 11:3-6)</vt:lpstr>
      <vt:lpstr>I. Their Ministry  (Revelation 11:3-6)</vt:lpstr>
      <vt:lpstr>I. Their Ministry  (Revelation 11:3-6)</vt:lpstr>
      <vt:lpstr>I. Their Ministry  (Revelation 11:3-6)</vt:lpstr>
      <vt:lpstr>I. Their Ministry  (Revelation 11:3-6)</vt:lpstr>
      <vt:lpstr>PowerPoint Presentation</vt:lpstr>
      <vt:lpstr>II. Their Martyrdom  (Revelation 11:7-10)</vt:lpstr>
      <vt:lpstr>II. Their Martyrdom  (Revelation 11:7-10)</vt:lpstr>
      <vt:lpstr>1st Six Seals (Revelation 6)</vt:lpstr>
      <vt:lpstr>PowerPoint Presentation</vt:lpstr>
      <vt:lpstr>II. Their Martyrdom  (Revelation 11:7-10)</vt:lpstr>
      <vt:lpstr>PowerPoint Presentation</vt:lpstr>
      <vt:lpstr>PowerPoint Presentation</vt:lpstr>
      <vt:lpstr>PowerPoint Presentation</vt:lpstr>
      <vt:lpstr>PowerPoint Presentation</vt:lpstr>
      <vt:lpstr>PowerPoint Presentation</vt:lpstr>
      <vt:lpstr>PowerPoint Presentation</vt:lpstr>
      <vt:lpstr>II. Their Martyrdom  (Revelation 11:7-10)</vt:lpstr>
      <vt:lpstr>PowerPoint Presentation</vt:lpstr>
      <vt:lpstr>II. Their Martyrdom  (Revelation 11:7-10)</vt:lpstr>
      <vt:lpstr>Thomas Ice Thomas Ice, “Kept From the Hour,” online: www.pre-trib.org, accessed 4 September 2014, 2.</vt:lpstr>
      <vt:lpstr>PowerPoint Presentation</vt:lpstr>
      <vt:lpstr>III. Their Revival  (Revelation 11:11-13)</vt:lpstr>
      <vt:lpstr>III. Their Revival  (Revelation 11:11-13)</vt:lpstr>
      <vt:lpstr>III. Their Revival  (Revelation 11:11-13)</vt:lpstr>
      <vt:lpstr>PowerPoint Presentation</vt:lpstr>
      <vt:lpstr>Exemption from Death  (1 Cor 15:54-56)</vt:lpstr>
      <vt:lpstr>PowerPoint Presentation</vt:lpstr>
      <vt:lpstr>PowerPoint Presentation</vt:lpstr>
      <vt:lpstr>PowerPoint Presentation</vt:lpstr>
      <vt:lpstr>III. Their Revival  (Revelation 11:11-13)</vt:lpstr>
      <vt:lpstr>III. Their Revival  (Revelation 11:11-13)</vt:lpstr>
      <vt:lpstr>PowerPoint Presentation</vt:lpstr>
      <vt:lpstr>PowerPoint Presentation</vt:lpstr>
      <vt:lpstr>III. Their Revival  (Revelation 11:11-13)</vt:lpstr>
      <vt:lpstr>PowerPoint Presentation</vt:lpstr>
      <vt:lpstr>III. Their Revival  (Revelation 11:11-13)</vt:lpstr>
      <vt:lpstr>III. Their Revival  (Revelation 11:11-13)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Identity of the 2 Witnesses: Moses and Elijah</vt:lpstr>
      <vt:lpstr>PowerPoint Presentation</vt:lpstr>
      <vt:lpstr>PowerPoint Presentation</vt:lpstr>
      <vt:lpstr>PowerPoint Presentation</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16-Revelation-6v9-17</dc:title>
  <dc:subject>Revelation</dc:subject>
  <dc:creator>A. Woods</dc:creator>
  <dc:description>Modified by Jim McGowan</dc:description>
  <cp:lastModifiedBy>Andy Woods</cp:lastModifiedBy>
  <cp:revision>2207</cp:revision>
  <cp:lastPrinted>2019-01-24T17:00:53Z</cp:lastPrinted>
  <dcterms:created xsi:type="dcterms:W3CDTF">2009-03-17T12:21:13Z</dcterms:created>
  <dcterms:modified xsi:type="dcterms:W3CDTF">2019-03-16T12:33:14Z</dcterms:modified>
</cp:coreProperties>
</file>