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4"/>
  </p:notesMasterIdLst>
  <p:handoutMasterIdLst>
    <p:handoutMasterId r:id="rId85"/>
  </p:handoutMasterIdLst>
  <p:sldIdLst>
    <p:sldId id="2067" r:id="rId2"/>
    <p:sldId id="322" r:id="rId3"/>
    <p:sldId id="4884" r:id="rId4"/>
    <p:sldId id="682" r:id="rId5"/>
    <p:sldId id="664" r:id="rId6"/>
    <p:sldId id="4990" r:id="rId7"/>
    <p:sldId id="4981" r:id="rId8"/>
    <p:sldId id="5011" r:id="rId9"/>
    <p:sldId id="5017" r:id="rId10"/>
    <p:sldId id="5012" r:id="rId11"/>
    <p:sldId id="5064" r:id="rId12"/>
    <p:sldId id="5065" r:id="rId13"/>
    <p:sldId id="5018" r:id="rId14"/>
    <p:sldId id="5019" r:id="rId15"/>
    <p:sldId id="323" r:id="rId16"/>
    <p:sldId id="340" r:id="rId17"/>
    <p:sldId id="342" r:id="rId18"/>
    <p:sldId id="449" r:id="rId19"/>
    <p:sldId id="690" r:id="rId20"/>
    <p:sldId id="5020" r:id="rId21"/>
    <p:sldId id="5021" r:id="rId22"/>
    <p:sldId id="5022" r:id="rId23"/>
    <p:sldId id="5023" r:id="rId24"/>
    <p:sldId id="1989" r:id="rId25"/>
    <p:sldId id="2885" r:id="rId26"/>
    <p:sldId id="2886" r:id="rId27"/>
    <p:sldId id="5024" r:id="rId28"/>
    <p:sldId id="5028" r:id="rId29"/>
    <p:sldId id="5025" r:id="rId30"/>
    <p:sldId id="5029" r:id="rId31"/>
    <p:sldId id="5027" r:id="rId32"/>
    <p:sldId id="5030" r:id="rId33"/>
    <p:sldId id="5026" r:id="rId34"/>
    <p:sldId id="344" r:id="rId35"/>
    <p:sldId id="345" r:id="rId36"/>
    <p:sldId id="347" r:id="rId37"/>
    <p:sldId id="434" r:id="rId38"/>
    <p:sldId id="435" r:id="rId39"/>
    <p:sldId id="469" r:id="rId40"/>
    <p:sldId id="1263" r:id="rId41"/>
    <p:sldId id="447" r:id="rId42"/>
    <p:sldId id="697" r:id="rId43"/>
    <p:sldId id="4842" r:id="rId44"/>
    <p:sldId id="4850" r:id="rId45"/>
    <p:sldId id="5031" r:id="rId46"/>
    <p:sldId id="1350" r:id="rId47"/>
    <p:sldId id="2874" r:id="rId48"/>
    <p:sldId id="693" r:id="rId49"/>
    <p:sldId id="359" r:id="rId50"/>
    <p:sldId id="5032" r:id="rId51"/>
    <p:sldId id="5050" r:id="rId52"/>
    <p:sldId id="5051" r:id="rId53"/>
    <p:sldId id="5036" r:id="rId54"/>
    <p:sldId id="5052" r:id="rId55"/>
    <p:sldId id="2060" r:id="rId56"/>
    <p:sldId id="5037" r:id="rId57"/>
    <p:sldId id="5053" r:id="rId58"/>
    <p:sldId id="5039" r:id="rId59"/>
    <p:sldId id="5054" r:id="rId60"/>
    <p:sldId id="5040" r:id="rId61"/>
    <p:sldId id="2059" r:id="rId62"/>
    <p:sldId id="5042" r:id="rId63"/>
    <p:sldId id="5014" r:id="rId64"/>
    <p:sldId id="5055" r:id="rId65"/>
    <p:sldId id="5066" r:id="rId66"/>
    <p:sldId id="774" r:id="rId67"/>
    <p:sldId id="5056" r:id="rId68"/>
    <p:sldId id="5057" r:id="rId69"/>
    <p:sldId id="2070" r:id="rId70"/>
    <p:sldId id="2006" r:id="rId71"/>
    <p:sldId id="5067" r:id="rId72"/>
    <p:sldId id="5058" r:id="rId73"/>
    <p:sldId id="5059" r:id="rId74"/>
    <p:sldId id="5060" r:id="rId75"/>
    <p:sldId id="2899" r:id="rId76"/>
    <p:sldId id="2900" r:id="rId77"/>
    <p:sldId id="5062" r:id="rId78"/>
    <p:sldId id="1296" r:id="rId79"/>
    <p:sldId id="5048" r:id="rId80"/>
    <p:sldId id="2248" r:id="rId81"/>
    <p:sldId id="5063" r:id="rId82"/>
    <p:sldId id="3488" r:id="rId8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66"/>
    <a:srgbClr val="0000CC"/>
    <a:srgbClr val="006600"/>
    <a:srgbClr val="003300"/>
    <a:srgbClr val="008000"/>
    <a:srgbClr val="FFFF99"/>
    <a:srgbClr val="A50021"/>
    <a:srgbClr val="33CC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3383" autoAdjust="0"/>
  </p:normalViewPr>
  <p:slideViewPr>
    <p:cSldViewPr>
      <p:cViewPr varScale="1">
        <p:scale>
          <a:sx n="57" d="100"/>
          <a:sy n="57" d="100"/>
        </p:scale>
        <p:origin x="7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1/27/2019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1T16:20:5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34420 10403 3456,'-35'0'1312,"35"0"-704,0 0-2208,0 0-384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1/27/2019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Mosaic Law required the children of Israel to pay three different tithes (23 1/3%): </a:t>
            </a:r>
            <a:r>
              <a:rPr kumimoji="0" lang="en-US" sz="1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levitica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tithe (Lev 27:30-32;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18:21,24),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annual festival tithe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(Dt 14:22-27), and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tri-annual poor tithe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(Dt 14:28-29). 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levitical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tithe was the standard tithe. 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Ecclessiology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EE12E10-4977-4B34-9E69-F74DF60D6BD7}" type="slidenum">
              <a:rPr lang="en-US" altLang="en-US" smtClean="0"/>
              <a:pPr>
                <a:defRPr/>
              </a:pPr>
              <a:t>66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112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F37EF-C3DC-4734-9315-DC3690F55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472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67403-144F-4AEC-BC88-67C5B66B5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64C5-3DB7-4AC4-A6E4-BEC91B3E2FBA}" type="datetime1">
              <a:rPr lang="en-US"/>
              <a:pPr>
                <a:defRPr/>
              </a:pPr>
              <a:t>3/9/2019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B1886-C67F-4246-8472-984A0C942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FFE0C-7104-4250-9847-A3BCCD531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48DBA-96FE-4E7C-9802-95FE3A145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424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353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3/9/2019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42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6" r:id="rId13"/>
    <p:sldLayoutId id="2147483917" r:id="rId14"/>
    <p:sldLayoutId id="2147483918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customXml" Target="../ink/ink1.xml"/><Relationship Id="rId4" Type="http://schemas.openxmlformats.org/officeDocument/2006/relationships/image" Target="../media/image4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slbc-wordpress/wp-content/uploads/2018/05/21010127/TheBookofRevelation-SLBC-WebsiteImage.jpg">
            <a:extLst>
              <a:ext uri="{FF2B5EF4-FFF2-40B4-BE49-F238E27FC236}">
                <a16:creationId xmlns:a16="http://schemas.microsoft.com/office/drawing/2014/main" id="{6BBCB659-9ABA-4634-8520-21702CE6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5DCF4-598D-41E1-94AB-D150A65AB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181600"/>
            <a:ext cx="1002323" cy="1371600"/>
          </a:xfrm>
          <a:prstGeom prst="rect">
            <a:avLst/>
          </a:prstGeom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9CDD187-4665-4441-9CE9-61C16AFDD123}"/>
              </a:ext>
            </a:extLst>
          </p:cNvPr>
          <p:cNvSpPr txBox="1">
            <a:spLocks/>
          </p:cNvSpPr>
          <p:nvPr/>
        </p:nvSpPr>
        <p:spPr bwMode="auto">
          <a:xfrm>
            <a:off x="838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E7A3DF-91BB-4AC2-B7ED-5A965ACD7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/>
            <a:r>
              <a:rPr lang="en-US" altLang="en-US" sz="3600" dirty="0"/>
              <a:t>2. Revelation 10:1</a:t>
            </a:r>
            <a:r>
              <a:rPr lang="en-US" altLang="en-US" sz="3600" dirty="0">
                <a:cs typeface="Calibri" panose="020F0502020204030204" pitchFamily="34" charset="0"/>
              </a:rPr>
              <a:t>‒11:13</a:t>
            </a:r>
            <a:endParaRPr lang="en-US" altLang="en-US" sz="3600" dirty="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40F1CC5-045C-4C43-B65B-8CBDEAE84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2895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Rev 10 – </a:t>
            </a:r>
            <a:r>
              <a:rPr lang="en-US" dirty="0">
                <a:cs typeface="Calibri" panose="020F0502020204030204" pitchFamily="34" charset="0"/>
              </a:rPr>
              <a:t>Announcement of no more delay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Rev 11:1-2 – End of the Times of the Gentiles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cs typeface="Calibri" panose="020F0502020204030204" pitchFamily="34" charset="0"/>
              </a:rPr>
              <a:t>Rev 11:3-13</a:t>
            </a:r>
            <a:r>
              <a:rPr lang="en-US" dirty="0"/>
              <a:t> – </a:t>
            </a:r>
            <a:r>
              <a:rPr lang="en-US" dirty="0">
                <a:cs typeface="Calibri" panose="020F0502020204030204" pitchFamily="34" charset="0"/>
              </a:rPr>
              <a:t>Ministry of the Two Witnesses</a:t>
            </a:r>
          </a:p>
        </p:txBody>
      </p:sp>
      <p:pic>
        <p:nvPicPr>
          <p:cNvPr id="4" name="Picture 6" descr="Image result for the seven trumpets">
            <a:extLst>
              <a:ext uri="{FF2B5EF4-FFF2-40B4-BE49-F238E27FC236}">
                <a16:creationId xmlns:a16="http://schemas.microsoft.com/office/drawing/2014/main" id="{6C0E058C-EA02-4384-93FB-2636D77F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38" y="167142"/>
            <a:ext cx="138223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he seven trumpets">
            <a:extLst>
              <a:ext uri="{FF2B5EF4-FFF2-40B4-BE49-F238E27FC236}">
                <a16:creationId xmlns:a16="http://schemas.microsoft.com/office/drawing/2014/main" id="{147BF45E-16F0-41C4-803E-D442981D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55" y="152400"/>
            <a:ext cx="153824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881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443038" y="228600"/>
            <a:ext cx="6257925" cy="1095335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End of the Times of the Gentiles</a:t>
            </a:r>
            <a:br>
              <a:rPr lang="en-US" alt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(Revelation 11:1-2)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2217456" y="1828800"/>
            <a:ext cx="4709089" cy="26670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The Command (11:1)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The Court (11:2a)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The Contempt (11:2b)</a:t>
            </a:r>
          </a:p>
        </p:txBody>
      </p:sp>
      <p:pic>
        <p:nvPicPr>
          <p:cNvPr id="1028" name="Picture 4" descr="Image result for the seven trumpets">
            <a:extLst>
              <a:ext uri="{FF2B5EF4-FFF2-40B4-BE49-F238E27FC236}">
                <a16:creationId xmlns:a16="http://schemas.microsoft.com/office/drawing/2014/main" id="{7E126B6E-EC66-4E91-9EF6-3BB49FB8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148092"/>
            <a:ext cx="1290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 seven trumpets">
            <a:extLst>
              <a:ext uri="{FF2B5EF4-FFF2-40B4-BE49-F238E27FC236}">
                <a16:creationId xmlns:a16="http://schemas.microsoft.com/office/drawing/2014/main" id="{FDBF3474-E61C-4200-AA5E-89FB52E9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38" y="167142"/>
            <a:ext cx="13162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7A0BE2-8D4F-4BD0-92B6-47784BC930B5}"/>
              </a:ext>
            </a:extLst>
          </p:cNvPr>
          <p:cNvSpPr txBox="1"/>
          <p:nvPr/>
        </p:nvSpPr>
        <p:spPr>
          <a:xfrm>
            <a:off x="1745087" y="6381690"/>
            <a:ext cx="565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</a:rPr>
              <a:t>Willmington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</a:rPr>
              <a:t>The outline Bible</a:t>
            </a:r>
            <a:r>
              <a:rPr lang="en-US" sz="2000" dirty="0">
                <a:latin typeface="Calibri" panose="020F0502020204030204" pitchFamily="34" charset="0"/>
              </a:rPr>
              <a:t>, p. 765.</a:t>
            </a:r>
          </a:p>
        </p:txBody>
      </p:sp>
    </p:spTree>
    <p:extLst>
      <p:ext uri="{BB962C8B-B14F-4D97-AF65-F5344CB8AC3E}">
        <p14:creationId xmlns:p14="http://schemas.microsoft.com/office/powerpoint/2010/main" val="39548383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443038" y="228600"/>
            <a:ext cx="6257925" cy="1095335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End of the Times of the Gentiles</a:t>
            </a:r>
            <a:br>
              <a:rPr lang="en-US" alt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(Revelation 11:1-2)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2217456" y="1828800"/>
            <a:ext cx="4709089" cy="26670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The Command (11:1)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The Court (11:2a)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The Contempt (11:2b)</a:t>
            </a:r>
          </a:p>
        </p:txBody>
      </p:sp>
      <p:pic>
        <p:nvPicPr>
          <p:cNvPr id="1028" name="Picture 4" descr="Image result for the seven trumpets">
            <a:extLst>
              <a:ext uri="{FF2B5EF4-FFF2-40B4-BE49-F238E27FC236}">
                <a16:creationId xmlns:a16="http://schemas.microsoft.com/office/drawing/2014/main" id="{7E126B6E-EC66-4E91-9EF6-3BB49FB8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148092"/>
            <a:ext cx="1290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 seven trumpets">
            <a:extLst>
              <a:ext uri="{FF2B5EF4-FFF2-40B4-BE49-F238E27FC236}">
                <a16:creationId xmlns:a16="http://schemas.microsoft.com/office/drawing/2014/main" id="{FDBF3474-E61C-4200-AA5E-89FB52E9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38" y="167142"/>
            <a:ext cx="13162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7A0BE2-8D4F-4BD0-92B6-47784BC930B5}"/>
              </a:ext>
            </a:extLst>
          </p:cNvPr>
          <p:cNvSpPr txBox="1"/>
          <p:nvPr/>
        </p:nvSpPr>
        <p:spPr>
          <a:xfrm>
            <a:off x="1745087" y="6381690"/>
            <a:ext cx="565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</a:rPr>
              <a:t>Willmington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</a:rPr>
              <a:t>The outline Bible</a:t>
            </a:r>
            <a:r>
              <a:rPr lang="en-US" sz="2000" dirty="0">
                <a:latin typeface="Calibri" panose="020F0502020204030204" pitchFamily="34" charset="0"/>
              </a:rPr>
              <a:t>, p. 765.</a:t>
            </a:r>
          </a:p>
        </p:txBody>
      </p:sp>
    </p:spTree>
    <p:extLst>
      <p:ext uri="{BB962C8B-B14F-4D97-AF65-F5344CB8AC3E}">
        <p14:creationId xmlns:p14="http://schemas.microsoft.com/office/powerpoint/2010/main" val="3780875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1467A-CFA8-402C-BED5-E09868677A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11:1-2</a:t>
            </a:r>
          </a:p>
          <a:p>
            <a:pPr algn="just">
              <a:spcAft>
                <a:spcPts val="10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“Then there was given me a measuring rod like a staff; and someone said, ‘Get up and measure the temple of God and the altar, and those who worship in it.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Leave out the court which is outside the temple and do not measure it, for it has been given to the nations; and they will tread under foot the holy city for forty-two months.’”</a:t>
            </a:r>
          </a:p>
        </p:txBody>
      </p:sp>
    </p:spTree>
    <p:extLst>
      <p:ext uri="{BB962C8B-B14F-4D97-AF65-F5344CB8AC3E}">
        <p14:creationId xmlns:p14="http://schemas.microsoft.com/office/powerpoint/2010/main" val="35679442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657175-848F-47CE-A793-03FBABBDEE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11:1-2</a:t>
            </a:r>
          </a:p>
          <a:p>
            <a:pPr algn="just">
              <a:spcAft>
                <a:spcPts val="10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“Then there was given me a measuring rod like a staff; and someone said, ‘Get up and measure the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temple (</a:t>
            </a:r>
            <a:r>
              <a:rPr lang="en-US" sz="32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naos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God and the altar, and those who worship in it.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Leave out the court which is outside the temple and do not measure it, for it has been given to the nations; and they will tread under foot the holy city for forty-two months.’”</a:t>
            </a:r>
          </a:p>
        </p:txBody>
      </p:sp>
    </p:spTree>
    <p:extLst>
      <p:ext uri="{BB962C8B-B14F-4D97-AF65-F5344CB8AC3E}">
        <p14:creationId xmlns:p14="http://schemas.microsoft.com/office/powerpoint/2010/main" val="13325568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4D328E8-DDB8-4F8A-8C65-5022407D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ISRAEL’S FOUR TEMPLES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95B9FCF-E2CF-4F35-BD43-10128E30BA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900" y="1143000"/>
            <a:ext cx="7696200" cy="4953000"/>
          </a:xfrm>
        </p:spPr>
        <p:txBody>
          <a:bodyPr/>
          <a:lstStyle/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AutoNum type="alphaUcPeriod"/>
            </a:pP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Solomon’s pre exilic temple (Kings and Chronicles)</a:t>
            </a:r>
          </a:p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AutoNum type="alphaUcPeriod"/>
            </a:pP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Zerubbabel’s post exilic temple (Ezra 1-6; John 2:20)</a:t>
            </a:r>
          </a:p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AutoNum type="alphaUcPeriod"/>
            </a:pP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Antichrist's temple (Dan 9:27; Matt 24:15; 2 </a:t>
            </a:r>
            <a:r>
              <a:rPr lang="en-US" altLang="en-US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Thess</a:t>
            </a: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 2:4; Rev 11:1-2)</a:t>
            </a:r>
          </a:p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AutoNum type="alphaUcPeriod"/>
            </a:pP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 Millennial temple (</a:t>
            </a:r>
            <a:r>
              <a:rPr lang="en-US" altLang="en-US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Ezek</a:t>
            </a: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 40-48)</a:t>
            </a:r>
          </a:p>
        </p:txBody>
      </p:sp>
    </p:spTree>
    <p:extLst>
      <p:ext uri="{BB962C8B-B14F-4D97-AF65-F5344CB8AC3E}">
        <p14:creationId xmlns:p14="http://schemas.microsoft.com/office/powerpoint/2010/main" val="42283580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Placeholder 4" descr="Temple Stones 03.jpg">
            <a:extLst>
              <a:ext uri="{FF2B5EF4-FFF2-40B4-BE49-F238E27FC236}">
                <a16:creationId xmlns:a16="http://schemas.microsoft.com/office/drawing/2014/main" id="{597CD29F-C3F0-49F1-AAF3-8D93BF26F16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925" y="152400"/>
            <a:ext cx="5502275" cy="32004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7CFA1D-B9BA-4A46-A9C9-CA814F37B6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3505200"/>
            <a:ext cx="5502181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1265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Placeholder 4" descr="temple stones.jpg">
            <a:extLst>
              <a:ext uri="{FF2B5EF4-FFF2-40B4-BE49-F238E27FC236}">
                <a16:creationId xmlns:a16="http://schemas.microsoft.com/office/drawing/2014/main" id="{7E031706-ADD2-47E0-8705-3F65804925D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5" y="152400"/>
            <a:ext cx="4981575" cy="32004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D1B538-F02D-459C-81B1-6660B5EFDD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3429000"/>
            <a:ext cx="4981704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1656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4D328E8-DDB8-4F8A-8C65-5022407D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ISRAEL’S FOUR TEMPLES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95B9FCF-E2CF-4F35-BD43-10128E30BA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900" y="1143000"/>
            <a:ext cx="7734300" cy="4953000"/>
          </a:xfrm>
        </p:spPr>
        <p:txBody>
          <a:bodyPr/>
          <a:lstStyle/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AutoNum type="alphaUcPeriod"/>
            </a:pP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Solomon’s pre exilic temple (Kings and Chronicles)</a:t>
            </a:r>
          </a:p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Font typeface="Arial" panose="020B0604020202020204" pitchFamily="34" charset="0"/>
              <a:buAutoNum type="alphaUcPeriod"/>
            </a:pP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Zerubbabel’s post exilic temple (Ezra 1-6; John 2:20)</a:t>
            </a:r>
          </a:p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Font typeface="Arial" panose="020B0604020202020204" pitchFamily="34" charset="0"/>
              <a:buAutoNum type="alphaUcPeriod"/>
            </a:pPr>
            <a:r>
              <a:rPr lang="en-US" altLang="en-US" sz="32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Antichrist's temple (Dan 9:27; Matt 24:15; 2 </a:t>
            </a:r>
            <a:r>
              <a:rPr lang="en-US" altLang="en-US" sz="3200" b="1" u="sng" dirty="0" err="1">
                <a:solidFill>
                  <a:srgbClr val="FFFFCC"/>
                </a:solidFill>
                <a:latin typeface="Calibri" panose="020F0502020204030204" pitchFamily="34" charset="0"/>
              </a:rPr>
              <a:t>Thess</a:t>
            </a:r>
            <a:r>
              <a:rPr lang="en-US" altLang="en-US" sz="32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 2:4; Rev 11:1-2)</a:t>
            </a:r>
          </a:p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AutoNum type="alphaUcPeriod"/>
            </a:pP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 Millennial temple (</a:t>
            </a:r>
            <a:r>
              <a:rPr lang="en-US" altLang="en-US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Ezek</a:t>
            </a: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 40-48)</a:t>
            </a:r>
          </a:p>
        </p:txBody>
      </p:sp>
    </p:spTree>
    <p:extLst>
      <p:ext uri="{BB962C8B-B14F-4D97-AF65-F5344CB8AC3E}">
        <p14:creationId xmlns:p14="http://schemas.microsoft.com/office/powerpoint/2010/main" val="37510609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358813-B61E-46C9-8A63-399FE74B34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9:27</a:t>
            </a:r>
          </a:p>
          <a:p>
            <a:pPr algn="just">
              <a:spcAft>
                <a:spcPts val="1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“And he will make a firm covenant with the many for one week, but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the middle of the week he will put a stop to sacrifice and grain offering; and on the wing of abominations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will come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one who makes desolate, even until a complete destruction, one that is decreed, is poured out on the one who makes desolate.”</a:t>
            </a:r>
          </a:p>
        </p:txBody>
      </p:sp>
    </p:spTree>
    <p:extLst>
      <p:ext uri="{BB962C8B-B14F-4D97-AF65-F5344CB8AC3E}">
        <p14:creationId xmlns:p14="http://schemas.microsoft.com/office/powerpoint/2010/main" val="32402523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DCB00-EAFE-40A8-88DB-7EAAA0A2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3" y="605190"/>
            <a:ext cx="8533333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10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9A1B3F-D645-4959-81B3-0B6DB6FD45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6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12:11 </a:t>
            </a:r>
          </a:p>
          <a:p>
            <a:pPr algn="just">
              <a:spcAft>
                <a:spcPts val="1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“From the time that the regular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sacrifice is abolished and the abomination of desolation is set up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 there will be 1,290 days.”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E4072-4FD1-4F43-9D4E-32558B332E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005" y="2057400"/>
            <a:ext cx="21939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6719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9A57D-FA05-49C3-B941-A2ECC46AED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Matthew 24:15 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“Therefore when you see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 abomination of desolation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which was spoken of through Daniel the prophet,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standing in the holy place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(let the reader understand).”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E7ADC-025C-4E45-ABDC-1CCADCE0A0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779" y="2743200"/>
            <a:ext cx="2678442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128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62D9AA-E12B-4AD6-87CA-68AFE6C475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2 Thessalonians 2:4 </a:t>
            </a:r>
          </a:p>
          <a:p>
            <a:pPr algn="just"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“who opposes and exalts himself above every so-called god or object of worship, so that he takes his seat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the temple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of God, displaying himself as being God.”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A0983-F92A-4C87-A355-12FA58E0CC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955" y="2819400"/>
            <a:ext cx="182009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094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4D328E8-DDB8-4F8A-8C65-5022407D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ISRAEL’S FOUR TEMPLES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95B9FCF-E2CF-4F35-BD43-10128E30BA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900" y="1143000"/>
            <a:ext cx="7696200" cy="4953000"/>
          </a:xfrm>
        </p:spPr>
        <p:txBody>
          <a:bodyPr/>
          <a:lstStyle/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AutoNum type="alphaUcPeriod"/>
            </a:pP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Solomon’s pre exilic temple (Kings and Chronicles)</a:t>
            </a:r>
          </a:p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AutoNum type="alphaUcPeriod"/>
            </a:pP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Zerubbabel’s post exilic temple (Ezra 1-6; John 2:20)</a:t>
            </a:r>
          </a:p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AutoNum type="alphaUcPeriod"/>
            </a:pP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Antichrist's temple (Dan 9:27; Matt 24:15; 2 </a:t>
            </a:r>
            <a:r>
              <a:rPr lang="en-US" altLang="en-US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Thess</a:t>
            </a: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 2:4; Rev 11:1-2)</a:t>
            </a:r>
          </a:p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AutoNum type="alphaUcPeriod"/>
            </a:pP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 Millennial temple (</a:t>
            </a:r>
            <a:r>
              <a:rPr lang="en-US" altLang="en-US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Ezek</a:t>
            </a: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 40-48)</a:t>
            </a:r>
          </a:p>
        </p:txBody>
      </p:sp>
    </p:spTree>
    <p:extLst>
      <p:ext uri="{BB962C8B-B14F-4D97-AF65-F5344CB8AC3E}">
        <p14:creationId xmlns:p14="http://schemas.microsoft.com/office/powerpoint/2010/main" val="308589461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16" y="228600"/>
            <a:ext cx="7697569" cy="6400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03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HP Desktop\Pictures\Gabe's images\TheMellennium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298450"/>
            <a:ext cx="6429375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68942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HP Desktop\Pictures\Gabe's images\TempleComparis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595313"/>
            <a:ext cx="84201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13081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4D328E8-DDB8-4F8A-8C65-5022407D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6850" y="228600"/>
            <a:ext cx="62103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MORE INTERIM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TEMPLES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95B9FCF-E2CF-4F35-BD43-10128E30BA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900" y="1143000"/>
            <a:ext cx="7696200" cy="4953000"/>
          </a:xfrm>
        </p:spPr>
        <p:txBody>
          <a:bodyPr/>
          <a:lstStyle/>
          <a:p>
            <a:pPr marL="514350" indent="-51435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Font typeface="+mj-lt"/>
              <a:buAutoNum type="arabicPeriod"/>
            </a:pPr>
            <a:r>
              <a:rPr lang="en-US" altLang="en-US" dirty="0">
                <a:solidFill>
                  <a:srgbClr val="FFFFFF"/>
                </a:solidFill>
              </a:rPr>
              <a:t>The Lord’s Body</a:t>
            </a: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 (</a:t>
            </a:r>
            <a:r>
              <a:rPr lang="en-US" altLang="en-US" dirty="0">
                <a:solidFill>
                  <a:srgbClr val="FFFFFF"/>
                </a:solidFill>
              </a:rPr>
              <a:t>John 2:20</a:t>
            </a: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</a:p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AutoNum type="arabicPeriod"/>
            </a:pPr>
            <a:r>
              <a:rPr lang="en-US" altLang="en-US" dirty="0">
                <a:solidFill>
                  <a:srgbClr val="FFFFFF"/>
                </a:solidFill>
              </a:rPr>
              <a:t>The Believer’s Body (1 Cor. 6:19)</a:t>
            </a:r>
            <a:endParaRPr lang="en-US" altLang="en-US" sz="32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AutoNum type="arabicPeriod"/>
            </a:pPr>
            <a:r>
              <a:rPr lang="en-US" altLang="en-US" dirty="0">
                <a:solidFill>
                  <a:srgbClr val="FFFFFF"/>
                </a:solidFill>
              </a:rPr>
              <a:t>The Church (1 Cor. 3:16)</a:t>
            </a:r>
            <a:endParaRPr lang="en-US" altLang="en-US" sz="3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98EA31-4876-41F9-8B51-1088ACA77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572" y="3733800"/>
            <a:ext cx="3542857" cy="2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1982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4D328E8-DDB8-4F8A-8C65-5022407D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0" y="228600"/>
            <a:ext cx="62865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MORE INTERIM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TEMPLES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95B9FCF-E2CF-4F35-BD43-10128E30BA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900" y="1143000"/>
            <a:ext cx="7696200" cy="4953000"/>
          </a:xfrm>
        </p:spPr>
        <p:txBody>
          <a:bodyPr/>
          <a:lstStyle/>
          <a:p>
            <a:pPr marL="514350" indent="-51435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Font typeface="+mj-lt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</a:rPr>
              <a:t>The Lord’s Body</a:t>
            </a:r>
            <a:r>
              <a:rPr lang="en-US" altLang="en-US" sz="32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 (</a:t>
            </a:r>
            <a:r>
              <a:rPr lang="en-US" altLang="en-US" b="1" u="sng" dirty="0">
                <a:solidFill>
                  <a:srgbClr val="FFFFCC"/>
                </a:solidFill>
              </a:rPr>
              <a:t>John 2:20</a:t>
            </a:r>
            <a:r>
              <a:rPr lang="en-US" altLang="en-US" sz="32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)</a:t>
            </a:r>
          </a:p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AutoNum type="arabicPeriod"/>
            </a:pPr>
            <a:r>
              <a:rPr lang="en-US" altLang="en-US" dirty="0">
                <a:solidFill>
                  <a:srgbClr val="FFFFFF"/>
                </a:solidFill>
              </a:rPr>
              <a:t>The Believer’s Body (1 Cor. 6:19)</a:t>
            </a:r>
            <a:endParaRPr lang="en-US" altLang="en-US" sz="32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AutoNum type="arabicPeriod"/>
            </a:pPr>
            <a:r>
              <a:rPr lang="en-US" altLang="en-US" dirty="0">
                <a:solidFill>
                  <a:srgbClr val="FFFFFF"/>
                </a:solidFill>
              </a:rPr>
              <a:t>The Church (1 Cor. 3:16)</a:t>
            </a:r>
            <a:endParaRPr lang="en-US" altLang="en-US" sz="3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FDB69-29BD-420C-995D-31261CCCD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572" y="3733800"/>
            <a:ext cx="3542857" cy="2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1288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DD980-259D-4737-A75F-492F1959EF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John 2:19-22</a:t>
            </a:r>
          </a:p>
          <a:p>
            <a:pPr algn="just">
              <a:spcAft>
                <a:spcPts val="1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Jesus answered them, “Destroy this temple, and in three days I will raise it up.” 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Jews then said, “It took forty-six years to build this temple, and will You raise it up in three days?” 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21 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But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 was speaking of the temple of His body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 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22 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 when He was raised from the dead, His disciples remembered that He said this; and they believed the Scripture and the word which Jesus had spoken.”</a:t>
            </a:r>
          </a:p>
        </p:txBody>
      </p:sp>
    </p:spTree>
    <p:extLst>
      <p:ext uri="{BB962C8B-B14F-4D97-AF65-F5344CB8AC3E}">
        <p14:creationId xmlns:p14="http://schemas.microsoft.com/office/powerpoint/2010/main" val="18213796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514475" y="200065"/>
            <a:ext cx="6115050" cy="1095335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</a:t>
            </a:r>
            <a:r>
              <a:rPr lang="en-US" alt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Seal &amp; 1</a:t>
            </a:r>
            <a:r>
              <a:rPr lang="en-US" alt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st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Six Trumpets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(Revelation 8‒9)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548711" y="1588889"/>
            <a:ext cx="8046578" cy="5069046"/>
          </a:xfrm>
        </p:spPr>
        <p:txBody>
          <a:bodyPr/>
          <a:lstStyle/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Seal (8:1-6) – Trumpet preparation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Trumpet (8:7) – 1/3 vegetation destroyed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Trumpet (8:8-9) – 1/3 ocean destroyed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Trumpet (8:10-11) – 1/3 water destroyed 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Trumpet (8:12-13) – 1/3 luminaries darkened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Trumpet (9:1-12) – Demons released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Trumpet (9:13-21) – 1/3 humanity destroyed</a:t>
            </a:r>
          </a:p>
        </p:txBody>
      </p:sp>
      <p:pic>
        <p:nvPicPr>
          <p:cNvPr id="1028" name="Picture 4" descr="Image result for the seven trumpets">
            <a:extLst>
              <a:ext uri="{FF2B5EF4-FFF2-40B4-BE49-F238E27FC236}">
                <a16:creationId xmlns:a16="http://schemas.microsoft.com/office/drawing/2014/main" id="{7E126B6E-EC66-4E91-9EF6-3BB49FB8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55" y="152400"/>
            <a:ext cx="153824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 seven trumpets">
            <a:extLst>
              <a:ext uri="{FF2B5EF4-FFF2-40B4-BE49-F238E27FC236}">
                <a16:creationId xmlns:a16="http://schemas.microsoft.com/office/drawing/2014/main" id="{FDBF3474-E61C-4200-AA5E-89FB52E9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38" y="167142"/>
            <a:ext cx="138223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189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4D328E8-DDB8-4F8A-8C65-5022407D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0650" y="228600"/>
            <a:ext cx="63627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MORE INTERIM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TEMPLES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95B9FCF-E2CF-4F35-BD43-10128E30BA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900" y="1143000"/>
            <a:ext cx="7696200" cy="4953000"/>
          </a:xfrm>
        </p:spPr>
        <p:txBody>
          <a:bodyPr/>
          <a:lstStyle/>
          <a:p>
            <a:pPr marL="514350" indent="-51435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Font typeface="+mj-lt"/>
              <a:buAutoNum type="arabicPeriod"/>
            </a:pPr>
            <a:r>
              <a:rPr lang="en-US" altLang="en-US" dirty="0">
                <a:solidFill>
                  <a:srgbClr val="FFFFFF"/>
                </a:solidFill>
              </a:rPr>
              <a:t>The Lord’s Body</a:t>
            </a: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 (</a:t>
            </a:r>
            <a:r>
              <a:rPr lang="en-US" altLang="en-US" dirty="0">
                <a:solidFill>
                  <a:srgbClr val="FFFFFF"/>
                </a:solidFill>
              </a:rPr>
              <a:t>John 2:20</a:t>
            </a: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Font typeface="+mj-lt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</a:rPr>
              <a:t>The Believer’s Body (1 Cor. 6:19)</a:t>
            </a:r>
          </a:p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AutoNum type="arabicPeriod"/>
            </a:pPr>
            <a:r>
              <a:rPr lang="en-US" altLang="en-US" dirty="0">
                <a:solidFill>
                  <a:srgbClr val="FFFFFF"/>
                </a:solidFill>
              </a:rPr>
              <a:t>The Church (1 Cor. 3:16)</a:t>
            </a:r>
            <a:endParaRPr lang="en-US" altLang="en-US" sz="3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EC408-BD31-4630-B0BB-9B1321D9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572" y="3733800"/>
            <a:ext cx="3542857" cy="2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0846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8DAEC-144A-4FC9-B222-DD9AB2C453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 Corinthians 6:19</a:t>
            </a:r>
          </a:p>
          <a:p>
            <a:pPr algn="just">
              <a:spcAft>
                <a:spcPts val="1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“Or do you not know that your body is a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temple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of the Holy Spirit who is in you, whom you have from God, and that you are not your own?”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36704B-40DD-4A28-B37E-A62164F214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2438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7240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4D328E8-DDB8-4F8A-8C65-5022407D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0" y="228600"/>
            <a:ext cx="62865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MORE INTERIM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TEMPLES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95B9FCF-E2CF-4F35-BD43-10128E30BA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900" y="1143000"/>
            <a:ext cx="7696200" cy="4953000"/>
          </a:xfrm>
        </p:spPr>
        <p:txBody>
          <a:bodyPr/>
          <a:lstStyle/>
          <a:p>
            <a:pPr marL="514350" indent="-51435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Font typeface="+mj-lt"/>
              <a:buAutoNum type="arabicPeriod"/>
            </a:pPr>
            <a:r>
              <a:rPr lang="en-US" altLang="en-US" dirty="0">
                <a:solidFill>
                  <a:srgbClr val="FFFFFF"/>
                </a:solidFill>
              </a:rPr>
              <a:t>The Lord’s Body</a:t>
            </a: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 (</a:t>
            </a:r>
            <a:r>
              <a:rPr lang="en-US" altLang="en-US" dirty="0">
                <a:solidFill>
                  <a:srgbClr val="FFFFFF"/>
                </a:solidFill>
              </a:rPr>
              <a:t>John 2:20</a:t>
            </a: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</a:p>
          <a:p>
            <a:pPr marL="457200" indent="-457200" fontAlgn="base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AutoNum type="arabicPeriod"/>
            </a:pPr>
            <a:r>
              <a:rPr lang="en-US" altLang="en-US" dirty="0">
                <a:solidFill>
                  <a:srgbClr val="FFFFFF"/>
                </a:solidFill>
              </a:rPr>
              <a:t>The Believer’s Body (1 Cor. 6:19)</a:t>
            </a:r>
            <a:endParaRPr lang="en-US" altLang="en-US" sz="32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Clr>
                <a:srgbClr val="FF99FF"/>
              </a:buClr>
              <a:buFont typeface="+mj-lt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</a:rPr>
              <a:t>The Church (1 Cor. 3:16)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801F10-C874-419B-AB00-6BC18920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572" y="3733800"/>
            <a:ext cx="3542857" cy="2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2983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997AF5-C615-4ED5-BF8B-2347CD18B2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 Corinthians 3:16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“Do you not know that you are a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temple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of God and that the Spirit of God dwells in you?”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C3DCB-8983-464B-B580-469423E24B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2438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3319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e mount ark.jpg">
            <a:extLst>
              <a:ext uri="{FF2B5EF4-FFF2-40B4-BE49-F238E27FC236}">
                <a16:creationId xmlns:a16="http://schemas.microsoft.com/office/drawing/2014/main" id="{C05D7A36-8C83-41D6-B6BF-7956C7661C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700" y="266700"/>
            <a:ext cx="6324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0334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A73FBC-8874-49C4-B79A-9C4A6AA435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69" y="685562"/>
            <a:ext cx="7443861" cy="5486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122997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19D3B-4E7D-456A-B702-4932575727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10" y="1234250"/>
            <a:ext cx="8815580" cy="438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623840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Placeholder 4" descr="IMG_4014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6025" y="228600"/>
            <a:ext cx="4171950" cy="637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41627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4300"/>
            <a:ext cx="8839200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049309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0B20-CCE8-40BA-A80A-DA09B681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Times of Israel </a:t>
            </a:r>
            <a:b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April 6, 2017</a:t>
            </a:r>
            <a:b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first, sheep slaughtered in Jerusalem Old City in reenactment of Passover sacrifice</a:t>
            </a:r>
            <a:endParaRPr lang="en-US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29B4CD-D11C-4140-BE37-E1EDEE7D0393}"/>
              </a:ext>
            </a:extLst>
          </p:cNvPr>
          <p:cNvSpPr/>
          <p:nvPr/>
        </p:nvSpPr>
        <p:spPr>
          <a:xfrm>
            <a:off x="0" y="20574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With priests blowing silver trumpets, a group of religious Jews slaughtered a sheep on Thursday in Jerusalem’s Old City to demonstrate the traditional paschal sacrifice, the first time such a reenactment has been held inside the city walls in 2,000 years.”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CE0F7-2F4D-4B32-9D69-8F44E8A88E09}"/>
              </a:ext>
            </a:extLst>
          </p:cNvPr>
          <p:cNvSpPr txBox="1"/>
          <p:nvPr/>
        </p:nvSpPr>
        <p:spPr>
          <a:xfrm>
            <a:off x="1081088" y="6043136"/>
            <a:ext cx="698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http://www.timesofisrael.com/in-a-first-sheep-slaughtered-in-jerusalem-old-city-in-reenactment-of-passover-sacrifice/#comments</a:t>
            </a:r>
          </a:p>
        </p:txBody>
      </p:sp>
    </p:spTree>
    <p:extLst>
      <p:ext uri="{BB962C8B-B14F-4D97-AF65-F5344CB8AC3E}">
        <p14:creationId xmlns:p14="http://schemas.microsoft.com/office/powerpoint/2010/main" val="106217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E633F-C1C8-4454-B56B-617011648F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228124"/>
            <a:ext cx="8864352" cy="54868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533400"/>
            <a:ext cx="8839201" cy="579120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1956605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chess boar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785079"/>
            <a:ext cx="8458200" cy="528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24037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2E6A85-38B2-408D-ADB8-946814BCC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1000"/>
            <a:ext cx="8839200" cy="590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3522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1551579"/>
            <a:ext cx="5867400" cy="482884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site is one of the oldest in the world. Its sanctity dates from the earliest (perhaps from pre-historic) times.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identity with the site of Solomon’s Temple is beyond dispute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This, too, is the spot, according to the universal belief, on which ‘David built there an altar unto the Lord, and offered burnt offerings and peace offerings.’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ED8C29-5312-47D5-972D-3ABE15909AE2}"/>
              </a:ext>
            </a:extLst>
          </p:cNvPr>
          <p:cNvSpPr/>
          <p:nvPr/>
        </p:nvSpPr>
        <p:spPr>
          <a:xfrm>
            <a:off x="0" y="22860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 Brief Guide to Al-Haram Al-Sharif Jerusalem 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published in 1924 (and unchanged in all later editions through the 1950s), p. 4.</a:t>
            </a:r>
          </a:p>
          <a:p>
            <a:pPr algn="ctr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E7D445-4651-49E4-B989-340F59B8DF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752600"/>
            <a:ext cx="2917902" cy="45720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04960089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657350" y="276265"/>
            <a:ext cx="5829300" cy="85725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</a:t>
            </a:r>
            <a:r>
              <a:rPr lang="en-US" alt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st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Six Seals (Revelation 6)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636367" y="1588889"/>
            <a:ext cx="7077075" cy="3680222"/>
          </a:xfrm>
        </p:spPr>
        <p:txBody>
          <a:bodyPr/>
          <a:lstStyle/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6:1-2 – Advent of antichrist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6:3-4 – War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6:5-6 – Famine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6:7-8 – Death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6:9-11 – Martyrdoms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6:12-17 – Cosmic disturbances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6E4E65B-0E43-4490-905E-FA3DDBDF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2053944" cy="234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48811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alf Shekel King Cyrus Donald Trump Jewish Temple Mount Israel Coin Original New">
            <a:extLst>
              <a:ext uri="{FF2B5EF4-FFF2-40B4-BE49-F238E27FC236}">
                <a16:creationId xmlns:a16="http://schemas.microsoft.com/office/drawing/2014/main" id="{C8E35ADA-229E-4427-8AAD-E20DB57CE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0481" y="1752600"/>
            <a:ext cx="40030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1C6A6D-AB56-4885-A503-07F04C79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 Shekel King Cyrus Donald Trump Jewish Temple Mount Israel Coin</a:t>
            </a:r>
          </a:p>
        </p:txBody>
      </p:sp>
    </p:spTree>
    <p:extLst>
      <p:ext uri="{BB962C8B-B14F-4D97-AF65-F5344CB8AC3E}">
        <p14:creationId xmlns:p14="http://schemas.microsoft.com/office/powerpoint/2010/main" val="142723983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2C996-F8D5-4CA5-98C4-1C88E60D04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Matthew 16:1-3</a:t>
            </a:r>
          </a:p>
          <a:p>
            <a:pPr algn="just">
              <a:spcAft>
                <a:spcPts val="1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Pharisees and Sadducees came up, and testing Jesus, they asked Him to show them a sign from heaven.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But He replied to them, “When it is evening, you say, ‘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It will be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fair weather, for the sky is red.’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in the morning, ‘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There will be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 storm today, for the sky is red and threatening.’ Do you know how to discern the appearance of the sky, but cannot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discern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the signs of the times?”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03159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ChangeArrowheads="1"/>
          </p:cNvSpPr>
          <p:nvPr/>
        </p:nvSpPr>
        <p:spPr bwMode="auto">
          <a:xfrm>
            <a:off x="0" y="16764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“Israel is God's sun dial. If anyone desires to know our place in God’s chronology, our position in the great march of events, look at Israel.”</a:t>
            </a:r>
          </a:p>
        </p:txBody>
      </p:sp>
      <p:sp>
        <p:nvSpPr>
          <p:cNvPr id="93187" name="TextBox 2"/>
          <p:cNvSpPr txBox="1">
            <a:spLocks noChangeArrowheads="1"/>
          </p:cNvSpPr>
          <p:nvPr/>
        </p:nvSpPr>
        <p:spPr bwMode="auto">
          <a:xfrm>
            <a:off x="2286000" y="228600"/>
            <a:ext cx="45720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William E. Blackstone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alt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 Is Coming: God's Hope for a Restless World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(New York: F.H. </a:t>
            </a:r>
            <a:r>
              <a:rPr lang="en-US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Revell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1908; reprint, Grand Rapids: </a:t>
            </a:r>
            <a:r>
              <a:rPr lang="en-US" alt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Kregel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1989), 238.</a:t>
            </a:r>
          </a:p>
        </p:txBody>
      </p:sp>
      <p:pic>
        <p:nvPicPr>
          <p:cNvPr id="93188" name="Picture 2" descr="http://www.spertus.edu/sites/default/files/styles/gallery_photo/public/photos/Blackstone_web.jpg?itok=_S_TbM-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2665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4" descr="http://sauceio.com/wp-content/uploads/2013/02/Sundi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0618" y="3657600"/>
            <a:ext cx="3502764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s://scontent-a-dfw.xx.fbcdn.net/hphotos-frc3/t1.0-9/1622674_721533067870256_148565480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051" y="228600"/>
            <a:ext cx="6791899" cy="640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66703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2" descr="http://www.softwareag.com/blog/reality_check/wp-content/uploads/2013/06/Stopwatch_02.png">
            <a:extLst>
              <a:ext uri="{FF2B5EF4-FFF2-40B4-BE49-F238E27FC236}">
                <a16:creationId xmlns:a16="http://schemas.microsoft.com/office/drawing/2014/main" id="{668DBC0F-D62B-44B3-84AA-3A79D2D27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47053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E7A3DF-91BB-4AC2-B7ED-5A965ACD7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/>
            <a:r>
              <a:rPr lang="en-US" altLang="en-US" sz="3600" dirty="0"/>
              <a:t>5 Non-Chronological Parenthetical Insertions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40F1CC5-045C-4C43-B65B-8CBDEAE84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13788" cy="5181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/>
              <a:t>Rev 7 – 144,000 Jews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/>
              <a:t>Rev 10:1-</a:t>
            </a:r>
            <a:r>
              <a:rPr lang="en-US" dirty="0">
                <a:cs typeface="Calibri" panose="020F0502020204030204" pitchFamily="34" charset="0"/>
              </a:rPr>
              <a:t>11:13</a:t>
            </a:r>
            <a:r>
              <a:rPr lang="en-US" dirty="0"/>
              <a:t> – </a:t>
            </a:r>
            <a:r>
              <a:rPr lang="en-US" dirty="0">
                <a:cs typeface="Calibri" panose="020F0502020204030204" pitchFamily="34" charset="0"/>
              </a:rPr>
              <a:t>Announcement of no more delay and the two witnesses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/>
              <a:t>Rev 12-</a:t>
            </a:r>
            <a:r>
              <a:rPr lang="en-US" dirty="0">
                <a:cs typeface="Calibri" panose="020F0502020204030204" pitchFamily="34" charset="0"/>
              </a:rPr>
              <a:t>14</a:t>
            </a:r>
            <a:r>
              <a:rPr lang="en-US" dirty="0"/>
              <a:t> – </a:t>
            </a:r>
            <a:r>
              <a:rPr lang="en-US" dirty="0">
                <a:cs typeface="Calibri" panose="020F0502020204030204" pitchFamily="34" charset="0"/>
              </a:rPr>
              <a:t>Israel’s flight, two beasts, six scenes of hope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/>
              <a:t>Rev 16</a:t>
            </a:r>
            <a:r>
              <a:rPr lang="en-US" dirty="0">
                <a:cs typeface="Calibri" panose="020F0502020204030204" pitchFamily="34" charset="0"/>
              </a:rPr>
              <a:t>:13-16</a:t>
            </a:r>
            <a:r>
              <a:rPr lang="en-US" dirty="0"/>
              <a:t> – </a:t>
            </a:r>
            <a:r>
              <a:rPr lang="en-US" dirty="0">
                <a:cs typeface="Calibri" panose="020F0502020204030204" pitchFamily="34" charset="0"/>
              </a:rPr>
              <a:t>Gathering of the nations to Armageddon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/>
              <a:t>Rev 17:1-</a:t>
            </a:r>
            <a:r>
              <a:rPr lang="en-US" dirty="0">
                <a:cs typeface="Calibri" panose="020F0502020204030204" pitchFamily="34" charset="0"/>
              </a:rPr>
              <a:t>19:6</a:t>
            </a:r>
            <a:r>
              <a:rPr lang="en-US" dirty="0"/>
              <a:t> – </a:t>
            </a:r>
            <a:r>
              <a:rPr lang="en-US" dirty="0">
                <a:cs typeface="Calibri" panose="020F0502020204030204" pitchFamily="34" charset="0"/>
              </a:rPr>
              <a:t>Babylon’s fall</a:t>
            </a:r>
            <a:endParaRPr lang="en-US" sz="36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7286F-B29A-4699-AE25-2D640576B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11:1-2</a:t>
            </a:r>
          </a:p>
          <a:p>
            <a:pPr algn="just">
              <a:spcAft>
                <a:spcPts val="10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“Then there was given me a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measuring rod like a staff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 and someone said, ‘Get up and measure the temple of God and the altar, and those who worship in it.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Leave out the court which is outside the temple and do not measure it, for it has been given to the nations; and they will tread under foot the holy city for forty-two months.’”</a:t>
            </a:r>
          </a:p>
        </p:txBody>
      </p:sp>
    </p:spTree>
    <p:extLst>
      <p:ext uri="{BB962C8B-B14F-4D97-AF65-F5344CB8AC3E}">
        <p14:creationId xmlns:p14="http://schemas.microsoft.com/office/powerpoint/2010/main" val="406653676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7286F-B29A-4699-AE25-2D640576B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11:1-2</a:t>
            </a:r>
          </a:p>
          <a:p>
            <a:pPr algn="just">
              <a:spcAft>
                <a:spcPts val="10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“Then there was given me a measuring rod like a staff; and someone said, ‘Get up and measure the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temple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of God and the altar, and those who worship in it.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Leave out the court which is outside the temple and do not measure it, for it has been given to the nations; and they will tread under foot the holy city for forty-two months.’”</a:t>
            </a:r>
          </a:p>
        </p:txBody>
      </p:sp>
    </p:spTree>
    <p:extLst>
      <p:ext uri="{BB962C8B-B14F-4D97-AF65-F5344CB8AC3E}">
        <p14:creationId xmlns:p14="http://schemas.microsoft.com/office/powerpoint/2010/main" val="310226577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7286F-B29A-4699-AE25-2D640576B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11:1-2</a:t>
            </a:r>
          </a:p>
          <a:p>
            <a:pPr algn="just">
              <a:spcAft>
                <a:spcPts val="10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“Then there was given me a measuring rod like a staff; and someone said, ‘Get up and measure the temple of God and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altar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and those who worship in it.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Leave out the court which is outside the temple and do not measure it, for it has been given to the nations; and they will tread under foot the holy city for forty-two months.’”</a:t>
            </a:r>
          </a:p>
        </p:txBody>
      </p:sp>
    </p:spTree>
    <p:extLst>
      <p:ext uri="{BB962C8B-B14F-4D97-AF65-F5344CB8AC3E}">
        <p14:creationId xmlns:p14="http://schemas.microsoft.com/office/powerpoint/2010/main" val="118770726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2.wp.com/49ft7fdv9kp7kqhm12yk1d17.wpengine.netdna-cdn.com/wp-content/uploads/2012/08/Figure1.jpg">
            <a:extLst>
              <a:ext uri="{FF2B5EF4-FFF2-40B4-BE49-F238E27FC236}">
                <a16:creationId xmlns:a16="http://schemas.microsoft.com/office/drawing/2014/main" id="{51F5CF2A-BD55-4B5F-9B37-79A19960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76200"/>
            <a:ext cx="3332622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2721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7286F-B29A-4699-AE25-2D640576B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11:1-2</a:t>
            </a:r>
          </a:p>
          <a:p>
            <a:pPr algn="just">
              <a:spcAft>
                <a:spcPts val="10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“Then there was given me a measuring rod like a staff; and someone said, ‘Get up and measure the temple of God and the altar, and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those who worship in it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Leave out the court which is outside the temple and do not measure it, for it has been given to the nations; and they will tread under foot the holy city for forty-two months.’”</a:t>
            </a:r>
          </a:p>
        </p:txBody>
      </p:sp>
    </p:spTree>
    <p:extLst>
      <p:ext uri="{BB962C8B-B14F-4D97-AF65-F5344CB8AC3E}">
        <p14:creationId xmlns:p14="http://schemas.microsoft.com/office/powerpoint/2010/main" val="166361117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0F3DA-054A-4344-8EA0-BC68D21191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Zechariah 2:1-2</a:t>
            </a: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“Then I lifted up my eyes and looked, and behold, there was a man with a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measuring line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his hand. So I said, ‘Where are you going?’ And he said to me, ‘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 measure Jerusalem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see how wide it is and how long it is.’”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815446-5EBC-4F33-8EAB-60DDFB7232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964" y="3154680"/>
            <a:ext cx="243407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AEE146-4FE8-4C7C-B7D7-6508FA667F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2621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11:8</a:t>
            </a: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their dead bodies will lie in the street of the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great city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which mystically is called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Sodom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Egypt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where also their Lord was crucified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13082-533B-4073-BF54-1BF001829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868" y="2471726"/>
            <a:ext cx="3048264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0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7286F-B29A-4699-AE25-2D640576B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11:1-2</a:t>
            </a:r>
          </a:p>
          <a:p>
            <a:pPr algn="just">
              <a:spcAft>
                <a:spcPts val="10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“Then there was given me a measuring rod like a staff; and someone said, ‘Get up and measure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 temple of God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the altar, and those who worship in it.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Leave out the court which is outside the temple and do not measure it, for it has been given to the nations; and they will tread under foot the holy city for forty-two months.’”</a:t>
            </a:r>
          </a:p>
        </p:txBody>
      </p:sp>
    </p:spTree>
    <p:extLst>
      <p:ext uri="{BB962C8B-B14F-4D97-AF65-F5344CB8AC3E}">
        <p14:creationId xmlns:p14="http://schemas.microsoft.com/office/powerpoint/2010/main" val="63487944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A76D92-8646-41D1-8D77-50A99A0D73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2 Thessalonians 2:4 </a:t>
            </a:r>
          </a:p>
          <a:p>
            <a:pPr algn="just">
              <a:spcAft>
                <a:spcPts val="1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“who opposes and exalts himself above every so-called god or object of worship, so that he takes his seat in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temple of God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 displaying himself as being God.”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8F754-A7CF-4F23-8FE2-6098C903BD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955" y="2819400"/>
            <a:ext cx="182009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7879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7286F-B29A-4699-AE25-2D640576B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11:1-2</a:t>
            </a:r>
          </a:p>
          <a:p>
            <a:pPr algn="just">
              <a:spcAft>
                <a:spcPts val="10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“Then there was given me a measuring rod like a staff; and someone said, ‘Get up and measure the temple of God and the altar, and those who worship in it.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Leave out the court which is outside the temple and do not measure it, for it has been given to the nations; and they will tread under foot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holy city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for forty-two months.’”</a:t>
            </a:r>
          </a:p>
        </p:txBody>
      </p:sp>
    </p:spTree>
    <p:extLst>
      <p:ext uri="{BB962C8B-B14F-4D97-AF65-F5344CB8AC3E}">
        <p14:creationId xmlns:p14="http://schemas.microsoft.com/office/powerpoint/2010/main" val="42216394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E7A3DF-91BB-4AC2-B7ED-5A965ACD7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/>
            <a:r>
              <a:rPr lang="en-US" altLang="en-US" sz="3600" dirty="0"/>
              <a:t>5 Non-Chronological Parenthetical Insertions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40F1CC5-045C-4C43-B65B-8CBDEAE84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13788" cy="5181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/>
              <a:t>Rev 7 – 144,000 Jews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Rev 10:1-11:13 – Announcement of no more delay and the two witnesses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/>
              <a:t>Rev 12-</a:t>
            </a:r>
            <a:r>
              <a:rPr lang="en-US" dirty="0">
                <a:cs typeface="Calibri" panose="020F0502020204030204" pitchFamily="34" charset="0"/>
              </a:rPr>
              <a:t>14</a:t>
            </a:r>
            <a:r>
              <a:rPr lang="en-US" dirty="0"/>
              <a:t> – </a:t>
            </a:r>
            <a:r>
              <a:rPr lang="en-US" dirty="0">
                <a:cs typeface="Calibri" panose="020F0502020204030204" pitchFamily="34" charset="0"/>
              </a:rPr>
              <a:t>Israel’s flight, two beasts, six scenes of hope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/>
              <a:t>Rev 16</a:t>
            </a:r>
            <a:r>
              <a:rPr lang="en-US" dirty="0">
                <a:cs typeface="Calibri" panose="020F0502020204030204" pitchFamily="34" charset="0"/>
              </a:rPr>
              <a:t>:13-16</a:t>
            </a:r>
            <a:r>
              <a:rPr lang="en-US" dirty="0"/>
              <a:t> – </a:t>
            </a:r>
            <a:r>
              <a:rPr lang="en-US" dirty="0">
                <a:cs typeface="Calibri" panose="020F0502020204030204" pitchFamily="34" charset="0"/>
              </a:rPr>
              <a:t>Gathering of the nations to Armageddon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/>
              <a:t>Rev 17:1-</a:t>
            </a:r>
            <a:r>
              <a:rPr lang="en-US" dirty="0">
                <a:cs typeface="Calibri" panose="020F0502020204030204" pitchFamily="34" charset="0"/>
              </a:rPr>
              <a:t>19:6</a:t>
            </a:r>
            <a:r>
              <a:rPr lang="en-US" dirty="0"/>
              <a:t> – </a:t>
            </a:r>
            <a:r>
              <a:rPr lang="en-US" dirty="0">
                <a:cs typeface="Calibri" panose="020F0502020204030204" pitchFamily="34" charset="0"/>
              </a:rPr>
              <a:t>Babylon’s fall</a:t>
            </a:r>
            <a:endParaRPr lang="en-US" sz="3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9408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D5049A-066B-442B-8140-81F5D6D14F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3391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11:8</a:t>
            </a: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their dead bodies will lie in the street of the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great city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which mystically is called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Sodom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Egypt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where also their Lord was crucified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71F71-BD14-4BCF-BE98-B1CA4971DD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868" y="2471726"/>
            <a:ext cx="3048264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67" y="167357"/>
            <a:ext cx="8315665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03381"/>
      </p:ext>
    </p:extLst>
  </p:cSld>
  <p:clrMapOvr>
    <a:masterClrMapping/>
  </p:clrMapOvr>
  <p:transition advTm="1145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EDD341-21E7-41E7-8D0B-5959B7AC3D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3391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Romans 11:28</a:t>
            </a: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“From the standpoint of the gospel they are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enemies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your sake, but from the standpoint of God’s choice they are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beloved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 the sake of the fathers.”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5FF50-96C3-40CE-8BD3-94EBCC319A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443038" y="228600"/>
            <a:ext cx="6257925" cy="1095335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End of the Times of the Gentiles</a:t>
            </a:r>
            <a:br>
              <a:rPr lang="en-US" alt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(Revelation 11:1-2)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2217456" y="1828800"/>
            <a:ext cx="4709089" cy="26670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The Command (11:1)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The Court (11:2a)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The Contempt (11:2b)</a:t>
            </a:r>
          </a:p>
        </p:txBody>
      </p:sp>
      <p:pic>
        <p:nvPicPr>
          <p:cNvPr id="1028" name="Picture 4" descr="Image result for the seven trumpets">
            <a:extLst>
              <a:ext uri="{FF2B5EF4-FFF2-40B4-BE49-F238E27FC236}">
                <a16:creationId xmlns:a16="http://schemas.microsoft.com/office/drawing/2014/main" id="{7E126B6E-EC66-4E91-9EF6-3BB49FB8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148092"/>
            <a:ext cx="1290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 seven trumpets">
            <a:extLst>
              <a:ext uri="{FF2B5EF4-FFF2-40B4-BE49-F238E27FC236}">
                <a16:creationId xmlns:a16="http://schemas.microsoft.com/office/drawing/2014/main" id="{FDBF3474-E61C-4200-AA5E-89FB52E9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38" y="167142"/>
            <a:ext cx="13162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7A0BE2-8D4F-4BD0-92B6-47784BC930B5}"/>
              </a:ext>
            </a:extLst>
          </p:cNvPr>
          <p:cNvSpPr txBox="1"/>
          <p:nvPr/>
        </p:nvSpPr>
        <p:spPr>
          <a:xfrm>
            <a:off x="1745087" y="6381690"/>
            <a:ext cx="565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</a:rPr>
              <a:t>Willmington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</a:rPr>
              <a:t>The outline Bible</a:t>
            </a:r>
            <a:r>
              <a:rPr lang="en-US" sz="2000" dirty="0">
                <a:latin typeface="Calibri" panose="020F0502020204030204" pitchFamily="34" charset="0"/>
              </a:rPr>
              <a:t>, p. 765.</a:t>
            </a:r>
          </a:p>
        </p:txBody>
      </p:sp>
    </p:spTree>
    <p:extLst>
      <p:ext uri="{BB962C8B-B14F-4D97-AF65-F5344CB8AC3E}">
        <p14:creationId xmlns:p14="http://schemas.microsoft.com/office/powerpoint/2010/main" val="1505046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7286F-B29A-4699-AE25-2D640576B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11:1-2</a:t>
            </a:r>
          </a:p>
          <a:p>
            <a:pPr algn="just">
              <a:spcAft>
                <a:spcPts val="10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“Then there was given me a measuring rod like a staff; and someone said, ‘Get up and measure the temple of God and the altar, and those who worship in it.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Leave out the court which is outside the temple and do not measure it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for it has been given to the nations; and they will tread under foot the holy city for forty-two months.’”</a:t>
            </a:r>
          </a:p>
        </p:txBody>
      </p:sp>
    </p:spTree>
    <p:extLst>
      <p:ext uri="{BB962C8B-B14F-4D97-AF65-F5344CB8AC3E}">
        <p14:creationId xmlns:p14="http://schemas.microsoft.com/office/powerpoint/2010/main" val="302240000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emple outer court">
            <a:extLst>
              <a:ext uri="{FF2B5EF4-FFF2-40B4-BE49-F238E27FC236}">
                <a16:creationId xmlns:a16="http://schemas.microsoft.com/office/drawing/2014/main" id="{B20D2F51-4C6D-4983-AE5F-07CBFE8DF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7" y="1409700"/>
            <a:ext cx="881440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85436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285A3-E736-4895-9A66-E760846F97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0" y="0"/>
            <a:ext cx="91314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Psalm 147:19-20</a:t>
            </a:r>
          </a:p>
          <a:p>
            <a:pPr algn="just"/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 declares His words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Jacob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His statutes and His ordinances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Israel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 has not dealt thus with any nation; And as for His ordinances, they have not known them. Praise the </a:t>
            </a:r>
            <a:r>
              <a:rPr lang="en-U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!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</a:p>
        </p:txBody>
      </p:sp>
      <p:pic>
        <p:nvPicPr>
          <p:cNvPr id="5" name="Picture 2" descr="http://3.bp.blogspot.com/-QEkPt30fRNQ/US-EfJsZfRI/AAAAAAAASK4/JnP_SUUHRas/s1600/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6750" y="2971800"/>
            <a:ext cx="2730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2750DE-6D32-4B9A-89E7-A9532F596645}"/>
                  </a:ext>
                </a:extLst>
              </p14:cNvPr>
              <p14:cNvContentPartPr/>
              <p14:nvPr/>
            </p14:nvContentPartPr>
            <p14:xfrm>
              <a:off x="10201457" y="3645013"/>
              <a:ext cx="1260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2750DE-6D32-4B9A-89E7-A9532F5966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97257" y="3642853"/>
                <a:ext cx="21000" cy="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587631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443038" y="228600"/>
            <a:ext cx="6257925" cy="1095335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End of the Times of the Gentiles</a:t>
            </a:r>
            <a:br>
              <a:rPr lang="en-US" alt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(Revelation 11:1-2)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2217456" y="1828800"/>
            <a:ext cx="4709089" cy="26670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The Command (11:1)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The Court (11:2a)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The Contempt (11:2b)</a:t>
            </a:r>
          </a:p>
        </p:txBody>
      </p:sp>
      <p:pic>
        <p:nvPicPr>
          <p:cNvPr id="1028" name="Picture 4" descr="Image result for the seven trumpets">
            <a:extLst>
              <a:ext uri="{FF2B5EF4-FFF2-40B4-BE49-F238E27FC236}">
                <a16:creationId xmlns:a16="http://schemas.microsoft.com/office/drawing/2014/main" id="{7E126B6E-EC66-4E91-9EF6-3BB49FB8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148092"/>
            <a:ext cx="1290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 seven trumpets">
            <a:extLst>
              <a:ext uri="{FF2B5EF4-FFF2-40B4-BE49-F238E27FC236}">
                <a16:creationId xmlns:a16="http://schemas.microsoft.com/office/drawing/2014/main" id="{FDBF3474-E61C-4200-AA5E-89FB52E9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38" y="167142"/>
            <a:ext cx="13162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7A0BE2-8D4F-4BD0-92B6-47784BC930B5}"/>
              </a:ext>
            </a:extLst>
          </p:cNvPr>
          <p:cNvSpPr txBox="1"/>
          <p:nvPr/>
        </p:nvSpPr>
        <p:spPr>
          <a:xfrm>
            <a:off x="1745087" y="6381690"/>
            <a:ext cx="565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</a:rPr>
              <a:t>Willmington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</a:rPr>
              <a:t>The outline Bible</a:t>
            </a:r>
            <a:r>
              <a:rPr lang="en-US" sz="2000" dirty="0">
                <a:latin typeface="Calibri" panose="020F0502020204030204" pitchFamily="34" charset="0"/>
              </a:rPr>
              <a:t>, p. 765.</a:t>
            </a:r>
          </a:p>
        </p:txBody>
      </p:sp>
    </p:spTree>
    <p:extLst>
      <p:ext uri="{BB962C8B-B14F-4D97-AF65-F5344CB8AC3E}">
        <p14:creationId xmlns:p14="http://schemas.microsoft.com/office/powerpoint/2010/main" val="196689229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7286F-B29A-4699-AE25-2D640576B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11:1-2</a:t>
            </a:r>
          </a:p>
          <a:p>
            <a:pPr algn="just">
              <a:spcAft>
                <a:spcPts val="10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“Then there was given me a measuring rod like a staff; and someone said, ‘Get up and measure the temple of God and the altar, and those who worship in it.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Leave out the court which is outside the temple and do not measure it,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 it has been given to the nations (</a:t>
            </a:r>
            <a:r>
              <a:rPr lang="en-US" sz="32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ethnos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and they will tread under foot the holy city for forty-two months.’”</a:t>
            </a:r>
          </a:p>
        </p:txBody>
      </p:sp>
    </p:spTree>
    <p:extLst>
      <p:ext uri="{BB962C8B-B14F-4D97-AF65-F5344CB8AC3E}">
        <p14:creationId xmlns:p14="http://schemas.microsoft.com/office/powerpoint/2010/main" val="249979835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943069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467100" y="1905000"/>
            <a:ext cx="22098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/>
              <a:t>Statue </a:t>
            </a:r>
          </a:p>
          <a:p>
            <a:pPr algn="ctr" eaLnBrk="1" hangingPunct="1">
              <a:defRPr/>
            </a:pPr>
            <a:r>
              <a:rPr lang="en-US" altLang="en-US" kern="0" dirty="0"/>
              <a:t>&amp; </a:t>
            </a:r>
          </a:p>
          <a:p>
            <a:pPr algn="ctr" eaLnBrk="1" hangingPunct="1">
              <a:defRPr/>
            </a:pPr>
            <a:r>
              <a:rPr lang="en-US" altLang="en-US" kern="0" dirty="0"/>
              <a:t>Stone</a:t>
            </a:r>
          </a:p>
        </p:txBody>
      </p:sp>
      <p:pic>
        <p:nvPicPr>
          <p:cNvPr id="4" name="Picture 1026" descr="C:\STATU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759" y="266700"/>
            <a:ext cx="3150641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00986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E7A3DF-91BB-4AC2-B7ED-5A965ACD7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/>
            <a:r>
              <a:rPr lang="en-US" altLang="en-US" sz="3600" dirty="0"/>
              <a:t>2. Revelation 10:1</a:t>
            </a:r>
            <a:r>
              <a:rPr lang="en-US" altLang="en-US" sz="3600" dirty="0">
                <a:cs typeface="Calibri" panose="020F0502020204030204" pitchFamily="34" charset="0"/>
              </a:rPr>
              <a:t>‒11:13</a:t>
            </a:r>
            <a:endParaRPr lang="en-US" altLang="en-US" sz="3600" dirty="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40F1CC5-045C-4C43-B65B-8CBDEAE84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2895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Rev 10 – </a:t>
            </a:r>
            <a:r>
              <a:rPr lang="en-US" dirty="0">
                <a:cs typeface="Calibri" panose="020F0502020204030204" pitchFamily="34" charset="0"/>
              </a:rPr>
              <a:t>Announcement of no more delay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cs typeface="Calibri" panose="020F0502020204030204" pitchFamily="34" charset="0"/>
              </a:rPr>
              <a:t>Rev 11:1-2</a:t>
            </a:r>
            <a:r>
              <a:rPr lang="en-US" dirty="0"/>
              <a:t> – </a:t>
            </a:r>
            <a:r>
              <a:rPr lang="en-US" dirty="0">
                <a:cs typeface="Calibri" panose="020F0502020204030204" pitchFamily="34" charset="0"/>
              </a:rPr>
              <a:t>End of the Times of the Gentiles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cs typeface="Calibri" panose="020F0502020204030204" pitchFamily="34" charset="0"/>
              </a:rPr>
              <a:t>Rev 11:3-13</a:t>
            </a:r>
            <a:r>
              <a:rPr lang="en-US" dirty="0"/>
              <a:t> – </a:t>
            </a:r>
            <a:r>
              <a:rPr lang="en-US" dirty="0">
                <a:cs typeface="Calibri" panose="020F0502020204030204" pitchFamily="34" charset="0"/>
              </a:rPr>
              <a:t>Ministry of the Two Witnesses</a:t>
            </a:r>
          </a:p>
        </p:txBody>
      </p:sp>
      <p:pic>
        <p:nvPicPr>
          <p:cNvPr id="4" name="Picture 6" descr="Image result for the seven trumpets">
            <a:extLst>
              <a:ext uri="{FF2B5EF4-FFF2-40B4-BE49-F238E27FC236}">
                <a16:creationId xmlns:a16="http://schemas.microsoft.com/office/drawing/2014/main" id="{6C0E058C-EA02-4384-93FB-2636D77F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38" y="167142"/>
            <a:ext cx="138223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he seven trumpets">
            <a:extLst>
              <a:ext uri="{FF2B5EF4-FFF2-40B4-BE49-F238E27FC236}">
                <a16:creationId xmlns:a16="http://schemas.microsoft.com/office/drawing/2014/main" id="{147BF45E-16F0-41C4-803E-D442981D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55" y="152400"/>
            <a:ext cx="153824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7990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C:\4KINGS.TIF"/>
          <p:cNvPicPr>
            <a:picLocks noChangeAspect="1" noChangeArrowheads="1"/>
          </p:cNvPicPr>
          <p:nvPr/>
        </p:nvPicPr>
        <p:blipFill>
          <a:blip r:embed="rId2" cstate="email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85" y="228600"/>
            <a:ext cx="8241030" cy="64008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99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7286F-B29A-4699-AE25-2D640576B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11:1-2</a:t>
            </a:r>
          </a:p>
          <a:p>
            <a:pPr algn="just">
              <a:spcAft>
                <a:spcPts val="10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“Then there was given me a measuring rod like a staff; and someone said, ‘Get up and measure the temple of God and the altar, and those who worship in it.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Leave out the court which is outside the temple and do not measure it,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 it has been given to the nations (</a:t>
            </a:r>
            <a:r>
              <a:rPr lang="en-US" sz="32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ethnos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and they will tread under foot the holy city for forty-two months.’”</a:t>
            </a:r>
          </a:p>
        </p:txBody>
      </p:sp>
    </p:spTree>
    <p:extLst>
      <p:ext uri="{BB962C8B-B14F-4D97-AF65-F5344CB8AC3E}">
        <p14:creationId xmlns:p14="http://schemas.microsoft.com/office/powerpoint/2010/main" val="347231360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7286F-B29A-4699-AE25-2D640576B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11:1-2</a:t>
            </a:r>
          </a:p>
          <a:p>
            <a:pPr algn="just">
              <a:spcAft>
                <a:spcPts val="10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“Then there was given me a measuring rod like a staff; and someone said, ‘Get up and measure the temple of God and the altar, and those who worship in it.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Leave out the court which is outside the temple and do not measure it, for it has been given to the nations;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they will tread under foot the holy city for forty-two months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.’”</a:t>
            </a:r>
          </a:p>
        </p:txBody>
      </p:sp>
    </p:spTree>
    <p:extLst>
      <p:ext uri="{BB962C8B-B14F-4D97-AF65-F5344CB8AC3E}">
        <p14:creationId xmlns:p14="http://schemas.microsoft.com/office/powerpoint/2010/main" val="3581743758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7286F-B29A-4699-AE25-2D640576B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11:1-2</a:t>
            </a:r>
          </a:p>
          <a:p>
            <a:pPr algn="just">
              <a:spcAft>
                <a:spcPts val="10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“Then there was given me a measuring rod like a staff; and someone said, ‘Get up and measure the temple of God and the altar, and those who worship in it.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Leave out the court which is outside the temple and do not measure it, for it has been given to the nations; and they will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tread under foot</a:t>
            </a:r>
            <a:r>
              <a:rPr lang="en-US" sz="32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 (</a:t>
            </a:r>
            <a:r>
              <a:rPr lang="en-US" sz="3200" b="1" i="1" u="sng" dirty="0" err="1">
                <a:solidFill>
                  <a:srgbClr val="FFFFCC"/>
                </a:solidFill>
                <a:latin typeface="Calibri" panose="020F0502020204030204" pitchFamily="34" charset="0"/>
              </a:rPr>
              <a:t>pateō</a:t>
            </a:r>
            <a:r>
              <a:rPr lang="en-US" sz="32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)</a:t>
            </a:r>
            <a:r>
              <a:rPr lang="en-US" sz="32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holy city for forty-two months.’”</a:t>
            </a:r>
          </a:p>
        </p:txBody>
      </p:sp>
    </p:spTree>
    <p:extLst>
      <p:ext uri="{BB962C8B-B14F-4D97-AF65-F5344CB8AC3E}">
        <p14:creationId xmlns:p14="http://schemas.microsoft.com/office/powerpoint/2010/main" val="314512028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7286F-B29A-4699-AE25-2D640576B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11:1-2</a:t>
            </a:r>
          </a:p>
          <a:p>
            <a:pPr algn="just">
              <a:spcAft>
                <a:spcPts val="10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“Then there was given me a measuring rod like a staff; and someone said, ‘Get up and measure the temple of God and the altar, and those who worship in it.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Leave out the court which is outside the temple and do not measure it, for it has been given to the nations; and they will tread under foot (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pateō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holy city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for forty-two months.’”</a:t>
            </a:r>
          </a:p>
        </p:txBody>
      </p:sp>
    </p:spTree>
    <p:extLst>
      <p:ext uri="{BB962C8B-B14F-4D97-AF65-F5344CB8AC3E}">
        <p14:creationId xmlns:p14="http://schemas.microsoft.com/office/powerpoint/2010/main" val="1614051182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04" y="1558007"/>
            <a:ext cx="8378792" cy="438559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152400"/>
            <a:ext cx="86868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 Daniel Interprets the Writing (5:24-28)</a:t>
            </a:r>
          </a:p>
        </p:txBody>
      </p:sp>
    </p:spTree>
    <p:extLst>
      <p:ext uri="{BB962C8B-B14F-4D97-AF65-F5344CB8AC3E}">
        <p14:creationId xmlns:p14="http://schemas.microsoft.com/office/powerpoint/2010/main" val="1997613229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74320"/>
            <a:ext cx="7051040" cy="5288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52400" y="5701883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Belshazzar’s kingdom was to be taken away from him because he had been weighed in the balance of God’s justice and found wanting.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77944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7286F-B29A-4699-AE25-2D640576B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11:1-2</a:t>
            </a:r>
          </a:p>
          <a:p>
            <a:pPr algn="just">
              <a:spcAft>
                <a:spcPts val="10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“Then there was given me a measuring rod like a staff; and someone said, ‘Get up and measure the temple of God and the altar, and those who worship in it.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Leave out the court which is outside the temple and do not measure it, for it has been given to the nations; and they will tread under foot (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pateō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the holy city for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forty-two months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.’”</a:t>
            </a:r>
          </a:p>
        </p:txBody>
      </p:sp>
    </p:spTree>
    <p:extLst>
      <p:ext uri="{BB962C8B-B14F-4D97-AF65-F5344CB8AC3E}">
        <p14:creationId xmlns:p14="http://schemas.microsoft.com/office/powerpoint/2010/main" val="224476045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" y="190500"/>
            <a:ext cx="8869680" cy="6477000"/>
          </a:xfrm>
          <a:prstGeom prst="rect">
            <a:avLst/>
          </a:prstGeom>
          <a:ln w="28575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354421430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C26465-BAD7-4738-AAB3-53E86F000D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754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Luke 21:24</a:t>
            </a: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they will fall by the edge of the sword, and will be led captive into all the nations; and Jerusalem will be trampled under foot by the Gentiles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until the times of the Gentiles are fulfilled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440B88-24C9-4A73-94DB-1E8D1D7C57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466" y="3002280"/>
            <a:ext cx="4641069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E7A3DF-91BB-4AC2-B7ED-5A965ACD7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/>
            <a:r>
              <a:rPr lang="en-US" altLang="en-US" sz="3600" dirty="0"/>
              <a:t>2. Revelation 10:1</a:t>
            </a:r>
            <a:r>
              <a:rPr lang="en-US" altLang="en-US" sz="3600" dirty="0">
                <a:cs typeface="Calibri" panose="020F0502020204030204" pitchFamily="34" charset="0"/>
              </a:rPr>
              <a:t>‒11:13</a:t>
            </a:r>
            <a:endParaRPr lang="en-US" altLang="en-US" sz="3600" dirty="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40F1CC5-045C-4C43-B65B-8CBDEAE84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2895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Rev 10 – 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Announcement of no more delay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cs typeface="Calibri" panose="020F0502020204030204" pitchFamily="34" charset="0"/>
              </a:rPr>
              <a:t>Rev 11:1-2</a:t>
            </a:r>
            <a:r>
              <a:rPr lang="en-US" dirty="0"/>
              <a:t> – </a:t>
            </a:r>
            <a:r>
              <a:rPr lang="en-US" dirty="0">
                <a:cs typeface="Calibri" panose="020F0502020204030204" pitchFamily="34" charset="0"/>
              </a:rPr>
              <a:t>End of the Times of the Gentiles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cs typeface="Calibri" panose="020F0502020204030204" pitchFamily="34" charset="0"/>
              </a:rPr>
              <a:t>Rev 11:3-13</a:t>
            </a:r>
            <a:r>
              <a:rPr lang="en-US" dirty="0"/>
              <a:t> – </a:t>
            </a:r>
            <a:r>
              <a:rPr lang="en-US" dirty="0">
                <a:cs typeface="Calibri" panose="020F0502020204030204" pitchFamily="34" charset="0"/>
              </a:rPr>
              <a:t>Ministry of the Two Witnesses</a:t>
            </a:r>
          </a:p>
        </p:txBody>
      </p:sp>
      <p:pic>
        <p:nvPicPr>
          <p:cNvPr id="4" name="Picture 6" descr="Image result for the seven trumpets">
            <a:extLst>
              <a:ext uri="{FF2B5EF4-FFF2-40B4-BE49-F238E27FC236}">
                <a16:creationId xmlns:a16="http://schemas.microsoft.com/office/drawing/2014/main" id="{6C0E058C-EA02-4384-93FB-2636D77F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38" y="167142"/>
            <a:ext cx="138223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he seven trumpets">
            <a:extLst>
              <a:ext uri="{FF2B5EF4-FFF2-40B4-BE49-F238E27FC236}">
                <a16:creationId xmlns:a16="http://schemas.microsoft.com/office/drawing/2014/main" id="{147BF45E-16F0-41C4-803E-D442981D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55" y="152400"/>
            <a:ext cx="153824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9436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443038" y="228600"/>
            <a:ext cx="6257925" cy="1095335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End of the Times of the Gentiles</a:t>
            </a:r>
            <a:br>
              <a:rPr lang="en-US" alt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(Revelation 11:1-2)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2217456" y="1828800"/>
            <a:ext cx="4709089" cy="26670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The Command (11:1)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The Court (11:2a)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The Contempt (11:2b)</a:t>
            </a:r>
          </a:p>
        </p:txBody>
      </p:sp>
      <p:pic>
        <p:nvPicPr>
          <p:cNvPr id="1028" name="Picture 4" descr="Image result for the seven trumpets">
            <a:extLst>
              <a:ext uri="{FF2B5EF4-FFF2-40B4-BE49-F238E27FC236}">
                <a16:creationId xmlns:a16="http://schemas.microsoft.com/office/drawing/2014/main" id="{7E126B6E-EC66-4E91-9EF6-3BB49FB8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148092"/>
            <a:ext cx="12906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 seven trumpets">
            <a:extLst>
              <a:ext uri="{FF2B5EF4-FFF2-40B4-BE49-F238E27FC236}">
                <a16:creationId xmlns:a16="http://schemas.microsoft.com/office/drawing/2014/main" id="{FDBF3474-E61C-4200-AA5E-89FB52E9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38" y="167142"/>
            <a:ext cx="13162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7A0BE2-8D4F-4BD0-92B6-47784BC930B5}"/>
              </a:ext>
            </a:extLst>
          </p:cNvPr>
          <p:cNvSpPr txBox="1"/>
          <p:nvPr/>
        </p:nvSpPr>
        <p:spPr>
          <a:xfrm>
            <a:off x="1745087" y="6381690"/>
            <a:ext cx="565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</a:rPr>
              <a:t>Willmington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</a:rPr>
              <a:t>The outline Bible</a:t>
            </a:r>
            <a:r>
              <a:rPr lang="en-US" sz="2000" dirty="0">
                <a:latin typeface="Calibri" panose="020F0502020204030204" pitchFamily="34" charset="0"/>
              </a:rPr>
              <a:t>, p. 765.</a:t>
            </a:r>
          </a:p>
        </p:txBody>
      </p:sp>
    </p:spTree>
    <p:extLst>
      <p:ext uri="{BB962C8B-B14F-4D97-AF65-F5344CB8AC3E}">
        <p14:creationId xmlns:p14="http://schemas.microsoft.com/office/powerpoint/2010/main" val="610609956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514475" y="228600"/>
            <a:ext cx="6115050" cy="1095335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No Further Delay</a:t>
            </a:r>
            <a:br>
              <a:rPr lang="en-US" alt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(Revelation 10)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1303056" y="1600200"/>
            <a:ext cx="6537889" cy="28956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The Angel’s Appearance (10:1)</a:t>
            </a:r>
          </a:p>
          <a:p>
            <a:pPr marL="457200" indent="-4572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The Angel’s Actions (10:2-7)</a:t>
            </a:r>
          </a:p>
          <a:p>
            <a:pPr marL="457200" indent="-4572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The Angel’s Commission (10:8-11)</a:t>
            </a:r>
          </a:p>
        </p:txBody>
      </p:sp>
      <p:pic>
        <p:nvPicPr>
          <p:cNvPr id="1028" name="Picture 4" descr="Image result for the seven trumpets">
            <a:extLst>
              <a:ext uri="{FF2B5EF4-FFF2-40B4-BE49-F238E27FC236}">
                <a16:creationId xmlns:a16="http://schemas.microsoft.com/office/drawing/2014/main" id="{7E126B6E-EC66-4E91-9EF6-3BB49FB8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55" y="152400"/>
            <a:ext cx="153824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 seven trumpets">
            <a:extLst>
              <a:ext uri="{FF2B5EF4-FFF2-40B4-BE49-F238E27FC236}">
                <a16:creationId xmlns:a16="http://schemas.microsoft.com/office/drawing/2014/main" id="{FDBF3474-E61C-4200-AA5E-89FB52E9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38" y="167142"/>
            <a:ext cx="138223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358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20461</TotalTime>
  <Words>1413</Words>
  <Application>Microsoft Office PowerPoint</Application>
  <PresentationFormat>On-screen Show (4:3)</PresentationFormat>
  <Paragraphs>184</Paragraphs>
  <Slides>82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Arial</vt:lpstr>
      <vt:lpstr>Calibri</vt:lpstr>
      <vt:lpstr>Times New Roman</vt:lpstr>
      <vt:lpstr>Wingdings</vt:lpstr>
      <vt:lpstr>Azure</vt:lpstr>
      <vt:lpstr>PowerPoint Presentation</vt:lpstr>
      <vt:lpstr>PowerPoint Presentation</vt:lpstr>
      <vt:lpstr>7th Seal &amp; 1st Six Trumpets (Revelation 8‒9)</vt:lpstr>
      <vt:lpstr>PowerPoint Presentation</vt:lpstr>
      <vt:lpstr>5 Non-Chronological Parenthetical Insertions</vt:lpstr>
      <vt:lpstr>5 Non-Chronological Parenthetical Insertions</vt:lpstr>
      <vt:lpstr>2. Revelation 10:1‒11:13</vt:lpstr>
      <vt:lpstr>2. Revelation 10:1‒11:13</vt:lpstr>
      <vt:lpstr>No Further Delay  (Revelation 10)</vt:lpstr>
      <vt:lpstr>2. Revelation 10:1‒11:13</vt:lpstr>
      <vt:lpstr>End of the Times of the Gentiles  (Revelation 11:1-2)</vt:lpstr>
      <vt:lpstr>End of the Times of the Gentiles  (Revelation 11:1-2)</vt:lpstr>
      <vt:lpstr>PowerPoint Presentation</vt:lpstr>
      <vt:lpstr>PowerPoint Presentation</vt:lpstr>
      <vt:lpstr>ISRAEL’S FOUR TEMPLES</vt:lpstr>
      <vt:lpstr>PowerPoint Presentation</vt:lpstr>
      <vt:lpstr>PowerPoint Presentation</vt:lpstr>
      <vt:lpstr>ISRAEL’S FOUR TEMPLES</vt:lpstr>
      <vt:lpstr>PowerPoint Presentation</vt:lpstr>
      <vt:lpstr>PowerPoint Presentation</vt:lpstr>
      <vt:lpstr>PowerPoint Presentation</vt:lpstr>
      <vt:lpstr>PowerPoint Presentation</vt:lpstr>
      <vt:lpstr>ISRAEL’S FOUR TEMPLES</vt:lpstr>
      <vt:lpstr>PowerPoint Presentation</vt:lpstr>
      <vt:lpstr>PowerPoint Presentation</vt:lpstr>
      <vt:lpstr>PowerPoint Presentation</vt:lpstr>
      <vt:lpstr>THREE MORE INTERIM TEMPLES</vt:lpstr>
      <vt:lpstr>THREE MORE INTERIM TEMPLES</vt:lpstr>
      <vt:lpstr>PowerPoint Presentation</vt:lpstr>
      <vt:lpstr>THREE MORE INTERIM TEMPLES</vt:lpstr>
      <vt:lpstr>PowerPoint Presentation</vt:lpstr>
      <vt:lpstr>THREE MORE INTERIM TEMPLES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Times of Israel  April 6, 2017  In first, sheep slaughtered in Jerusalem Old City in reenactment of Passover sacrifice</vt:lpstr>
      <vt:lpstr>PowerPoint Presentation</vt:lpstr>
      <vt:lpstr>PowerPoint Presentation</vt:lpstr>
      <vt:lpstr>PowerPoint Presentation</vt:lpstr>
      <vt:lpstr>PowerPoint Presentation</vt:lpstr>
      <vt:lpstr>1st Six Seals (Revelation 6)</vt:lpstr>
      <vt:lpstr>Half Shekel King Cyrus Donald Trump Jewish Temple Mount Israel Coin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the Times of the Gentiles  (Revelation 11:1-2)</vt:lpstr>
      <vt:lpstr>PowerPoint Presentation</vt:lpstr>
      <vt:lpstr>PowerPoint Presentation</vt:lpstr>
      <vt:lpstr>PowerPoint Presentation</vt:lpstr>
      <vt:lpstr>End of the Times of the Gentiles  (Revelation 11:1-2)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End of the Times of the Gentiles  (Revelation 11:1-2)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16-Revelation-6v9-17</dc:title>
  <dc:subject>Revelation</dc:subject>
  <dc:creator>A. Woods</dc:creator>
  <dc:description>Modified by Jim McGowan</dc:description>
  <cp:lastModifiedBy>Andy Woods</cp:lastModifiedBy>
  <cp:revision>2171</cp:revision>
  <cp:lastPrinted>2019-01-24T17:00:53Z</cp:lastPrinted>
  <dcterms:created xsi:type="dcterms:W3CDTF">2009-03-17T12:21:13Z</dcterms:created>
  <dcterms:modified xsi:type="dcterms:W3CDTF">2019-03-09T20:29:20Z</dcterms:modified>
</cp:coreProperties>
</file>