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781" r:id="rId2"/>
    <p:sldId id="4792" r:id="rId3"/>
    <p:sldId id="4207" r:id="rId4"/>
    <p:sldId id="4492" r:id="rId5"/>
    <p:sldId id="304" r:id="rId6"/>
    <p:sldId id="4849" r:id="rId7"/>
    <p:sldId id="4846" r:id="rId8"/>
    <p:sldId id="4848" r:id="rId9"/>
    <p:sldId id="4850" r:id="rId10"/>
    <p:sldId id="4851" r:id="rId11"/>
    <p:sldId id="4803" r:id="rId12"/>
    <p:sldId id="4793" r:id="rId13"/>
    <p:sldId id="4989" r:id="rId14"/>
    <p:sldId id="4856" r:id="rId15"/>
    <p:sldId id="4993" r:id="rId16"/>
    <p:sldId id="4990" r:id="rId17"/>
    <p:sldId id="4991" r:id="rId18"/>
    <p:sldId id="4994" r:id="rId19"/>
    <p:sldId id="4992" r:id="rId20"/>
    <p:sldId id="4776" r:id="rId21"/>
    <p:sldId id="4995" r:id="rId22"/>
    <p:sldId id="4882" r:id="rId23"/>
    <p:sldId id="4883" r:id="rId24"/>
    <p:sldId id="4860" r:id="rId25"/>
    <p:sldId id="4996" r:id="rId26"/>
    <p:sldId id="4871" r:id="rId27"/>
    <p:sldId id="5011" r:id="rId28"/>
    <p:sldId id="4872" r:id="rId29"/>
    <p:sldId id="4997" r:id="rId30"/>
    <p:sldId id="3783" r:id="rId31"/>
    <p:sldId id="455" r:id="rId32"/>
    <p:sldId id="346" r:id="rId33"/>
    <p:sldId id="347" r:id="rId34"/>
    <p:sldId id="5012" r:id="rId35"/>
    <p:sldId id="457" r:id="rId36"/>
    <p:sldId id="4998" r:id="rId37"/>
    <p:sldId id="4999" r:id="rId38"/>
    <p:sldId id="5000" r:id="rId39"/>
    <p:sldId id="4878" r:id="rId40"/>
    <p:sldId id="5001" r:id="rId41"/>
    <p:sldId id="5002" r:id="rId42"/>
    <p:sldId id="5003" r:id="rId43"/>
    <p:sldId id="4879" r:id="rId44"/>
    <p:sldId id="5004" r:id="rId45"/>
    <p:sldId id="5005" r:id="rId46"/>
    <p:sldId id="5006" r:id="rId47"/>
    <p:sldId id="5007" r:id="rId48"/>
    <p:sldId id="4884" r:id="rId49"/>
    <p:sldId id="5008" r:id="rId50"/>
    <p:sldId id="4788" r:id="rId51"/>
    <p:sldId id="453" r:id="rId52"/>
    <p:sldId id="452" r:id="rId53"/>
    <p:sldId id="880" r:id="rId54"/>
    <p:sldId id="4985" r:id="rId55"/>
    <p:sldId id="879" r:id="rId56"/>
    <p:sldId id="521" r:id="rId57"/>
    <p:sldId id="350" r:id="rId58"/>
    <p:sldId id="571" r:id="rId59"/>
    <p:sldId id="572" r:id="rId60"/>
    <p:sldId id="5009" r:id="rId61"/>
    <p:sldId id="4986" r:id="rId62"/>
    <p:sldId id="4987" r:id="rId63"/>
    <p:sldId id="4988" r:id="rId64"/>
    <p:sldId id="5010" r:id="rId65"/>
    <p:sldId id="4869" r:id="rId66"/>
    <p:sldId id="4759" r:id="rId6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FFFF66"/>
    <a:srgbClr val="0000FF"/>
    <a:srgbClr val="000066"/>
    <a:srgbClr val="A50021"/>
    <a:srgbClr val="990099"/>
    <a:srgbClr val="006600"/>
    <a:srgbClr val="FF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17" d="100"/>
          <a:sy n="117"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3/6/2019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3/6/2019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3/6/2019</a:t>
            </a:r>
            <a:endParaRPr lang="en-US" dirty="0"/>
          </a:p>
        </p:txBody>
      </p:sp>
    </p:spTree>
    <p:extLst>
      <p:ext uri="{BB962C8B-B14F-4D97-AF65-F5344CB8AC3E}">
        <p14:creationId xmlns:p14="http://schemas.microsoft.com/office/powerpoint/2010/main" val="26544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9" r:id="rId11"/>
    <p:sldLayoutId id="2147492671"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xml"/><Relationship Id="rId10" Type="http://schemas.openxmlformats.org/officeDocument/2006/relationships/image" Target="../media/image8.png"/><Relationship Id="rId4" Type="http://schemas.openxmlformats.org/officeDocument/2006/relationships/image" Target="../media/image100.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0.jpeg"/><Relationship Id="rId7" Type="http://schemas.openxmlformats.org/officeDocument/2006/relationships/image" Target="../media/image80.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ustomXml" Target="../ink/ink5.xml"/><Relationship Id="rId11" Type="http://schemas.openxmlformats.org/officeDocument/2006/relationships/image" Target="../media/image130.png"/><Relationship Id="rId5" Type="http://schemas.openxmlformats.org/officeDocument/2006/relationships/image" Target="../media/image11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20.pn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0.xml"/><Relationship Id="rId2" Type="http://schemas.openxmlformats.org/officeDocument/2006/relationships/customXml" Target="../ink/ink8.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9.xml"/><Relationship Id="rId10" Type="http://schemas.openxmlformats.org/officeDocument/2006/relationships/image" Target="../media/image8.png"/><Relationship Id="rId4" Type="http://schemas.openxmlformats.org/officeDocument/2006/relationships/image" Target="../media/image100.png"/><Relationship Id="rId9" Type="http://schemas.openxmlformats.org/officeDocument/2006/relationships/image" Target="../media/image7.png"/></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90876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2:16-21</a:t>
            </a:r>
          </a:p>
          <a:p>
            <a:pPr algn="just"/>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cap="small" dirty="0">
                <a:latin typeface="Calibri" panose="020F0502020204030204" pitchFamily="34" charset="0"/>
                <a:cs typeface="Calibri" panose="020F0502020204030204" pitchFamily="34" charset="0"/>
              </a:rPr>
              <a:t>the sky above</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And signs on the earth below</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Blood, and fire, and vapor of smoke</a:t>
            </a:r>
            <a:r>
              <a:rPr lang="en-US" sz="3300" dirty="0">
                <a:latin typeface="Calibri" panose="020F0502020204030204" pitchFamily="34" charset="0"/>
                <a:cs typeface="Calibri" panose="020F0502020204030204" pitchFamily="34" charset="0"/>
              </a:rPr>
              <a:t>. </a:t>
            </a:r>
            <a:r>
              <a:rPr lang="en-US" sz="3300" baseline="30000" dirty="0">
                <a:latin typeface="Calibri" panose="020F0502020204030204" pitchFamily="34" charset="0"/>
                <a:cs typeface="Calibri" panose="020F0502020204030204" pitchFamily="34" charset="0"/>
              </a:rPr>
              <a:t>20 </a:t>
            </a:r>
            <a:r>
              <a:rPr lang="en-US" sz="3300" dirty="0">
                <a:latin typeface="Calibri" panose="020F0502020204030204" pitchFamily="34" charset="0"/>
                <a:cs typeface="Calibri" panose="020F0502020204030204" pitchFamily="34" charset="0"/>
              </a:rPr>
              <a:t>‘</a:t>
            </a:r>
            <a:r>
              <a:rPr lang="en-US" sz="3300" cap="small" dirty="0">
                <a:latin typeface="Calibri" panose="020F0502020204030204" pitchFamily="34" charset="0"/>
                <a:cs typeface="Calibri" panose="020F0502020204030204" pitchFamily="34" charset="0"/>
              </a:rPr>
              <a:t>The sun will be turned into darkness</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And the moon into blood</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Before the great and glorious day of the Lord shall come</a:t>
            </a:r>
            <a:r>
              <a:rPr lang="en-US" sz="3300" dirty="0">
                <a:latin typeface="Calibri" panose="020F0502020204030204" pitchFamily="34" charset="0"/>
                <a:cs typeface="Calibri" panose="020F0502020204030204" pitchFamily="34" charset="0"/>
              </a:rPr>
              <a:t>.</a:t>
            </a:r>
            <a:r>
              <a:rPr lang="en-US" sz="3300" baseline="30000" dirty="0">
                <a:latin typeface="Calibri" panose="020F0502020204030204" pitchFamily="34" charset="0"/>
                <a:cs typeface="Calibri" panose="020F0502020204030204" pitchFamily="34" charset="0"/>
              </a:rPr>
              <a:t>21 </a:t>
            </a:r>
            <a:r>
              <a:rPr lang="en-US" sz="3300" dirty="0">
                <a:latin typeface="Calibri" panose="020F0502020204030204" pitchFamily="34" charset="0"/>
                <a:cs typeface="Calibri" panose="020F0502020204030204" pitchFamily="34" charset="0"/>
              </a:rPr>
              <a:t>‘</a:t>
            </a:r>
            <a:r>
              <a:rPr lang="en-US" sz="3300" cap="small" dirty="0">
                <a:latin typeface="Calibri" panose="020F0502020204030204" pitchFamily="34" charset="0"/>
                <a:cs typeface="Calibri" panose="020F0502020204030204" pitchFamily="34" charset="0"/>
              </a:rPr>
              <a:t>And it shall be that</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everyone who calls on the name of the Lord will be saved</a:t>
            </a:r>
            <a:r>
              <a:rPr lang="en-US" sz="33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3258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76583"/>
            <a:ext cx="9144000" cy="2245235"/>
          </a:xfrm>
        </p:spPr>
        <p:txBody>
          <a:bodyPr/>
          <a:lstStyle/>
          <a:p>
            <a:pPr marL="0" indent="0" algn="just">
              <a:buNone/>
            </a:pPr>
            <a:r>
              <a:rPr lang="en-US" dirty="0">
                <a:effectLst>
                  <a:outerShdw blurRad="38100" dist="38100" dir="2700000" algn="tl">
                    <a:srgbClr val="000000">
                      <a:alpha val="43137"/>
                    </a:srgbClr>
                  </a:outerShdw>
                </a:effectLst>
              </a:rPr>
              <a:t>“</a:t>
            </a:r>
            <a:r>
              <a:rPr lang="en-US" dirty="0">
                <a:effectLst/>
              </a:rPr>
              <a:t>In other words, Jesus’ resurrection-ascension to God’s right hand is put forward by Peter as a fulfillment of the Davidic covenant, </a:t>
            </a:r>
            <a:r>
              <a:rPr lang="en-US" b="1" u="sng" dirty="0">
                <a:solidFill>
                  <a:srgbClr val="FFFFCC"/>
                </a:solidFill>
                <a:effectLst/>
              </a:rPr>
              <a:t>just as the allusion to Joel fulfills the new covenant</a:t>
            </a:r>
            <a:r>
              <a:rPr lang="en-US"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28253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2" name="Picture 1">
            <a:extLst>
              <a:ext uri="{FF2B5EF4-FFF2-40B4-BE49-F238E27FC236}">
                <a16:creationId xmlns:a16="http://schemas.microsoft.com/office/drawing/2014/main" id="{42674A26-A4D8-4E15-B6E2-C28258AC4852}"/>
              </a:ext>
            </a:extLst>
          </p:cNvPr>
          <p:cNvPicPr>
            <a:picLocks noChangeAspect="1"/>
          </p:cNvPicPr>
          <p:nvPr/>
        </p:nvPicPr>
        <p:blipFill>
          <a:blip r:embed="rId10"/>
          <a:stretch>
            <a:fillRect/>
          </a:stretch>
        </p:blipFill>
        <p:spPr>
          <a:xfrm>
            <a:off x="2395537" y="4191000"/>
            <a:ext cx="4352925" cy="1905000"/>
          </a:xfrm>
          <a:prstGeom prst="rect">
            <a:avLst/>
          </a:prstGeom>
          <a:ln>
            <a:solidFill>
              <a:schemeClr val="tx1"/>
            </a:solidFill>
          </a:ln>
        </p:spPr>
      </p:pic>
    </p:spTree>
    <p:extLst>
      <p:ext uri="{BB962C8B-B14F-4D97-AF65-F5344CB8AC3E}">
        <p14:creationId xmlns:p14="http://schemas.microsoft.com/office/powerpoint/2010/main" val="188620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How Was Joel 2 Fulfilled in Acts 2?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41710" y="2057400"/>
            <a:ext cx="5601890" cy="3505200"/>
          </a:xfrm>
        </p:spPr>
        <p:txBody>
          <a:bodyPr/>
          <a:lstStyle/>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Complete Fulfillment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Partially Fulfilled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Continuous Fulfillment View </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Analogical Fulfillment View</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2667000"/>
            <a:ext cx="2736429" cy="1828800"/>
          </a:xfrm>
          <a:prstGeom prst="rect">
            <a:avLst/>
          </a:prstGeom>
        </p:spPr>
      </p:pic>
    </p:spTree>
    <p:extLst>
      <p:ext uri="{BB962C8B-B14F-4D97-AF65-F5344CB8AC3E}">
        <p14:creationId xmlns:p14="http://schemas.microsoft.com/office/powerpoint/2010/main" val="50392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How Was Joel 2 Fulfilled in Acts 2?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41710" y="2057400"/>
            <a:ext cx="5601890" cy="3505200"/>
          </a:xfrm>
        </p:spPr>
        <p:txBody>
          <a:bodyPr/>
          <a:lstStyle/>
          <a:p>
            <a:pPr marL="514350" indent="-514350">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Complete Fulfillment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Partially Fulfilled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Continuous Fulfillment View </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Analogical Fulfillment View</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2667000"/>
            <a:ext cx="2736429" cy="1828800"/>
          </a:xfrm>
          <a:prstGeom prst="rect">
            <a:avLst/>
          </a:prstGeom>
        </p:spPr>
      </p:pic>
    </p:spTree>
    <p:extLst>
      <p:ext uri="{BB962C8B-B14F-4D97-AF65-F5344CB8AC3E}">
        <p14:creationId xmlns:p14="http://schemas.microsoft.com/office/powerpoint/2010/main" val="140780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2:19-21</a:t>
            </a:r>
          </a:p>
          <a:p>
            <a:pPr algn="just"/>
            <a:r>
              <a:rPr lang="en-US" sz="3200" baseline="30000" dirty="0">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 will grant wonders in the sky above</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signs on the earth below</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Blood, and fire, and vapor of smoke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20 </a:t>
            </a:r>
            <a:r>
              <a:rPr lang="en-US" sz="3200" dirty="0">
                <a:latin typeface="Calibri" panose="020F0502020204030204" pitchFamily="34" charset="0"/>
                <a:cs typeface="Calibri" panose="020F0502020204030204" pitchFamily="34" charset="0"/>
              </a:rPr>
              <a:t>‘</a:t>
            </a:r>
            <a:r>
              <a:rPr lang="en-US" sz="3200" b="1" u="sng" cap="small" dirty="0">
                <a:solidFill>
                  <a:srgbClr val="FFFFCC"/>
                </a:solidFill>
                <a:latin typeface="Calibri" panose="020F0502020204030204" pitchFamily="34" charset="0"/>
                <a:cs typeface="Calibri" panose="020F0502020204030204" pitchFamily="34" charset="0"/>
              </a:rPr>
              <a:t>The sun will be turned into darkness</a:t>
            </a:r>
            <a:r>
              <a:rPr lang="en-US" sz="3200" b="1" u="sng" dirty="0">
                <a:solidFill>
                  <a:srgbClr val="FFFFCC"/>
                </a:solidFill>
                <a:latin typeface="Calibri" panose="020F0502020204030204" pitchFamily="34" charset="0"/>
                <a:cs typeface="Calibri" panose="020F0502020204030204" pitchFamily="34" charset="0"/>
              </a:rPr>
              <a:t> </a:t>
            </a:r>
            <a:r>
              <a:rPr lang="en-US" sz="3200" b="1" u="sng" cap="small" dirty="0">
                <a:solidFill>
                  <a:srgbClr val="FFFFCC"/>
                </a:solidFill>
                <a:latin typeface="Calibri" panose="020F0502020204030204" pitchFamily="34" charset="0"/>
                <a:cs typeface="Calibri" panose="020F0502020204030204" pitchFamily="34" charset="0"/>
              </a:rPr>
              <a:t>And the moon into blood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Before the great and glorious day of the Lord shall come</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that</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everyone who calls on the name of the Lord will be saved</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3444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How Was Joel 2 Fulfilled in Acts 2?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41710" y="2057400"/>
            <a:ext cx="5601890" cy="3505200"/>
          </a:xfrm>
        </p:spPr>
        <p:txBody>
          <a:bodyPr/>
          <a:lstStyle/>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Complete Fulfillment View</a:t>
            </a:r>
          </a:p>
          <a:p>
            <a:pPr marL="514350" indent="-514350">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Partially Fulfilled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Continuous Fulfillment View </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Analogical Fulfillment View</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2667000"/>
            <a:ext cx="2736429" cy="1828800"/>
          </a:xfrm>
          <a:prstGeom prst="rect">
            <a:avLst/>
          </a:prstGeom>
        </p:spPr>
      </p:pic>
    </p:spTree>
    <p:extLst>
      <p:ext uri="{BB962C8B-B14F-4D97-AF65-F5344CB8AC3E}">
        <p14:creationId xmlns:p14="http://schemas.microsoft.com/office/powerpoint/2010/main" val="246905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2:16-21</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this is what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in the last days</a:t>
            </a:r>
            <a:r>
              <a:rPr lang="en-US" sz="3200" dirty="0">
                <a:latin typeface="Calibri" panose="020F0502020204030204" pitchFamily="34" charset="0"/>
                <a:cs typeface="Calibri" panose="020F0502020204030204" pitchFamily="34" charset="0"/>
              </a:rPr>
              <a:t>,’ God says, ‘</a:t>
            </a:r>
            <a:r>
              <a:rPr lang="en-US" sz="3200" cap="small" dirty="0">
                <a:latin typeface="Calibri" panose="020F0502020204030204" pitchFamily="34" charset="0"/>
                <a:cs typeface="Calibri" panose="020F0502020204030204" pitchFamily="34" charset="0"/>
              </a:rPr>
              <a:t>That I will pour forth of My Spirit on all</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mankind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sons and your daughters shall prophesy</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young men shall see visions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old men shall dream dreams</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18 </a:t>
            </a:r>
            <a:r>
              <a:rPr lang="en-US" sz="3200" cap="small" dirty="0">
                <a:latin typeface="Calibri" panose="020F0502020204030204" pitchFamily="34" charset="0"/>
                <a:cs typeface="Calibri" panose="020F0502020204030204" pitchFamily="34" charset="0"/>
              </a:rPr>
              <a:t>Even on My bond slaves, both men and women</a:t>
            </a:r>
            <a:r>
              <a:rPr lang="en-US" sz="3200" dirty="0">
                <a:latin typeface="Calibri" panose="020F0502020204030204" pitchFamily="34" charset="0"/>
                <a:cs typeface="Calibri" panose="020F0502020204030204" pitchFamily="34" charset="0"/>
              </a:rPr>
              <a:t>, I </a:t>
            </a:r>
            <a:r>
              <a:rPr lang="en-US" sz="3200" cap="small" dirty="0">
                <a:latin typeface="Calibri" panose="020F0502020204030204" pitchFamily="34" charset="0"/>
                <a:cs typeface="Calibri" panose="020F0502020204030204" pitchFamily="34" charset="0"/>
              </a:rPr>
              <a:t>will in those days pour forth of My Spirit</a:t>
            </a:r>
            <a:r>
              <a:rPr lang="en-US" sz="3200" dirty="0">
                <a:latin typeface="Calibri" panose="020F0502020204030204" pitchFamily="34" charset="0"/>
                <a:cs typeface="Calibri" panose="020F0502020204030204" pitchFamily="34" charset="0"/>
              </a:rPr>
              <a:t> And they shall prophesy, </a:t>
            </a:r>
            <a:r>
              <a:rPr lang="en-US" sz="3200" baseline="30000" dirty="0">
                <a:latin typeface="Calibri" panose="020F0502020204030204" pitchFamily="34" charset="0"/>
                <a:cs typeface="Calibri" panose="020F0502020204030204" pitchFamily="34" charset="0"/>
              </a:rPr>
              <a:t>19</a:t>
            </a:r>
            <a:r>
              <a:rPr lang="en-US" sz="3200" dirty="0">
                <a:latin typeface="Calibri" panose="020F0502020204030204" pitchFamily="34" charset="0"/>
                <a:cs typeface="Calibri" panose="020F0502020204030204" pitchFamily="34" charset="0"/>
              </a:rPr>
              <a:t> ‘And I will grant wonders in …</a:t>
            </a:r>
          </a:p>
        </p:txBody>
      </p:sp>
    </p:spTree>
    <p:extLst>
      <p:ext uri="{BB962C8B-B14F-4D97-AF65-F5344CB8AC3E}">
        <p14:creationId xmlns:p14="http://schemas.microsoft.com/office/powerpoint/2010/main" val="31292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90876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2:16-21</a:t>
            </a:r>
          </a:p>
          <a:p>
            <a:pPr algn="just"/>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cap="small" dirty="0">
                <a:latin typeface="Calibri" panose="020F0502020204030204" pitchFamily="34" charset="0"/>
                <a:cs typeface="Calibri" panose="020F0502020204030204" pitchFamily="34" charset="0"/>
              </a:rPr>
              <a:t>the sky above</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And signs on the earth below</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Blood, and fire, and vapor of smoke</a:t>
            </a:r>
            <a:r>
              <a:rPr lang="en-US" sz="3300" dirty="0">
                <a:latin typeface="Calibri" panose="020F0502020204030204" pitchFamily="34" charset="0"/>
                <a:cs typeface="Calibri" panose="020F0502020204030204" pitchFamily="34" charset="0"/>
              </a:rPr>
              <a:t>. </a:t>
            </a:r>
            <a:r>
              <a:rPr lang="en-US" sz="3300" baseline="30000" dirty="0">
                <a:latin typeface="Calibri" panose="020F0502020204030204" pitchFamily="34" charset="0"/>
                <a:cs typeface="Calibri" panose="020F0502020204030204" pitchFamily="34" charset="0"/>
              </a:rPr>
              <a:t>20 </a:t>
            </a:r>
            <a:r>
              <a:rPr lang="en-US" sz="3300" dirty="0">
                <a:latin typeface="Calibri" panose="020F0502020204030204" pitchFamily="34" charset="0"/>
                <a:cs typeface="Calibri" panose="020F0502020204030204" pitchFamily="34" charset="0"/>
              </a:rPr>
              <a:t>‘</a:t>
            </a:r>
            <a:r>
              <a:rPr lang="en-US" sz="3300" cap="small" dirty="0">
                <a:latin typeface="Calibri" panose="020F0502020204030204" pitchFamily="34" charset="0"/>
                <a:cs typeface="Calibri" panose="020F0502020204030204" pitchFamily="34" charset="0"/>
              </a:rPr>
              <a:t>The sun will be turned into darkness</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And the moon into blood</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Before the great and glorious day of the Lord shall come</a:t>
            </a:r>
            <a:r>
              <a:rPr lang="en-US" sz="3300" dirty="0">
                <a:latin typeface="Calibri" panose="020F0502020204030204" pitchFamily="34" charset="0"/>
                <a:cs typeface="Calibri" panose="020F0502020204030204" pitchFamily="34" charset="0"/>
              </a:rPr>
              <a:t>.</a:t>
            </a:r>
            <a:r>
              <a:rPr lang="en-US" sz="3300" baseline="30000" dirty="0">
                <a:latin typeface="Calibri" panose="020F0502020204030204" pitchFamily="34" charset="0"/>
                <a:cs typeface="Calibri" panose="020F0502020204030204" pitchFamily="34" charset="0"/>
              </a:rPr>
              <a:t>21 </a:t>
            </a:r>
            <a:r>
              <a:rPr lang="en-US" sz="3300" dirty="0">
                <a:latin typeface="Calibri" panose="020F0502020204030204" pitchFamily="34" charset="0"/>
                <a:cs typeface="Calibri" panose="020F0502020204030204" pitchFamily="34" charset="0"/>
              </a:rPr>
              <a:t>‘</a:t>
            </a:r>
            <a:r>
              <a:rPr lang="en-US" sz="3300" cap="small" dirty="0">
                <a:latin typeface="Calibri" panose="020F0502020204030204" pitchFamily="34" charset="0"/>
                <a:cs typeface="Calibri" panose="020F0502020204030204" pitchFamily="34" charset="0"/>
              </a:rPr>
              <a:t>And it shall be that</a:t>
            </a:r>
            <a:r>
              <a:rPr lang="en-US" sz="3300" dirty="0">
                <a:latin typeface="Calibri" panose="020F0502020204030204" pitchFamily="34" charset="0"/>
                <a:cs typeface="Calibri" panose="020F0502020204030204" pitchFamily="34" charset="0"/>
              </a:rPr>
              <a:t> </a:t>
            </a:r>
            <a:r>
              <a:rPr lang="en-US" sz="3300" cap="small" dirty="0">
                <a:latin typeface="Calibri" panose="020F0502020204030204" pitchFamily="34" charset="0"/>
                <a:cs typeface="Calibri" panose="020F0502020204030204" pitchFamily="34" charset="0"/>
              </a:rPr>
              <a:t>everyone who calls on the name of the Lord will be saved</a:t>
            </a:r>
            <a:r>
              <a:rPr lang="en-US" sz="33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8424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How Was Joel 2 Fulfilled in Acts 2?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41710" y="2057400"/>
            <a:ext cx="5601890" cy="3505200"/>
          </a:xfrm>
        </p:spPr>
        <p:txBody>
          <a:bodyPr/>
          <a:lstStyle/>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Complete Fulfillment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Partially Fulfilled View</a:t>
            </a:r>
          </a:p>
          <a:p>
            <a:pPr marL="514350" indent="-514350">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Continuous Fulfillment View </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Analogical Fulfillment View</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2667000"/>
            <a:ext cx="2736429" cy="1828800"/>
          </a:xfrm>
          <a:prstGeom prst="rect">
            <a:avLst/>
          </a:prstGeom>
        </p:spPr>
      </p:pic>
    </p:spTree>
    <p:extLst>
      <p:ext uri="{BB962C8B-B14F-4D97-AF65-F5344CB8AC3E}">
        <p14:creationId xmlns:p14="http://schemas.microsoft.com/office/powerpoint/2010/main" val="98755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2:19-21</a:t>
            </a:r>
          </a:p>
          <a:p>
            <a:pPr algn="just"/>
            <a:r>
              <a:rPr lang="en-US" sz="3200" baseline="30000" dirty="0">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 will grant wonders in the sky above</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signs on the earth below</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Blood, and fire, and vapor of smoke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20 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The sun will be turned into darkness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the moon into blood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Before the great and glorious day of the Lord shall come</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a:t>
            </a:r>
            <a:r>
              <a:rPr lang="en-US" sz="3200" b="1" u="sng" cap="small" dirty="0">
                <a:solidFill>
                  <a:srgbClr val="FFFFCC"/>
                </a:solidFill>
                <a:latin typeface="Calibri" panose="020F0502020204030204" pitchFamily="34" charset="0"/>
                <a:cs typeface="Calibri" panose="020F0502020204030204" pitchFamily="34" charset="0"/>
              </a:rPr>
              <a:t>And it shall be that everyone who calls on the name of the Lord will be saved</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4995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18</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741F0-A675-4101-B15E-155120BBD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084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 you are not in the flesh but in the Spirit, if indeed the Spirit of God dwells in you. But if anyone does not have the Spirit of Christ, he does not belong to Him.”</a:t>
            </a:r>
          </a:p>
        </p:txBody>
      </p:sp>
      <p:pic>
        <p:nvPicPr>
          <p:cNvPr id="2" name="Picture 1">
            <a:extLst>
              <a:ext uri="{FF2B5EF4-FFF2-40B4-BE49-F238E27FC236}">
                <a16:creationId xmlns:a16="http://schemas.microsoft.com/office/drawing/2014/main" id="{AB701418-EB9F-4508-805E-88A3190EAC47}"/>
              </a:ext>
            </a:extLst>
          </p:cNvPr>
          <p:cNvPicPr>
            <a:picLocks noChangeAspect="1"/>
          </p:cNvPicPr>
          <p:nvPr/>
        </p:nvPicPr>
        <p:blipFill>
          <a:blip r:embed="rId3"/>
          <a:stretch>
            <a:fillRect/>
          </a:stretch>
        </p:blipFill>
        <p:spPr>
          <a:xfrm>
            <a:off x="3611451" y="2865120"/>
            <a:ext cx="1921099" cy="2011680"/>
          </a:xfrm>
          <a:prstGeom prst="rect">
            <a:avLst/>
          </a:prstGeom>
        </p:spPr>
      </p:pic>
    </p:spTree>
    <p:extLst>
      <p:ext uri="{BB962C8B-B14F-4D97-AF65-F5344CB8AC3E}">
        <p14:creationId xmlns:p14="http://schemas.microsoft.com/office/powerpoint/2010/main" val="72639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How Was Joel 2 Fulfilled in Acts 2?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41710" y="2057400"/>
            <a:ext cx="5601890" cy="3505200"/>
          </a:xfrm>
        </p:spPr>
        <p:txBody>
          <a:bodyPr/>
          <a:lstStyle/>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Complete Fulfillment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Partially Fulfilled View</a:t>
            </a:r>
          </a:p>
          <a:p>
            <a:pPr marL="514350" indent="-514350">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Continuous Fulfillment View </a:t>
            </a:r>
          </a:p>
          <a:p>
            <a:pPr marL="514350" indent="-514350">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Analogical Fulfillment View</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2667000"/>
            <a:ext cx="2736429" cy="1828800"/>
          </a:xfrm>
          <a:prstGeom prst="rect">
            <a:avLst/>
          </a:prstGeom>
        </p:spPr>
      </p:pic>
    </p:spTree>
    <p:extLst>
      <p:ext uri="{BB962C8B-B14F-4D97-AF65-F5344CB8AC3E}">
        <p14:creationId xmlns:p14="http://schemas.microsoft.com/office/powerpoint/2010/main" val="259768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2328191" y="2286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2</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Beginning of the Church Age</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600200"/>
            <a:ext cx="8229600" cy="3886200"/>
          </a:xfrm>
        </p:spPr>
        <p:txBody>
          <a:bodyPr/>
          <a:lstStyle/>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2:1-4 – The falling of the Holy Spirit</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2:5-8 – The manifestation of the gift of tongues</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2:9-12 – Those present from the known world</a:t>
            </a:r>
          </a:p>
          <a:p>
            <a:pPr marL="571500" indent="-571500" eaLnBrk="1" hangingPunct="1">
              <a:spcBef>
                <a:spcPts val="0"/>
              </a:spcBef>
              <a:spcAft>
                <a:spcPts val="30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rPr>
              <a:t>2:13-15 – Too early for drinking</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2:16-21 – Manifestations taught in the OT (Joel 2)</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5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2:13, 15</a:t>
            </a:r>
          </a:p>
          <a:p>
            <a:pPr algn="just"/>
            <a:r>
              <a:rPr lang="en-US" sz="3200" baseline="30000" dirty="0">
                <a:latin typeface="Calibri" panose="020F0502020204030204" pitchFamily="34" charset="0"/>
                <a:cs typeface="Calibri" panose="020F0502020204030204" pitchFamily="34" charset="0"/>
              </a:rPr>
              <a:t>13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others were mocking and saying, ‘They are full of sweet wine.’… </a:t>
            </a:r>
            <a:r>
              <a:rPr lang="en-US" sz="3200" baseline="30000" dirty="0">
                <a:latin typeface="Calibri" panose="020F0502020204030204" pitchFamily="34" charset="0"/>
                <a:cs typeface="Calibri" panose="020F0502020204030204" pitchFamily="34" charset="0"/>
              </a:rPr>
              <a:t>15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these men are not drunk, as you suppose, for it is only the third hour of the day.’”</a:t>
            </a:r>
          </a:p>
        </p:txBody>
      </p:sp>
      <p:pic>
        <p:nvPicPr>
          <p:cNvPr id="6" name="Picture 5">
            <a:extLst>
              <a:ext uri="{FF2B5EF4-FFF2-40B4-BE49-F238E27FC236}">
                <a16:creationId xmlns:a16="http://schemas.microsoft.com/office/drawing/2014/main" id="{5F6F1B63-3977-41CA-BACF-9812EBA19F8C}"/>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2424474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240282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159524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2:16-18</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this is what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in the last days</a:t>
            </a:r>
            <a:r>
              <a:rPr lang="en-US" sz="3200" dirty="0">
                <a:latin typeface="Calibri" panose="020F0502020204030204" pitchFamily="34" charset="0"/>
                <a:cs typeface="Calibri" panose="020F0502020204030204" pitchFamily="34" charset="0"/>
              </a:rPr>
              <a:t>,’ God says, ‘</a:t>
            </a:r>
            <a:r>
              <a:rPr lang="en-US" sz="3200" cap="small" dirty="0">
                <a:latin typeface="Calibri" panose="020F0502020204030204" pitchFamily="34" charset="0"/>
                <a:cs typeface="Calibri" panose="020F0502020204030204" pitchFamily="34" charset="0"/>
              </a:rPr>
              <a:t>That </a:t>
            </a:r>
            <a:r>
              <a:rPr lang="en-US" sz="3200" b="1" u="sng" cap="small" dirty="0">
                <a:solidFill>
                  <a:srgbClr val="FFFFCC"/>
                </a:solidFill>
                <a:latin typeface="Calibri" panose="020F0502020204030204" pitchFamily="34" charset="0"/>
                <a:cs typeface="Calibri" panose="020F0502020204030204" pitchFamily="34" charset="0"/>
              </a:rPr>
              <a:t>I will pour forth of My Spirit on all</a:t>
            </a:r>
            <a:r>
              <a:rPr lang="en-US" sz="3200" b="1" u="sng" dirty="0">
                <a:solidFill>
                  <a:srgbClr val="FFFFCC"/>
                </a:solidFill>
                <a:latin typeface="Calibri" panose="020F0502020204030204" pitchFamily="34" charset="0"/>
                <a:cs typeface="Calibri" panose="020F0502020204030204" pitchFamily="34" charset="0"/>
              </a:rPr>
              <a:t> </a:t>
            </a:r>
            <a:r>
              <a:rPr lang="en-US" sz="3200" b="1" u="sng" cap="small" dirty="0">
                <a:solidFill>
                  <a:srgbClr val="FFFFCC"/>
                </a:solidFill>
                <a:latin typeface="Calibri" panose="020F0502020204030204" pitchFamily="34" charset="0"/>
                <a:cs typeface="Calibri" panose="020F0502020204030204" pitchFamily="34" charset="0"/>
              </a:rPr>
              <a:t>mankind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sons and your daughters shall prophesy</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young men shall see visions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old men shall dream dreams</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18 </a:t>
            </a:r>
            <a:r>
              <a:rPr lang="en-US" sz="3200" cap="small" dirty="0">
                <a:latin typeface="Calibri" panose="020F0502020204030204" pitchFamily="34" charset="0"/>
                <a:cs typeface="Calibri" panose="020F0502020204030204" pitchFamily="34" charset="0"/>
              </a:rPr>
              <a:t>Even on My bond slaves, both men and women</a:t>
            </a:r>
            <a:r>
              <a:rPr lang="en-US" sz="3200" dirty="0">
                <a:latin typeface="Calibri" panose="020F0502020204030204" pitchFamily="34" charset="0"/>
                <a:cs typeface="Calibri" panose="020F0502020204030204" pitchFamily="34" charset="0"/>
              </a:rPr>
              <a:t>, I </a:t>
            </a:r>
            <a:r>
              <a:rPr lang="en-US" sz="3200" cap="small" dirty="0">
                <a:latin typeface="Calibri" panose="020F0502020204030204" pitchFamily="34" charset="0"/>
                <a:cs typeface="Calibri" panose="020F0502020204030204" pitchFamily="34" charset="0"/>
              </a:rPr>
              <a:t>will in those days pour forth of My Spirit</a:t>
            </a:r>
            <a:r>
              <a:rPr lang="en-US" sz="3200" dirty="0">
                <a:latin typeface="Calibri" panose="020F0502020204030204" pitchFamily="34" charset="0"/>
                <a:cs typeface="Calibri" panose="020F0502020204030204" pitchFamily="34" charset="0"/>
              </a:rPr>
              <a:t> And they shall prophesy….”</a:t>
            </a:r>
          </a:p>
        </p:txBody>
      </p:sp>
    </p:spTree>
    <p:extLst>
      <p:ext uri="{BB962C8B-B14F-4D97-AF65-F5344CB8AC3E}">
        <p14:creationId xmlns:p14="http://schemas.microsoft.com/office/powerpoint/2010/main" val="2457175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2:41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those who had received his word were baptized; and that day there were added about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thousand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souls.”</a:t>
            </a:r>
          </a:p>
        </p:txBody>
      </p:sp>
      <p:pic>
        <p:nvPicPr>
          <p:cNvPr id="6" name="Picture 5">
            <a:extLst>
              <a:ext uri="{FF2B5EF4-FFF2-40B4-BE49-F238E27FC236}">
                <a16:creationId xmlns:a16="http://schemas.microsoft.com/office/drawing/2014/main" id="{5F6F1B63-3977-41CA-BACF-9812EBA19F8C}"/>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187993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57172"/>
            <a:ext cx="8686800" cy="6143657"/>
          </a:xfrm>
          <a:prstGeom prst="rect">
            <a:avLst/>
          </a:prstGeom>
        </p:spPr>
      </p:pic>
    </p:spTree>
    <p:extLst>
      <p:ext uri="{BB962C8B-B14F-4D97-AF65-F5344CB8AC3E}">
        <p14:creationId xmlns:p14="http://schemas.microsoft.com/office/powerpoint/2010/main" val="847775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2:19-21</a:t>
            </a:r>
          </a:p>
          <a:p>
            <a:pPr algn="just"/>
            <a:r>
              <a:rPr lang="en-US" sz="3200" baseline="30000" dirty="0">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 will grant wonders in the sky above</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signs on the earth below</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Blood, and fire, and vapor of smoke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20 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The sun will be turned into darkness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the moon into blood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Before the great and glorious day of the Lord shall come</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a:t>
            </a:r>
            <a:r>
              <a:rPr lang="en-US" sz="3200" b="1" u="sng" cap="small" dirty="0">
                <a:solidFill>
                  <a:srgbClr val="FFFFCC"/>
                </a:solidFill>
                <a:latin typeface="Calibri" panose="020F0502020204030204" pitchFamily="34" charset="0"/>
                <a:cs typeface="Calibri" panose="020F0502020204030204" pitchFamily="34" charset="0"/>
              </a:rPr>
              <a:t>And it shall be that everyone who calls on the name of the Lord will be saved</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5907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79B71C-78DD-4625-A1B2-50850F766C0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3999" cy="4924425"/>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to gather</a:t>
            </a:r>
            <a:r>
              <a:rPr lang="en-US" sz="3200" dirty="0">
                <a:effectLst>
                  <a:outerShdw blurRad="38100" dist="38100" dir="2700000" algn="tl">
                    <a:srgbClr val="000000">
                      <a:alpha val="43137"/>
                    </a:srgbClr>
                  </a:outerShdw>
                </a:effectLst>
                <a:latin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gathers</a:t>
            </a:r>
            <a:r>
              <a:rPr lang="en-US" sz="3200" dirty="0">
                <a:effectLst>
                  <a:outerShdw blurRad="38100" dist="38100" dir="2700000" algn="tl">
                    <a:srgbClr val="000000">
                      <a:alpha val="43137"/>
                    </a:srgbClr>
                  </a:outerShdw>
                </a:effectLst>
                <a:latin typeface="Calibri" panose="020F0502020204030204" pitchFamily="34" charset="0"/>
              </a:rPr>
              <a:t> her chicks under her wings, and you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unwilling</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your house</a:t>
            </a:r>
            <a:r>
              <a:rPr lang="en-US" sz="3200" dirty="0">
                <a:effectLst>
                  <a:outerShdw blurRad="38100" dist="38100" dir="2700000" algn="tl">
                    <a:srgbClr val="000000">
                      <a:alpha val="43137"/>
                    </a:srgbClr>
                  </a:outerShdw>
                </a:effectLst>
                <a:latin typeface="Calibri" panose="020F0502020204030204" pitchFamily="34" charset="0"/>
              </a:rPr>
              <a:t>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will not see Me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until 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67995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E1EE41B-0E44-4DC9-9048-D46E0157FD6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24704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10:9-10</a:t>
            </a:r>
          </a:p>
          <a:p>
            <a:pPr algn="just">
              <a:spcBef>
                <a:spcPts val="0"/>
              </a:spcBef>
              <a:spcAft>
                <a:spcPts val="0"/>
              </a:spcAft>
            </a:pPr>
            <a:r>
              <a:rPr lang="en-US" altLang="en-US" sz="3200" kern="0" dirty="0">
                <a:latin typeface="Calibri" panose="020F0502020204030204" pitchFamily="34" charset="0"/>
                <a:cs typeface="Calibri" panose="020F0502020204030204" pitchFamily="34" charset="0"/>
              </a:rPr>
              <a:t>“T</a:t>
            </a:r>
            <a:r>
              <a:rPr lang="en-US" sz="3200" dirty="0">
                <a:latin typeface="Calibri" panose="020F0502020204030204" pitchFamily="34" charset="0"/>
                <a:cs typeface="Calibri" panose="020F0502020204030204" pitchFamily="34" charset="0"/>
              </a:rPr>
              <a:t>hat if you </a:t>
            </a:r>
            <a:r>
              <a:rPr lang="en-US" sz="3200" b="1" u="sng" dirty="0">
                <a:solidFill>
                  <a:srgbClr val="FFFFCC"/>
                </a:solidFill>
                <a:latin typeface="Calibri" panose="020F0502020204030204" pitchFamily="34" charset="0"/>
                <a:cs typeface="Calibri" panose="020F0502020204030204" pitchFamily="34" charset="0"/>
              </a:rPr>
              <a:t>confess</a:t>
            </a:r>
            <a:r>
              <a:rPr lang="en-US" sz="3200" dirty="0">
                <a:latin typeface="Calibri" panose="020F0502020204030204" pitchFamily="34" charset="0"/>
                <a:cs typeface="Calibri" panose="020F0502020204030204" pitchFamily="34" charset="0"/>
              </a:rPr>
              <a:t> with your mouth Jesus </a:t>
            </a:r>
            <a:r>
              <a:rPr lang="en-US" sz="3200" i="1" dirty="0">
                <a:latin typeface="Calibri" panose="020F0502020204030204" pitchFamily="34" charset="0"/>
                <a:cs typeface="Calibri" panose="020F0502020204030204" pitchFamily="34" charset="0"/>
              </a:rPr>
              <a:t>as</a:t>
            </a:r>
            <a:r>
              <a:rPr lang="en-US" sz="3200" dirty="0">
                <a:latin typeface="Calibri" panose="020F0502020204030204" pitchFamily="34" charset="0"/>
                <a:cs typeface="Calibri" panose="020F0502020204030204" pitchFamily="34" charset="0"/>
              </a:rPr>
              <a:t> Lord, and </a:t>
            </a:r>
            <a:r>
              <a:rPr lang="en-US" sz="3200" b="1" u="sng" dirty="0">
                <a:solidFill>
                  <a:srgbClr val="FFFFCC"/>
                </a:solidFill>
                <a:latin typeface="Calibri" panose="020F0502020204030204" pitchFamily="34" charset="0"/>
                <a:cs typeface="Calibri" panose="020F0502020204030204" pitchFamily="34" charset="0"/>
              </a:rPr>
              <a:t>believe</a:t>
            </a:r>
            <a:r>
              <a:rPr lang="en-US" sz="3200" dirty="0">
                <a:latin typeface="Calibri" panose="020F0502020204030204" pitchFamily="34" charset="0"/>
                <a:cs typeface="Calibri" panose="020F0502020204030204" pitchFamily="34" charset="0"/>
              </a:rPr>
              <a:t> in your heart that God raised Him from the dead, you will be saved; for with the heart a person </a:t>
            </a:r>
            <a:r>
              <a:rPr lang="en-US" sz="3200" b="1" u="sng" dirty="0">
                <a:solidFill>
                  <a:srgbClr val="FFFFCC"/>
                </a:solidFill>
                <a:latin typeface="Calibri" panose="020F0502020204030204" pitchFamily="34" charset="0"/>
                <a:cs typeface="Calibri" panose="020F0502020204030204" pitchFamily="34" charset="0"/>
              </a:rPr>
              <a:t>believes</a:t>
            </a:r>
            <a:r>
              <a:rPr lang="en-US" sz="3200" dirty="0">
                <a:latin typeface="Calibri" panose="020F0502020204030204" pitchFamily="34" charset="0"/>
                <a:cs typeface="Calibri" panose="020F0502020204030204" pitchFamily="34" charset="0"/>
              </a:rPr>
              <a:t>, resulting in righteousness, and with the mouth he </a:t>
            </a:r>
            <a:r>
              <a:rPr lang="en-US" sz="3200" b="1" u="sng" dirty="0">
                <a:solidFill>
                  <a:srgbClr val="FFFFCC"/>
                </a:solidFill>
                <a:latin typeface="Calibri" panose="020F0502020204030204" pitchFamily="34" charset="0"/>
                <a:cs typeface="Calibri" panose="020F0502020204030204" pitchFamily="34" charset="0"/>
              </a:rPr>
              <a:t>confesses</a:t>
            </a:r>
            <a:r>
              <a:rPr lang="en-US" sz="3200" dirty="0">
                <a:latin typeface="Calibri" panose="020F0502020204030204" pitchFamily="34" charset="0"/>
                <a:cs typeface="Calibri" panose="020F0502020204030204" pitchFamily="34" charset="0"/>
              </a:rPr>
              <a:t>, resulting in salvation.”</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08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Romans Outline</a:t>
            </a:r>
          </a:p>
        </p:txBody>
      </p:sp>
      <p:sp>
        <p:nvSpPr>
          <p:cNvPr id="83971" name="Rectangle 3"/>
          <p:cNvSpPr>
            <a:spLocks noGrp="1" noChangeArrowheads="1"/>
          </p:cNvSpPr>
          <p:nvPr>
            <p:ph type="body" idx="4294967295"/>
          </p:nvPr>
        </p:nvSpPr>
        <p:spPr>
          <a:xfrm>
            <a:off x="2057400" y="1143000"/>
            <a:ext cx="5029200" cy="5257800"/>
          </a:xfrm>
        </p:spPr>
        <p:txBody>
          <a:bodyPr/>
          <a:lstStyle/>
          <a:p>
            <a:pPr eaLnBrk="1" hangingPunct="1">
              <a:spcBef>
                <a:spcPts val="1200"/>
              </a:spcBef>
              <a:spcAft>
                <a:spcPts val="1200"/>
              </a:spcAft>
              <a:buSzPct val="100000"/>
              <a:buFont typeface="Arial" panose="020B0604020202020204" pitchFamily="34" charset="0"/>
              <a:buChar char="•"/>
              <a:defRPr/>
            </a:pPr>
            <a:r>
              <a:rPr lang="en-US" altLang="en-US" sz="3000" dirty="0">
                <a:effectLst>
                  <a:outerShdw blurRad="38100" dist="38100" dir="2700000" algn="tl">
                    <a:srgbClr val="000000">
                      <a:alpha val="43137"/>
                    </a:srgbClr>
                  </a:outerShdw>
                </a:effectLst>
              </a:rPr>
              <a:t>Salutation (1:1-17)</a:t>
            </a:r>
          </a:p>
          <a:p>
            <a:pPr eaLnBrk="1" hangingPunct="1">
              <a:spcBef>
                <a:spcPts val="1200"/>
              </a:spcBef>
              <a:spcAft>
                <a:spcPts val="1200"/>
              </a:spcAft>
              <a:buSzPct val="100000"/>
              <a:buFont typeface="Arial" panose="020B0604020202020204" pitchFamily="34" charset="0"/>
              <a:buChar char="•"/>
              <a:defRPr/>
            </a:pPr>
            <a:r>
              <a:rPr lang="en-US" altLang="en-US" sz="3000" dirty="0">
                <a:effectLst>
                  <a:outerShdw blurRad="38100" dist="38100" dir="2700000" algn="tl">
                    <a:srgbClr val="000000">
                      <a:alpha val="43137"/>
                    </a:srgbClr>
                  </a:outerShdw>
                </a:effectLst>
              </a:rPr>
              <a:t>Sin (1:18</a:t>
            </a:r>
            <a:r>
              <a:rPr lang="en-US" altLang="en-US" sz="3000" dirty="0">
                <a:effectLst>
                  <a:outerShdw blurRad="38100" dist="38100" dir="2700000" algn="tl">
                    <a:srgbClr val="000000">
                      <a:alpha val="43137"/>
                    </a:srgbClr>
                  </a:outerShdw>
                </a:effectLst>
                <a:cs typeface="Times New Roman" panose="02020603050405020304" pitchFamily="18" charset="0"/>
              </a:rPr>
              <a:t>–3:20)</a:t>
            </a:r>
            <a:endParaRPr lang="en-US" altLang="en-US" sz="3000" dirty="0">
              <a:effectLst>
                <a:outerShdw blurRad="38100" dist="38100" dir="2700000" algn="tl">
                  <a:srgbClr val="000000">
                    <a:alpha val="43137"/>
                  </a:srgbClr>
                </a:outerShdw>
              </a:effectLst>
            </a:endParaRPr>
          </a:p>
          <a:p>
            <a:pPr eaLnBrk="1" hangingPunct="1">
              <a:spcBef>
                <a:spcPts val="1200"/>
              </a:spcBef>
              <a:spcAft>
                <a:spcPts val="1200"/>
              </a:spcAft>
              <a:buSzPct val="100000"/>
              <a:buFont typeface="Arial" panose="020B0604020202020204" pitchFamily="34" charset="0"/>
              <a:buChar char="•"/>
              <a:defRPr/>
            </a:pPr>
            <a:r>
              <a:rPr lang="en-US" altLang="en-US" sz="3000" dirty="0">
                <a:effectLst>
                  <a:outerShdw blurRad="38100" dist="38100" dir="2700000" algn="tl">
                    <a:srgbClr val="000000">
                      <a:alpha val="43137"/>
                    </a:srgbClr>
                  </a:outerShdw>
                </a:effectLst>
              </a:rPr>
              <a:t>Salvation (3:21</a:t>
            </a:r>
            <a:r>
              <a:rPr lang="en-US" altLang="en-US" sz="3000" dirty="0">
                <a:effectLst>
                  <a:outerShdw blurRad="38100" dist="38100" dir="2700000" algn="tl">
                    <a:srgbClr val="000000">
                      <a:alpha val="43137"/>
                    </a:srgbClr>
                  </a:outerShdw>
                </a:effectLst>
                <a:cs typeface="Times New Roman" panose="02020603050405020304" pitchFamily="18" charset="0"/>
              </a:rPr>
              <a:t>–5:21)</a:t>
            </a:r>
            <a:endParaRPr lang="en-US" altLang="en-US" sz="3000" dirty="0">
              <a:effectLst>
                <a:outerShdw blurRad="38100" dist="38100" dir="2700000" algn="tl">
                  <a:srgbClr val="000000">
                    <a:alpha val="43137"/>
                  </a:srgbClr>
                </a:outerShdw>
              </a:effectLst>
            </a:endParaRPr>
          </a:p>
          <a:p>
            <a:pPr eaLnBrk="1" hangingPunct="1">
              <a:spcBef>
                <a:spcPts val="1200"/>
              </a:spcBef>
              <a:spcAft>
                <a:spcPts val="1200"/>
              </a:spcAft>
              <a:buSzPct val="100000"/>
              <a:buFont typeface="Arial" panose="020B0604020202020204" pitchFamily="34" charset="0"/>
              <a:buChar char="•"/>
              <a:defRPr/>
            </a:pPr>
            <a:r>
              <a:rPr lang="en-US" altLang="en-US" sz="3000" dirty="0">
                <a:effectLst>
                  <a:outerShdw blurRad="38100" dist="38100" dir="2700000" algn="tl">
                    <a:srgbClr val="000000">
                      <a:alpha val="43137"/>
                    </a:srgbClr>
                  </a:outerShdw>
                </a:effectLst>
              </a:rPr>
              <a:t>Sanctification (6</a:t>
            </a:r>
            <a:r>
              <a:rPr lang="en-US" altLang="en-US" sz="3000" dirty="0">
                <a:effectLst>
                  <a:outerShdw blurRad="38100" dist="38100" dir="2700000" algn="tl">
                    <a:srgbClr val="000000">
                      <a:alpha val="43137"/>
                    </a:srgbClr>
                  </a:outerShdw>
                </a:effectLst>
                <a:cs typeface="Times New Roman" panose="02020603050405020304" pitchFamily="18" charset="0"/>
              </a:rPr>
              <a:t>–8)</a:t>
            </a:r>
            <a:endParaRPr lang="en-US" altLang="en-US" sz="3000" dirty="0">
              <a:effectLst>
                <a:outerShdw blurRad="38100" dist="38100" dir="2700000" algn="tl">
                  <a:srgbClr val="000000">
                    <a:alpha val="43137"/>
                  </a:srgbClr>
                </a:outerShdw>
              </a:effectLst>
            </a:endParaRPr>
          </a:p>
          <a:p>
            <a:pPr eaLnBrk="1" hangingPunct="1">
              <a:spcBef>
                <a:spcPts val="1200"/>
              </a:spcBef>
              <a:spcAft>
                <a:spcPts val="1200"/>
              </a:spcAft>
              <a:buSzPct val="100000"/>
              <a:buFont typeface="Arial" panose="020B0604020202020204" pitchFamily="34" charset="0"/>
              <a:buChar char="•"/>
              <a:defRPr/>
            </a:pPr>
            <a:r>
              <a:rPr lang="en-US" altLang="en-US" sz="3000" b="1" u="sng" dirty="0">
                <a:solidFill>
                  <a:srgbClr val="FFFFCC"/>
                </a:solidFill>
                <a:effectLst>
                  <a:outerShdw blurRad="38100" dist="38100" dir="2700000" algn="tl">
                    <a:srgbClr val="000000">
                      <a:alpha val="43137"/>
                    </a:srgbClr>
                  </a:outerShdw>
                </a:effectLst>
              </a:rPr>
              <a:t>Sovereignty (9</a:t>
            </a:r>
            <a:r>
              <a:rPr lang="en-US" altLang="en-US" sz="3000" b="1" u="sng" dirty="0">
                <a:solidFill>
                  <a:srgbClr val="FFFFCC"/>
                </a:solidFill>
                <a:effectLst>
                  <a:outerShdw blurRad="38100" dist="38100" dir="2700000" algn="tl">
                    <a:srgbClr val="000000">
                      <a:alpha val="43137"/>
                    </a:srgbClr>
                  </a:outerShdw>
                </a:effectLst>
                <a:cs typeface="Times New Roman" panose="02020603050405020304" pitchFamily="18" charset="0"/>
              </a:rPr>
              <a:t>–11)</a:t>
            </a:r>
            <a:endParaRPr lang="en-US" altLang="en-US" sz="3000" b="1" u="sng" dirty="0">
              <a:solidFill>
                <a:srgbClr val="FFFFCC"/>
              </a:solidFill>
              <a:effectLst>
                <a:outerShdw blurRad="38100" dist="38100" dir="2700000" algn="tl">
                  <a:srgbClr val="000000">
                    <a:alpha val="43137"/>
                  </a:srgbClr>
                </a:outerShdw>
              </a:effectLst>
            </a:endParaRPr>
          </a:p>
          <a:p>
            <a:pPr eaLnBrk="1" hangingPunct="1">
              <a:spcBef>
                <a:spcPts val="1200"/>
              </a:spcBef>
              <a:spcAft>
                <a:spcPts val="1200"/>
              </a:spcAft>
              <a:buSzPct val="100000"/>
              <a:buFont typeface="Arial" panose="020B0604020202020204" pitchFamily="34" charset="0"/>
              <a:buChar char="•"/>
              <a:defRPr/>
            </a:pPr>
            <a:r>
              <a:rPr lang="en-US" altLang="en-US" sz="3000" dirty="0">
                <a:effectLst>
                  <a:outerShdw blurRad="38100" dist="38100" dir="2700000" algn="tl">
                    <a:srgbClr val="000000">
                      <a:alpha val="43137"/>
                    </a:srgbClr>
                  </a:outerShdw>
                </a:effectLst>
              </a:rPr>
              <a:t>Service (12:1</a:t>
            </a:r>
            <a:r>
              <a:rPr lang="en-US" altLang="en-US" sz="3000" dirty="0">
                <a:effectLst>
                  <a:outerShdw blurRad="38100" dist="38100" dir="2700000" algn="tl">
                    <a:srgbClr val="000000">
                      <a:alpha val="43137"/>
                    </a:srgbClr>
                  </a:outerShdw>
                </a:effectLst>
                <a:cs typeface="Times New Roman" panose="02020603050405020304" pitchFamily="18" charset="0"/>
              </a:rPr>
              <a:t>–15:13)</a:t>
            </a:r>
            <a:endParaRPr lang="en-US" altLang="en-US" sz="3000" dirty="0">
              <a:effectLst>
                <a:outerShdw blurRad="38100" dist="38100" dir="2700000" algn="tl">
                  <a:srgbClr val="000000">
                    <a:alpha val="43137"/>
                  </a:srgbClr>
                </a:outerShdw>
              </a:effectLst>
            </a:endParaRPr>
          </a:p>
          <a:p>
            <a:pPr eaLnBrk="1" hangingPunct="1">
              <a:spcBef>
                <a:spcPts val="1200"/>
              </a:spcBef>
              <a:spcAft>
                <a:spcPts val="1200"/>
              </a:spcAft>
              <a:buSzPct val="100000"/>
              <a:buFont typeface="Arial" panose="020B0604020202020204" pitchFamily="34" charset="0"/>
              <a:buChar char="•"/>
              <a:defRPr/>
            </a:pPr>
            <a:r>
              <a:rPr lang="en-US" altLang="en-US" sz="3000" dirty="0">
                <a:effectLst>
                  <a:outerShdw blurRad="38100" dist="38100" dir="2700000" algn="tl">
                    <a:srgbClr val="000000">
                      <a:alpha val="43137"/>
                    </a:srgbClr>
                  </a:outerShdw>
                </a:effectLst>
              </a:rPr>
              <a:t>Summation (15:14</a:t>
            </a:r>
            <a:r>
              <a:rPr lang="en-US" altLang="en-US" sz="3000" dirty="0">
                <a:effectLst>
                  <a:outerShdw blurRad="38100" dist="38100" dir="2700000" algn="tl">
                    <a:srgbClr val="000000">
                      <a:alpha val="43137"/>
                    </a:srgbClr>
                  </a:outerShdw>
                </a:effectLst>
                <a:cs typeface="Times New Roman" panose="02020603050405020304" pitchFamily="18" charset="0"/>
              </a:rPr>
              <a:t>–16:27)</a:t>
            </a:r>
          </a:p>
        </p:txBody>
      </p:sp>
    </p:spTree>
    <p:extLst>
      <p:ext uri="{BB962C8B-B14F-4D97-AF65-F5344CB8AC3E}">
        <p14:creationId xmlns:p14="http://schemas.microsoft.com/office/powerpoint/2010/main" val="424786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238125"/>
            <a:ext cx="7772400" cy="904876"/>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Sovereignty (Rom 9–11)</a:t>
            </a:r>
          </a:p>
        </p:txBody>
      </p:sp>
      <p:sp>
        <p:nvSpPr>
          <p:cNvPr id="143363" name="Rectangle 3"/>
          <p:cNvSpPr>
            <a:spLocks noGrp="1" noChangeArrowheads="1"/>
          </p:cNvSpPr>
          <p:nvPr>
            <p:ph type="body" idx="1"/>
          </p:nvPr>
        </p:nvSpPr>
        <p:spPr>
          <a:xfrm>
            <a:off x="952500" y="1600200"/>
            <a:ext cx="7239000" cy="3352800"/>
          </a:xfrm>
        </p:spPr>
        <p:txBody>
          <a:bodyPr/>
          <a:lstStyle/>
          <a:p>
            <a:pPr eaLnBrk="1" hangingPunct="1">
              <a:spcBef>
                <a:spcPts val="1200"/>
              </a:spcBef>
              <a:spcAft>
                <a:spcPts val="1200"/>
              </a:spcAft>
            </a:pPr>
            <a:r>
              <a:rPr lang="en-US" altLang="en-US" dirty="0"/>
              <a:t>Israel in the past: </a:t>
            </a:r>
            <a:r>
              <a:rPr lang="en-US" altLang="en-US" b="1" u="sng" dirty="0">
                <a:solidFill>
                  <a:srgbClr val="FFFFCC"/>
                </a:solidFill>
                <a:effectLst>
                  <a:outerShdw blurRad="38100" dist="38100" dir="2700000" algn="tl">
                    <a:srgbClr val="000000">
                      <a:alpha val="43137"/>
                    </a:srgbClr>
                  </a:outerShdw>
                </a:effectLst>
              </a:rPr>
              <a:t>elected</a:t>
            </a:r>
            <a:r>
              <a:rPr lang="en-US" altLang="en-US" dirty="0"/>
              <a:t> (Rom 9</a:t>
            </a:r>
            <a:r>
              <a:rPr lang="en-US" altLang="en-US" dirty="0">
                <a:cs typeface="Times New Roman" pitchFamily="18" charset="0"/>
              </a:rPr>
              <a:t>)</a:t>
            </a:r>
          </a:p>
          <a:p>
            <a:pPr eaLnBrk="1" hangingPunct="1">
              <a:spcBef>
                <a:spcPts val="1200"/>
              </a:spcBef>
              <a:spcAft>
                <a:spcPts val="1200"/>
              </a:spcAft>
            </a:pPr>
            <a:r>
              <a:rPr lang="en-US" altLang="en-US" dirty="0"/>
              <a:t>Israel in the present: </a:t>
            </a:r>
            <a:r>
              <a:rPr lang="en-US" altLang="en-US" b="1" u="sng" dirty="0">
                <a:solidFill>
                  <a:srgbClr val="FFFFCC"/>
                </a:solidFill>
                <a:effectLst>
                  <a:outerShdw blurRad="38100" dist="38100" dir="2700000" algn="tl">
                    <a:srgbClr val="000000">
                      <a:alpha val="43137"/>
                    </a:srgbClr>
                  </a:outerShdw>
                </a:effectLst>
              </a:rPr>
              <a:t>rejected</a:t>
            </a:r>
            <a:r>
              <a:rPr lang="en-US" altLang="en-US" dirty="0"/>
              <a:t> (Rom 10</a:t>
            </a:r>
            <a:r>
              <a:rPr lang="en-US" altLang="en-US" dirty="0">
                <a:cs typeface="Times New Roman" pitchFamily="18" charset="0"/>
              </a:rPr>
              <a:t>)</a:t>
            </a:r>
          </a:p>
          <a:p>
            <a:pPr eaLnBrk="1" hangingPunct="1">
              <a:spcBef>
                <a:spcPts val="1200"/>
              </a:spcBef>
              <a:spcAft>
                <a:spcPts val="1200"/>
              </a:spcAft>
            </a:pPr>
            <a:r>
              <a:rPr lang="en-US" altLang="en-US" dirty="0"/>
              <a:t>Israel in the future: </a:t>
            </a:r>
            <a:r>
              <a:rPr lang="en-US" altLang="en-US" b="1" u="sng" dirty="0">
                <a:solidFill>
                  <a:srgbClr val="FFFFCC"/>
                </a:solidFill>
                <a:effectLst>
                  <a:outerShdw blurRad="38100" dist="38100" dir="2700000" algn="tl">
                    <a:srgbClr val="000000">
                      <a:alpha val="43137"/>
                    </a:srgbClr>
                  </a:outerShdw>
                </a:effectLst>
              </a:rPr>
              <a:t>accepted</a:t>
            </a:r>
            <a:r>
              <a:rPr lang="en-US" altLang="en-US" dirty="0"/>
              <a:t> (Rom </a:t>
            </a:r>
            <a:r>
              <a:rPr lang="en-US" altLang="en-US" dirty="0">
                <a:cs typeface="Times New Roman" pitchFamily="18" charset="0"/>
              </a:rPr>
              <a:t>11)</a:t>
            </a:r>
          </a:p>
        </p:txBody>
      </p:sp>
    </p:spTree>
    <p:extLst>
      <p:ext uri="{BB962C8B-B14F-4D97-AF65-F5344CB8AC3E}">
        <p14:creationId xmlns:p14="http://schemas.microsoft.com/office/powerpoint/2010/main" val="1013422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B655FA-867F-45E2-9D0A-FAA3D6E5EDB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12:42</a:t>
            </a:r>
          </a:p>
          <a:p>
            <a:pPr algn="just">
              <a:spcBef>
                <a:spcPts val="0"/>
              </a:spcBef>
              <a:spcAft>
                <a:spcPts val="0"/>
              </a:spcAft>
            </a:pPr>
            <a:r>
              <a:rPr lang="en-US" altLang="en-US" sz="3200" kern="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Nevertheless many even of the rulers </a:t>
            </a:r>
            <a:r>
              <a:rPr lang="en-US" sz="3200" b="1" u="sng" dirty="0">
                <a:solidFill>
                  <a:srgbClr val="FFFFCC"/>
                </a:solidFill>
                <a:latin typeface="Calibri" panose="020F0502020204030204" pitchFamily="34" charset="0"/>
                <a:cs typeface="Calibri" panose="020F0502020204030204" pitchFamily="34" charset="0"/>
              </a:rPr>
              <a:t>believed</a:t>
            </a:r>
            <a:r>
              <a:rPr lang="en-US" sz="3200" dirty="0">
                <a:latin typeface="Calibri" panose="020F0502020204030204" pitchFamily="34" charset="0"/>
                <a:cs typeface="Calibri" panose="020F0502020204030204" pitchFamily="34" charset="0"/>
              </a:rPr>
              <a:t> in Him, but because of the Pharisees they were </a:t>
            </a:r>
            <a:r>
              <a:rPr lang="en-US" sz="3200" b="1" u="sng" dirty="0">
                <a:solidFill>
                  <a:srgbClr val="FFFFCC"/>
                </a:solidFill>
                <a:latin typeface="Calibri" panose="020F0502020204030204" pitchFamily="34" charset="0"/>
                <a:cs typeface="Calibri" panose="020F0502020204030204" pitchFamily="34" charset="0"/>
              </a:rPr>
              <a:t>not confessing </a:t>
            </a:r>
            <a:r>
              <a:rPr lang="en-US" sz="3200" b="1" i="1" u="sng" dirty="0">
                <a:solidFill>
                  <a:srgbClr val="FFFFCC"/>
                </a:solidFill>
                <a:latin typeface="Calibri" panose="020F0502020204030204" pitchFamily="34" charset="0"/>
                <a:cs typeface="Calibri" panose="020F0502020204030204" pitchFamily="34" charset="0"/>
              </a:rPr>
              <a:t>Him</a:t>
            </a:r>
            <a:r>
              <a:rPr lang="en-US" sz="3200" dirty="0">
                <a:latin typeface="Calibri" panose="020F0502020204030204" pitchFamily="34" charset="0"/>
                <a:cs typeface="Calibri" panose="020F0502020204030204" pitchFamily="34" charset="0"/>
              </a:rPr>
              <a:t>, for fear that they would be put out of the synagogue.”</a:t>
            </a:r>
            <a:endParaRPr lang="en-US" altLang="en-US" sz="3200" kern="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FD9F5A8-E711-432E-93DB-24C4CAA1A210}"/>
              </a:ext>
            </a:extLst>
          </p:cNvPr>
          <p:cNvPicPr>
            <a:picLocks noChangeAspect="1"/>
          </p:cNvPicPr>
          <p:nvPr/>
        </p:nvPicPr>
        <p:blipFill>
          <a:blip r:embed="rId3"/>
          <a:stretch>
            <a:fillRect/>
          </a:stretch>
        </p:blipFill>
        <p:spPr>
          <a:xfrm>
            <a:off x="3503079" y="2971800"/>
            <a:ext cx="2137842" cy="1828800"/>
          </a:xfrm>
          <a:prstGeom prst="rect">
            <a:avLst/>
          </a:prstGeom>
        </p:spPr>
      </p:pic>
    </p:spTree>
    <p:extLst>
      <p:ext uri="{BB962C8B-B14F-4D97-AF65-F5344CB8AC3E}">
        <p14:creationId xmlns:p14="http://schemas.microsoft.com/office/powerpoint/2010/main" val="116187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23F6C7-DE81-4FC5-8FE1-2E52E9B2A739}"/>
              </a:ext>
            </a:extLst>
          </p:cNvPr>
          <p:cNvPicPr>
            <a:picLocks noChangeAspect="1"/>
          </p:cNvPicPr>
          <p:nvPr/>
        </p:nvPicPr>
        <p:blipFill>
          <a:blip r:embed="rId2"/>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657600"/>
          </a:xfrm>
        </p:spPr>
        <p:txBody>
          <a:bodyPr/>
          <a:lstStyle/>
          <a:p>
            <a:pPr marL="0" indent="0" algn="ctr">
              <a:spcBef>
                <a:spcPts val="60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ea typeface="+mj-ea"/>
                <a:cs typeface="+mj-cs"/>
              </a:rPr>
              <a:t>John 20:30-31</a:t>
            </a:r>
          </a:p>
          <a:p>
            <a:pPr marL="0" indent="0" algn="just">
              <a:spcBef>
                <a:spcPts val="0"/>
              </a:spcBef>
              <a:buFont typeface="Arial" charset="0"/>
              <a:buNone/>
              <a:defRPr/>
            </a:pPr>
            <a:r>
              <a:rPr lang="en-US" baseline="30000" dirty="0">
                <a:effectLst>
                  <a:outerShdw blurRad="38100" dist="38100" dir="2700000" algn="tl">
                    <a:srgbClr val="000000">
                      <a:alpha val="43137"/>
                    </a:srgbClr>
                  </a:outerShdw>
                </a:effectLst>
                <a:latin typeface="Calibri" panose="020F0502020204030204" pitchFamily="34" charset="0"/>
                <a:cs typeface="Arial" charset="0"/>
              </a:rPr>
              <a:t>30</a:t>
            </a:r>
            <a:r>
              <a:rPr lang="en-US" dirty="0">
                <a:effectLst>
                  <a:outerShdw blurRad="38100" dist="38100" dir="2700000" algn="tl">
                    <a:srgbClr val="000000">
                      <a:alpha val="43137"/>
                    </a:srgbClr>
                  </a:outerShdw>
                </a:effectLst>
                <a:latin typeface="Calibri" panose="020F0502020204030204" pitchFamily="34" charset="0"/>
                <a:cs typeface="Arial" charset="0"/>
              </a:rPr>
              <a:t> “Therefore many other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signs</a:t>
            </a:r>
            <a:r>
              <a:rPr lang="en-US" dirty="0">
                <a:effectLst>
                  <a:outerShdw blurRad="38100" dist="38100" dir="2700000" algn="tl">
                    <a:srgbClr val="000000">
                      <a:alpha val="43137"/>
                    </a:srgbClr>
                  </a:outerShdw>
                </a:effectLst>
                <a:latin typeface="Calibri" panose="020F0502020204030204" pitchFamily="34" charset="0"/>
                <a:cs typeface="Arial" charset="0"/>
              </a:rPr>
              <a:t> Jesus also performed in the presence of the disciples, which are not written in this book; </a:t>
            </a:r>
            <a:r>
              <a:rPr lang="en-US" baseline="30000" dirty="0">
                <a:effectLst>
                  <a:outerShdw blurRad="38100" dist="38100" dir="2700000" algn="tl">
                    <a:srgbClr val="000000">
                      <a:alpha val="43137"/>
                    </a:srgbClr>
                  </a:outerShdw>
                </a:effectLst>
                <a:latin typeface="Calibri" panose="020F0502020204030204" pitchFamily="34" charset="0"/>
                <a:cs typeface="Arial" charset="0"/>
              </a:rPr>
              <a:t>31</a:t>
            </a:r>
            <a:r>
              <a:rPr lang="en-US" dirty="0">
                <a:effectLst>
                  <a:outerShdw blurRad="38100" dist="38100" dir="2700000" algn="tl">
                    <a:srgbClr val="000000">
                      <a:alpha val="43137"/>
                    </a:srgbClr>
                  </a:outerShdw>
                </a:effectLst>
                <a:latin typeface="Calibri" panose="020F0502020204030204" pitchFamily="34" charset="0"/>
                <a:cs typeface="Arial" charset="0"/>
              </a:rPr>
              <a:t> but these have been written so that you may </a:t>
            </a:r>
            <a:r>
              <a:rPr lang="en-US" b="1" u="sng" dirty="0">
                <a:solidFill>
                  <a:srgbClr val="FFFFCC"/>
                </a:solidFill>
                <a:effectLst>
                  <a:outerShdw blurRad="38100" dist="38100" dir="2700000" algn="tl">
                    <a:srgbClr val="000000">
                      <a:alpha val="43137"/>
                    </a:srgbClr>
                  </a:outerShdw>
                </a:effectLst>
                <a:cs typeface="Arial" charset="0"/>
              </a:rPr>
              <a:t>believe</a:t>
            </a:r>
            <a:r>
              <a:rPr lang="en-US" b="1" dirty="0">
                <a:effectLst>
                  <a:outerShdw blurRad="38100" dist="38100" dir="2700000" algn="tl">
                    <a:srgbClr val="000000">
                      <a:alpha val="43137"/>
                    </a:srgbClr>
                  </a:outerShdw>
                </a:effectLst>
                <a:latin typeface="Calibri" panose="020F0502020204030204" pitchFamily="34" charset="0"/>
                <a:cs typeface="Arial" charset="0"/>
              </a:rPr>
              <a:t> </a:t>
            </a:r>
            <a:r>
              <a:rPr lang="en-US" dirty="0">
                <a:effectLst>
                  <a:outerShdw blurRad="38100" dist="38100" dir="2700000" algn="tl">
                    <a:srgbClr val="000000">
                      <a:alpha val="43137"/>
                    </a:srgbClr>
                  </a:outerShdw>
                </a:effectLst>
                <a:latin typeface="Calibri" panose="020F0502020204030204" pitchFamily="34" charset="0"/>
                <a:cs typeface="Arial" charset="0"/>
              </a:rPr>
              <a:t>that</a:t>
            </a:r>
            <a:r>
              <a:rPr lang="en-US" b="1" dirty="0">
                <a:effectLst>
                  <a:outerShdw blurRad="38100" dist="38100" dir="2700000" algn="tl">
                    <a:srgbClr val="000000">
                      <a:alpha val="43137"/>
                    </a:srgbClr>
                  </a:outerShdw>
                </a:effectLst>
                <a:latin typeface="Calibri" panose="020F0502020204030204" pitchFamily="34" charset="0"/>
                <a:cs typeface="Arial" charset="0"/>
              </a:rPr>
              <a:t> </a:t>
            </a:r>
            <a:r>
              <a:rPr lang="en-US" b="1" u="sng" dirty="0">
                <a:solidFill>
                  <a:srgbClr val="FFFFCC"/>
                </a:solidFill>
                <a:effectLst>
                  <a:outerShdw blurRad="38100" dist="38100" dir="2700000" algn="tl">
                    <a:srgbClr val="000000">
                      <a:alpha val="43137"/>
                    </a:srgbClr>
                  </a:outerShdw>
                </a:effectLst>
                <a:cs typeface="Arial" charset="0"/>
              </a:rPr>
              <a:t>Jesus is the Christ, the Son of God</a:t>
            </a:r>
            <a:r>
              <a:rPr lang="en-US" b="1" dirty="0">
                <a:effectLst>
                  <a:outerShdw blurRad="38100" dist="38100" dir="2700000" algn="tl">
                    <a:srgbClr val="000000">
                      <a:alpha val="43137"/>
                    </a:srgbClr>
                  </a:outerShdw>
                </a:effectLst>
                <a:latin typeface="Calibri" panose="020F0502020204030204" pitchFamily="34" charset="0"/>
                <a:cs typeface="Arial" charset="0"/>
              </a:rPr>
              <a:t>; </a:t>
            </a:r>
            <a:r>
              <a:rPr lang="en-US" dirty="0">
                <a:effectLst>
                  <a:outerShdw blurRad="38100" dist="38100" dir="2700000" algn="tl">
                    <a:srgbClr val="000000">
                      <a:alpha val="43137"/>
                    </a:srgbClr>
                  </a:outerShdw>
                </a:effectLst>
                <a:latin typeface="Calibri" panose="020F0502020204030204" pitchFamily="34" charset="0"/>
                <a:cs typeface="Arial" charset="0"/>
              </a:rPr>
              <a:t>and that </a:t>
            </a:r>
            <a:r>
              <a:rPr lang="en-US" b="1" u="sng" dirty="0">
                <a:solidFill>
                  <a:srgbClr val="FFFFCC"/>
                </a:solidFill>
                <a:effectLst>
                  <a:outerShdw blurRad="38100" dist="38100" dir="2700000" algn="tl">
                    <a:srgbClr val="000000">
                      <a:alpha val="43137"/>
                    </a:srgbClr>
                  </a:outerShdw>
                </a:effectLst>
                <a:cs typeface="Arial" charset="0"/>
              </a:rPr>
              <a:t>believing</a:t>
            </a:r>
            <a:r>
              <a:rPr lang="en-US" b="1" dirty="0">
                <a:effectLst>
                  <a:outerShdw blurRad="38100" dist="38100" dir="2700000" algn="tl">
                    <a:srgbClr val="000000">
                      <a:alpha val="43137"/>
                    </a:srgbClr>
                  </a:outerShdw>
                </a:effectLst>
                <a:latin typeface="Calibri" panose="020F0502020204030204" pitchFamily="34" charset="0"/>
                <a:cs typeface="Arial" charset="0"/>
              </a:rPr>
              <a:t> </a:t>
            </a:r>
            <a:r>
              <a:rPr lang="en-US" dirty="0">
                <a:effectLst>
                  <a:outerShdw blurRad="38100" dist="38100" dir="2700000" algn="tl">
                    <a:srgbClr val="000000">
                      <a:alpha val="43137"/>
                    </a:srgbClr>
                  </a:outerShdw>
                </a:effectLst>
                <a:latin typeface="Calibri" panose="020F0502020204030204" pitchFamily="34" charset="0"/>
                <a:cs typeface="Arial" charset="0"/>
              </a:rPr>
              <a:t>you may have</a:t>
            </a:r>
            <a:r>
              <a:rPr lang="en-US" b="1" dirty="0">
                <a:effectLst>
                  <a:outerShdw blurRad="38100" dist="38100" dir="2700000" algn="tl">
                    <a:srgbClr val="000000">
                      <a:alpha val="43137"/>
                    </a:srgbClr>
                  </a:outerShdw>
                </a:effectLst>
                <a:latin typeface="Calibri" panose="020F0502020204030204" pitchFamily="34" charset="0"/>
                <a:cs typeface="Arial" charset="0"/>
              </a:rPr>
              <a:t> </a:t>
            </a:r>
            <a:r>
              <a:rPr lang="en-US" b="1" u="sng" dirty="0">
                <a:solidFill>
                  <a:srgbClr val="FFFFCC"/>
                </a:solidFill>
                <a:effectLst>
                  <a:outerShdw blurRad="38100" dist="38100" dir="2700000" algn="tl">
                    <a:srgbClr val="000000">
                      <a:alpha val="43137"/>
                    </a:srgbClr>
                  </a:outerShdw>
                </a:effectLst>
                <a:cs typeface="Arial" charset="0"/>
              </a:rPr>
              <a:t>life</a:t>
            </a:r>
            <a:r>
              <a:rPr lang="en-US" b="1" dirty="0">
                <a:effectLst>
                  <a:outerShdw blurRad="38100" dist="38100" dir="2700000" algn="tl">
                    <a:srgbClr val="000000">
                      <a:alpha val="43137"/>
                    </a:srgbClr>
                  </a:outerShdw>
                </a:effectLst>
                <a:latin typeface="Calibri" panose="020F0502020204030204" pitchFamily="34" charset="0"/>
                <a:cs typeface="Arial" charset="0"/>
              </a:rPr>
              <a:t> </a:t>
            </a:r>
            <a:r>
              <a:rPr lang="en-US" dirty="0">
                <a:effectLst>
                  <a:outerShdw blurRad="38100" dist="38100" dir="2700000" algn="tl">
                    <a:srgbClr val="000000">
                      <a:alpha val="43137"/>
                    </a:srgbClr>
                  </a:outerShdw>
                </a:effectLst>
                <a:latin typeface="Calibri" panose="020F0502020204030204" pitchFamily="34" charset="0"/>
                <a:cs typeface="Arial" charset="0"/>
              </a:rPr>
              <a:t>in His name.”</a:t>
            </a:r>
          </a:p>
        </p:txBody>
      </p:sp>
      <p:pic>
        <p:nvPicPr>
          <p:cNvPr id="5126" name="Picture 6" descr="http://www.maggiesnotebook.com/wp-content/uploads/2011/08/Apostle_John_35.jpg"/>
          <p:cNvPicPr>
            <a:picLocks noChangeAspect="1" noChangeArrowheads="1"/>
          </p:cNvPicPr>
          <p:nvPr/>
        </p:nvPicPr>
        <p:blipFill>
          <a:blip r:embed="rId3" cstate="print">
            <a:extLst/>
          </a:blip>
          <a:srcRect/>
          <a:stretch>
            <a:fillRect/>
          </a:stretch>
        </p:blipFill>
        <p:spPr bwMode="auto">
          <a:xfrm>
            <a:off x="3968436" y="3352800"/>
            <a:ext cx="1207128" cy="146304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2:16-18</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this is what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in the last days</a:t>
            </a:r>
            <a:r>
              <a:rPr lang="en-US" sz="3200" dirty="0">
                <a:latin typeface="Calibri" panose="020F0502020204030204" pitchFamily="34" charset="0"/>
                <a:cs typeface="Calibri" panose="020F0502020204030204" pitchFamily="34" charset="0"/>
              </a:rPr>
              <a:t>,’ God says, ‘</a:t>
            </a:r>
            <a:r>
              <a:rPr lang="en-US" sz="3200" cap="small" dirty="0">
                <a:latin typeface="Calibri" panose="020F0502020204030204" pitchFamily="34" charset="0"/>
                <a:cs typeface="Calibri" panose="020F0502020204030204" pitchFamily="34" charset="0"/>
              </a:rPr>
              <a:t>That I will pour forth of My Spirit on all mankind; And your sons and your daughters shall prophesy</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young men shall see visions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old men shall dream dreams</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18 </a:t>
            </a:r>
            <a:r>
              <a:rPr lang="en-US" sz="3200" cap="small" dirty="0">
                <a:latin typeface="Calibri" panose="020F0502020204030204" pitchFamily="34" charset="0"/>
                <a:cs typeface="Calibri" panose="020F0502020204030204" pitchFamily="34" charset="0"/>
              </a:rPr>
              <a:t>Even on My bond slaves, both men and women</a:t>
            </a:r>
            <a:r>
              <a:rPr lang="en-US" sz="3200" dirty="0">
                <a:latin typeface="Calibri" panose="020F0502020204030204" pitchFamily="34" charset="0"/>
                <a:cs typeface="Calibri" panose="020F0502020204030204" pitchFamily="34" charset="0"/>
              </a:rPr>
              <a:t>, I </a:t>
            </a:r>
            <a:r>
              <a:rPr lang="en-US" sz="3200" cap="small" dirty="0">
                <a:latin typeface="Calibri" panose="020F0502020204030204" pitchFamily="34" charset="0"/>
                <a:cs typeface="Calibri" panose="020F0502020204030204" pitchFamily="34" charset="0"/>
              </a:rPr>
              <a:t>will in those days pour forth of My Spirit</a:t>
            </a:r>
            <a:r>
              <a:rPr lang="en-US" sz="3200" dirty="0">
                <a:latin typeface="Calibri" panose="020F0502020204030204" pitchFamily="34" charset="0"/>
                <a:cs typeface="Calibri" panose="020F0502020204030204" pitchFamily="34" charset="0"/>
              </a:rPr>
              <a:t> And they shall prophesy….”</a:t>
            </a:r>
          </a:p>
        </p:txBody>
      </p:sp>
    </p:spTree>
    <p:extLst>
      <p:ext uri="{BB962C8B-B14F-4D97-AF65-F5344CB8AC3E}">
        <p14:creationId xmlns:p14="http://schemas.microsoft.com/office/powerpoint/2010/main" val="233546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286636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2:19-21</a:t>
            </a:r>
          </a:p>
          <a:p>
            <a:pPr algn="just"/>
            <a:r>
              <a:rPr lang="en-US" sz="3200" baseline="30000" dirty="0">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 will grant wonders in the sky above</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signs on the earth below</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Blood, and fire, and vapor of smoke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20 </a:t>
            </a:r>
            <a:r>
              <a:rPr lang="en-US" sz="3200" dirty="0">
                <a:latin typeface="Calibri" panose="020F0502020204030204" pitchFamily="34" charset="0"/>
                <a:cs typeface="Calibri" panose="020F0502020204030204" pitchFamily="34" charset="0"/>
              </a:rPr>
              <a:t>‘</a:t>
            </a:r>
            <a:r>
              <a:rPr lang="en-US" sz="3200" b="1" u="sng" cap="small" dirty="0">
                <a:solidFill>
                  <a:srgbClr val="FFFFCC"/>
                </a:solidFill>
                <a:latin typeface="Calibri" panose="020F0502020204030204" pitchFamily="34" charset="0"/>
                <a:cs typeface="Calibri" panose="020F0502020204030204" pitchFamily="34" charset="0"/>
              </a:rPr>
              <a:t>The sun will be turned into darkness And the moon into blood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Before the great and glorious day of the Lord shall come</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that everyone who calls on the name of the Lord will be saved.’”</a:t>
            </a:r>
          </a:p>
        </p:txBody>
      </p:sp>
    </p:spTree>
    <p:extLst>
      <p:ext uri="{BB962C8B-B14F-4D97-AF65-F5344CB8AC3E}">
        <p14:creationId xmlns:p14="http://schemas.microsoft.com/office/powerpoint/2010/main" val="1718123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741F0-A675-4101-B15E-155120BBD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Joel 2:32</a:t>
            </a:r>
          </a:p>
          <a:p>
            <a:pPr algn="just">
              <a:spcBef>
                <a:spcPts val="0"/>
              </a:spcBef>
              <a:spcAft>
                <a:spcPts val="1200"/>
              </a:spcAft>
            </a:pPr>
            <a:r>
              <a:rPr lang="en-US" sz="3200" dirty="0">
                <a:latin typeface="Calibri" panose="020F0502020204030204" pitchFamily="34" charset="0"/>
                <a:cs typeface="Calibri" panose="020F0502020204030204" pitchFamily="34" charset="0"/>
              </a:rPr>
              <a:t>“And it will come about that whoever calls on the name of the Lord Will be </a:t>
            </a:r>
            <a:r>
              <a:rPr lang="en-US" sz="3200" b="1" u="sng" dirty="0">
                <a:solidFill>
                  <a:srgbClr val="FFFFCC"/>
                </a:solidFill>
                <a:latin typeface="Calibri" panose="020F0502020204030204" pitchFamily="34" charset="0"/>
                <a:cs typeface="Calibri" panose="020F0502020204030204" pitchFamily="34" charset="0"/>
              </a:rPr>
              <a:t>delivered</a:t>
            </a:r>
            <a:r>
              <a:rPr lang="en-US" sz="3200" dirty="0">
                <a:latin typeface="Calibri" panose="020F0502020204030204" pitchFamily="34" charset="0"/>
                <a:cs typeface="Calibri" panose="020F0502020204030204" pitchFamily="34" charset="0"/>
              </a:rPr>
              <a:t>; For </a:t>
            </a:r>
            <a:r>
              <a:rPr lang="en-US" sz="3200" b="1" u="sng" dirty="0">
                <a:solidFill>
                  <a:srgbClr val="FFFFCC"/>
                </a:solidFill>
                <a:latin typeface="Calibri" panose="020F0502020204030204" pitchFamily="34" charset="0"/>
                <a:cs typeface="Calibri" panose="020F0502020204030204" pitchFamily="34" charset="0"/>
              </a:rPr>
              <a:t>on Mount Zion and in Jerusalem</a:t>
            </a:r>
            <a:r>
              <a:rPr lang="en-US" sz="3200" dirty="0">
                <a:latin typeface="Calibri" panose="020F0502020204030204" pitchFamily="34" charset="0"/>
                <a:cs typeface="Calibri" panose="020F0502020204030204" pitchFamily="34" charset="0"/>
              </a:rPr>
              <a:t> There will be those who </a:t>
            </a:r>
            <a:r>
              <a:rPr lang="en-US" sz="3200" b="1" u="sng" dirty="0">
                <a:solidFill>
                  <a:srgbClr val="FFFFCC"/>
                </a:solidFill>
                <a:latin typeface="Calibri" panose="020F0502020204030204" pitchFamily="34" charset="0"/>
                <a:cs typeface="Calibri" panose="020F0502020204030204" pitchFamily="34" charset="0"/>
              </a:rPr>
              <a:t>escape</a:t>
            </a:r>
            <a:r>
              <a:rPr lang="en-US" sz="3200" dirty="0">
                <a:latin typeface="Calibri" panose="020F0502020204030204" pitchFamily="34" charset="0"/>
                <a:cs typeface="Calibri" panose="020F0502020204030204" pitchFamily="34" charset="0"/>
              </a:rPr>
              <a:t>, As the </a:t>
            </a:r>
            <a:r>
              <a:rPr lang="en-US" sz="3200" cap="small" dirty="0">
                <a:latin typeface="Calibri" panose="020F0502020204030204" pitchFamily="34" charset="0"/>
                <a:cs typeface="Calibri" panose="020F0502020204030204" pitchFamily="34" charset="0"/>
              </a:rPr>
              <a:t>Lord</a:t>
            </a:r>
            <a:r>
              <a:rPr lang="en-US" sz="3200" dirty="0">
                <a:latin typeface="Calibri" panose="020F0502020204030204" pitchFamily="34" charset="0"/>
                <a:cs typeface="Calibri" panose="020F0502020204030204" pitchFamily="34" charset="0"/>
              </a:rPr>
              <a:t> has said, Even among the </a:t>
            </a:r>
            <a:r>
              <a:rPr lang="en-US" sz="3200" b="1" u="sng" dirty="0">
                <a:solidFill>
                  <a:srgbClr val="FFFFCC"/>
                </a:solidFill>
                <a:latin typeface="Calibri" panose="020F0502020204030204" pitchFamily="34" charset="0"/>
                <a:cs typeface="Calibri" panose="020F0502020204030204" pitchFamily="34" charset="0"/>
              </a:rPr>
              <a:t>survivors</a:t>
            </a:r>
            <a:r>
              <a:rPr lang="en-US" sz="3200" dirty="0">
                <a:latin typeface="Calibri" panose="020F0502020204030204" pitchFamily="34" charset="0"/>
                <a:cs typeface="Calibri" panose="020F0502020204030204" pitchFamily="34" charset="0"/>
              </a:rPr>
              <a:t> whom the </a:t>
            </a:r>
            <a:r>
              <a:rPr lang="en-US" sz="3200" cap="small" dirty="0">
                <a:latin typeface="Calibri" panose="020F0502020204030204" pitchFamily="34" charset="0"/>
                <a:cs typeface="Calibri" panose="020F0502020204030204" pitchFamily="34" charset="0"/>
              </a:rPr>
              <a:t>Lord</a:t>
            </a:r>
            <a:r>
              <a:rPr lang="en-US" sz="3200" dirty="0">
                <a:latin typeface="Calibri" panose="020F0502020204030204" pitchFamily="34" charset="0"/>
                <a:cs typeface="Calibri" panose="020F0502020204030204" pitchFamily="34" charset="0"/>
              </a:rPr>
              <a:t> calls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7E8395CB-C037-49A8-8234-C5BD86D6DEA8}"/>
              </a:ext>
            </a:extLst>
          </p:cNvPr>
          <p:cNvPicPr>
            <a:picLocks noChangeAspect="1"/>
          </p:cNvPicPr>
          <p:nvPr/>
        </p:nvPicPr>
        <p:blipFill>
          <a:blip r:embed="rId3"/>
          <a:stretch>
            <a:fillRect/>
          </a:stretch>
        </p:blipFill>
        <p:spPr>
          <a:xfrm>
            <a:off x="3036404" y="3429000"/>
            <a:ext cx="3071192" cy="1371600"/>
          </a:xfrm>
          <a:prstGeom prst="rect">
            <a:avLst/>
          </a:prstGeom>
        </p:spPr>
      </p:pic>
    </p:spTree>
    <p:extLst>
      <p:ext uri="{BB962C8B-B14F-4D97-AF65-F5344CB8AC3E}">
        <p14:creationId xmlns:p14="http://schemas.microsoft.com/office/powerpoint/2010/main" val="402830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2:19-21</a:t>
            </a:r>
          </a:p>
          <a:p>
            <a:pPr algn="just"/>
            <a:r>
              <a:rPr lang="en-US" sz="3200" baseline="30000" dirty="0">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 will grant wonders in the sky above</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signs on the earth below</a:t>
            </a:r>
            <a:r>
              <a:rPr lang="en-US" sz="3200" dirty="0">
                <a:latin typeface="Calibri" panose="020F0502020204030204" pitchFamily="34" charset="0"/>
                <a:cs typeface="Calibri" panose="020F0502020204030204" pitchFamily="34" charset="0"/>
              </a:rPr>
              <a:t>, </a:t>
            </a:r>
            <a:r>
              <a:rPr lang="en-US" sz="3200" b="1" u="sng" cap="small" dirty="0">
                <a:solidFill>
                  <a:srgbClr val="FFFFCC"/>
                </a:solidFill>
                <a:latin typeface="Calibri" panose="020F0502020204030204" pitchFamily="34" charset="0"/>
                <a:cs typeface="Calibri" panose="020F0502020204030204" pitchFamily="34" charset="0"/>
              </a:rPr>
              <a:t>Blood, and fire, and vapor of smoke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20 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The sun will be turned into darkness And the moon into blood, Before the great and glorious day of the Lord shall come</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that everyone who calls on the name of the Lord will be saved.’”</a:t>
            </a:r>
          </a:p>
        </p:txBody>
      </p:sp>
    </p:spTree>
    <p:extLst>
      <p:ext uri="{BB962C8B-B14F-4D97-AF65-F5344CB8AC3E}">
        <p14:creationId xmlns:p14="http://schemas.microsoft.com/office/powerpoint/2010/main" val="2109912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2:16-18</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this is what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in the last days</a:t>
            </a:r>
            <a:r>
              <a:rPr lang="en-US" sz="3200" dirty="0">
                <a:latin typeface="Calibri" panose="020F0502020204030204" pitchFamily="34" charset="0"/>
                <a:cs typeface="Calibri" panose="020F0502020204030204" pitchFamily="34" charset="0"/>
              </a:rPr>
              <a:t>,’ God says, ‘</a:t>
            </a:r>
            <a:r>
              <a:rPr lang="en-US" sz="3200" cap="small" dirty="0">
                <a:latin typeface="Calibri" panose="020F0502020204030204" pitchFamily="34" charset="0"/>
                <a:cs typeface="Calibri" panose="020F0502020204030204" pitchFamily="34" charset="0"/>
              </a:rPr>
              <a:t>That I will pour forth of My Spirit on all mankind; </a:t>
            </a:r>
            <a:r>
              <a:rPr lang="en-US" sz="3200" b="1" u="sng" cap="small" dirty="0">
                <a:solidFill>
                  <a:srgbClr val="FFFFCC"/>
                </a:solidFill>
                <a:latin typeface="Calibri" panose="020F0502020204030204" pitchFamily="34" charset="0"/>
                <a:cs typeface="Calibri" panose="020F0502020204030204" pitchFamily="34" charset="0"/>
              </a:rPr>
              <a:t>And your sons and your daughters shall prophesy, And your young men shall see visions, And your old men shall dream dreams; </a:t>
            </a:r>
            <a:r>
              <a:rPr lang="en-US" sz="3200" b="1" u="sng" cap="small" baseline="30000" dirty="0">
                <a:solidFill>
                  <a:srgbClr val="FFFFCC"/>
                </a:solidFill>
                <a:latin typeface="Calibri" panose="020F0502020204030204" pitchFamily="34" charset="0"/>
                <a:cs typeface="Calibri" panose="020F0502020204030204" pitchFamily="34" charset="0"/>
              </a:rPr>
              <a:t>18</a:t>
            </a:r>
            <a:r>
              <a:rPr lang="en-US" sz="3200" b="1" u="sng" cap="small" dirty="0">
                <a:solidFill>
                  <a:srgbClr val="FFFFCC"/>
                </a:solidFill>
                <a:latin typeface="Calibri" panose="020F0502020204030204" pitchFamily="34" charset="0"/>
                <a:cs typeface="Calibri" panose="020F0502020204030204" pitchFamily="34" charset="0"/>
              </a:rPr>
              <a:t> Even on My bond slaves, both men and women, I will in those days pour forth of My Spirit And they shall prophesy….</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23436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1382674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2328191" y="3048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2</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Beginning of the Church Age</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600200"/>
            <a:ext cx="8229600" cy="3886200"/>
          </a:xfrm>
        </p:spPr>
        <p:txBody>
          <a:bodyPr/>
          <a:lstStyle/>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2:1-4 – The falling of the Holy Spirit</a:t>
            </a:r>
          </a:p>
          <a:p>
            <a:pPr marL="571500" indent="-571500" eaLnBrk="1" hangingPunct="1">
              <a:spcBef>
                <a:spcPts val="0"/>
              </a:spcBef>
              <a:spcAft>
                <a:spcPts val="30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rPr>
              <a:t>2:5-8 – The manifestation of the gift of tongues</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2:9-12 – Those present from the known world</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2:13-15 – Too early for drinking</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2:16-21 – Manifestations taught in the OT (Joel 2)</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06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3673730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2:16-18</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this is what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a:t>
            </a:r>
            <a:r>
              <a:rPr lang="en-US" sz="3200" b="1" u="sng" cap="small" dirty="0">
                <a:solidFill>
                  <a:srgbClr val="FFFFCC"/>
                </a:solidFill>
                <a:latin typeface="Calibri" panose="020F0502020204030204" pitchFamily="34" charset="0"/>
                <a:cs typeface="Calibri" panose="020F0502020204030204" pitchFamily="34" charset="0"/>
              </a:rPr>
              <a:t>in the last days</a:t>
            </a:r>
            <a:r>
              <a:rPr lang="en-US" sz="3200" dirty="0">
                <a:latin typeface="Calibri" panose="020F0502020204030204" pitchFamily="34" charset="0"/>
                <a:cs typeface="Calibri" panose="020F0502020204030204" pitchFamily="34" charset="0"/>
              </a:rPr>
              <a:t>,’ God says, ‘</a:t>
            </a:r>
            <a:r>
              <a:rPr lang="en-US" sz="3200" cap="small" dirty="0">
                <a:latin typeface="Calibri" panose="020F0502020204030204" pitchFamily="34" charset="0"/>
                <a:cs typeface="Calibri" panose="020F0502020204030204" pitchFamily="34" charset="0"/>
              </a:rPr>
              <a:t>That I will pour forth of My </a:t>
            </a:r>
            <a:r>
              <a:rPr lang="en-US" sz="3200" dirty="0">
                <a:latin typeface="Calibri" panose="020F0502020204030204" pitchFamily="34" charset="0"/>
                <a:cs typeface="Calibri" panose="020F0502020204030204" pitchFamily="34" charset="0"/>
              </a:rPr>
              <a:t>Spirit on all mankind; And your sons and your daughters shall prophesy, And your young men shall see visions, And your old men shall dream dreams; </a:t>
            </a:r>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Even on My bond slaves, both men and women, I will in those days pour forth of My Spirit And they shall prophesy….”</a:t>
            </a:r>
          </a:p>
        </p:txBody>
      </p:sp>
    </p:spTree>
    <p:extLst>
      <p:ext uri="{BB962C8B-B14F-4D97-AF65-F5344CB8AC3E}">
        <p14:creationId xmlns:p14="http://schemas.microsoft.com/office/powerpoint/2010/main" val="2647514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2:16-18</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this is what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in the last days,’ God says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That I will pour forth of My </a:t>
            </a:r>
            <a:r>
              <a:rPr lang="en-US" sz="3200" dirty="0">
                <a:latin typeface="Calibri" panose="020F0502020204030204" pitchFamily="34" charset="0"/>
                <a:cs typeface="Calibri" panose="020F0502020204030204" pitchFamily="34" charset="0"/>
              </a:rPr>
              <a:t>Spirit on all mankind; And your sons and your daughters shall prophesy, And your young men shall see visions, And your old men shall dream dreams; </a:t>
            </a:r>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Even on My bond slaves, both men and women, I will in those days pour forth of My Spirit </a:t>
            </a:r>
            <a:r>
              <a:rPr lang="en-US" sz="3200" b="1" u="sng" cap="small" dirty="0">
                <a:solidFill>
                  <a:srgbClr val="FFFFCC"/>
                </a:solidFill>
                <a:latin typeface="Calibri" panose="020F0502020204030204" pitchFamily="34" charset="0"/>
                <a:cs typeface="Calibri" panose="020F0502020204030204" pitchFamily="34" charset="0"/>
              </a:rPr>
              <a:t>And they shall prophesy</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7615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Absence of “Fulfilled</a:t>
            </a:r>
            <a:r>
              <a:rPr lang="en-US" altLang="en-US" sz="2800" b="1" dirty="0">
                <a:solidFill>
                  <a:srgbClr val="FFFFCC"/>
                </a:solidFill>
                <a:effectLst>
                  <a:outerShdw blurRad="38100" dist="38100" dir="2700000" algn="tl">
                    <a:srgbClr val="000000">
                      <a:alpha val="43137"/>
                    </a:srgbClr>
                  </a:outerShdw>
                </a:effectLst>
              </a:rPr>
              <a:t>”</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4204061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Brethren, </a:t>
            </a:r>
            <a:r>
              <a:rPr lang="en-US" sz="3200" b="1" u="sng" dirty="0">
                <a:solidFill>
                  <a:srgbClr val="FFFFCC"/>
                </a:solidFill>
                <a:latin typeface="Calibri" panose="020F0502020204030204" pitchFamily="34" charset="0"/>
                <a:cs typeface="Calibri" panose="020F0502020204030204" pitchFamily="34" charset="0"/>
              </a:rPr>
              <a:t>the Scripture had to be fulfilled (</a:t>
            </a:r>
            <a:r>
              <a:rPr lang="en-US" sz="3200" b="1" i="1" u="sng" dirty="0" err="1">
                <a:solidFill>
                  <a:srgbClr val="FFFFCC"/>
                </a:solidFill>
                <a:latin typeface="Calibri" panose="020F0502020204030204" pitchFamily="34" charset="0"/>
                <a:cs typeface="Calibri" panose="020F0502020204030204" pitchFamily="34" charset="0"/>
              </a:rPr>
              <a:t>plēroō</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which the Holy Spirit foretold by the mouth of David concerning Judas, who became a guide to those who arrested Jesus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8F0C46C-E0F8-4C09-89D8-3063DF506B2B}"/>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1857955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39753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2328191" y="3048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2</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Beginning of the Church Age</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600200"/>
            <a:ext cx="8229600" cy="3886200"/>
          </a:xfrm>
        </p:spPr>
        <p:txBody>
          <a:bodyPr/>
          <a:lstStyle/>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2:1-4 – The falling of the Holy Spirit</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2:5-8 – The manifestation of the gift of tongues</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2:9-12 – Those present from the known world</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2:13-15 – Too early for drinking</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2:16-21 – Manifestations taught in the OT (Joel 2)</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6782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2:14-16</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Himself is our peace, who made both groups into one and broke down the barrier of the dividing wall,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abolishing in His flesh the enmity, which is the Law of commandments contained in ordinances, so that in Himself He might make the two into one new man, thus establishing peace,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might reconcile them both in one body to God through the cross, by it having put to death the enmity.”</a:t>
            </a:r>
          </a:p>
        </p:txBody>
      </p:sp>
    </p:spTree>
    <p:extLst>
      <p:ext uri="{BB962C8B-B14F-4D97-AF65-F5344CB8AC3E}">
        <p14:creationId xmlns:p14="http://schemas.microsoft.com/office/powerpoint/2010/main" val="1178129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4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18CA1-EC45-4CC7-9DFD-5D90E96588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160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200" dirty="0">
                <a:effectLst>
                  <a:outerShdw blurRad="38100" dist="38100" dir="2700000" algn="tl">
                    <a:srgbClr val="000000">
                      <a:alpha val="43137"/>
                    </a:srgbClr>
                  </a:outerShdw>
                </a:effectLst>
                <a:latin typeface="Calibri" panose="020F0502020204030204" pitchFamily="34" charset="0"/>
              </a:rPr>
              <a:t>hidden in God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590800"/>
            <a:ext cx="2769993" cy="2286000"/>
          </a:xfrm>
          <a:prstGeom prst="ellipse">
            <a:avLst/>
          </a:prstGeom>
          <a:ln>
            <a:noFill/>
          </a:ln>
          <a:effectLst>
            <a:softEdge rad="112500"/>
          </a:effectLst>
        </p:spPr>
      </p:pic>
    </p:spTree>
    <p:extLst>
      <p:ext uri="{BB962C8B-B14F-4D97-AF65-F5344CB8AC3E}">
        <p14:creationId xmlns:p14="http://schemas.microsoft.com/office/powerpoint/2010/main" val="2644200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0" y="1143000"/>
            <a:ext cx="9144000" cy="4267200"/>
          </a:xfrm>
        </p:spPr>
        <p:txBody>
          <a:bodyPr/>
          <a:lstStyle/>
          <a:p>
            <a:pPr marL="0" indent="0" algn="just">
              <a:buNone/>
            </a:pPr>
            <a:r>
              <a:rPr lang="en-US" dirty="0">
                <a:effectLst>
                  <a:outerShdw blurRad="38100" dist="38100" dir="2700000" algn="tl">
                    <a:srgbClr val="000000">
                      <a:alpha val="43137"/>
                    </a:srgbClr>
                  </a:outerShdw>
                </a:effectLst>
              </a:rPr>
              <a:t>“In the N.T, it [</a:t>
            </a:r>
            <a:r>
              <a:rPr lang="en-US" i="1" dirty="0" err="1">
                <a:effectLst>
                  <a:outerShdw blurRad="38100" dist="38100" dir="2700000" algn="tl">
                    <a:srgbClr val="000000">
                      <a:alpha val="43137"/>
                    </a:srgbClr>
                  </a:outerShdw>
                </a:effectLst>
              </a:rPr>
              <a:t>mustērion</a:t>
            </a:r>
            <a:r>
              <a:rPr lang="en-US" dirty="0">
                <a:effectLst>
                  <a:outerShdw blurRad="38100" dist="38100" dir="2700000" algn="tl">
                    <a:srgbClr val="000000">
                      <a:alpha val="43137"/>
                    </a:srgbClr>
                  </a:outerShdw>
                </a:effectLst>
              </a:rPr>
              <a:t>] denotes, not the mysterious (as with the Eng. word), but </a:t>
            </a:r>
            <a:r>
              <a:rPr lang="en-US"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revelation</a:t>
            </a:r>
            <a:r>
              <a:rPr lang="en-US"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a:t>
            </a:r>
          </a:p>
          <a:p>
            <a:pPr algn="just">
              <a:spcAft>
                <a:spcPts val="0"/>
              </a:spcAft>
            </a:pPr>
            <a:r>
              <a:rPr lang="en-US" sz="3200" baseline="30000" dirty="0">
                <a:latin typeface="Calibri" panose="020F0502020204030204" pitchFamily="34" charset="0"/>
                <a:cs typeface="Calibri" panose="020F0502020204030204" pitchFamily="34" charset="0"/>
              </a:rPr>
              <a:t>25</a:t>
            </a:r>
            <a:r>
              <a:rPr lang="en-US" sz="3200" b="1" baseline="30000" dirty="0">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which has been kept secret for long ages past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26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spTree>
    <p:extLst>
      <p:ext uri="{BB962C8B-B14F-4D97-AF65-F5344CB8AC3E}">
        <p14:creationId xmlns:p14="http://schemas.microsoft.com/office/powerpoint/2010/main" val="1767749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8" y="0"/>
            <a:ext cx="9108705" cy="23391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0"/>
              </a:spcAft>
            </a:pPr>
            <a:r>
              <a:rPr lang="en-US" sz="3200" dirty="0">
                <a:latin typeface="Calibri" panose="020F0502020204030204" pitchFamily="34" charset="0"/>
                <a:cs typeface="Calibri" panose="020F0502020204030204" pitchFamily="34" charset="0"/>
              </a:rPr>
              <a:t>“</a:t>
            </a:r>
            <a:r>
              <a:rPr lang="en-US" sz="3200" i="1" dirty="0">
                <a:latin typeface="Calibri" panose="020F0502020204030204" pitchFamily="34" charset="0"/>
                <a:cs typeface="Calibri" panose="020F0502020204030204" pitchFamily="34" charset="0"/>
              </a:rPr>
              <a:t>that is</a:t>
            </a:r>
            <a:r>
              <a:rPr lang="en-US" sz="3200" dirty="0">
                <a:latin typeface="Calibri" panose="020F0502020204030204" pitchFamily="34" charset="0"/>
                <a:cs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200" dirty="0">
                <a:latin typeface="Calibri" panose="020F0502020204030204" pitchFamily="34" charset="0"/>
                <a:cs typeface="Calibri" panose="020F0502020204030204" pitchFamily="34" charset="0"/>
              </a:rPr>
              <a:t> from the </a:t>
            </a:r>
            <a:r>
              <a:rPr lang="en-US" sz="3200" i="1" dirty="0">
                <a:latin typeface="Calibri" panose="020F0502020204030204" pitchFamily="34" charset="0"/>
                <a:cs typeface="Calibri" panose="020F0502020204030204" pitchFamily="34" charset="0"/>
              </a:rPr>
              <a:t>past</a:t>
            </a:r>
            <a:r>
              <a:rPr lang="en-US" sz="3200" dirty="0">
                <a:latin typeface="Calibri" panose="020F0502020204030204" pitchFamily="34" charset="0"/>
                <a:cs typeface="Calibri" panose="020F0502020204030204" pitchFamily="34" charset="0"/>
              </a:rPr>
              <a:t> ages and generations,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200" dirty="0">
                <a:latin typeface="Calibri" panose="020F0502020204030204" pitchFamily="34" charset="0"/>
                <a:cs typeface="Calibri" panose="020F0502020204030204" pitchFamily="34" charset="0"/>
              </a:rPr>
              <a:t> has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200" dirty="0">
                <a:latin typeface="Calibri" panose="020F0502020204030204" pitchFamily="34" charset="0"/>
                <a:cs typeface="Calibri" panose="020F0502020204030204" pitchFamily="34" charset="0"/>
              </a:rPr>
              <a:t> to His.”</a:t>
            </a:r>
            <a:endParaRPr lang="en-US" altLang="en-US" sz="32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590800"/>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09" y="3898433"/>
                <a:ext cx="3276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469" y="3956075"/>
                <a:ext cx="32760" cy="26735"/>
              </a:xfrm>
              <a:prstGeom prst="rect">
                <a:avLst/>
              </a:prstGeom>
            </p:spPr>
          </p:pic>
        </mc:Fallback>
      </mc:AlternateContent>
    </p:spTree>
    <p:extLst>
      <p:ext uri="{BB962C8B-B14F-4D97-AF65-F5344CB8AC3E}">
        <p14:creationId xmlns:p14="http://schemas.microsoft.com/office/powerpoint/2010/main" val="3660545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1695129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7FAAE-7944-4368-89B0-57F039DBFC5E}"/>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Peter 1:10-11</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to this salvation,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prophesied of the grace that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careful searches and inquiries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seeking to know what person or time the Spirit of Christ within them was indicating 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predicted the sufferings of Christ and the glories to follow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203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2328191" y="3048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2</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Beginning of the Church Age</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600200"/>
            <a:ext cx="8229600" cy="3886200"/>
          </a:xfrm>
        </p:spPr>
        <p:txBody>
          <a:bodyPr/>
          <a:lstStyle/>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2:1-4 – The falling of the Holy Spirit</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2:5-8 – The manifestation of the gift of tongues</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2:9-12 – Those present from the known world</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2:13-15 – Too early for drinking</a:t>
            </a:r>
          </a:p>
          <a:p>
            <a:pPr marL="571500" indent="-571500" eaLnBrk="1" hangingPunct="1">
              <a:spcBef>
                <a:spcPts val="0"/>
              </a:spcBef>
              <a:spcAft>
                <a:spcPts val="30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rPr>
              <a:t>2:16-21 – Manifestations taught in the OT (Joel 2)</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18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620890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2:16-18</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a:t>
            </a:r>
            <a:r>
              <a:rPr lang="en-US" sz="3200" b="1" u="sng" dirty="0">
                <a:solidFill>
                  <a:srgbClr val="FFFFCC"/>
                </a:solidFill>
                <a:latin typeface="Calibri" panose="020F0502020204030204" pitchFamily="34" charset="0"/>
                <a:cs typeface="Calibri" panose="020F0502020204030204" pitchFamily="34" charset="0"/>
              </a:rPr>
              <a:t>this is what/that (</a:t>
            </a:r>
            <a:r>
              <a:rPr lang="en-US" sz="3200" b="1" i="1" u="sng" dirty="0" err="1">
                <a:solidFill>
                  <a:srgbClr val="FFFFCC"/>
                </a:solidFill>
                <a:latin typeface="Calibri" panose="020F0502020204030204" pitchFamily="34" charset="0"/>
                <a:cs typeface="Calibri" panose="020F0502020204030204" pitchFamily="34" charset="0"/>
              </a:rPr>
              <a:t>touto</a:t>
            </a:r>
            <a:r>
              <a:rPr lang="en-US" sz="3200" b="1" i="1" u="sng" dirty="0">
                <a:solidFill>
                  <a:srgbClr val="FFFFCC"/>
                </a:solidFill>
                <a:latin typeface="Calibri" panose="020F0502020204030204" pitchFamily="34" charset="0"/>
                <a:cs typeface="Calibri" panose="020F0502020204030204" pitchFamily="34" charset="0"/>
              </a:rPr>
              <a:t> </a:t>
            </a:r>
            <a:r>
              <a:rPr lang="en-US" sz="3200" b="1" i="1" u="sng" dirty="0" err="1">
                <a:solidFill>
                  <a:srgbClr val="FFFFCC"/>
                </a:solidFill>
                <a:latin typeface="Calibri" panose="020F0502020204030204" pitchFamily="34" charset="0"/>
                <a:cs typeface="Calibri" panose="020F0502020204030204" pitchFamily="34" charset="0"/>
              </a:rPr>
              <a:t>estin</a:t>
            </a:r>
            <a:r>
              <a:rPr lang="en-US" sz="3200" b="1" i="1" u="sng" dirty="0">
                <a:solidFill>
                  <a:srgbClr val="FFFFCC"/>
                </a:solidFill>
                <a:latin typeface="Calibri" panose="020F0502020204030204" pitchFamily="34" charset="0"/>
                <a:cs typeface="Calibri" panose="020F0502020204030204" pitchFamily="34" charset="0"/>
              </a:rPr>
              <a:t> to</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in the last days</a:t>
            </a:r>
            <a:r>
              <a:rPr lang="en-US" sz="3200" dirty="0">
                <a:latin typeface="Calibri" panose="020F0502020204030204" pitchFamily="34" charset="0"/>
                <a:cs typeface="Calibri" panose="020F0502020204030204" pitchFamily="34" charset="0"/>
              </a:rPr>
              <a:t>,’ God says, ‘</a:t>
            </a:r>
            <a:r>
              <a:rPr lang="en-US" sz="3200" cap="small" dirty="0">
                <a:latin typeface="Calibri" panose="020F0502020204030204" pitchFamily="34" charset="0"/>
                <a:cs typeface="Calibri" panose="020F0502020204030204" pitchFamily="34" charset="0"/>
              </a:rPr>
              <a:t>That I will pour forth of My Spirit on all</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mankind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sons and your daughters shall prophesy</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young men shall see visions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old men shall dream dreams</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18 </a:t>
            </a:r>
            <a:r>
              <a:rPr lang="en-US" sz="3200" cap="small" dirty="0">
                <a:latin typeface="Calibri" panose="020F0502020204030204" pitchFamily="34" charset="0"/>
                <a:cs typeface="Calibri" panose="020F0502020204030204" pitchFamily="34" charset="0"/>
              </a:rPr>
              <a:t>Even on My bond slaves, both men and women</a:t>
            </a:r>
            <a:r>
              <a:rPr lang="en-US" sz="3200" dirty="0">
                <a:latin typeface="Calibri" panose="020F0502020204030204" pitchFamily="34" charset="0"/>
                <a:cs typeface="Calibri" panose="020F0502020204030204" pitchFamily="34" charset="0"/>
              </a:rPr>
              <a:t>, I </a:t>
            </a:r>
            <a:r>
              <a:rPr lang="en-US" sz="3200" cap="small" dirty="0">
                <a:latin typeface="Calibri" panose="020F0502020204030204" pitchFamily="34" charset="0"/>
                <a:cs typeface="Calibri" panose="020F0502020204030204" pitchFamily="34" charset="0"/>
              </a:rPr>
              <a:t>will in those days pour forth of My Spirit</a:t>
            </a:r>
            <a:r>
              <a:rPr lang="en-US" sz="3200" dirty="0">
                <a:latin typeface="Calibri" panose="020F0502020204030204" pitchFamily="34" charset="0"/>
                <a:cs typeface="Calibri" panose="020F0502020204030204" pitchFamily="34" charset="0"/>
              </a:rPr>
              <a:t> And they shall prophesy….”</a:t>
            </a:r>
          </a:p>
        </p:txBody>
      </p:sp>
    </p:spTree>
    <p:extLst>
      <p:ext uri="{BB962C8B-B14F-4D97-AF65-F5344CB8AC3E}">
        <p14:creationId xmlns:p14="http://schemas.microsoft.com/office/powerpoint/2010/main" val="4161228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11:24-26</a:t>
            </a:r>
          </a:p>
          <a:p>
            <a:pPr algn="just"/>
            <a:r>
              <a:rPr lang="en-US" sz="3200" baseline="30000" dirty="0">
                <a:latin typeface="Calibri" panose="020F0502020204030204" pitchFamily="34" charset="0"/>
                <a:cs typeface="Calibri" panose="020F0502020204030204" pitchFamily="34" charset="0"/>
              </a:rPr>
              <a:t>24 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and when He had given thanks, He broke it and said, “</a:t>
            </a:r>
            <a:r>
              <a:rPr lang="en-US" sz="3200" b="1" u="sng" dirty="0">
                <a:solidFill>
                  <a:srgbClr val="FFFFCC"/>
                </a:solidFill>
                <a:latin typeface="Calibri" panose="020F0502020204030204" pitchFamily="34" charset="0"/>
                <a:cs typeface="Calibri" panose="020F0502020204030204" pitchFamily="34" charset="0"/>
              </a:rPr>
              <a:t>This is (</a:t>
            </a:r>
            <a:r>
              <a:rPr lang="en-US" sz="3200" b="1" i="1" u="sng" dirty="0" err="1">
                <a:solidFill>
                  <a:srgbClr val="FFFFCC"/>
                </a:solidFill>
                <a:latin typeface="Calibri" panose="020F0502020204030204" pitchFamily="34" charset="0"/>
                <a:cs typeface="Calibri" panose="020F0502020204030204" pitchFamily="34" charset="0"/>
              </a:rPr>
              <a:t>touto</a:t>
            </a:r>
            <a:r>
              <a:rPr lang="en-US" sz="3200" b="1" i="1" u="sng" dirty="0">
                <a:solidFill>
                  <a:srgbClr val="FFFFCC"/>
                </a:solidFill>
                <a:latin typeface="Calibri" panose="020F0502020204030204" pitchFamily="34" charset="0"/>
                <a:cs typeface="Calibri" panose="020F0502020204030204" pitchFamily="34" charset="0"/>
              </a:rPr>
              <a:t> </a:t>
            </a:r>
            <a:r>
              <a:rPr lang="en-US" sz="3200" b="1" i="1" u="sng" dirty="0" err="1">
                <a:solidFill>
                  <a:srgbClr val="FFFFCC"/>
                </a:solidFill>
                <a:latin typeface="Calibri" panose="020F0502020204030204" pitchFamily="34" charset="0"/>
                <a:cs typeface="Calibri" panose="020F0502020204030204" pitchFamily="34" charset="0"/>
              </a:rPr>
              <a:t>estin</a:t>
            </a:r>
            <a:r>
              <a:rPr lang="en-US" sz="3200" b="1" i="1" u="sng" dirty="0">
                <a:solidFill>
                  <a:srgbClr val="FFFFCC"/>
                </a:solidFill>
                <a:latin typeface="Calibri" panose="020F0502020204030204" pitchFamily="34" charset="0"/>
                <a:cs typeface="Calibri" panose="020F0502020204030204" pitchFamily="34" charset="0"/>
              </a:rPr>
              <a:t> to</a:t>
            </a:r>
            <a:r>
              <a:rPr lang="en-US" sz="3200" b="1" u="sng" dirty="0">
                <a:solidFill>
                  <a:srgbClr val="FFFFCC"/>
                </a:solidFill>
                <a:latin typeface="Calibri" panose="020F0502020204030204" pitchFamily="34" charset="0"/>
                <a:cs typeface="Calibri" panose="020F0502020204030204" pitchFamily="34" charset="0"/>
              </a:rPr>
              <a:t>)</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My body, which is for you; do this in </a:t>
            </a:r>
            <a:r>
              <a:rPr lang="en-US" sz="3200" b="1" u="sng" dirty="0">
                <a:solidFill>
                  <a:srgbClr val="FFFFCC"/>
                </a:solidFill>
                <a:latin typeface="Calibri" panose="020F0502020204030204" pitchFamily="34" charset="0"/>
                <a:cs typeface="Calibri" panose="020F0502020204030204" pitchFamily="34" charset="0"/>
              </a:rPr>
              <a:t>remembrance</a:t>
            </a:r>
            <a:r>
              <a:rPr lang="en-US" sz="3200" dirty="0">
                <a:latin typeface="Calibri" panose="020F0502020204030204" pitchFamily="34" charset="0"/>
                <a:cs typeface="Calibri" panose="020F0502020204030204" pitchFamily="34" charset="0"/>
              </a:rPr>
              <a:t> of Me.” </a:t>
            </a:r>
            <a:r>
              <a:rPr lang="en-US" sz="3200" baseline="30000" dirty="0">
                <a:latin typeface="Calibri" panose="020F0502020204030204" pitchFamily="34" charset="0"/>
                <a:cs typeface="Calibri" panose="020F0502020204030204" pitchFamily="34" charset="0"/>
              </a:rPr>
              <a:t>25 </a:t>
            </a:r>
            <a:r>
              <a:rPr lang="en-US" sz="3200" dirty="0">
                <a:latin typeface="Calibri" panose="020F0502020204030204" pitchFamily="34" charset="0"/>
                <a:cs typeface="Calibri" panose="020F0502020204030204" pitchFamily="34" charset="0"/>
              </a:rPr>
              <a:t>In the same way </a:t>
            </a:r>
            <a:r>
              <a:rPr lang="en-US" sz="3200" i="1" dirty="0">
                <a:latin typeface="Calibri" panose="020F0502020204030204" pitchFamily="34" charset="0"/>
                <a:cs typeface="Calibri" panose="020F0502020204030204" pitchFamily="34" charset="0"/>
              </a:rPr>
              <a:t>He took </a:t>
            </a:r>
            <a:r>
              <a:rPr lang="en-US" sz="3200" dirty="0">
                <a:latin typeface="Calibri" panose="020F0502020204030204" pitchFamily="34" charset="0"/>
                <a:cs typeface="Calibri" panose="020F0502020204030204" pitchFamily="34" charset="0"/>
              </a:rPr>
              <a:t>the cup also after supper, saying, “This cup is the new covenant in My blood; do this, as often as you drink </a:t>
            </a:r>
            <a:r>
              <a:rPr lang="en-US" sz="3200" i="1" dirty="0">
                <a:latin typeface="Calibri" panose="020F0502020204030204" pitchFamily="34" charset="0"/>
                <a:cs typeface="Calibri" panose="020F0502020204030204" pitchFamily="34" charset="0"/>
              </a:rPr>
              <a:t>it</a:t>
            </a:r>
            <a:r>
              <a:rPr lang="en-US" sz="3200" dirty="0">
                <a:latin typeface="Calibri" panose="020F0502020204030204" pitchFamily="34" charset="0"/>
                <a:cs typeface="Calibri" panose="020F0502020204030204" pitchFamily="34" charset="0"/>
              </a:rPr>
              <a:t>, in remembrance of Me.” </a:t>
            </a:r>
            <a:r>
              <a:rPr lang="en-US" sz="3200" baseline="30000" dirty="0">
                <a:latin typeface="Calibri" panose="020F0502020204030204" pitchFamily="34" charset="0"/>
                <a:cs typeface="Calibri" panose="020F0502020204030204" pitchFamily="34" charset="0"/>
              </a:rPr>
              <a:t>26 </a:t>
            </a:r>
            <a:r>
              <a:rPr lang="en-US" sz="3200" dirty="0">
                <a:latin typeface="Calibri" panose="020F0502020204030204" pitchFamily="34" charset="0"/>
                <a:cs typeface="Calibri" panose="020F0502020204030204" pitchFamily="34" charset="0"/>
              </a:rPr>
              <a:t>For as often as you eat this bread and drink the cup, you proclaim the Lord’s death until He comes.”</a:t>
            </a:r>
          </a:p>
        </p:txBody>
      </p:sp>
    </p:spTree>
    <p:extLst>
      <p:ext uri="{BB962C8B-B14F-4D97-AF65-F5344CB8AC3E}">
        <p14:creationId xmlns:p14="http://schemas.microsoft.com/office/powerpoint/2010/main" val="3581174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76583"/>
            <a:ext cx="9144000" cy="2275979"/>
          </a:xfrm>
        </p:spPr>
        <p:txBody>
          <a:bodyPr/>
          <a:lstStyle/>
          <a:p>
            <a:pPr marL="0" indent="0" algn="just">
              <a:buNone/>
            </a:pPr>
            <a:r>
              <a:rPr lang="en-US" dirty="0">
                <a:effectLst>
                  <a:outerShdw blurRad="38100" dist="38100" dir="2700000" algn="tl">
                    <a:srgbClr val="000000">
                      <a:alpha val="43137"/>
                    </a:srgbClr>
                  </a:outerShdw>
                </a:effectLst>
              </a:rPr>
              <a:t>“</a:t>
            </a:r>
            <a:r>
              <a:rPr lang="en-US" dirty="0">
                <a:effectLst/>
              </a:rPr>
              <a:t>In other words, Jesus’ resurrection-ascension to God’s right hand is put forward by Peter as a fulfillment of the Davidic covenant, </a:t>
            </a:r>
            <a:r>
              <a:rPr lang="en-US" b="1" u="sng" dirty="0">
                <a:solidFill>
                  <a:srgbClr val="FFFFCC"/>
                </a:solidFill>
                <a:effectLst/>
              </a:rPr>
              <a:t>just as the allusion to Joel fulfills the new covenant</a:t>
            </a:r>
            <a:r>
              <a:rPr lang="en-US"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28253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12" name="Picture 11">
            <a:extLst>
              <a:ext uri="{FF2B5EF4-FFF2-40B4-BE49-F238E27FC236}">
                <a16:creationId xmlns:a16="http://schemas.microsoft.com/office/drawing/2014/main" id="{2E4BB06D-F936-4B19-9D46-7E82CBE00D99}"/>
              </a:ext>
            </a:extLst>
          </p:cNvPr>
          <p:cNvPicPr>
            <a:picLocks noChangeAspect="1"/>
          </p:cNvPicPr>
          <p:nvPr/>
        </p:nvPicPr>
        <p:blipFill>
          <a:blip r:embed="rId10"/>
          <a:stretch>
            <a:fillRect/>
          </a:stretch>
        </p:blipFill>
        <p:spPr>
          <a:xfrm>
            <a:off x="2395537" y="4191000"/>
            <a:ext cx="4352925" cy="1905000"/>
          </a:xfrm>
          <a:prstGeom prst="rect">
            <a:avLst/>
          </a:prstGeom>
          <a:ln>
            <a:solidFill>
              <a:schemeClr val="tx1"/>
            </a:solidFill>
          </a:ln>
        </p:spPr>
      </p:pic>
    </p:spTree>
    <p:extLst>
      <p:ext uri="{BB962C8B-B14F-4D97-AF65-F5344CB8AC3E}">
        <p14:creationId xmlns:p14="http://schemas.microsoft.com/office/powerpoint/2010/main" val="3521250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4. 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(Joel 2:28-32; Acts 2:16-21)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57200" y="1540933"/>
            <a:ext cx="63246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Spirit Poured Out On All Flesh?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Joel 2 Predictions Not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Acts 2 Realities Not Found In Joel 2 </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Different Wording in Acts 2</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Mystery Nature of the Church</a:t>
            </a:r>
          </a:p>
          <a:p>
            <a:pPr marL="514350" indent="-514350">
              <a:spcBef>
                <a:spcPct val="0"/>
              </a:spcBef>
              <a:spcAft>
                <a:spcPts val="18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“This is That”?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29000"/>
            <a:ext cx="2514600" cy="1680548"/>
          </a:xfrm>
          <a:prstGeom prst="rect">
            <a:avLst/>
          </a:prstGeom>
        </p:spPr>
      </p:pic>
      <p:sp>
        <p:nvSpPr>
          <p:cNvPr id="3" name="Rectangle 2">
            <a:extLst>
              <a:ext uri="{FF2B5EF4-FFF2-40B4-BE49-F238E27FC236}">
                <a16:creationId xmlns:a16="http://schemas.microsoft.com/office/drawing/2014/main" id="{AB5BED66-0B48-4969-9F10-5B16397DA4DC}"/>
              </a:ext>
            </a:extLst>
          </p:cNvPr>
          <p:cNvSpPr/>
          <p:nvPr/>
        </p:nvSpPr>
        <p:spPr>
          <a:xfrm>
            <a:off x="56555" y="6320135"/>
            <a:ext cx="9030890" cy="461665"/>
          </a:xfrm>
          <a:prstGeom prst="rect">
            <a:avLst/>
          </a:prstGeom>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G.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“Rabbinic Quotations of the Old Testament and How It relates to Joel 2 and Acts 2,” 5–7, accessed April 1, 2016, http://www.pre-trib.org; Thomas L. Constable, “Notes on Acts,” 42–49, accessed April 1, 2016, http://www.soniclight.com.</a:t>
            </a:r>
          </a:p>
        </p:txBody>
      </p:sp>
    </p:spTree>
    <p:extLst>
      <p:ext uri="{BB962C8B-B14F-4D97-AF65-F5344CB8AC3E}">
        <p14:creationId xmlns:p14="http://schemas.microsoft.com/office/powerpoint/2010/main" val="2609106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050879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600200"/>
            <a:ext cx="8229600" cy="4724400"/>
          </a:xfrm>
        </p:spPr>
        <p:txBody>
          <a:bodyPr/>
          <a:lstStyle/>
          <a:p>
            <a:pPr marL="571500" indent="-571500" eaLnBrk="1" hangingPunct="1">
              <a:spcBef>
                <a:spcPts val="0"/>
              </a:spcBef>
              <a:spcAft>
                <a:spcPts val="3000"/>
              </a:spcAft>
              <a:buSzPct val="100000"/>
              <a:buFont typeface="+mj-lt"/>
              <a:buAutoNum type="romanUcPeriod" startAt="6"/>
              <a:defRPr/>
            </a:pPr>
            <a:r>
              <a:rPr lang="en-US" sz="2800" dirty="0">
                <a:effectLst>
                  <a:outerShdw blurRad="38100" dist="38100" dir="2700000" algn="tl">
                    <a:srgbClr val="000000">
                      <a:alpha val="43137"/>
                    </a:srgbClr>
                  </a:outerShdw>
                </a:effectLst>
              </a:rPr>
              <a:t>2:22-35 – Christ as the source of the manifestations</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2:22</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Miracle worker</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2:23</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Rejected by Israel</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2:24-29</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Resurrected (Ps 16:8-11)</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2:30-32</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Davidic descendant (Ps 132:11)</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2:33-35</a:t>
            </a:r>
            <a:r>
              <a:rPr lang="en-US" sz="2800" dirty="0">
                <a:effectLst>
                  <a:outerShdw blurRad="38100" dist="38100" dir="2700000" algn="tl">
                    <a:srgbClr val="000000">
                      <a:alpha val="43137"/>
                    </a:srgbClr>
                  </a:outerShdw>
                </a:effectLst>
              </a:rPr>
              <a:t> – </a:t>
            </a:r>
            <a:r>
              <a:rPr lang="en-US" sz="2800" dirty="0">
                <a:effectLst>
                  <a:outerShdw blurRad="38100" dist="38100" dir="2700000" algn="tl">
                    <a:srgbClr val="000000">
                      <a:alpha val="43137"/>
                    </a:srgbClr>
                  </a:outerShdw>
                </a:effectLst>
                <a:ea typeface="+mn-ea"/>
                <a:cs typeface="+mn-cs"/>
              </a:rPr>
              <a:t>At God’s right hand (Ps 110:1)</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69595315-1DB8-4BAC-B32A-CF078BFF6FA9}"/>
              </a:ext>
            </a:extLst>
          </p:cNvPr>
          <p:cNvSpPr>
            <a:spLocks noGrp="1" noChangeArrowheads="1"/>
          </p:cNvSpPr>
          <p:nvPr>
            <p:ph type="title"/>
          </p:nvPr>
        </p:nvSpPr>
        <p:spPr>
          <a:xfrm>
            <a:off x="2328191" y="3048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2</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Beginning of the Church Age</a:t>
            </a:r>
          </a:p>
        </p:txBody>
      </p:sp>
    </p:spTree>
    <p:extLst>
      <p:ext uri="{BB962C8B-B14F-4D97-AF65-F5344CB8AC3E}">
        <p14:creationId xmlns:p14="http://schemas.microsoft.com/office/powerpoint/2010/main" val="165193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600200"/>
            <a:ext cx="8229600" cy="3429000"/>
          </a:xfrm>
        </p:spPr>
        <p:txBody>
          <a:bodyPr/>
          <a:lstStyle/>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2:36 – Conclusion</a:t>
            </a:r>
          </a:p>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2:37 – Conviction</a:t>
            </a:r>
          </a:p>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2:38-41 – Exhortation</a:t>
            </a:r>
          </a:p>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2:42-47 – The first church meeting</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67C0E575-BC74-4787-BABD-FD65A5BE228B}"/>
              </a:ext>
            </a:extLst>
          </p:cNvPr>
          <p:cNvSpPr>
            <a:spLocks noGrp="1" noChangeArrowheads="1"/>
          </p:cNvSpPr>
          <p:nvPr>
            <p:ph type="title"/>
          </p:nvPr>
        </p:nvSpPr>
        <p:spPr>
          <a:xfrm>
            <a:off x="2328191" y="3048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2</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Beginning of the Church Age</a:t>
            </a:r>
          </a:p>
        </p:txBody>
      </p:sp>
    </p:spTree>
    <p:extLst>
      <p:ext uri="{BB962C8B-B14F-4D97-AF65-F5344CB8AC3E}">
        <p14:creationId xmlns:p14="http://schemas.microsoft.com/office/powerpoint/2010/main" val="192995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2:16-21</a:t>
            </a:r>
          </a:p>
          <a:p>
            <a:pPr algn="just"/>
            <a:r>
              <a:rPr lang="en-US" sz="3200" baseline="30000" dirty="0">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but this is what was spoken of through the prophet Joel: </a:t>
            </a: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a:t>
            </a:r>
            <a:r>
              <a:rPr lang="en-US" sz="3200" cap="small" dirty="0">
                <a:latin typeface="Calibri" panose="020F0502020204030204" pitchFamily="34" charset="0"/>
                <a:cs typeface="Calibri" panose="020F0502020204030204" pitchFamily="34" charset="0"/>
              </a:rPr>
              <a:t>And it shall be in the last days</a:t>
            </a:r>
            <a:r>
              <a:rPr lang="en-US" sz="3200" dirty="0">
                <a:latin typeface="Calibri" panose="020F0502020204030204" pitchFamily="34" charset="0"/>
                <a:cs typeface="Calibri" panose="020F0502020204030204" pitchFamily="34" charset="0"/>
              </a:rPr>
              <a:t>,’ God says, ‘</a:t>
            </a:r>
            <a:r>
              <a:rPr lang="en-US" sz="3200" cap="small" dirty="0">
                <a:latin typeface="Calibri" panose="020F0502020204030204" pitchFamily="34" charset="0"/>
                <a:cs typeface="Calibri" panose="020F0502020204030204" pitchFamily="34" charset="0"/>
              </a:rPr>
              <a:t>That I will pour forth of My Spirit on all</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mankind</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sons and your daughters shall prophesy</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young men shall see visions</a:t>
            </a:r>
            <a:r>
              <a:rPr lang="en-US" sz="3200" dirty="0">
                <a:latin typeface="Calibri" panose="020F0502020204030204" pitchFamily="34" charset="0"/>
                <a:cs typeface="Calibri" panose="020F0502020204030204" pitchFamily="34" charset="0"/>
              </a:rPr>
              <a:t>, </a:t>
            </a:r>
            <a:r>
              <a:rPr lang="en-US" sz="3200" cap="small" dirty="0">
                <a:latin typeface="Calibri" panose="020F0502020204030204" pitchFamily="34" charset="0"/>
                <a:cs typeface="Calibri" panose="020F0502020204030204" pitchFamily="34" charset="0"/>
              </a:rPr>
              <a:t>And your old men shall dream dreams</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18 </a:t>
            </a:r>
            <a:r>
              <a:rPr lang="en-US" sz="3200" cap="small" dirty="0">
                <a:latin typeface="Calibri" panose="020F0502020204030204" pitchFamily="34" charset="0"/>
                <a:cs typeface="Calibri" panose="020F0502020204030204" pitchFamily="34" charset="0"/>
              </a:rPr>
              <a:t>Even on My bond slaves, both men and women</a:t>
            </a:r>
            <a:r>
              <a:rPr lang="en-US" sz="3200" dirty="0">
                <a:latin typeface="Calibri" panose="020F0502020204030204" pitchFamily="34" charset="0"/>
                <a:cs typeface="Calibri" panose="020F0502020204030204" pitchFamily="34" charset="0"/>
              </a:rPr>
              <a:t>, I </a:t>
            </a:r>
            <a:r>
              <a:rPr lang="en-US" sz="3200" cap="small" dirty="0">
                <a:latin typeface="Calibri" panose="020F0502020204030204" pitchFamily="34" charset="0"/>
                <a:cs typeface="Calibri" panose="020F0502020204030204" pitchFamily="34" charset="0"/>
              </a:rPr>
              <a:t>will in those days pour forth of My Spirit</a:t>
            </a:r>
            <a:r>
              <a:rPr lang="en-US" sz="3200" dirty="0">
                <a:latin typeface="Calibri" panose="020F0502020204030204" pitchFamily="34" charset="0"/>
                <a:cs typeface="Calibri" panose="020F0502020204030204" pitchFamily="34" charset="0"/>
              </a:rPr>
              <a:t> And they shall prophesy, </a:t>
            </a:r>
            <a:r>
              <a:rPr lang="en-US" sz="3200" baseline="30000" dirty="0">
                <a:latin typeface="Calibri" panose="020F0502020204030204" pitchFamily="34" charset="0"/>
                <a:cs typeface="Calibri" panose="020F0502020204030204" pitchFamily="34" charset="0"/>
              </a:rPr>
              <a:t>19</a:t>
            </a:r>
            <a:r>
              <a:rPr lang="en-US" sz="3200" dirty="0">
                <a:latin typeface="Calibri" panose="020F0502020204030204" pitchFamily="34" charset="0"/>
                <a:cs typeface="Calibri" panose="020F0502020204030204" pitchFamily="34" charset="0"/>
              </a:rPr>
              <a:t> ‘And I will grant wonders in …</a:t>
            </a:r>
          </a:p>
        </p:txBody>
      </p:sp>
    </p:spTree>
    <p:extLst>
      <p:ext uri="{BB962C8B-B14F-4D97-AF65-F5344CB8AC3E}">
        <p14:creationId xmlns:p14="http://schemas.microsoft.com/office/powerpoint/2010/main" val="420624843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23652</TotalTime>
  <Words>2246</Words>
  <Application>Microsoft Office PowerPoint</Application>
  <PresentationFormat>On-screen Show (4:3)</PresentationFormat>
  <Paragraphs>277</Paragraphs>
  <Slides>66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Times New Roman</vt:lpstr>
      <vt:lpstr>Wingdings</vt:lpstr>
      <vt:lpstr>Azure</vt:lpstr>
      <vt:lpstr>PowerPoint Presentation</vt:lpstr>
      <vt:lpstr>The Coming Kingdom Chapter 18</vt:lpstr>
      <vt:lpstr>Kingdom Study Outline</vt:lpstr>
      <vt:lpstr>Response to Kingdom Now Problem Passages</vt:lpstr>
      <vt:lpstr>Acts 2 The Beginning of the Church Age</vt:lpstr>
      <vt:lpstr>Acts 2 The Beginning of the Church Age</vt:lpstr>
      <vt:lpstr>Acts 2 The Beginning of the Church Age</vt:lpstr>
      <vt:lpstr>Acts 2 The Beginning of the Church Age</vt:lpstr>
      <vt:lpstr>PowerPoint Presentation</vt:lpstr>
      <vt:lpstr>PowerPoint Presentation</vt:lpstr>
      <vt:lpstr>PowerPoint Presentation</vt:lpstr>
      <vt:lpstr>How Was Joel 2 Fulfilled in Acts 2?  (Joel 2:28-32; Acts 2:16-21)</vt:lpstr>
      <vt:lpstr>How Was Joel 2 Fulfilled in Acts 2?  (Joel 2:28-32; Acts 2:16-21)</vt:lpstr>
      <vt:lpstr>PowerPoint Presentation</vt:lpstr>
      <vt:lpstr>How Was Joel 2 Fulfilled in Acts 2?  (Joel 2:28-32; Acts 2:16-21)</vt:lpstr>
      <vt:lpstr>PowerPoint Presentation</vt:lpstr>
      <vt:lpstr>PowerPoint Presentation</vt:lpstr>
      <vt:lpstr>How Was Joel 2 Fulfilled in Acts 2?  (Joel 2:28-32; Acts 2:16-21)</vt:lpstr>
      <vt:lpstr>PowerPoint Presentation</vt:lpstr>
      <vt:lpstr>PowerPoint Presentation</vt:lpstr>
      <vt:lpstr>How Was Joel 2 Fulfilled in Acts 2?  (Joel 2:28-32; Acts 2:16-21)</vt:lpstr>
      <vt:lpstr>Acts 2 The Beginning of the Church Age</vt:lpstr>
      <vt:lpstr>PowerPoint Presentation</vt:lpstr>
      <vt:lpstr>4. Analogical Fulfillment View (Joel 2:28-32; Acts 2:16-21)</vt:lpstr>
      <vt:lpstr>4. Analogical Fulfillment View (Joel 2:28-32; Acts 2:16-21)</vt:lpstr>
      <vt:lpstr>PowerPoint Presentation</vt:lpstr>
      <vt:lpstr>PowerPoint Presentation</vt:lpstr>
      <vt:lpstr>PowerPoint Presentation</vt:lpstr>
      <vt:lpstr>PowerPoint Presentation</vt:lpstr>
      <vt:lpstr>PowerPoint Presentation</vt:lpstr>
      <vt:lpstr>PowerPoint Presentation</vt:lpstr>
      <vt:lpstr>Romans Outline</vt:lpstr>
      <vt:lpstr>Sovereignty (Rom 9–11)</vt:lpstr>
      <vt:lpstr>PowerPoint Presentation</vt:lpstr>
      <vt:lpstr>PowerPoint Presentation</vt:lpstr>
      <vt:lpstr>PowerPoint Presentation</vt:lpstr>
      <vt:lpstr>4. Analogical Fulfillment View (Joel 2:28-32; Acts 2:16-21)</vt:lpstr>
      <vt:lpstr>PowerPoint Presentation</vt:lpstr>
      <vt:lpstr>PowerPoint Presentation</vt:lpstr>
      <vt:lpstr>PowerPoint Presentation</vt:lpstr>
      <vt:lpstr>PowerPoint Presentation</vt:lpstr>
      <vt:lpstr>4. Analogical Fulfillment View (Joel 2:28-32; Acts 2:16-21)</vt:lpstr>
      <vt:lpstr>Acts 2 The Beginning of the Church Age</vt:lpstr>
      <vt:lpstr>4. Analogical Fulfillment View (Joel 2:28-32; Acts 2:16-21)</vt:lpstr>
      <vt:lpstr>PowerPoint Presentation</vt:lpstr>
      <vt:lpstr>PowerPoint Presentation</vt:lpstr>
      <vt:lpstr>4. Analogical Fulfillment View (Joel 2:28-32; Acts 2:16-21)</vt:lpstr>
      <vt:lpstr>PowerPoint Presentation</vt:lpstr>
      <vt:lpstr>4. Analogical Fulfillment View (Joel 2:28-32; Acts 2:16-21)</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4. Analogical Fulfillment View (Joel 2:28-32; Acts 2:16-21)</vt:lpstr>
      <vt:lpstr>PowerPoint Presentation</vt:lpstr>
      <vt:lpstr>PowerPoint Presentation</vt:lpstr>
      <vt:lpstr>PowerPoint Presentation</vt:lpstr>
      <vt:lpstr>4. Analogical Fulfillment View (Joel 2:28-32; Acts 2:16-21)</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2786</cp:revision>
  <cp:lastPrinted>2019-03-03T14:10:32Z</cp:lastPrinted>
  <dcterms:created xsi:type="dcterms:W3CDTF">2009-03-17T12:21:13Z</dcterms:created>
  <dcterms:modified xsi:type="dcterms:W3CDTF">2019-03-05T19:00:16Z</dcterms:modified>
</cp:coreProperties>
</file>