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92672" r:id="rId2"/>
  </p:sldMasterIdLst>
  <p:notesMasterIdLst>
    <p:notesMasterId r:id="rId51"/>
  </p:notesMasterIdLst>
  <p:handoutMasterIdLst>
    <p:handoutMasterId r:id="rId52"/>
  </p:handoutMasterIdLst>
  <p:sldIdLst>
    <p:sldId id="2781" r:id="rId3"/>
    <p:sldId id="4792" r:id="rId4"/>
    <p:sldId id="4207" r:id="rId5"/>
    <p:sldId id="4492" r:id="rId6"/>
    <p:sldId id="304" r:id="rId7"/>
    <p:sldId id="4846" r:id="rId8"/>
    <p:sldId id="4848" r:id="rId9"/>
    <p:sldId id="4803" r:id="rId10"/>
    <p:sldId id="4805" r:id="rId11"/>
    <p:sldId id="4793" r:id="rId12"/>
    <p:sldId id="4826" r:id="rId13"/>
    <p:sldId id="4498" r:id="rId14"/>
    <p:sldId id="4499" r:id="rId15"/>
    <p:sldId id="4827" r:id="rId16"/>
    <p:sldId id="4730" r:id="rId17"/>
    <p:sldId id="4729" r:id="rId18"/>
    <p:sldId id="4812" r:id="rId19"/>
    <p:sldId id="4828" r:id="rId20"/>
    <p:sldId id="4814" r:id="rId21"/>
    <p:sldId id="4829" r:id="rId22"/>
    <p:sldId id="4558" r:id="rId23"/>
    <p:sldId id="411" r:id="rId24"/>
    <p:sldId id="4815" r:id="rId25"/>
    <p:sldId id="4830" r:id="rId26"/>
    <p:sldId id="4817" r:id="rId27"/>
    <p:sldId id="4818" r:id="rId28"/>
    <p:sldId id="4831" r:id="rId29"/>
    <p:sldId id="4838" r:id="rId30"/>
    <p:sldId id="4845" r:id="rId31"/>
    <p:sldId id="4839" r:id="rId32"/>
    <p:sldId id="4840" r:id="rId33"/>
    <p:sldId id="4841" r:id="rId34"/>
    <p:sldId id="4842" r:id="rId35"/>
    <p:sldId id="4843" r:id="rId36"/>
    <p:sldId id="4837" r:id="rId37"/>
    <p:sldId id="4844" r:id="rId38"/>
    <p:sldId id="4819" r:id="rId39"/>
    <p:sldId id="4820" r:id="rId40"/>
    <p:sldId id="4832" r:id="rId41"/>
    <p:sldId id="4836" r:id="rId42"/>
    <p:sldId id="4834" r:id="rId43"/>
    <p:sldId id="4835" r:id="rId44"/>
    <p:sldId id="4822" r:id="rId45"/>
    <p:sldId id="4833" r:id="rId46"/>
    <p:sldId id="4823" r:id="rId47"/>
    <p:sldId id="4824" r:id="rId48"/>
    <p:sldId id="4758" r:id="rId49"/>
    <p:sldId id="4759" r:id="rId5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0000FF"/>
    <a:srgbClr val="000066"/>
    <a:srgbClr val="A50021"/>
    <a:srgbClr val="990099"/>
    <a:srgbClr val="006600"/>
    <a:srgbClr val="FF9900"/>
    <a:srgbClr val="00CC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3083" autoAdjust="0"/>
  </p:normalViewPr>
  <p:slideViewPr>
    <p:cSldViewPr>
      <p:cViewPr>
        <p:scale>
          <a:sx n="110" d="100"/>
          <a:sy n="110" d="100"/>
        </p:scale>
        <p:origin x="1536"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2/27/2019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2/27/2019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2/27/2019</a:t>
            </a:r>
            <a:endParaRPr lang="en-US" dirty="0"/>
          </a:p>
        </p:txBody>
      </p:sp>
    </p:spTree>
    <p:extLst>
      <p:ext uri="{BB962C8B-B14F-4D97-AF65-F5344CB8AC3E}">
        <p14:creationId xmlns:p14="http://schemas.microsoft.com/office/powerpoint/2010/main" val="26544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19847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35399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40154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792154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716971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72115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753771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26504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73912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97248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99552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268230909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37230895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04344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2328954"/>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175206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1" r:id="rId11"/>
    <p:sldLayoutId id="2147492669" r:id="rId12"/>
    <p:sldLayoutId id="2147492671"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2434758"/>
      </p:ext>
    </p:extLst>
  </p:cSld>
  <p:clrMap bg1="dk2" tx1="lt1" bg2="dk1" tx2="lt2" accent1="accent1" accent2="accent2" accent3="accent3" accent4="accent4" accent5="accent5" accent6="accent6" hlink="hlink" folHlink="folHlink"/>
  <p:sldLayoutIdLst>
    <p:sldLayoutId id="2147492673" r:id="rId1"/>
    <p:sldLayoutId id="2147492674" r:id="rId2"/>
    <p:sldLayoutId id="2147492675" r:id="rId3"/>
    <p:sldLayoutId id="2147492676" r:id="rId4"/>
    <p:sldLayoutId id="2147492677" r:id="rId5"/>
    <p:sldLayoutId id="2147492678" r:id="rId6"/>
    <p:sldLayoutId id="2147492679" r:id="rId7"/>
    <p:sldLayoutId id="2147492680" r:id="rId8"/>
    <p:sldLayoutId id="2147492681" r:id="rId9"/>
    <p:sldLayoutId id="2147492682" r:id="rId10"/>
    <p:sldLayoutId id="2147492683" r:id="rId11"/>
    <p:sldLayoutId id="2147492684" r:id="rId12"/>
    <p:sldLayoutId id="2147492685" r:id="rId13"/>
    <p:sldLayoutId id="2147492686" r:id="rId14"/>
  </p:sldLayoutIdLst>
  <p:transition/>
  <p:hf hdr="0" ftr="0" dt="0"/>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customXml" Target="../ink/ink7.xml"/><Relationship Id="rId1" Type="http://schemas.openxmlformats.org/officeDocument/2006/relationships/slideLayout" Target="../slideLayouts/slideLayout10.xml"/><Relationship Id="rId6" Type="http://schemas.openxmlformats.org/officeDocument/2006/relationships/customXml" Target="../ink/ink9.xml"/><Relationship Id="rId5" Type="http://schemas.openxmlformats.org/officeDocument/2006/relationships/image" Target="../media/image14.emf"/><Relationship Id="rId4" Type="http://schemas.openxmlformats.org/officeDocument/2006/relationships/customXml" Target="../ink/ink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12.xml"/><Relationship Id="rId2" Type="http://schemas.openxmlformats.org/officeDocument/2006/relationships/customXml" Target="../ink/ink10.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11.xml"/><Relationship Id="rId4" Type="http://schemas.openxmlformats.org/officeDocument/2006/relationships/image" Target="../media/image100.pn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15.xml"/><Relationship Id="rId2" Type="http://schemas.openxmlformats.org/officeDocument/2006/relationships/customXml" Target="../ink/ink13.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14.xml"/><Relationship Id="rId4" Type="http://schemas.openxmlformats.org/officeDocument/2006/relationships/image" Target="../media/image100.png"/><Relationship Id="rId9"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18.xml"/><Relationship Id="rId2" Type="http://schemas.openxmlformats.org/officeDocument/2006/relationships/customXml" Target="../ink/ink16.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17.xml"/><Relationship Id="rId4" Type="http://schemas.openxmlformats.org/officeDocument/2006/relationships/image" Target="../media/image100.png"/><Relationship Id="rId9" Type="http://schemas.openxmlformats.org/officeDocument/2006/relationships/image" Target="../media/image12.jpeg"/></Relationships>
</file>

<file path=ppt/slides/_rels/slide26.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21.xml"/><Relationship Id="rId2" Type="http://schemas.openxmlformats.org/officeDocument/2006/relationships/customXml" Target="../ink/ink19.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20.xml"/><Relationship Id="rId4" Type="http://schemas.openxmlformats.org/officeDocument/2006/relationships/image" Target="../media/image100.png"/><Relationship Id="rId9"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customXml" Target="../ink/ink22.xml"/><Relationship Id="rId1" Type="http://schemas.openxmlformats.org/officeDocument/2006/relationships/slideLayout" Target="../slideLayouts/slideLayout10.xml"/><Relationship Id="rId6" Type="http://schemas.openxmlformats.org/officeDocument/2006/relationships/customXml" Target="../ink/ink24.xml"/><Relationship Id="rId5" Type="http://schemas.openxmlformats.org/officeDocument/2006/relationships/image" Target="../media/image14.emf"/><Relationship Id="rId4" Type="http://schemas.openxmlformats.org/officeDocument/2006/relationships/customXml" Target="../ink/ink23.xml"/></Relationships>
</file>

<file path=ppt/slides/_rels/slide38.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27.xml"/><Relationship Id="rId2" Type="http://schemas.openxmlformats.org/officeDocument/2006/relationships/customXml" Target="../ink/ink25.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26.xml"/><Relationship Id="rId4" Type="http://schemas.openxmlformats.org/officeDocument/2006/relationships/image" Target="../media/image100.png"/><Relationship Id="rId9" Type="http://schemas.openxmlformats.org/officeDocument/2006/relationships/image" Target="../media/image12.jpeg"/></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0.xml"/><Relationship Id="rId2" Type="http://schemas.openxmlformats.org/officeDocument/2006/relationships/customXml" Target="../ink/ink28.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29.xml"/><Relationship Id="rId4" Type="http://schemas.openxmlformats.org/officeDocument/2006/relationships/image" Target="../media/image100.png"/><Relationship Id="rId9" Type="http://schemas.openxmlformats.org/officeDocument/2006/relationships/image" Target="../media/image12.jpeg"/></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3.xml"/><Relationship Id="rId2" Type="http://schemas.openxmlformats.org/officeDocument/2006/relationships/customXml" Target="../ink/ink31.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2.xml"/><Relationship Id="rId4" Type="http://schemas.openxmlformats.org/officeDocument/2006/relationships/image" Target="../media/image100.png"/><Relationship Id="rId9" Type="http://schemas.openxmlformats.org/officeDocument/2006/relationships/image" Target="../media/image12.jpeg"/></Relationships>
</file>

<file path=ppt/slides/_rels/slide46.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6.xml"/><Relationship Id="rId2" Type="http://schemas.openxmlformats.org/officeDocument/2006/relationships/customXml" Target="../ink/ink34.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5.xml"/><Relationship Id="rId4" Type="http://schemas.openxmlformats.org/officeDocument/2006/relationships/image" Target="../media/image100.png"/><Relationship Id="rId9" Type="http://schemas.openxmlformats.org/officeDocument/2006/relationships/image" Target="../media/image1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xml"/><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2.xml"/><Relationship Id="rId4" Type="http://schemas.openxmlformats.org/officeDocument/2006/relationships/image" Target="../media/image100.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50392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80160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Luke 1:32-33</a:t>
            </a:r>
          </a:p>
          <a:p>
            <a:pPr algn="just"/>
            <a:r>
              <a:rPr lang="en-US" sz="3200" dirty="0">
                <a:effectLst>
                  <a:outerShdw blurRad="38100" dist="38100" dir="2700000" algn="tl">
                    <a:srgbClr val="000000">
                      <a:alpha val="43137"/>
                    </a:srgbClr>
                  </a:outerShdw>
                </a:effectLst>
                <a:latin typeface="Calibri" panose="020F0502020204030204" pitchFamily="34" charset="0"/>
              </a:rPr>
              <a:t>“He will be great and will be called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Son of the Most High</a:t>
            </a:r>
            <a:r>
              <a:rPr lang="en-US" sz="3200" dirty="0">
                <a:effectLst>
                  <a:outerShdw blurRad="38100" dist="38100" dir="2700000" algn="tl">
                    <a:srgbClr val="000000">
                      <a:alpha val="43137"/>
                    </a:srgbClr>
                  </a:outerShdw>
                </a:effectLst>
                <a:latin typeface="Calibri" panose="020F0502020204030204" pitchFamily="34" charset="0"/>
              </a:rPr>
              <a:t>; and the Lord God will give Him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throne of His father David</a:t>
            </a:r>
            <a:r>
              <a:rPr lang="en-US" sz="3200" dirty="0">
                <a:effectLst>
                  <a:outerShdw blurRad="38100" dist="38100" dir="2700000" algn="tl">
                    <a:srgbClr val="000000">
                      <a:alpha val="43137"/>
                    </a:srgbClr>
                  </a:outerShdw>
                </a:effectLst>
                <a:latin typeface="Calibri" panose="020F0502020204030204" pitchFamily="34" charset="0"/>
              </a:rPr>
              <a:t>; and He will reign over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house of Jacob</a:t>
            </a:r>
            <a:r>
              <a:rPr lang="en-US" sz="3200" dirty="0">
                <a:effectLst>
                  <a:outerShdw blurRad="38100" dist="38100" dir="2700000" algn="tl">
                    <a:srgbClr val="000000">
                      <a:alpha val="43137"/>
                    </a:srgbClr>
                  </a:outerShdw>
                </a:effectLst>
                <a:latin typeface="Calibri" panose="020F0502020204030204" pitchFamily="34" charset="0"/>
              </a:rPr>
              <a:t> forever, and His kingdom will have no end.”</a:t>
            </a:r>
          </a:p>
        </p:txBody>
      </p:sp>
      <p:pic>
        <p:nvPicPr>
          <p:cNvPr id="5" name="Picture 4">
            <a:extLst>
              <a:ext uri="{FF2B5EF4-FFF2-40B4-BE49-F238E27FC236}">
                <a16:creationId xmlns:a16="http://schemas.microsoft.com/office/drawing/2014/main" id="{80F099F2-5FA0-4114-909F-A7D5D455CBFF}"/>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269441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45720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“The ‘throne of David’ here is not God’s throne in heaven, nor is the ‘house of Jacob’ a reference to the Christian church. As Godet rightly observed: ‘These expressions in the mouth of the angel keep their natural and literal sense. It is, indeed, the theocratic royalty and the Israelitish people, neither more nor less, that are in question here; Mary could have understood these expressions in no other way.’”</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282.</a:t>
            </a:r>
          </a:p>
        </p:txBody>
      </p:sp>
    </p:spTree>
    <p:extLst>
      <p:ext uri="{BB962C8B-B14F-4D97-AF65-F5344CB8AC3E}">
        <p14:creationId xmlns:p14="http://schemas.microsoft.com/office/powerpoint/2010/main" val="2338330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15337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2:30</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so, because he was a prophet and knew that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had sworn to him with an oath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seat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his descendants on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33D1485-7A23-43A3-89C1-7ADA1C64DE3D}"/>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368934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2:34-35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it was not David who ascended into heaven, but he himself says: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said to my 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My right hand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I make Your enemies a footstool for Your feet.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BD5FF3C-75A1-4A3F-832E-1178EB49B2BF}"/>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3984633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1675092596"/>
              </p:ext>
            </p:extLst>
          </p:nvPr>
        </p:nvGraphicFramePr>
        <p:xfrm>
          <a:off x="76200" y="1524000"/>
          <a:ext cx="8991600" cy="4495800"/>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3561167396"/>
                    </a:ext>
                  </a:extLst>
                </a:gridCol>
                <a:gridCol w="3175000">
                  <a:extLst>
                    <a:ext uri="{9D8B030D-6E8A-4147-A177-3AD203B41FA5}">
                      <a16:colId xmlns:a16="http://schemas.microsoft.com/office/drawing/2014/main" val="980899094"/>
                    </a:ext>
                  </a:extLst>
                </a:gridCol>
                <a:gridCol w="2997200">
                  <a:extLst>
                    <a:ext uri="{9D8B030D-6E8A-4147-A177-3AD203B41FA5}">
                      <a16:colId xmlns:a16="http://schemas.microsoft.com/office/drawing/2014/main" val="2934671267"/>
                    </a:ext>
                  </a:extLst>
                </a:gridCol>
              </a:tblGrid>
              <a:tr h="838200">
                <a:tc>
                  <a:txBody>
                    <a:bodyPr/>
                    <a:lstStyle/>
                    <a:p>
                      <a:pPr marL="112713" indent="0" algn="l" rtl="0" fontAlgn="base">
                        <a:spcBef>
                          <a:spcPts val="0"/>
                        </a:spcBef>
                        <a:spcAft>
                          <a:spcPts val="1200"/>
                        </a:spcAft>
                      </a:pPr>
                      <a:r>
                        <a:rPr lang="en-US" sz="4000" b="0" kern="1200" dirty="0">
                          <a:solidFill>
                            <a:srgbClr val="00FFFF"/>
                          </a:solidFill>
                          <a:effectLst/>
                          <a:latin typeface="Calibri" panose="020F0502020204030204" pitchFamily="34" charset="0"/>
                          <a:ea typeface="+mj-ea"/>
                          <a:cs typeface="Calibri" panose="020F0502020204030204" pitchFamily="34" charset="0"/>
                        </a:rPr>
                        <a:t>Verse:</a:t>
                      </a:r>
                    </a:p>
                  </a:txBody>
                  <a:tcPr anchor="ctr"/>
                </a:tc>
                <a:tc>
                  <a:txBody>
                    <a:bodyPr/>
                    <a:lstStyle/>
                    <a:p>
                      <a:pPr algn="ctr" rtl="0" fontAlgn="base">
                        <a:spcBef>
                          <a:spcPts val="0"/>
                        </a:spcBef>
                        <a:spcAft>
                          <a:spcPts val="1200"/>
                        </a:spcAft>
                      </a:pPr>
                      <a:r>
                        <a:rPr lang="en-US" sz="4000" b="0" kern="1200" dirty="0">
                          <a:solidFill>
                            <a:srgbClr val="00FFFF"/>
                          </a:solidFill>
                          <a:effectLst/>
                          <a:latin typeface="Calibri" panose="020F0502020204030204" pitchFamily="34" charset="0"/>
                          <a:ea typeface="+mj-ea"/>
                          <a:cs typeface="Calibri" panose="020F0502020204030204" pitchFamily="34" charset="0"/>
                        </a:rPr>
                        <a:t>Acts 2:30</a:t>
                      </a:r>
                    </a:p>
                  </a:txBody>
                  <a:tcPr anchor="ctr"/>
                </a:tc>
                <a:tc>
                  <a:txBody>
                    <a:bodyPr/>
                    <a:lstStyle/>
                    <a:p>
                      <a:pPr algn="ctr" rtl="0" fontAlgn="base">
                        <a:spcBef>
                          <a:spcPts val="0"/>
                        </a:spcBef>
                        <a:spcAft>
                          <a:spcPts val="1200"/>
                        </a:spcAft>
                      </a:pPr>
                      <a:r>
                        <a:rPr lang="en-US" sz="4000" b="0" kern="1200" dirty="0">
                          <a:solidFill>
                            <a:srgbClr val="00FFFF"/>
                          </a:solidFill>
                          <a:effectLst/>
                          <a:latin typeface="Calibri" panose="020F0502020204030204" pitchFamily="34" charset="0"/>
                          <a:ea typeface="+mj-ea"/>
                          <a:cs typeface="Calibri" panose="020F0502020204030204" pitchFamily="34" charset="0"/>
                        </a:rPr>
                        <a:t>Acts 2:34</a:t>
                      </a:r>
                    </a:p>
                  </a:txBody>
                  <a:tcPr anchor="ctr"/>
                </a:tc>
                <a:extLst>
                  <a:ext uri="{0D108BD9-81ED-4DB2-BD59-A6C34878D82A}">
                    <a16:rowId xmlns:a16="http://schemas.microsoft.com/office/drawing/2014/main" val="2178549750"/>
                  </a:ext>
                </a:extLst>
              </a:tr>
              <a:tr h="914400">
                <a:tc>
                  <a:txBody>
                    <a:bodyPr/>
                    <a:lstStyle/>
                    <a:p>
                      <a:pPr marL="112713" indent="0" algn="l"/>
                      <a:r>
                        <a:rPr lang="en-US" sz="3600" b="1" dirty="0">
                          <a:latin typeface="Calibri" panose="020F0502020204030204" pitchFamily="34" charset="0"/>
                          <a:cs typeface="Calibri" panose="020F0502020204030204" pitchFamily="34" charset="0"/>
                        </a:rPr>
                        <a:t>Psalm</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132:11</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110:1</a:t>
                      </a:r>
                    </a:p>
                  </a:txBody>
                  <a:tcPr anchor="ctr"/>
                </a:tc>
                <a:extLst>
                  <a:ext uri="{0D108BD9-81ED-4DB2-BD59-A6C34878D82A}">
                    <a16:rowId xmlns:a16="http://schemas.microsoft.com/office/drawing/2014/main" val="1738947076"/>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Verb:</a:t>
                      </a:r>
                    </a:p>
                  </a:txBody>
                  <a:tcPr anchor="ctr"/>
                </a:tc>
                <a:tc>
                  <a:txBody>
                    <a:bodyPr/>
                    <a:lstStyle/>
                    <a:p>
                      <a:pPr algn="ctr"/>
                      <a:r>
                        <a:rPr lang="en-US" sz="3600" b="1" kern="1200" dirty="0" err="1">
                          <a:solidFill>
                            <a:srgbClr val="C00000"/>
                          </a:solidFill>
                          <a:latin typeface="Calibri" panose="020F0502020204030204" pitchFamily="34" charset="0"/>
                          <a:ea typeface="+mn-ea"/>
                          <a:cs typeface="Calibri" panose="020F0502020204030204" pitchFamily="34" charset="0"/>
                        </a:rPr>
                        <a:t>kathízō</a:t>
                      </a:r>
                      <a:endParaRPr lang="en-US" sz="3600" b="1" kern="1200" dirty="0">
                        <a:solidFill>
                          <a:srgbClr val="C00000"/>
                        </a:solidFill>
                        <a:latin typeface="Calibri" panose="020F0502020204030204" pitchFamily="34" charset="0"/>
                        <a:ea typeface="+mn-ea"/>
                        <a:cs typeface="Calibri" panose="020F0502020204030204" pitchFamily="34" charset="0"/>
                      </a:endParaRPr>
                    </a:p>
                  </a:txBody>
                  <a:tcPr anchor="ctr"/>
                </a:tc>
                <a:tc>
                  <a:txBody>
                    <a:bodyPr/>
                    <a:lstStyle/>
                    <a:p>
                      <a:pPr algn="ctr"/>
                      <a:r>
                        <a:rPr lang="en-US" sz="3600" b="1" kern="1200" dirty="0" err="1">
                          <a:solidFill>
                            <a:srgbClr val="0000FF"/>
                          </a:solidFill>
                          <a:latin typeface="Calibri" panose="020F0502020204030204" pitchFamily="34" charset="0"/>
                          <a:ea typeface="+mn-ea"/>
                          <a:cs typeface="Calibri" panose="020F0502020204030204" pitchFamily="34" charset="0"/>
                        </a:rPr>
                        <a:t>káthēmai</a:t>
                      </a:r>
                      <a:endParaRPr lang="en-US" sz="3600" b="1" kern="1200" dirty="0">
                        <a:solidFill>
                          <a:srgbClr val="0000FF"/>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199476003"/>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Kind of verb:</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Transitive</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Intransitive</a:t>
                      </a:r>
                    </a:p>
                  </a:txBody>
                  <a:tcPr anchor="ctr"/>
                </a:tc>
                <a:extLst>
                  <a:ext uri="{0D108BD9-81ED-4DB2-BD59-A6C34878D82A}">
                    <a16:rowId xmlns:a16="http://schemas.microsoft.com/office/drawing/2014/main" val="2593988310"/>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Translation</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To seat or place</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To sit</a:t>
                      </a:r>
                    </a:p>
                  </a:txBody>
                  <a:tcPr anchor="ctr"/>
                </a:tc>
                <a:extLst>
                  <a:ext uri="{0D108BD9-81ED-4DB2-BD59-A6C34878D82A}">
                    <a16:rowId xmlns:a16="http://schemas.microsoft.com/office/drawing/2014/main" val="3316920980"/>
                  </a:ext>
                </a:extLst>
              </a:tr>
            </a:tbl>
          </a:graphicData>
        </a:graphic>
      </p:graphicFrame>
      <p:sp>
        <p:nvSpPr>
          <p:cNvPr id="4" name="Title 1">
            <a:extLst>
              <a:ext uri="{FF2B5EF4-FFF2-40B4-BE49-F238E27FC236}">
                <a16:creationId xmlns:a16="http://schemas.microsoft.com/office/drawing/2014/main" id="{6D785030-2CCA-4B96-A138-2D23F7BBDD1B}"/>
              </a:ext>
            </a:extLst>
          </p:cNvPr>
          <p:cNvSpPr txBox="1">
            <a:spLocks/>
          </p:cNvSpPr>
          <p:nvPr/>
        </p:nvSpPr>
        <p:spPr bwMode="auto">
          <a:xfrm>
            <a:off x="113110" y="228600"/>
            <a:ext cx="8917781"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defRPr/>
            </a:pPr>
            <a:r>
              <a:rPr lang="en-US" altLang="en-US" dirty="0">
                <a:solidFill>
                  <a:schemeClr val="tx2"/>
                </a:solidFill>
                <a:effectLst>
                  <a:outerShdw blurRad="38100" dist="38100" dir="2700000" algn="tl">
                    <a:srgbClr val="000000">
                      <a:alpha val="43137"/>
                    </a:srgbClr>
                  </a:outerShdw>
                </a:effectLst>
                <a:ea typeface="+mj-ea"/>
                <a:cs typeface="+mj-cs"/>
              </a:rPr>
              <a:t>Is Jesus Now Reigning from David’s Throne? </a:t>
            </a:r>
            <a:br>
              <a:rPr lang="en-US" altLang="en-US" sz="3600"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(Acts 2)</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021376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
        <p:nvSpPr>
          <p:cNvPr id="8" name="Title 1">
            <a:extLst>
              <a:ext uri="{FF2B5EF4-FFF2-40B4-BE49-F238E27FC236}">
                <a16:creationId xmlns:a16="http://schemas.microsoft.com/office/drawing/2014/main" id="{2FD34C5A-4600-4E1A-B2DD-939CDD415335}"/>
              </a:ext>
            </a:extLst>
          </p:cNvPr>
          <p:cNvSpPr txBox="1">
            <a:spLocks/>
          </p:cNvSpPr>
          <p:nvPr/>
        </p:nvSpPr>
        <p:spPr bwMode="auto">
          <a:xfrm>
            <a:off x="113110" y="228600"/>
            <a:ext cx="8917781"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defRPr/>
            </a:pPr>
            <a:r>
              <a:rPr lang="en-US" altLang="en-US" dirty="0">
                <a:solidFill>
                  <a:schemeClr val="tx2"/>
                </a:solidFill>
                <a:effectLst>
                  <a:outerShdw blurRad="38100" dist="38100" dir="2700000" algn="tl">
                    <a:srgbClr val="000000">
                      <a:alpha val="43137"/>
                    </a:srgbClr>
                  </a:outerShdw>
                </a:effectLst>
                <a:ea typeface="+mj-ea"/>
                <a:cs typeface="+mj-cs"/>
              </a:rPr>
              <a:t>Is Jesus Now Reigning from David’s Throne? </a:t>
            </a:r>
            <a:br>
              <a:rPr lang="en-US" altLang="en-US" sz="3600"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(Acts 2)</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765896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199"/>
            <a:ext cx="9144000" cy="4261379"/>
          </a:xfrm>
        </p:spPr>
        <p:txBody>
          <a:bodyPr/>
          <a:lstStyle/>
          <a:p>
            <a:pPr marL="0" indent="0" algn="just">
              <a:buNone/>
            </a:pPr>
            <a:r>
              <a:rPr lang="en-US" sz="2600" dirty="0">
                <a:effectLst>
                  <a:outerShdw blurRad="38100" dist="38100" dir="2700000" algn="tl">
                    <a:srgbClr val="000000">
                      <a:alpha val="43137"/>
                    </a:srgbClr>
                  </a:outerShdw>
                </a:effectLst>
              </a:rPr>
              <a:t>“Technical considerations aside, the use of a verb for sitting proves nothing about whether or not the two thrones are to be identified. What else does one do on a throne? Suppose that one states, “Mr. Smith is destined to sit in the governor’s chair in Austin and currently is sitting in the chair of the Chief Justice of the Texas Supreme Court.” Would anyone ever conclude from this that the words “sit” and “sitting” intimate that the two chairs in question are identical? Obviously not.”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81100" y="202793"/>
            <a:ext cx="678180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176.</a:t>
            </a:r>
          </a:p>
        </p:txBody>
      </p:sp>
      <p:pic>
        <p:nvPicPr>
          <p:cNvPr id="8" name="Picture 2" descr="Image result for zane hodges">
            <a:extLst>
              <a:ext uri="{FF2B5EF4-FFF2-40B4-BE49-F238E27FC236}">
                <a16:creationId xmlns:a16="http://schemas.microsoft.com/office/drawing/2014/main" id="{82115A21-7147-4F13-BD2F-581EFAC32ED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4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18</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03859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74317"/>
          <a:ext cx="8839200" cy="6309366"/>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1549078">
                  <a:extLst>
                    <a:ext uri="{9D8B030D-6E8A-4147-A177-3AD203B41FA5}">
                      <a16:colId xmlns:a16="http://schemas.microsoft.com/office/drawing/2014/main" val="416673137"/>
                    </a:ext>
                  </a:extLst>
                </a:gridCol>
                <a:gridCol w="2349661">
                  <a:extLst>
                    <a:ext uri="{9D8B030D-6E8A-4147-A177-3AD203B41FA5}">
                      <a16:colId xmlns:a16="http://schemas.microsoft.com/office/drawing/2014/main" val="3259655191"/>
                    </a:ext>
                  </a:extLst>
                </a:gridCol>
                <a:gridCol w="2349661">
                  <a:extLst>
                    <a:ext uri="{9D8B030D-6E8A-4147-A177-3AD203B41FA5}">
                      <a16:colId xmlns:a16="http://schemas.microsoft.com/office/drawing/2014/main" val="107138225"/>
                    </a:ext>
                  </a:extLst>
                </a:gridCol>
              </a:tblGrid>
              <a:tr h="685800">
                <a:tc gridSpan="4">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Levitical Feasts (Lev. 23)</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endParaRPr lang="en-US" sz="2000" b="1"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extLst>
                  <a:ext uri="{0D108BD9-81ED-4DB2-BD59-A6C34878D82A}">
                    <a16:rowId xmlns:a16="http://schemas.microsoft.com/office/drawing/2014/main" val="1440537022"/>
                  </a:ext>
                </a:extLst>
              </a:tr>
              <a:tr h="6858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Feast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Season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Purpose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Type</a:t>
                      </a:r>
                    </a:p>
                  </a:txBody>
                  <a:tcPr marT="45723" marB="45723" anchor="ctr" horzOverflow="overflow"/>
                </a:tc>
                <a:extLst>
                  <a:ext uri="{0D108BD9-81ED-4DB2-BD59-A6C34878D82A}">
                    <a16:rowId xmlns:a16="http://schemas.microsoft.com/office/drawing/2014/main" val="145959785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Passover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Redemption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5:7</a:t>
                      </a:r>
                    </a:p>
                  </a:txBody>
                  <a:tcPr marT="45723" marB="45723" anchor="ctr" horzOverflow="overflow"/>
                </a:tc>
                <a:extLst>
                  <a:ext uri="{0D108BD9-81ED-4DB2-BD59-A6C34878D82A}">
                    <a16:rowId xmlns:a16="http://schemas.microsoft.com/office/drawing/2014/main" val="419009395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Unleavened Bread</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Separation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John 6:35</a:t>
                      </a:r>
                    </a:p>
                  </a:txBody>
                  <a:tcPr marT="45723" marB="45723" anchor="ctr" horzOverflow="overflow"/>
                </a:tc>
                <a:extLst>
                  <a:ext uri="{0D108BD9-81ED-4DB2-BD59-A6C34878D82A}">
                    <a16:rowId xmlns:a16="http://schemas.microsoft.com/office/drawing/2014/main" val="108508186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fruits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15:20</a:t>
                      </a:r>
                    </a:p>
                  </a:txBody>
                  <a:tcPr marT="45723" marB="45723" anchor="ctr" horzOverflow="overflow"/>
                </a:tc>
                <a:extLst>
                  <a:ext uri="{0D108BD9-81ED-4DB2-BD59-A6C34878D82A}">
                    <a16:rowId xmlns:a16="http://schemas.microsoft.com/office/drawing/2014/main" val="3070623534"/>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u="sng" kern="1200" dirty="0">
                          <a:solidFill>
                            <a:schemeClr val="bg2"/>
                          </a:solidFill>
                          <a:latin typeface="Calibri" panose="020F0502020204030204" pitchFamily="34" charset="0"/>
                          <a:ea typeface="+mn-ea"/>
                          <a:cs typeface="+mn-cs"/>
                        </a:rPr>
                        <a:t>Pentecost</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Acts 2:1-4</a:t>
                      </a:r>
                    </a:p>
                  </a:txBody>
                  <a:tcPr marT="45723" marB="45723" anchor="ctr" horzOverflow="overflow">
                    <a:solidFill>
                      <a:srgbClr val="FFFFCC"/>
                    </a:solidFill>
                  </a:tcPr>
                </a:tc>
                <a:extLst>
                  <a:ext uri="{0D108BD9-81ED-4DB2-BD59-A6C34878D82A}">
                    <a16:rowId xmlns:a16="http://schemas.microsoft.com/office/drawing/2014/main" val="93468676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Trumpets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New Year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Matt. 24:31</a:t>
                      </a:r>
                    </a:p>
                  </a:txBody>
                  <a:tcPr marT="45723" marB="45723" anchor="ctr" horzOverflow="overflow"/>
                </a:tc>
                <a:extLst>
                  <a:ext uri="{0D108BD9-81ED-4DB2-BD59-A6C34878D82A}">
                    <a16:rowId xmlns:a16="http://schemas.microsoft.com/office/drawing/2014/main" val="2215589415"/>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Atonement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Lev 16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12:10</a:t>
                      </a:r>
                    </a:p>
                  </a:txBody>
                  <a:tcPr marT="45723" marB="45723" anchor="ctr" horzOverflow="overflow"/>
                </a:tc>
                <a:extLst>
                  <a:ext uri="{0D108BD9-81ED-4DB2-BD59-A6C34878D82A}">
                    <a16:rowId xmlns:a16="http://schemas.microsoft.com/office/drawing/2014/main" val="3144159118"/>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Booths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Wilderness provision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14:16-18</a:t>
                      </a:r>
                    </a:p>
                  </a:txBody>
                  <a:tcPr marT="45723" marB="45723"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91061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357172"/>
            <a:ext cx="8686800" cy="614365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5257801"/>
          </a:xfrm>
        </p:spPr>
        <p:txBody>
          <a:bodyPr/>
          <a:lstStyle/>
          <a:p>
            <a:pPr marL="0" indent="0" algn="just">
              <a:buNone/>
            </a:pPr>
            <a:r>
              <a:rPr lang="en-US" sz="2600" dirty="0">
                <a:effectLst>
                  <a:outerShdw blurRad="38100" dist="38100" dir="2700000" algn="tl">
                    <a:srgbClr val="000000">
                      <a:alpha val="43137"/>
                    </a:srgbClr>
                  </a:outerShdw>
                </a:effectLst>
              </a:rPr>
              <a:t>“</a:t>
            </a:r>
            <a:r>
              <a:rPr lang="en-US" sz="2600" dirty="0">
                <a:effectLst/>
              </a:rPr>
              <a:t>It is perfectly safe to say that no one in Peter’s day could have been expected to glean from his words that somehow the throne of David and God’s extraterrestrial throne were to be identified. </a:t>
            </a:r>
            <a:r>
              <a:rPr lang="en-US" sz="2600" b="1" u="sng" dirty="0">
                <a:solidFill>
                  <a:srgbClr val="FFFFCC"/>
                </a:solidFill>
                <a:effectLst/>
              </a:rPr>
              <a:t>For that idea to be clear, it would have to be stated directly. But Peter does not do that here, nor does any writer anywhere else in the New Testament</a:t>
            </a:r>
            <a:r>
              <a:rPr lang="en-US" sz="2600" dirty="0">
                <a:effectLst/>
              </a:rPr>
              <a:t>. What is truly relevant is Bock’s observation that the quotation found in verse 30 comes from a Psalm (132) “which is strongly </a:t>
            </a:r>
            <a:r>
              <a:rPr lang="en-US" sz="2600" dirty="0" err="1">
                <a:effectLst/>
              </a:rPr>
              <a:t>Israeliteish</a:t>
            </a:r>
            <a:r>
              <a:rPr lang="en-US" sz="2600" dirty="0">
                <a:effectLst/>
              </a:rPr>
              <a:t> in tone.” This, of course, is precisely what we saw in connection with Luke’s first reference to the throne of David in Luke 1:28–33. The true character of the Davidic throne is that it is indeed </a:t>
            </a:r>
            <a:r>
              <a:rPr lang="en-US" sz="2600" dirty="0" err="1">
                <a:effectLst/>
              </a:rPr>
              <a:t>Israeliteish</a:t>
            </a:r>
            <a:r>
              <a:rPr lang="en-US" sz="2600" dirty="0">
                <a:effectLst/>
              </a:rPr>
              <a:t> in tone, and hence “earthly.” Nothing indicates that such characteristics can be applied to the celestial throne of God.</a:t>
            </a:r>
            <a:r>
              <a:rPr lang="en-US" sz="2600" dirty="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176.</a:t>
            </a:r>
          </a:p>
        </p:txBody>
      </p:sp>
      <p:pic>
        <p:nvPicPr>
          <p:cNvPr id="8" name="Picture 2" descr="Image result for zane hodges">
            <a:extLst>
              <a:ext uri="{FF2B5EF4-FFF2-40B4-BE49-F238E27FC236}">
                <a16:creationId xmlns:a16="http://schemas.microsoft.com/office/drawing/2014/main" id="{32AD0009-288D-4EAA-8690-D8A45D8C00F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191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116963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4489979"/>
          </a:xfrm>
        </p:spPr>
        <p:txBody>
          <a:bodyPr/>
          <a:lstStyle/>
          <a:p>
            <a:pPr marL="0" indent="0" algn="just">
              <a:buNone/>
            </a:pPr>
            <a:r>
              <a:rPr lang="en-US" sz="2600" dirty="0">
                <a:effectLst>
                  <a:outerShdw blurRad="38100" dist="38100" dir="2700000" algn="tl">
                    <a:srgbClr val="000000">
                      <a:alpha val="43137"/>
                    </a:srgbClr>
                  </a:outerShdw>
                </a:effectLst>
              </a:rPr>
              <a:t>“</a:t>
            </a:r>
            <a:r>
              <a:rPr lang="en-US" sz="2600" dirty="0">
                <a:effectLst/>
              </a:rPr>
              <a:t>And even if it is, “linking” is not equivalent to “identification.” Bock’s argument contains a logical fallacy. Bock has rested much on the idea of “linking” without acknowledging that two things can be linked without any necessity that they be equated. Certainly there are various senses which the throne of David can be linked with God’s celestial one. After all (as Paul teaches us in Romans 13) all earthly power proceeds from God in heaven. If anyone is entitled to occupy David’s throne in a future day, it would certainly be David’s descendant who now occupies the right hand of the throne of God.</a:t>
            </a:r>
            <a:r>
              <a:rPr lang="en-US" sz="26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B9654AF1-6202-4061-88A2-39D436D020D0}"/>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176-77.</a:t>
            </a:r>
          </a:p>
        </p:txBody>
      </p:sp>
      <p:pic>
        <p:nvPicPr>
          <p:cNvPr id="12" name="Picture 2" descr="Image result for zane hodges">
            <a:extLst>
              <a:ext uri="{FF2B5EF4-FFF2-40B4-BE49-F238E27FC236}">
                <a16:creationId xmlns:a16="http://schemas.microsoft.com/office/drawing/2014/main" id="{F11DBF34-AE7A-498F-9927-442E4AD9814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67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4952999"/>
          </a:xfrm>
        </p:spPr>
        <p:txBody>
          <a:bodyPr/>
          <a:lstStyle/>
          <a:p>
            <a:pPr marL="0" indent="0" algn="just">
              <a:buNone/>
            </a:pPr>
            <a:r>
              <a:rPr lang="en-US" sz="2600" dirty="0">
                <a:effectLst>
                  <a:outerShdw blurRad="38100" dist="38100" dir="2700000" algn="tl">
                    <a:srgbClr val="000000">
                      <a:alpha val="43137"/>
                    </a:srgbClr>
                  </a:outerShdw>
                </a:effectLst>
              </a:rPr>
              <a:t>“Indeed, the writer of Hebrews presents our Lord as seated “at the right hand of the Majesty on high” (Heb. 1:3) where He is “waiting till his enemies are made his footstool” (Heb. 10:12–13). It is most certainly not while He is on the heavenly throne that He achieves the victories associated with the Davidic throne in Luke 1 (see earlier discussion). On the heavenly throne He simply waits for that. But His presence on God’s throne is a guarantee that someday He also will sit on David’s throne as Victor over all of Israel’s enemies. This is the true link between the heavenly and earthly sessions of Christ. </a:t>
            </a:r>
            <a:r>
              <a:rPr lang="en-US" sz="2600" b="1" u="sng" dirty="0">
                <a:solidFill>
                  <a:srgbClr val="FFFFCC"/>
                </a:solidFill>
                <a:effectLst>
                  <a:outerShdw blurRad="38100" dist="38100" dir="2700000" algn="tl">
                    <a:srgbClr val="000000">
                      <a:alpha val="43137"/>
                    </a:srgbClr>
                  </a:outerShdw>
                </a:effectLst>
              </a:rPr>
              <a:t>But the idea that the two thrones can in any sense to be equated is illusory. It is not supported by any hard data at all</a:t>
            </a:r>
            <a:r>
              <a:rPr lang="en-US" sz="2600" dirty="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04EAADAE-DEFF-4480-B10A-66AEC1019226}"/>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176-77.</a:t>
            </a:r>
          </a:p>
        </p:txBody>
      </p:sp>
      <p:pic>
        <p:nvPicPr>
          <p:cNvPr id="12" name="Picture 2" descr="Image result for zane hodges">
            <a:extLst>
              <a:ext uri="{FF2B5EF4-FFF2-40B4-BE49-F238E27FC236}">
                <a16:creationId xmlns:a16="http://schemas.microsoft.com/office/drawing/2014/main" id="{3B46EF79-0FC2-42F7-9C98-EE19022D0E2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426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4138225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028700" y="0"/>
            <a:ext cx="70866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others were mocking and saying, ‘They are full of sweet wine.’”</a:t>
            </a:r>
          </a:p>
          <a:p>
            <a:pPr algn="just"/>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F6F1B63-3977-41CA-BACF-9812EBA19F8C}"/>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2162727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19" name="Group 71"/>
          <p:cNvGraphicFramePr>
            <a:graphicFrameLocks noGrp="1"/>
          </p:cNvGraphicFramePr>
          <p:nvPr>
            <p:ph idx="4294967295"/>
            <p:extLst>
              <p:ext uri="{D42A27DB-BD31-4B8C-83A1-F6EECF244321}">
                <p14:modId xmlns:p14="http://schemas.microsoft.com/office/powerpoint/2010/main" val="2607934592"/>
              </p:ext>
            </p:extLst>
          </p:nvPr>
        </p:nvGraphicFramePr>
        <p:xfrm>
          <a:off x="76200" y="289256"/>
          <a:ext cx="8991600" cy="6279489"/>
        </p:xfrm>
        <a:graphic>
          <a:graphicData uri="http://schemas.openxmlformats.org/drawingml/2006/table">
            <a:tbl>
              <a:tblPr>
                <a:tableStyleId>{35758FB7-9AC5-4552-8A53-C91805E547FA}</a:tableStyleId>
              </a:tblPr>
              <a:tblGrid>
                <a:gridCol w="20574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gridCol w="3467100">
                  <a:extLst>
                    <a:ext uri="{9D8B030D-6E8A-4147-A177-3AD203B41FA5}">
                      <a16:colId xmlns:a16="http://schemas.microsoft.com/office/drawing/2014/main" val="20002"/>
                    </a:ext>
                  </a:extLst>
                </a:gridCol>
              </a:tblGrid>
              <a:tr h="690316">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US" sz="2800" kern="12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Comparison of the Olivet and Upper Room Discourses</a:t>
                      </a:r>
                    </a:p>
                  </a:txBody>
                  <a:tcPr marL="68580" marR="68580" marT="34290" marB="34290" anchor="ctr" horzOverflow="overflow">
                    <a:solidFill>
                      <a:srgbClr val="C00000"/>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extLst>
                  <a:ext uri="{0D108BD9-81ED-4DB2-BD59-A6C34878D82A}">
                    <a16:rowId xmlns:a16="http://schemas.microsoft.com/office/drawing/2014/main" val="3358660235"/>
                  </a:ext>
                </a:extLst>
              </a:tr>
              <a:tr h="690316">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Discourse</a:t>
                      </a:r>
                    </a:p>
                  </a:txBody>
                  <a:tcPr marL="68580" marR="68580" marT="34290" marB="34290" anchor="ctr" horzOverflow="overflow">
                    <a:solidFill>
                      <a:srgbClr val="0000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Olivet</a:t>
                      </a:r>
                    </a:p>
                  </a:txBody>
                  <a:tcPr marL="68580" marR="68580" marT="34290" marB="34290" anchor="ctr" horzOverflow="overflow">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Upper Room</a:t>
                      </a:r>
                    </a:p>
                  </a:txBody>
                  <a:tcPr marL="68580" marR="68580" marT="34290" marB="34290" anchor="ctr" horzOverflow="overflow">
                    <a:solidFill>
                      <a:srgbClr val="00B050"/>
                    </a:solidFill>
                  </a:tcPr>
                </a:tc>
                <a:extLst>
                  <a:ext uri="{0D108BD9-81ED-4DB2-BD59-A6C34878D82A}">
                    <a16:rowId xmlns:a16="http://schemas.microsoft.com/office/drawing/2014/main" val="10000"/>
                  </a:ext>
                </a:extLst>
              </a:tr>
              <a:tr h="599417">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rPr>
                        <a:t>Scripture</a:t>
                      </a:r>
                      <a:endParaRPr kumimoji="0" lang="en-US" sz="2400" b="1" i="0"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ndParaRP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Matt 24─25</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13─17</a:t>
                      </a:r>
                    </a:p>
                  </a:txBody>
                  <a:tcPr marL="68580" marR="68580" marT="34290" marB="34290" anchor="ctr" horzOverflow="overflow">
                    <a:solidFill>
                      <a:srgbClr val="00B050"/>
                    </a:solidFill>
                  </a:tcPr>
                </a:tc>
                <a:extLst>
                  <a:ext uri="{0D108BD9-81ED-4DB2-BD59-A6C34878D82A}">
                    <a16:rowId xmlns:a16="http://schemas.microsoft.com/office/drawing/2014/main" val="10001"/>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Location</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Mount of Olives</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Upper Room</a:t>
                      </a:r>
                    </a:p>
                  </a:txBody>
                  <a:tcPr marL="68580" marR="68580" marT="34290" marB="34290" anchor="ctr" horzOverflow="overflow">
                    <a:solidFill>
                      <a:srgbClr val="00B050"/>
                    </a:solidFill>
                  </a:tcPr>
                </a:tc>
                <a:extLst>
                  <a:ext uri="{0D108BD9-81ED-4DB2-BD59-A6C34878D82A}">
                    <a16:rowId xmlns:a16="http://schemas.microsoft.com/office/drawing/2014/main" val="10002"/>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Passion week</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Third day</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Sixth day</a:t>
                      </a:r>
                    </a:p>
                  </a:txBody>
                  <a:tcPr marL="68580" marR="68580" marT="34290" marB="34290" anchor="ctr" horzOverflow="overflow">
                    <a:solidFill>
                      <a:srgbClr val="00B050"/>
                    </a:solidFill>
                  </a:tcPr>
                </a:tc>
                <a:extLst>
                  <a:ext uri="{0D108BD9-81ED-4DB2-BD59-A6C34878D82A}">
                    <a16:rowId xmlns:a16="http://schemas.microsoft.com/office/drawing/2014/main" val="10003"/>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General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Farewell: Israel</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Hello: Church</a:t>
                      </a:r>
                    </a:p>
                  </a:txBody>
                  <a:tcPr marL="68580" marR="68580" marT="34290" marB="34290" anchor="ctr" horzOverflow="overflow">
                    <a:solidFill>
                      <a:srgbClr val="00B050"/>
                    </a:solidFill>
                  </a:tcPr>
                </a:tc>
                <a:extLst>
                  <a:ext uri="{0D108BD9-81ED-4DB2-BD59-A6C34878D82A}">
                    <a16:rowId xmlns:a16="http://schemas.microsoft.com/office/drawing/2014/main" val="10004"/>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Specific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Israel’s future</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Divine provisions</a:t>
                      </a:r>
                    </a:p>
                  </a:txBody>
                  <a:tcPr marL="68580" marR="68580" marT="34290" marB="34290" anchor="ctr" horzOverflow="overflow">
                    <a:solidFill>
                      <a:srgbClr val="00B050"/>
                    </a:solidFill>
                  </a:tcPr>
                </a:tc>
                <a:extLst>
                  <a:ext uri="{0D108BD9-81ED-4DB2-BD59-A6C34878D82A}">
                    <a16:rowId xmlns:a16="http://schemas.microsoft.com/office/drawing/2014/main" val="10005"/>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Prompting</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Temple's destruction</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Christ's imminent departure</a:t>
                      </a:r>
                    </a:p>
                  </a:txBody>
                  <a:tcPr marL="68580" marR="68580" marT="34290" marB="34290" anchor="ctr" horzOverflow="overflow">
                    <a:solidFill>
                      <a:srgbClr val="00B050"/>
                    </a:solidFill>
                  </a:tcPr>
                </a:tc>
                <a:extLst>
                  <a:ext uri="{0D108BD9-81ED-4DB2-BD59-A6C34878D82A}">
                    <a16:rowId xmlns:a16="http://schemas.microsoft.com/office/drawing/2014/main" val="10006"/>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Explanations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Written OT</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Unwritten NT</a:t>
                      </a:r>
                    </a:p>
                  </a:txBody>
                  <a:tcPr marL="68580" marR="68580" marT="34290" marB="34290" anchor="ctr" horzOverflow="overflow">
                    <a:solidFill>
                      <a:srgbClr val="00B050"/>
                    </a:solidFill>
                  </a:tcPr>
                </a:tc>
                <a:extLst>
                  <a:ext uri="{0D108BD9-81ED-4DB2-BD59-A6C34878D82A}">
                    <a16:rowId xmlns:a16="http://schemas.microsoft.com/office/drawing/2014/main" val="10007"/>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Apostles</a:t>
                      </a:r>
                    </a:p>
                  </a:txBody>
                  <a:tcPr marL="68580" marR="68580" marT="34290" marB="34290" anchor="ctr" horzOverflow="overflow">
                    <a:solidFill>
                      <a:srgbClr val="0000FF"/>
                    </a:solidFill>
                  </a:tcPr>
                </a:tc>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 (Matt. 19:28)</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Church (Eph. 2:20)</a:t>
                      </a:r>
                    </a:p>
                  </a:txBody>
                  <a:tcPr marL="68580" marR="68580" marT="34290" marB="34290" anchor="ctr" horzOverflow="overflow">
                    <a:solidFill>
                      <a:srgbClr val="00B050"/>
                    </a:solidFill>
                  </a:tcPr>
                </a:tc>
                <a:extLst>
                  <a:ext uri="{0D108BD9-81ED-4DB2-BD59-A6C34878D82A}">
                    <a16:rowId xmlns:a16="http://schemas.microsoft.com/office/drawing/2014/main" val="1581406529"/>
                  </a:ext>
                </a:extLst>
              </a:tr>
            </a:tbl>
          </a:graphicData>
        </a:graphic>
      </p:graphicFrame>
    </p:spTree>
    <p:extLst>
      <p:ext uri="{BB962C8B-B14F-4D97-AF65-F5344CB8AC3E}">
        <p14:creationId xmlns:p14="http://schemas.microsoft.com/office/powerpoint/2010/main" val="24246160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14:16-18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16</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I will ask the Father, and He will give you another Helper, that He may be with you forever; </a:t>
            </a:r>
            <a:r>
              <a:rPr lang="en-US" sz="3200" baseline="30000" dirty="0">
                <a:latin typeface="Calibri" panose="020F0502020204030204" pitchFamily="34" charset="0"/>
                <a:cs typeface="Calibri" panose="020F0502020204030204" pitchFamily="34" charset="0"/>
              </a:rPr>
              <a:t>17</a:t>
            </a:r>
            <a:r>
              <a:rPr lang="en-US" sz="3200" b="1" baseline="30000"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that is</a:t>
            </a:r>
            <a:r>
              <a:rPr lang="en-US" sz="3200" dirty="0">
                <a:latin typeface="Calibri" panose="020F0502020204030204" pitchFamily="34" charset="0"/>
                <a:cs typeface="Calibri" panose="020F0502020204030204" pitchFamily="34" charset="0"/>
              </a:rPr>
              <a:t> the Spirit of truth, whom the world cannot receive, because it does not see Him or know Him, </a:t>
            </a:r>
            <a:r>
              <a:rPr lang="en-US" sz="3200" i="1" dirty="0">
                <a:latin typeface="Calibri" panose="020F0502020204030204" pitchFamily="34" charset="0"/>
                <a:cs typeface="Calibri" panose="020F0502020204030204" pitchFamily="34" charset="0"/>
              </a:rPr>
              <a:t>but</a:t>
            </a:r>
            <a:r>
              <a:rPr lang="en-US" sz="3200" dirty="0">
                <a:latin typeface="Calibri" panose="020F0502020204030204" pitchFamily="34" charset="0"/>
                <a:cs typeface="Calibri" panose="020F0502020204030204" pitchFamily="34" charset="0"/>
              </a:rPr>
              <a:t> you know Him because He abides with you and will be in you. </a:t>
            </a:r>
            <a:r>
              <a:rPr lang="en-US" sz="3200" b="1" baseline="30000" dirty="0">
                <a:latin typeface="Calibri" panose="020F0502020204030204" pitchFamily="34" charset="0"/>
                <a:cs typeface="Calibri" panose="020F0502020204030204" pitchFamily="34" charset="0"/>
              </a:rPr>
              <a:t>18 </a:t>
            </a:r>
            <a:r>
              <a:rPr lang="en-US" sz="3200" dirty="0">
                <a:latin typeface="Calibri" panose="020F0502020204030204" pitchFamily="34" charset="0"/>
                <a:cs typeface="Calibri" panose="020F0502020204030204" pitchFamily="34" charset="0"/>
              </a:rPr>
              <a:t>“I will not leave you as orphans; I will come to you.”</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6163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16:5-7</a:t>
            </a:r>
          </a:p>
          <a:p>
            <a:pPr algn="just"/>
            <a:r>
              <a:rPr lang="en-US" sz="3200" baseline="30000" dirty="0">
                <a:latin typeface="Calibri" panose="020F0502020204030204" pitchFamily="34" charset="0"/>
                <a:cs typeface="Calibri" panose="020F0502020204030204" pitchFamily="34" charset="0"/>
              </a:rPr>
              <a:t>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now I am going to Him who sent Me; and none of you asks Me, ‘Where are You going?’ </a:t>
            </a:r>
            <a:r>
              <a:rPr lang="en-US" sz="3200" baseline="30000" dirty="0">
                <a:latin typeface="Calibri" panose="020F0502020204030204" pitchFamily="34" charset="0"/>
                <a:cs typeface="Calibri" panose="020F0502020204030204" pitchFamily="34" charset="0"/>
              </a:rPr>
              <a:t>6</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because I have said these things to you, sorrow has filled your heart. </a:t>
            </a:r>
            <a:r>
              <a:rPr lang="en-US" sz="3200" baseline="30000" dirty="0">
                <a:latin typeface="Calibri" panose="020F0502020204030204" pitchFamily="34" charset="0"/>
                <a:cs typeface="Calibri" panose="020F0502020204030204" pitchFamily="34" charset="0"/>
              </a:rPr>
              <a:t>7</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I tell you the truth, it is to your advantage that I go away; for if I do not go away, the Helper will not come to you; but if I go, I will send Him to you.’”</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7744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11:9-13</a:t>
            </a:r>
          </a:p>
          <a:p>
            <a:pPr algn="just"/>
            <a:r>
              <a:rPr lang="en-US" sz="2800" baseline="30000" dirty="0">
                <a:latin typeface="Calibri" panose="020F0502020204030204" pitchFamily="34" charset="0"/>
                <a:cs typeface="Calibri" panose="020F0502020204030204" pitchFamily="34" charset="0"/>
              </a:rPr>
              <a:t>9 </a:t>
            </a:r>
            <a:r>
              <a:rPr lang="en-US" sz="2800" dirty="0">
                <a:latin typeface="Calibri" panose="020F0502020204030204" pitchFamily="34" charset="0"/>
                <a:cs typeface="Calibri" panose="020F0502020204030204" pitchFamily="34" charset="0"/>
              </a:rPr>
              <a:t>“So I say to you, ask, and it will be given to you; seek, and you will find; knock, and it will be opened to you. </a:t>
            </a:r>
            <a:r>
              <a:rPr lang="en-US" sz="2800" baseline="30000" dirty="0">
                <a:latin typeface="Calibri" panose="020F0502020204030204" pitchFamily="34" charset="0"/>
                <a:cs typeface="Calibri" panose="020F0502020204030204" pitchFamily="34" charset="0"/>
              </a:rPr>
              <a:t>10 </a:t>
            </a:r>
            <a:r>
              <a:rPr lang="en-US" sz="2800" dirty="0">
                <a:latin typeface="Calibri" panose="020F0502020204030204" pitchFamily="34" charset="0"/>
                <a:cs typeface="Calibri" panose="020F0502020204030204" pitchFamily="34" charset="0"/>
              </a:rPr>
              <a:t>For everyone who asks, receives; and he who seeks, finds; and to him who knocks, it will be opened. </a:t>
            </a:r>
            <a:r>
              <a:rPr lang="en-US" sz="2800" baseline="30000" dirty="0">
                <a:latin typeface="Calibri" panose="020F0502020204030204" pitchFamily="34" charset="0"/>
                <a:cs typeface="Calibri" panose="020F0502020204030204" pitchFamily="34" charset="0"/>
              </a:rPr>
              <a:t>11 </a:t>
            </a:r>
            <a:r>
              <a:rPr lang="en-US" sz="2800" dirty="0">
                <a:latin typeface="Calibri" panose="020F0502020204030204" pitchFamily="34" charset="0"/>
                <a:cs typeface="Calibri" panose="020F0502020204030204" pitchFamily="34" charset="0"/>
              </a:rPr>
              <a:t>Now suppose one of you fathers is asked by his son for a fish; he will not give him a snake instead of a fish, will he? </a:t>
            </a:r>
            <a:r>
              <a:rPr lang="en-US" sz="2800" baseline="30000" dirty="0">
                <a:latin typeface="Calibri" panose="020F0502020204030204" pitchFamily="34" charset="0"/>
                <a:cs typeface="Calibri" panose="020F0502020204030204" pitchFamily="34" charset="0"/>
              </a:rPr>
              <a:t>12 </a:t>
            </a:r>
            <a:r>
              <a:rPr lang="en-US" sz="2800" dirty="0">
                <a:latin typeface="Calibri" panose="020F0502020204030204" pitchFamily="34" charset="0"/>
                <a:cs typeface="Calibri" panose="020F0502020204030204" pitchFamily="34" charset="0"/>
              </a:rPr>
              <a:t>Or </a:t>
            </a:r>
            <a:r>
              <a:rPr lang="en-US" sz="2800" i="1" dirty="0">
                <a:latin typeface="Calibri" panose="020F0502020204030204" pitchFamily="34" charset="0"/>
                <a:cs typeface="Calibri" panose="020F0502020204030204" pitchFamily="34" charset="0"/>
              </a:rPr>
              <a:t>if</a:t>
            </a:r>
            <a:r>
              <a:rPr lang="en-US" sz="2800" dirty="0">
                <a:latin typeface="Calibri" panose="020F0502020204030204" pitchFamily="34" charset="0"/>
                <a:cs typeface="Calibri" panose="020F0502020204030204" pitchFamily="34" charset="0"/>
              </a:rPr>
              <a:t> he is asked for an egg, he will not give him a scorpion, will he?</a:t>
            </a:r>
            <a:r>
              <a:rPr lang="en-US" sz="2800" baseline="30000" dirty="0">
                <a:latin typeface="Calibri" panose="020F0502020204030204" pitchFamily="34" charset="0"/>
                <a:cs typeface="Calibri" panose="020F0502020204030204" pitchFamily="34" charset="0"/>
              </a:rPr>
              <a:t> 13 </a:t>
            </a:r>
            <a:r>
              <a:rPr lang="en-US" sz="2800" dirty="0">
                <a:latin typeface="Calibri" panose="020F0502020204030204" pitchFamily="34" charset="0"/>
                <a:cs typeface="Calibri" panose="020F0502020204030204" pitchFamily="34" charset="0"/>
              </a:rPr>
              <a:t>If you then, being evil, know how to give good gifts to your children, </a:t>
            </a:r>
            <a:r>
              <a:rPr lang="en-US" sz="2800" b="1" u="sng" dirty="0">
                <a:solidFill>
                  <a:srgbClr val="FFFFCC"/>
                </a:solidFill>
                <a:latin typeface="Calibri" panose="020F0502020204030204" pitchFamily="34" charset="0"/>
                <a:cs typeface="Calibri" panose="020F0502020204030204" pitchFamily="34" charset="0"/>
              </a:rPr>
              <a:t>how much more will </a:t>
            </a:r>
            <a:r>
              <a:rPr lang="en-US" sz="2800" b="1" i="1" u="sng" dirty="0">
                <a:solidFill>
                  <a:srgbClr val="FFFFCC"/>
                </a:solidFill>
                <a:latin typeface="Calibri" panose="020F0502020204030204" pitchFamily="34" charset="0"/>
                <a:cs typeface="Calibri" panose="020F0502020204030204" pitchFamily="34" charset="0"/>
              </a:rPr>
              <a:t>your</a:t>
            </a:r>
            <a:r>
              <a:rPr lang="en-US" sz="2800" b="1" u="sng" dirty="0">
                <a:solidFill>
                  <a:srgbClr val="FFFFCC"/>
                </a:solidFill>
                <a:latin typeface="Calibri" panose="020F0502020204030204" pitchFamily="34" charset="0"/>
                <a:cs typeface="Calibri" panose="020F0502020204030204" pitchFamily="34" charset="0"/>
              </a:rPr>
              <a:t> heavenly Father give the Holy Spirit to those who ask Him?</a:t>
            </a:r>
            <a:r>
              <a:rPr lang="en-US" sz="2800" dirty="0">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2801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24:49</a:t>
            </a:r>
          </a:p>
          <a:p>
            <a:pPr algn="just"/>
            <a:r>
              <a:rPr lang="en-US" sz="3600" dirty="0">
                <a:latin typeface="Calibri" panose="020F0502020204030204" pitchFamily="34" charset="0"/>
                <a:cs typeface="Calibri" panose="020F0502020204030204" pitchFamily="34" charset="0"/>
              </a:rPr>
              <a:t>“And behold, I am sending forth </a:t>
            </a:r>
            <a:r>
              <a:rPr lang="en-US" sz="3600" b="1" u="sng" dirty="0">
                <a:solidFill>
                  <a:srgbClr val="FFFFCC"/>
                </a:solidFill>
                <a:latin typeface="Calibri" panose="020F0502020204030204" pitchFamily="34" charset="0"/>
                <a:cs typeface="Calibri" panose="020F0502020204030204" pitchFamily="34" charset="0"/>
              </a:rPr>
              <a:t>the promise of My Father</a:t>
            </a:r>
            <a:r>
              <a:rPr lang="en-US" sz="3600" dirty="0">
                <a:latin typeface="Calibri" panose="020F0502020204030204" pitchFamily="34" charset="0"/>
                <a:cs typeface="Calibri" panose="020F0502020204030204" pitchFamily="34" charset="0"/>
              </a:rPr>
              <a:t> upon you; but you are to stay in the city until you are clothed with power from on high.”</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C235EE7-8026-4471-BD8D-22D5CC1CC428}"/>
              </a:ext>
            </a:extLst>
          </p:cNvPr>
          <p:cNvPicPr>
            <a:picLocks noChangeAspect="1"/>
          </p:cNvPicPr>
          <p:nvPr/>
        </p:nvPicPr>
        <p:blipFill>
          <a:blip r:embed="rId3"/>
          <a:stretch>
            <a:fillRect/>
          </a:stretch>
        </p:blipFill>
        <p:spPr>
          <a:xfrm>
            <a:off x="3307842" y="2895600"/>
            <a:ext cx="2528316" cy="1828800"/>
          </a:xfrm>
          <a:prstGeom prst="rect">
            <a:avLst/>
          </a:prstGeom>
        </p:spPr>
      </p:pic>
    </p:spTree>
    <p:extLst>
      <p:ext uri="{BB962C8B-B14F-4D97-AF65-F5344CB8AC3E}">
        <p14:creationId xmlns:p14="http://schemas.microsoft.com/office/powerpoint/2010/main" val="1176337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1:4-5</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4 </a:t>
            </a:r>
            <a:r>
              <a:rPr lang="en-US" sz="3200" dirty="0">
                <a:latin typeface="Calibri" panose="020F0502020204030204" pitchFamily="34" charset="0"/>
                <a:cs typeface="Calibri" panose="020F0502020204030204" pitchFamily="34" charset="0"/>
              </a:rPr>
              <a:t>Gathering them together, He commanded them not to leave Jerusalem, but to wait for what the Father had promised, ’Which,’ </a:t>
            </a:r>
            <a:r>
              <a:rPr lang="en-US" sz="3200" i="1" dirty="0">
                <a:latin typeface="Calibri" panose="020F0502020204030204" pitchFamily="34" charset="0"/>
                <a:cs typeface="Calibri" panose="020F0502020204030204" pitchFamily="34" charset="0"/>
              </a:rPr>
              <a:t>He said</a:t>
            </a:r>
            <a:r>
              <a:rPr lang="en-US" sz="3200" dirty="0">
                <a:latin typeface="Calibri" panose="020F0502020204030204" pitchFamily="34" charset="0"/>
                <a:cs typeface="Calibri" panose="020F0502020204030204" pitchFamily="34" charset="0"/>
              </a:rPr>
              <a:t>, ‘you heard of from Me; </a:t>
            </a:r>
            <a:r>
              <a:rPr lang="en-US" sz="3200" baseline="30000" dirty="0">
                <a:latin typeface="Calibri" panose="020F0502020204030204" pitchFamily="34" charset="0"/>
                <a:cs typeface="Calibri" panose="020F0502020204030204" pitchFamily="34" charset="0"/>
              </a:rPr>
              <a:t>5 </a:t>
            </a:r>
            <a:r>
              <a:rPr lang="en-US" sz="3200" dirty="0">
                <a:latin typeface="Calibri" panose="020F0502020204030204" pitchFamily="34" charset="0"/>
                <a:cs typeface="Calibri" panose="020F0502020204030204" pitchFamily="34" charset="0"/>
              </a:rPr>
              <a:t>for John baptized with water, but you will be baptized with the Holy Spirit not many days from now.’”</a:t>
            </a:r>
          </a:p>
        </p:txBody>
      </p:sp>
      <p:pic>
        <p:nvPicPr>
          <p:cNvPr id="3" name="Picture 2">
            <a:extLst>
              <a:ext uri="{FF2B5EF4-FFF2-40B4-BE49-F238E27FC236}">
                <a16:creationId xmlns:a16="http://schemas.microsoft.com/office/drawing/2014/main" id="{E23E2AAB-6571-4720-983A-9D62690EC65E}"/>
              </a:ext>
            </a:extLst>
          </p:cNvPr>
          <p:cNvPicPr>
            <a:picLocks noChangeAspect="1"/>
          </p:cNvPicPr>
          <p:nvPr/>
        </p:nvPicPr>
        <p:blipFill>
          <a:blip r:embed="rId3"/>
          <a:stretch>
            <a:fillRect/>
          </a:stretch>
        </p:blipFill>
        <p:spPr>
          <a:xfrm>
            <a:off x="3749040" y="3352800"/>
            <a:ext cx="1645920" cy="1645920"/>
          </a:xfrm>
          <a:prstGeom prst="roundRect">
            <a:avLst/>
          </a:prstGeom>
        </p:spPr>
      </p:pic>
    </p:spTree>
    <p:extLst>
      <p:ext uri="{BB962C8B-B14F-4D97-AF65-F5344CB8AC3E}">
        <p14:creationId xmlns:p14="http://schemas.microsoft.com/office/powerpoint/2010/main" val="3345602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having been exalted to the right hand of God, and having received from the Father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of the Holy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has poured forth this which you both see and hear</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D66AD78-FD93-4EF8-9789-B7F9A92071C2}"/>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1307230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7009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15:18-19</a:t>
            </a:r>
          </a:p>
          <a:p>
            <a:pPr algn="just"/>
            <a:r>
              <a:rPr lang="en-US" sz="3000" baseline="30000" dirty="0">
                <a:latin typeface="Calibri" panose="020F0502020204030204" pitchFamily="34" charset="0"/>
                <a:cs typeface="Calibri" panose="020F0502020204030204" pitchFamily="34" charset="0"/>
              </a:rPr>
              <a:t>18 </a:t>
            </a:r>
            <a:r>
              <a:rPr lang="en-US" sz="3000" dirty="0">
                <a:latin typeface="Calibri" panose="020F0502020204030204" pitchFamily="34" charset="0"/>
                <a:cs typeface="Calibri" panose="020F0502020204030204" pitchFamily="34" charset="0"/>
              </a:rPr>
              <a:t>“If the world hates you, you know that it has hated Me before </a:t>
            </a:r>
            <a:r>
              <a:rPr lang="en-US" sz="3000" i="1" dirty="0">
                <a:latin typeface="Calibri" panose="020F0502020204030204" pitchFamily="34" charset="0"/>
                <a:cs typeface="Calibri" panose="020F0502020204030204" pitchFamily="34" charset="0"/>
              </a:rPr>
              <a:t>it hated </a:t>
            </a:r>
            <a:r>
              <a:rPr lang="en-US" sz="3000" dirty="0">
                <a:latin typeface="Calibri" panose="020F0502020204030204" pitchFamily="34" charset="0"/>
                <a:cs typeface="Calibri" panose="020F0502020204030204" pitchFamily="34" charset="0"/>
              </a:rPr>
              <a:t>you. </a:t>
            </a:r>
            <a:r>
              <a:rPr lang="en-US" sz="3000" baseline="30000" dirty="0">
                <a:latin typeface="Calibri" panose="020F0502020204030204" pitchFamily="34" charset="0"/>
                <a:cs typeface="Calibri" panose="020F0502020204030204" pitchFamily="34" charset="0"/>
              </a:rPr>
              <a:t>19 </a:t>
            </a:r>
            <a:r>
              <a:rPr lang="en-US" sz="3000" dirty="0">
                <a:latin typeface="Calibri" panose="020F0502020204030204" pitchFamily="34" charset="0"/>
                <a:cs typeface="Calibri" panose="020F0502020204030204" pitchFamily="34" charset="0"/>
              </a:rPr>
              <a:t>If you were of the world, the world would love its own; but because you are not of the world, but I chose you out of the world, because of this the world hates you</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2D27328-FE94-4CD5-B723-A6A36C9A2E51}"/>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1025400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21207"/>
            <a:ext cx="9144000" cy="4540372"/>
          </a:xfrm>
        </p:spPr>
        <p:txBody>
          <a:bodyPr/>
          <a:lstStyle/>
          <a:p>
            <a:pPr marL="0" indent="0" algn="just">
              <a:buNone/>
            </a:pPr>
            <a:r>
              <a:rPr lang="en-US" sz="2600" dirty="0">
                <a:effectLst>
                  <a:outerShdw blurRad="38100" dist="38100" dir="2700000" algn="tl">
                    <a:srgbClr val="000000">
                      <a:alpha val="43137"/>
                    </a:srgbClr>
                  </a:outerShdw>
                </a:effectLst>
              </a:rPr>
              <a:t>“Yet even apart from this consideration, Bock misses the point of the quotation from Psalm 110 in Acts 2. As verse 33 makes clear, the real link is with the outpouring of the Holy Spirit. It is a well-confirmed New Testament teaching that the gift of the Holy Spirit is the </a:t>
            </a:r>
            <a:r>
              <a:rPr lang="en-US" sz="2600" i="1" dirty="0">
                <a:effectLst>
                  <a:outerShdw blurRad="38100" dist="38100" dir="2700000" algn="tl">
                    <a:srgbClr val="000000">
                      <a:alpha val="43137"/>
                    </a:srgbClr>
                  </a:outerShdw>
                </a:effectLst>
              </a:rPr>
              <a:t>direct consequence</a:t>
            </a:r>
            <a:r>
              <a:rPr lang="en-US" sz="2600" dirty="0">
                <a:effectLst>
                  <a:outerShdw blurRad="38100" dist="38100" dir="2700000" algn="tl">
                    <a:srgbClr val="000000">
                      <a:alpha val="43137"/>
                    </a:srgbClr>
                  </a:outerShdw>
                </a:effectLst>
              </a:rPr>
              <a:t> of our Lord’s ascension to the Father. According to John’s Gospel, the Lord informed the disciples, “it is to your advantage that I go away; for if I do not go away, the helper will not come to you; but if I depart, I will send him to you” (16:7). Earlier He had also said, “and I will pray to the Father, and He will give you another helper, that He may abide with you forever” (14:16).”</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096EBB0B-BF2A-4D28-A59B-C3F357DD5F47}"/>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177.</a:t>
            </a:r>
          </a:p>
        </p:txBody>
      </p:sp>
      <p:pic>
        <p:nvPicPr>
          <p:cNvPr id="12" name="Picture 2" descr="Image result for zane hodges">
            <a:extLst>
              <a:ext uri="{FF2B5EF4-FFF2-40B4-BE49-F238E27FC236}">
                <a16:creationId xmlns:a16="http://schemas.microsoft.com/office/drawing/2014/main" id="{7B640EC4-ED0B-4A7B-A6CA-F5058A1586F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783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19773"/>
            <a:ext cx="9144000" cy="4541806"/>
          </a:xfrm>
        </p:spPr>
        <p:txBody>
          <a:bodyPr/>
          <a:lstStyle/>
          <a:p>
            <a:pPr marL="0" indent="0" algn="just">
              <a:buNone/>
            </a:pPr>
            <a:r>
              <a:rPr lang="en-US" sz="2550" dirty="0">
                <a:effectLst>
                  <a:outerShdw blurRad="38100" dist="38100" dir="2700000" algn="tl">
                    <a:srgbClr val="000000">
                      <a:alpha val="43137"/>
                    </a:srgbClr>
                  </a:outerShdw>
                </a:effectLst>
              </a:rPr>
              <a:t>“</a:t>
            </a:r>
            <a:r>
              <a:rPr lang="en-US" sz="2550" dirty="0">
                <a:effectLst/>
              </a:rPr>
              <a:t>Our Lord’s return to the Father and His intercession there are necessary to the outpouring of the Holy Spirit. Thus, in Luke-Acts the gift of the Spirit is termed “the promise of the Father” for which the disciples must wait until after Jesus’ ascension to Heaven (Luke 24:49; Acts 1:4). Bock labels Psalm 110 a “resurrection proof text.” However, it is not an explicit statement of the resurrection since the resurrection is not mentioned in the Psalm. It does prophesy enthronement at God’s right hand. The point of Peter quoting Psalm 110 is simply this: the seated Christ is the source of the Spirit’s outpouring. By His intercession He has secured what God the Father promised. This is precisely what Acts 2:33 states: “therefore being exalted to the right hand of God, and having received from the Father the promise of the Holy Spirit, He poured out this which you see and hear.”</a:t>
            </a:r>
            <a:endParaRPr lang="en-US" sz="255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65A118FF-E421-4DDD-91DD-BFF542C2B71C}"/>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177.</a:t>
            </a:r>
          </a:p>
        </p:txBody>
      </p:sp>
      <p:pic>
        <p:nvPicPr>
          <p:cNvPr id="12" name="Picture 2" descr="Image result for zane hodges">
            <a:extLst>
              <a:ext uri="{FF2B5EF4-FFF2-40B4-BE49-F238E27FC236}">
                <a16:creationId xmlns:a16="http://schemas.microsoft.com/office/drawing/2014/main" id="{22D114C8-D40D-4316-ABC5-8EDE4FBF570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80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7570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171653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2:25-28</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David says of Him, ‘I saw the Lord always in my presence; For He is at my right hand, so that I will not be shaken. </a:t>
            </a:r>
            <a:r>
              <a:rPr lang="en-US" sz="3200" baseline="30000" dirty="0">
                <a:latin typeface="Calibri" panose="020F0502020204030204" pitchFamily="34" charset="0"/>
                <a:cs typeface="Calibri" panose="020F0502020204030204" pitchFamily="34" charset="0"/>
              </a:rPr>
              <a:t>26 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my heart was glad and my tongue exulted; Moreover my flesh also will live in hope; </a:t>
            </a:r>
            <a:r>
              <a:rPr lang="en-US" sz="3200" baseline="30000" dirty="0">
                <a:latin typeface="Calibri" panose="020F0502020204030204" pitchFamily="34" charset="0"/>
                <a:cs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will not abandon my soul to Hades, Nor</a:t>
            </a:r>
            <a:r>
              <a:rPr lang="en-US" sz="3200" baseline="30000" dirty="0">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allow Your Holy One to undergo decay. </a:t>
            </a:r>
            <a:r>
              <a:rPr lang="en-US" sz="3200" baseline="30000" dirty="0">
                <a:latin typeface="Calibri" panose="020F0502020204030204" pitchFamily="34" charset="0"/>
                <a:cs typeface="Calibri" panose="020F0502020204030204" pitchFamily="34" charset="0"/>
              </a:rPr>
              <a:t>28 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known to me the ways of life; You will make me full of gladness with Your presence</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79285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2:30</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so, because he was a prophet and knew that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had sworn to him with an oath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seat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his descendants on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AC304C57-2C29-4296-A274-AB02CF347A2B}"/>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644904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2:34-35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it was not David who ascended into heaven, but he himself says: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said to my 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My right hand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I make Your enemies a footstool for Your feet.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D66AD78-FD93-4EF8-9789-B7F9A92071C2}"/>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154242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4489979"/>
          </a:xfrm>
        </p:spPr>
        <p:txBody>
          <a:bodyPr/>
          <a:lstStyle/>
          <a:p>
            <a:pPr marL="0" indent="0" algn="just">
              <a:buNone/>
            </a:pPr>
            <a:r>
              <a:rPr lang="en-US" sz="2800" dirty="0">
                <a:effectLst>
                  <a:outerShdw blurRad="38100" dist="38100" dir="2700000" algn="tl">
                    <a:srgbClr val="000000">
                      <a:alpha val="43137"/>
                    </a:srgbClr>
                  </a:outerShdw>
                </a:effectLst>
              </a:rPr>
              <a:t>“This precise point—the ascension—is in view in Acts 2:34: “For David did not send into heavens, but he says himself . . .” It is simply incorrect to treat Psalm 16 as linked with Psalm 110 by asserting that both are resurrection proof texts. Psalm 16 is, but Psalm 110 is not. </a:t>
            </a:r>
            <a:r>
              <a:rPr lang="en-US" sz="2800" b="1" u="sng" dirty="0">
                <a:solidFill>
                  <a:srgbClr val="FFFFCC"/>
                </a:solidFill>
                <a:effectLst>
                  <a:outerShdw blurRad="38100" dist="38100" dir="2700000" algn="tl">
                    <a:srgbClr val="000000">
                      <a:alpha val="43137"/>
                    </a:srgbClr>
                  </a:outerShdw>
                </a:effectLst>
              </a:rPr>
              <a:t>Rather, Peter quoted each Psalm with its own quite distinct emphasis in support of two different elements in his presentation</a:t>
            </a:r>
            <a:r>
              <a:rPr lang="en-US" sz="28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366F5326-D995-4BE0-8A3C-08E38B432DCD}"/>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178.</a:t>
            </a:r>
          </a:p>
        </p:txBody>
      </p:sp>
      <p:pic>
        <p:nvPicPr>
          <p:cNvPr id="12" name="Picture 2" descr="Image result for zane hodges">
            <a:extLst>
              <a:ext uri="{FF2B5EF4-FFF2-40B4-BE49-F238E27FC236}">
                <a16:creationId xmlns:a16="http://schemas.microsoft.com/office/drawing/2014/main" id="{93DE161C-9FDF-48CF-9B7F-BD4DBE1F6B2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121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1637504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4489979"/>
          </a:xfrm>
        </p:spPr>
        <p:txBody>
          <a:bodyPr/>
          <a:lstStyle/>
          <a:p>
            <a:pPr marL="0" indent="0" algn="just">
              <a:buNone/>
            </a:pPr>
            <a:r>
              <a:rPr lang="en-US" sz="2600" dirty="0">
                <a:effectLst>
                  <a:outerShdw blurRad="38100" dist="38100" dir="2700000" algn="tl">
                    <a:srgbClr val="000000">
                      <a:alpha val="43137"/>
                    </a:srgbClr>
                  </a:outerShdw>
                </a:effectLst>
              </a:rPr>
              <a:t>“The kingdom was not restored, and it is quite wrong to identify the throne of David with God’s extraterrestrial throne. . . . A contemporary movement within dispensationalism that calls itself “progressive dispensationalism” has taken a novel tact in regard to Israel’s kingdom. Their analysis, however, remains inchoate, their efforts to elucidate notwithstanding. . . . We conclude, then, that Bock’s linkage between the two quotations breaks down under scrutiny.”</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BDFBE7F4-01E3-4CEC-B938-5B5A21195B4F}"/>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172. 178.</a:t>
            </a:r>
          </a:p>
        </p:txBody>
      </p:sp>
      <p:pic>
        <p:nvPicPr>
          <p:cNvPr id="12" name="Picture 2" descr="Image result for zane hodges">
            <a:extLst>
              <a:ext uri="{FF2B5EF4-FFF2-40B4-BE49-F238E27FC236}">
                <a16:creationId xmlns:a16="http://schemas.microsoft.com/office/drawing/2014/main" id="{BAD3443F-D754-4123-BD35-5220A058CC6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04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97408"/>
            <a:ext cx="9144000" cy="4927192"/>
          </a:xfrm>
        </p:spPr>
        <p:txBody>
          <a:bodyPr/>
          <a:lstStyle/>
          <a:p>
            <a:pPr marL="0" indent="0" algn="just">
              <a:buNone/>
            </a:pPr>
            <a:r>
              <a:rPr lang="en-US" sz="2600" dirty="0">
                <a:effectLst>
                  <a:outerShdw blurRad="38100" dist="38100" dir="2700000" algn="tl">
                    <a:srgbClr val="000000">
                      <a:alpha val="43137"/>
                    </a:srgbClr>
                  </a:outerShdw>
                </a:effectLst>
              </a:rPr>
              <a:t>“And his next statement is an enormous leap into thin air: “In other words, Jesus’ resurrection-ascension to God’s right hand is put forward by Peter as a fulfillment of the Davidic covenant, just as the allusion to Joel fulfills the new covenant.” The argumentation that has led up to this conclusion proves (as we have seen) absolutely nothing that even impinges on the identification Bock wishes to make. . . . Acts 2 will remain a focal point in dispensational discussion, as well it should. But classic dispensationalism can treat this text straightforwardly and with a minimum of complexity. Progressive dispensationalism, on the other hand, is forced to rely on intricate, subtle, and ultimately invalid arguments.”</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370A86FB-C8A0-46FD-86ED-1E523B3CD7A7}"/>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172. 178.</a:t>
            </a:r>
          </a:p>
        </p:txBody>
      </p:sp>
      <p:pic>
        <p:nvPicPr>
          <p:cNvPr id="12" name="Picture 2" descr="Image result for zane hodges">
            <a:extLst>
              <a:ext uri="{FF2B5EF4-FFF2-40B4-BE49-F238E27FC236}">
                <a16:creationId xmlns:a16="http://schemas.microsoft.com/office/drawing/2014/main" id="{795F34A8-5838-4A5A-B164-17233D2900D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091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837105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0245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7DC1C5A-7FBD-4AD2-A7D2-58A6977B7E70}"/>
              </a:ext>
            </a:extLst>
          </p:cNvPr>
          <p:cNvSpPr>
            <a:spLocks noGrp="1" noChangeArrowheads="1"/>
          </p:cNvSpPr>
          <p:nvPr>
            <p:ph type="title"/>
          </p:nvPr>
        </p:nvSpPr>
        <p:spPr>
          <a:xfrm>
            <a:off x="3513383" y="228600"/>
            <a:ext cx="2117235" cy="685800"/>
          </a:xfrm>
        </p:spPr>
        <p:txBody>
          <a:bodyPr/>
          <a:lstStyle/>
          <a:p>
            <a:pPr algn="ctr" eaLnBrk="1" hangingPunct="1"/>
            <a:r>
              <a:rPr lang="en-US" altLang="en-US" sz="3600" dirty="0">
                <a:effectLst>
                  <a:outerShdw blurRad="38100" dist="38100" dir="2700000" algn="tl">
                    <a:srgbClr val="000000">
                      <a:alpha val="43137"/>
                    </a:srgbClr>
                  </a:outerShdw>
                </a:effectLst>
              </a:rPr>
              <a:t>Acts 2</a:t>
            </a:r>
          </a:p>
        </p:txBody>
      </p:sp>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457200" y="1371600"/>
            <a:ext cx="8229600" cy="3886200"/>
          </a:xfrm>
        </p:spPr>
        <p:txBody>
          <a:bodyPr/>
          <a:lstStyle/>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2:1-4 – The falling of the Holy Spirit</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2:5-8 – The manifestation of the gift of tongues</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2:9-12 – Those present from the known world</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2:13-15 – Too early for drinking</a:t>
            </a:r>
          </a:p>
          <a:p>
            <a:pPr marL="571500" indent="-571500" eaLnBrk="1" hangingPunct="1">
              <a:spcBef>
                <a:spcPts val="0"/>
              </a:spcBef>
              <a:spcAft>
                <a:spcPts val="3000"/>
              </a:spcAft>
              <a:buSzPct val="100000"/>
              <a:buFont typeface="+mj-lt"/>
              <a:buAutoNum type="romanUcPeriod"/>
              <a:defRPr/>
            </a:pPr>
            <a:r>
              <a:rPr lang="en-US" sz="2800" dirty="0">
                <a:effectLst>
                  <a:outerShdw blurRad="38100" dist="38100" dir="2700000" algn="tl">
                    <a:srgbClr val="000000">
                      <a:alpha val="43137"/>
                    </a:srgbClr>
                  </a:outerShdw>
                </a:effectLst>
              </a:rPr>
              <a:t>2:16-21 – Manifestations taught in the OT (Joel 2)</a:t>
            </a:r>
          </a:p>
        </p:txBody>
      </p:sp>
      <p:pic>
        <p:nvPicPr>
          <p:cNvPr id="1026" name="Picture 2" descr="Image result for acts 2">
            <a:extLst>
              <a:ext uri="{FF2B5EF4-FFF2-40B4-BE49-F238E27FC236}">
                <a16:creationId xmlns:a16="http://schemas.microsoft.com/office/drawing/2014/main" id="{C604631D-5237-4EEA-BD4C-94FA0D16BD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565" y="76200"/>
            <a:ext cx="2117235"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7DC1C5A-7FBD-4AD2-A7D2-58A6977B7E70}"/>
              </a:ext>
            </a:extLst>
          </p:cNvPr>
          <p:cNvSpPr>
            <a:spLocks noGrp="1" noChangeArrowheads="1"/>
          </p:cNvSpPr>
          <p:nvPr>
            <p:ph type="title"/>
          </p:nvPr>
        </p:nvSpPr>
        <p:spPr>
          <a:xfrm>
            <a:off x="3513383" y="228600"/>
            <a:ext cx="2117235" cy="685800"/>
          </a:xfrm>
        </p:spPr>
        <p:txBody>
          <a:bodyPr/>
          <a:lstStyle/>
          <a:p>
            <a:pPr algn="ctr" eaLnBrk="1" hangingPunct="1"/>
            <a:r>
              <a:rPr lang="en-US" altLang="en-US" sz="3600" dirty="0">
                <a:effectLst>
                  <a:outerShdw blurRad="38100" dist="38100" dir="2700000" algn="tl">
                    <a:srgbClr val="000000">
                      <a:alpha val="43137"/>
                    </a:srgbClr>
                  </a:outerShdw>
                </a:effectLst>
              </a:rPr>
              <a:t>Acts 2</a:t>
            </a:r>
          </a:p>
        </p:txBody>
      </p:sp>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457200" y="1371600"/>
            <a:ext cx="8229600" cy="5257800"/>
          </a:xfrm>
        </p:spPr>
        <p:txBody>
          <a:bodyPr/>
          <a:lstStyle/>
          <a:p>
            <a:pPr marL="571500" indent="-571500" eaLnBrk="1" hangingPunct="1">
              <a:spcBef>
                <a:spcPts val="0"/>
              </a:spcBef>
              <a:spcAft>
                <a:spcPts val="3000"/>
              </a:spcAft>
              <a:buSzPct val="100000"/>
              <a:buFont typeface="+mj-lt"/>
              <a:buAutoNum type="romanUcPeriod" startAt="6"/>
              <a:defRPr/>
            </a:pPr>
            <a:r>
              <a:rPr lang="en-US" sz="2800" dirty="0">
                <a:effectLst>
                  <a:outerShdw blurRad="38100" dist="38100" dir="2700000" algn="tl">
                    <a:srgbClr val="000000">
                      <a:alpha val="43137"/>
                    </a:srgbClr>
                  </a:outerShdw>
                </a:effectLst>
              </a:rPr>
              <a:t>2:22-35 – Christ as the source of the manifestations</a:t>
            </a:r>
          </a:p>
          <a:p>
            <a:pPr marL="1028700" lvl="1" indent="-457200" eaLnBrk="1" hangingPunct="1">
              <a:spcBef>
                <a:spcPts val="0"/>
              </a:spcBef>
              <a:spcAft>
                <a:spcPts val="3000"/>
              </a:spcAft>
              <a:defRPr/>
            </a:pPr>
            <a:r>
              <a:rPr lang="en-US" sz="2800" dirty="0">
                <a:effectLst>
                  <a:outerShdw blurRad="38100" dist="38100" dir="2700000" algn="tl">
                    <a:srgbClr val="000000">
                      <a:alpha val="43137"/>
                    </a:srgbClr>
                  </a:outerShdw>
                </a:effectLst>
                <a:ea typeface="+mn-ea"/>
                <a:cs typeface="+mn-cs"/>
              </a:rPr>
              <a:t>2:22 Miracle worker</a:t>
            </a:r>
          </a:p>
          <a:p>
            <a:pPr marL="1028700" lvl="1" indent="-457200" eaLnBrk="1" hangingPunct="1">
              <a:spcBef>
                <a:spcPts val="0"/>
              </a:spcBef>
              <a:spcAft>
                <a:spcPts val="3000"/>
              </a:spcAft>
              <a:defRPr/>
            </a:pPr>
            <a:r>
              <a:rPr lang="en-US" sz="2800" dirty="0">
                <a:effectLst>
                  <a:outerShdw blurRad="38100" dist="38100" dir="2700000" algn="tl">
                    <a:srgbClr val="000000">
                      <a:alpha val="43137"/>
                    </a:srgbClr>
                  </a:outerShdw>
                </a:effectLst>
                <a:ea typeface="+mn-ea"/>
                <a:cs typeface="+mn-cs"/>
              </a:rPr>
              <a:t>2:23 Rejected by Israel</a:t>
            </a:r>
          </a:p>
          <a:p>
            <a:pPr marL="1028700" lvl="1" indent="-457200" eaLnBrk="1" hangingPunct="1">
              <a:spcBef>
                <a:spcPts val="0"/>
              </a:spcBef>
              <a:spcAft>
                <a:spcPts val="3000"/>
              </a:spcAft>
              <a:defRPr/>
            </a:pPr>
            <a:r>
              <a:rPr lang="en-US" sz="2800" dirty="0">
                <a:effectLst>
                  <a:outerShdw blurRad="38100" dist="38100" dir="2700000" algn="tl">
                    <a:srgbClr val="000000">
                      <a:alpha val="43137"/>
                    </a:srgbClr>
                  </a:outerShdw>
                </a:effectLst>
                <a:ea typeface="+mn-ea"/>
                <a:cs typeface="+mn-cs"/>
              </a:rPr>
              <a:t>2:24-29 Resurrected (Ps 16:8-11)</a:t>
            </a:r>
          </a:p>
          <a:p>
            <a:pPr marL="1028700" lvl="1" indent="-457200" eaLnBrk="1" hangingPunct="1">
              <a:spcBef>
                <a:spcPts val="0"/>
              </a:spcBef>
              <a:spcAft>
                <a:spcPts val="3000"/>
              </a:spcAft>
              <a:defRPr/>
            </a:pPr>
            <a:r>
              <a:rPr lang="en-US" sz="2800" dirty="0">
                <a:effectLst>
                  <a:outerShdw blurRad="38100" dist="38100" dir="2700000" algn="tl">
                    <a:srgbClr val="000000">
                      <a:alpha val="43137"/>
                    </a:srgbClr>
                  </a:outerShdw>
                </a:effectLst>
                <a:ea typeface="+mn-ea"/>
                <a:cs typeface="+mn-cs"/>
              </a:rPr>
              <a:t>2:30-32 Davidic descendant (Ps 132:11)</a:t>
            </a:r>
          </a:p>
          <a:p>
            <a:pPr marL="1028700" lvl="1" indent="-457200" eaLnBrk="1" hangingPunct="1">
              <a:spcBef>
                <a:spcPts val="0"/>
              </a:spcBef>
              <a:spcAft>
                <a:spcPts val="3000"/>
              </a:spcAft>
              <a:defRPr/>
            </a:pPr>
            <a:r>
              <a:rPr lang="en-US" sz="2800" dirty="0">
                <a:effectLst>
                  <a:outerShdw blurRad="38100" dist="38100" dir="2700000" algn="tl">
                    <a:srgbClr val="000000">
                      <a:alpha val="43137"/>
                    </a:srgbClr>
                  </a:outerShdw>
                </a:effectLst>
                <a:ea typeface="+mn-ea"/>
                <a:cs typeface="+mn-cs"/>
              </a:rPr>
              <a:t>2:33-35 At God’s right hand (Ps 110:1)</a:t>
            </a:r>
          </a:p>
        </p:txBody>
      </p:sp>
      <p:pic>
        <p:nvPicPr>
          <p:cNvPr id="1026" name="Picture 2" descr="Image result for acts 2">
            <a:extLst>
              <a:ext uri="{FF2B5EF4-FFF2-40B4-BE49-F238E27FC236}">
                <a16:creationId xmlns:a16="http://schemas.microsoft.com/office/drawing/2014/main" id="{C604631D-5237-4EEA-BD4C-94FA0D16BD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565" y="76200"/>
            <a:ext cx="211723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3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7DC1C5A-7FBD-4AD2-A7D2-58A6977B7E70}"/>
              </a:ext>
            </a:extLst>
          </p:cNvPr>
          <p:cNvSpPr>
            <a:spLocks noGrp="1" noChangeArrowheads="1"/>
          </p:cNvSpPr>
          <p:nvPr>
            <p:ph type="title"/>
          </p:nvPr>
        </p:nvSpPr>
        <p:spPr>
          <a:xfrm>
            <a:off x="3513383" y="228600"/>
            <a:ext cx="2117235" cy="685800"/>
          </a:xfrm>
        </p:spPr>
        <p:txBody>
          <a:bodyPr/>
          <a:lstStyle/>
          <a:p>
            <a:pPr algn="ctr" eaLnBrk="1" hangingPunct="1"/>
            <a:r>
              <a:rPr lang="en-US" altLang="en-US" sz="3600" dirty="0">
                <a:effectLst>
                  <a:outerShdw blurRad="38100" dist="38100" dir="2700000" algn="tl">
                    <a:srgbClr val="000000">
                      <a:alpha val="43137"/>
                    </a:srgbClr>
                  </a:outerShdw>
                </a:effectLst>
              </a:rPr>
              <a:t>Acts 2</a:t>
            </a:r>
          </a:p>
        </p:txBody>
      </p:sp>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457200" y="1371600"/>
            <a:ext cx="8229600" cy="3429000"/>
          </a:xfrm>
        </p:spPr>
        <p:txBody>
          <a:bodyPr/>
          <a:lstStyle/>
          <a:p>
            <a:pPr marL="571500" indent="-571500" eaLnBrk="1" hangingPunct="1">
              <a:spcBef>
                <a:spcPts val="0"/>
              </a:spcBef>
              <a:spcAft>
                <a:spcPts val="3000"/>
              </a:spcAft>
              <a:buSzPct val="100000"/>
              <a:buFont typeface="+mj-lt"/>
              <a:buAutoNum type="romanUcPeriod" startAt="7"/>
              <a:defRPr/>
            </a:pPr>
            <a:r>
              <a:rPr lang="en-US" sz="2800" dirty="0">
                <a:effectLst>
                  <a:outerShdw blurRad="38100" dist="38100" dir="2700000" algn="tl">
                    <a:srgbClr val="000000">
                      <a:alpha val="43137"/>
                    </a:srgbClr>
                  </a:outerShdw>
                </a:effectLst>
              </a:rPr>
              <a:t>2:36 – Conclusion</a:t>
            </a:r>
          </a:p>
          <a:p>
            <a:pPr marL="571500" indent="-571500" eaLnBrk="1" hangingPunct="1">
              <a:spcBef>
                <a:spcPts val="0"/>
              </a:spcBef>
              <a:spcAft>
                <a:spcPts val="3000"/>
              </a:spcAft>
              <a:buSzPct val="100000"/>
              <a:buFont typeface="+mj-lt"/>
              <a:buAutoNum type="romanUcPeriod" startAt="7"/>
              <a:defRPr/>
            </a:pPr>
            <a:r>
              <a:rPr lang="en-US" sz="2800" dirty="0">
                <a:effectLst>
                  <a:outerShdw blurRad="38100" dist="38100" dir="2700000" algn="tl">
                    <a:srgbClr val="000000">
                      <a:alpha val="43137"/>
                    </a:srgbClr>
                  </a:outerShdw>
                </a:effectLst>
              </a:rPr>
              <a:t>2:37 – Conviction</a:t>
            </a:r>
          </a:p>
          <a:p>
            <a:pPr marL="571500" indent="-571500" eaLnBrk="1" hangingPunct="1">
              <a:spcBef>
                <a:spcPts val="0"/>
              </a:spcBef>
              <a:spcAft>
                <a:spcPts val="3000"/>
              </a:spcAft>
              <a:buSzPct val="100000"/>
              <a:buFont typeface="+mj-lt"/>
              <a:buAutoNum type="romanUcPeriod" startAt="7"/>
              <a:defRPr/>
            </a:pPr>
            <a:r>
              <a:rPr lang="en-US" sz="2800" dirty="0">
                <a:effectLst>
                  <a:outerShdw blurRad="38100" dist="38100" dir="2700000" algn="tl">
                    <a:srgbClr val="000000">
                      <a:alpha val="43137"/>
                    </a:srgbClr>
                  </a:outerShdw>
                </a:effectLst>
              </a:rPr>
              <a:t>2:38-41 – Exhortation</a:t>
            </a:r>
          </a:p>
          <a:p>
            <a:pPr marL="571500" indent="-571500" eaLnBrk="1" hangingPunct="1">
              <a:spcBef>
                <a:spcPts val="0"/>
              </a:spcBef>
              <a:spcAft>
                <a:spcPts val="3000"/>
              </a:spcAft>
              <a:buSzPct val="100000"/>
              <a:buFont typeface="+mj-lt"/>
              <a:buAutoNum type="romanUcPeriod" startAt="7"/>
              <a:defRPr/>
            </a:pPr>
            <a:r>
              <a:rPr lang="en-US" sz="2800" dirty="0">
                <a:effectLst>
                  <a:outerShdw blurRad="38100" dist="38100" dir="2700000" algn="tl">
                    <a:srgbClr val="000000">
                      <a:alpha val="43137"/>
                    </a:srgbClr>
                  </a:outerShdw>
                </a:effectLst>
              </a:rPr>
              <a:t>2:42-47 – The first church meeting</a:t>
            </a:r>
          </a:p>
        </p:txBody>
      </p:sp>
      <p:pic>
        <p:nvPicPr>
          <p:cNvPr id="1026" name="Picture 2" descr="Image result for acts 2">
            <a:extLst>
              <a:ext uri="{FF2B5EF4-FFF2-40B4-BE49-F238E27FC236}">
                <a16:creationId xmlns:a16="http://schemas.microsoft.com/office/drawing/2014/main" id="{C604631D-5237-4EEA-BD4C-94FA0D16BD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565" y="76200"/>
            <a:ext cx="211723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955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5778" y="1371600"/>
            <a:ext cx="9144000" cy="5181600"/>
          </a:xfrm>
        </p:spPr>
        <p:txBody>
          <a:bodyPr/>
          <a:lstStyle/>
          <a:p>
            <a:pPr marL="0" indent="0" algn="just">
              <a:buNone/>
            </a:pPr>
            <a:r>
              <a:rPr lang="en-US" sz="2400" dirty="0">
                <a:effectLst>
                  <a:outerShdw blurRad="38100" dist="38100" dir="2700000" algn="tl">
                    <a:srgbClr val="000000">
                      <a:alpha val="43137"/>
                    </a:srgbClr>
                  </a:outerShdw>
                </a:effectLst>
              </a:rPr>
              <a:t>“The </a:t>
            </a:r>
            <a:r>
              <a:rPr lang="en-US" sz="2400" b="1" dirty="0">
                <a:solidFill>
                  <a:srgbClr val="FFFFCC"/>
                </a:solidFill>
                <a:effectLst>
                  <a:outerShdw blurRad="38100" dist="38100" dir="2700000" algn="tl">
                    <a:srgbClr val="000000">
                      <a:alpha val="43137"/>
                    </a:srgbClr>
                  </a:outerShdw>
                </a:effectLst>
              </a:rPr>
              <a:t>crucial linking allusion</a:t>
            </a:r>
            <a:r>
              <a:rPr lang="en-US" sz="2400" dirty="0">
                <a:effectLst>
                  <a:outerShdw blurRad="38100" dist="38100" dir="2700000" algn="tl">
                    <a:srgbClr val="000000">
                      <a:alpha val="43137"/>
                    </a:srgbClr>
                  </a:outerShdw>
                </a:effectLst>
              </a:rPr>
              <a:t> appears at this point. Peter notes that David was a prophet. Not only was David a prophet, he was the conscience beneficiary of an oath God had made to him that “one of the fruit of his [David’s] loins” (KJV) would sit on his throne (Acts 2:30). The term </a:t>
            </a:r>
            <a:r>
              <a:rPr lang="en-US" sz="2400" dirty="0" err="1">
                <a:effectLst>
                  <a:outerShdw blurRad="38100" dist="38100" dir="2700000" algn="tl">
                    <a:srgbClr val="000000">
                      <a:alpha val="43137"/>
                    </a:srgbClr>
                  </a:outerShdw>
                </a:effectLst>
              </a:rPr>
              <a:t>kathisai</a:t>
            </a:r>
            <a:r>
              <a:rPr lang="en-US" sz="2400" dirty="0">
                <a:effectLst>
                  <a:outerShdw blurRad="38100" dist="38100" dir="2700000" algn="tl">
                    <a:srgbClr val="000000">
                      <a:alpha val="43137"/>
                    </a:srgbClr>
                  </a:outerShdw>
                </a:effectLst>
              </a:rPr>
              <a:t> (to sit), which is reintroduced in the citation of Psalm 110 (note </a:t>
            </a:r>
            <a:r>
              <a:rPr lang="en-US" sz="2400" dirty="0" err="1">
                <a:effectLst>
                  <a:outerShdw blurRad="38100" dist="38100" dir="2700000" algn="tl">
                    <a:srgbClr val="000000">
                      <a:alpha val="43137"/>
                    </a:srgbClr>
                  </a:outerShdw>
                </a:effectLst>
              </a:rPr>
              <a:t>kathou</a:t>
            </a:r>
            <a:r>
              <a:rPr lang="en-US" sz="2400" dirty="0">
                <a:effectLst>
                  <a:outerShdw blurRad="38100" dist="38100" dir="2700000" algn="tl">
                    <a:srgbClr val="000000">
                      <a:alpha val="43137"/>
                    </a:srgbClr>
                  </a:outerShdw>
                </a:effectLst>
              </a:rPr>
              <a:t>, “sit,” in v. 34). The allusion in verse 30 is to Psalm 132:11, a Psalm which is strongly Israelitish and national in tone (see vv. 12–18). The Psalm in turn is a reflection of the promise made to David in 2 Samuel 7, especially verse 12. This 2 Samuel passage is better known as the Davidic covenant. What is </a:t>
            </a:r>
            <a:r>
              <a:rPr lang="en-US" sz="2400" b="1" dirty="0">
                <a:solidFill>
                  <a:srgbClr val="FFFFCC"/>
                </a:solidFill>
                <a:effectLst>
                  <a:outerShdw blurRad="38100" dist="38100" dir="2700000" algn="tl">
                    <a:srgbClr val="000000">
                      <a:alpha val="43137"/>
                    </a:srgbClr>
                  </a:outerShdw>
                </a:effectLst>
              </a:rPr>
              <a:t>crucial</a:t>
            </a:r>
            <a:r>
              <a:rPr lang="en-US" sz="2400" dirty="0">
                <a:effectLst>
                  <a:outerShdw blurRad="38100" dist="38100" dir="2700000" algn="tl">
                    <a:srgbClr val="000000">
                      <a:alpha val="43137"/>
                    </a:srgbClr>
                  </a:outerShdw>
                </a:effectLst>
              </a:rPr>
              <a:t> is that David’s awareness of this covenant promise is immediately </a:t>
            </a:r>
            <a:r>
              <a:rPr lang="en-US" sz="2400" b="1" dirty="0">
                <a:solidFill>
                  <a:srgbClr val="FFFFCC"/>
                </a:solidFill>
                <a:effectLst>
                  <a:outerShdw blurRad="38100" dist="38100" dir="2700000" algn="tl">
                    <a:srgbClr val="000000">
                      <a:alpha val="43137"/>
                    </a:srgbClr>
                  </a:outerShdw>
                </a:effectLst>
              </a:rPr>
              <a:t>linked</a:t>
            </a:r>
            <a:r>
              <a:rPr lang="en-US" sz="2400" dirty="0">
                <a:effectLst>
                  <a:outerShdw blurRad="38100" dist="38100" dir="2700000" algn="tl">
                    <a:srgbClr val="000000">
                      <a:alpha val="43137"/>
                    </a:srgbClr>
                  </a:outerShdw>
                </a:effectLst>
              </a:rPr>
              <a:t> to his understanding of the resurrection in Psalm 16, which in turn is immediately tied to the resurrection proof text of Psalm 110 (vv. 31–35).”</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282530" y="199817"/>
            <a:ext cx="65789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 Israel and the Church</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L. Bock (Grand Rapids: Zondervan, 1992), 49–50.</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1886205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1"/>
            <a:ext cx="9144000" cy="4392792"/>
          </a:xfrm>
        </p:spPr>
        <p:txBody>
          <a:bodyPr/>
          <a:lstStyle/>
          <a:p>
            <a:pPr marL="0" indent="0" algn="just">
              <a:buNone/>
            </a:pPr>
            <a:r>
              <a:rPr lang="en-US" sz="2300" dirty="0">
                <a:effectLst>
                  <a:outerShdw blurRad="38100" dist="38100" dir="2700000" algn="tl">
                    <a:srgbClr val="000000">
                      <a:alpha val="43137"/>
                    </a:srgbClr>
                  </a:outerShdw>
                </a:effectLst>
              </a:rPr>
              <a:t>“</a:t>
            </a:r>
            <a:r>
              <a:rPr lang="en-US" sz="2300" i="1" dirty="0">
                <a:effectLst>
                  <a:outerShdw blurRad="38100" dist="38100" dir="2700000" algn="tl">
                    <a:srgbClr val="000000">
                      <a:alpha val="43137"/>
                    </a:srgbClr>
                  </a:outerShdw>
                </a:effectLst>
              </a:rPr>
              <a:t>Being seated on David’s throne is linked to being seated at God’s right hand</a:t>
            </a:r>
            <a:r>
              <a:rPr lang="en-US" sz="2300" dirty="0">
                <a:effectLst>
                  <a:outerShdw blurRad="38100" dist="38100" dir="2700000" algn="tl">
                    <a:srgbClr val="000000">
                      <a:alpha val="43137"/>
                    </a:srgbClr>
                  </a:outerShdw>
                </a:effectLst>
              </a:rPr>
              <a:t>. In other words, Jesus’ resurrection-ascension to God’s right hand is put forward by Peter as a fulfillment of the Davidic covenant, just as the allusion to Joel fulfills the new covenant. To say that Peter is only interested to argue that the Messiah must be raised misses the point of the connection in these verses and ignores entirely the allusion to Psalm 132 in the Davidic covenant. This passage and Luke 1:68–79 also counter the claim that no New Testament text asserts the present work of Jesus’ as a reigning Davidite sitting on David’s Throne. The throne on which Jesus is said to sit is the one promised to David’s descendent through the Davidic promise of 2 Samuel, which was initially passed on through Solomon. Jesus sits here as David’s promised Son on David’s promised Throne. This fits Old Testament imagery as well. The idea of sitting describes the idea of rule, as the parallelism of Jeremiah 22:30 shows. </a:t>
            </a:r>
            <a:r>
              <a:rPr lang="en-US" sz="2400" b="1" dirty="0">
                <a:solidFill>
                  <a:srgbClr val="FFFFCC"/>
                </a:solidFill>
                <a:effectLst>
                  <a:outerShdw blurRad="38100" dist="38100" dir="2700000" algn="tl">
                    <a:srgbClr val="000000">
                      <a:alpha val="43137"/>
                    </a:srgbClr>
                  </a:outerShdw>
                </a:effectLst>
              </a:rPr>
              <a:t>As the Davidic heir, Jesus sits in and rules from heaven</a:t>
            </a:r>
            <a:r>
              <a:rPr lang="en-US" sz="23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282530" y="199817"/>
            <a:ext cx="65789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 Israel and the Church</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L. Bock (Grand Rapids: Zondervan, 1992), 49–50.</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245161905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23357</TotalTime>
  <Words>3294</Words>
  <Application>Microsoft Office PowerPoint</Application>
  <PresentationFormat>On-screen Show (4:3)</PresentationFormat>
  <Paragraphs>260</Paragraphs>
  <Slides>48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Times New Roman</vt:lpstr>
      <vt:lpstr>Wingdings</vt:lpstr>
      <vt:lpstr>Azure</vt:lpstr>
      <vt:lpstr>1_Azure</vt:lpstr>
      <vt:lpstr>PowerPoint Presentation</vt:lpstr>
      <vt:lpstr>The Coming Kingdom Chapter 18</vt:lpstr>
      <vt:lpstr>Kingdom Study Outline</vt:lpstr>
      <vt:lpstr>Response to Kingdom Now Problem Passages</vt:lpstr>
      <vt:lpstr>Acts 2</vt:lpstr>
      <vt:lpstr>Acts 2</vt:lpstr>
      <vt:lpstr>Acts 2</vt:lpstr>
      <vt:lpstr>PowerPoint Presentation</vt:lpstr>
      <vt:lpstr>PowerPoint Presentation</vt:lpstr>
      <vt:lpstr>Is Jesus Now Reigning from David’s Throne?  (Acts 2)</vt:lpstr>
      <vt:lpstr>Is Jesus Now Reigning from David’s Throne?  (Acts 2)</vt:lpstr>
      <vt:lpstr>PowerPoint Presentation</vt:lpstr>
      <vt:lpstr>PowerPoint Presentation</vt:lpstr>
      <vt:lpstr>Is Jesus Now Reigning from David’s Throne?  (Acts 2)</vt:lpstr>
      <vt:lpstr>PowerPoint Presentation</vt:lpstr>
      <vt:lpstr>PowerPoint Presentation</vt:lpstr>
      <vt:lpstr>PowerPoint Presentation</vt:lpstr>
      <vt:lpstr>PowerPoint Presentation</vt:lpstr>
      <vt:lpstr>PowerPoint Presentation</vt:lpstr>
      <vt:lpstr>Is Jesus Now Reigning from David’s Throne?  (Acts 2)</vt:lpstr>
      <vt:lpstr>PowerPoint Presentation</vt:lpstr>
      <vt:lpstr>PowerPoint Presentation</vt:lpstr>
      <vt:lpstr>PowerPoint Presentation</vt:lpstr>
      <vt:lpstr>Is Jesus Now Reigning from David’s Throne?  (Acts 2)</vt:lpstr>
      <vt:lpstr>PowerPoint Presentation</vt:lpstr>
      <vt:lpstr>PowerPoint Presentation</vt:lpstr>
      <vt:lpstr>Is Jesus Now Reigning from David’s Throne?  (Acts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Jesus Now Reigning from David’s Throne?  (Acts 2)</vt:lpstr>
      <vt:lpstr>PowerPoint Presentation</vt:lpstr>
      <vt:lpstr>PowerPoint Presentation</vt:lpstr>
      <vt:lpstr>PowerPoint Presentation</vt:lpstr>
      <vt:lpstr>PowerPoint Presentation</vt:lpstr>
      <vt:lpstr>Is Jesus Now Reigning from David’s Throne?  (Acts 2)</vt:lpstr>
      <vt:lpstr>PowerPoint Presentation</vt:lpstr>
      <vt:lpstr>PowerPoint Presentation</vt:lpstr>
      <vt:lpstr>PowerPoint Presentation</vt:lpstr>
      <vt:lpstr>Response to Kingdom Now Problem Passages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2736</cp:revision>
  <cp:lastPrinted>2019-02-26T16:49:14Z</cp:lastPrinted>
  <dcterms:created xsi:type="dcterms:W3CDTF">2009-03-17T12:21:13Z</dcterms:created>
  <dcterms:modified xsi:type="dcterms:W3CDTF">2019-02-26T16:49:34Z</dcterms:modified>
</cp:coreProperties>
</file>