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0"/>
  </p:notesMasterIdLst>
  <p:handoutMasterIdLst>
    <p:handoutMasterId r:id="rId41"/>
  </p:handoutMasterIdLst>
  <p:sldIdLst>
    <p:sldId id="2067" r:id="rId2"/>
    <p:sldId id="322" r:id="rId3"/>
    <p:sldId id="4884" r:id="rId4"/>
    <p:sldId id="4942" r:id="rId5"/>
    <p:sldId id="4943" r:id="rId6"/>
    <p:sldId id="4944" r:id="rId7"/>
    <p:sldId id="4945" r:id="rId8"/>
    <p:sldId id="4946" r:id="rId9"/>
    <p:sldId id="4947" r:id="rId10"/>
    <p:sldId id="4931" r:id="rId11"/>
    <p:sldId id="4955" r:id="rId12"/>
    <p:sldId id="4518" r:id="rId13"/>
    <p:sldId id="4925" r:id="rId14"/>
    <p:sldId id="4956" r:id="rId15"/>
    <p:sldId id="4970" r:id="rId16"/>
    <p:sldId id="3035" r:id="rId17"/>
    <p:sldId id="3058" r:id="rId18"/>
    <p:sldId id="4968" r:id="rId19"/>
    <p:sldId id="3030" r:id="rId20"/>
    <p:sldId id="4941" r:id="rId21"/>
    <p:sldId id="4591" r:id="rId22"/>
    <p:sldId id="514" r:id="rId23"/>
    <p:sldId id="507" r:id="rId24"/>
    <p:sldId id="3694" r:id="rId25"/>
    <p:sldId id="4957" r:id="rId26"/>
    <p:sldId id="2917" r:id="rId27"/>
    <p:sldId id="4958" r:id="rId28"/>
    <p:sldId id="4959" r:id="rId29"/>
    <p:sldId id="4961" r:id="rId30"/>
    <p:sldId id="1301" r:id="rId31"/>
    <p:sldId id="4969" r:id="rId32"/>
    <p:sldId id="1259" r:id="rId33"/>
    <p:sldId id="4971" r:id="rId34"/>
    <p:sldId id="4972" r:id="rId35"/>
    <p:sldId id="2248" r:id="rId36"/>
    <p:sldId id="4962" r:id="rId37"/>
    <p:sldId id="682" r:id="rId38"/>
    <p:sldId id="3488" r:id="rId39"/>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66"/>
    <a:srgbClr val="0000CC"/>
    <a:srgbClr val="006600"/>
    <a:srgbClr val="003300"/>
    <a:srgbClr val="008000"/>
    <a:srgbClr val="FFFF99"/>
    <a:srgbClr val="A50021"/>
    <a:srgbClr val="33CC33"/>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50" autoAdjust="0"/>
    <p:restoredTop sz="95071" autoAdjust="0"/>
  </p:normalViewPr>
  <p:slideViewPr>
    <p:cSldViewPr>
      <p:cViewPr varScale="1">
        <p:scale>
          <a:sx n="106" d="100"/>
          <a:sy n="106" d="100"/>
        </p:scale>
        <p:origin x="157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a:t>
            </a:r>
          </a:p>
        </p:txBody>
      </p:sp>
      <p:sp>
        <p:nvSpPr>
          <p:cNvPr id="3686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Times New Roman" pitchFamily="18" charset="0"/>
                <a:cs typeface="Arial" charset="0"/>
              </a:defRPr>
            </a:lvl1pPr>
          </a:lstStyle>
          <a:p>
            <a:pPr>
              <a:defRPr/>
            </a:pPr>
            <a:r>
              <a:rPr lang="en-US">
                <a:latin typeface="Calibri" panose="020F0502020204030204" pitchFamily="34" charset="0"/>
                <a:cs typeface="Calibri" panose="020F0502020204030204" pitchFamily="34" charset="0"/>
              </a:rPr>
              <a:t>1/27/2019</a:t>
            </a:r>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latin typeface="Calibri" panose="020F0502020204030204" pitchFamily="34" charset="0"/>
                <a:cs typeface="Calibri" panose="020F0502020204030204" pitchFamily="34" charset="0"/>
              </a:rPr>
              <a:pPr>
                <a:defRPr/>
              </a:pPr>
              <a:t>‹#›</a:t>
            </a:fld>
            <a:endParaRPr lang="en-US" alt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r>
              <a:rPr lang="en-US"/>
              <a:t>1/27/2019</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atin typeface="Calibri" panose="020F0502020204030204" pitchFamily="34" charset="0"/>
                <a:cs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6F6F37EF-C3DC-4734-9315-DC3690F55A64}" type="slidenum">
              <a:rPr lang="en-US" altLang="en-US"/>
              <a:pPr>
                <a:defRPr/>
              </a:pPr>
              <a:t>‹#›</a:t>
            </a:fld>
            <a:endParaRPr lang="en-US" altLang="en-US"/>
          </a:p>
        </p:txBody>
      </p:sp>
    </p:spTree>
    <p:extLst>
      <p:ext uri="{BB962C8B-B14F-4D97-AF65-F5344CB8AC3E}">
        <p14:creationId xmlns:p14="http://schemas.microsoft.com/office/powerpoint/2010/main" val="200914725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4D67403-144F-4AEC-BC88-67C5B66B5E64}"/>
              </a:ext>
            </a:extLst>
          </p:cNvPr>
          <p:cNvSpPr>
            <a:spLocks noGrp="1" noChangeArrowheads="1"/>
          </p:cNvSpPr>
          <p:nvPr>
            <p:ph type="dt" sz="half" idx="10"/>
          </p:nvPr>
        </p:nvSpPr>
        <p:spPr>
          <a:ln/>
        </p:spPr>
        <p:txBody>
          <a:bodyPr/>
          <a:lstStyle>
            <a:lvl1pPr>
              <a:defRPr/>
            </a:lvl1pPr>
          </a:lstStyle>
          <a:p>
            <a:pPr>
              <a:defRPr/>
            </a:pPr>
            <a:fld id="{B34F64C5-3DB7-4AC4-A6E4-BEC91B3E2FBA}" type="datetime1">
              <a:rPr lang="en-US"/>
              <a:pPr>
                <a:defRPr/>
              </a:pPr>
              <a:t>2/24/2019</a:t>
            </a:fld>
            <a:endParaRPr lang="en-US"/>
          </a:p>
        </p:txBody>
      </p:sp>
      <p:sp>
        <p:nvSpPr>
          <p:cNvPr id="6" name="Rectangle 5">
            <a:extLst>
              <a:ext uri="{FF2B5EF4-FFF2-40B4-BE49-F238E27FC236}">
                <a16:creationId xmlns:a16="http://schemas.microsoft.com/office/drawing/2014/main" id="{23CB1886-C67F-4246-8472-984A0C9423EB}"/>
              </a:ext>
            </a:extLst>
          </p:cNvPr>
          <p:cNvSpPr>
            <a:spLocks noGrp="1" noChangeArrowheads="1"/>
          </p:cNvSpPr>
          <p:nvPr>
            <p:ph type="ftr" sz="quarter" idx="11"/>
          </p:nvPr>
        </p:nvSpPr>
        <p:spPr>
          <a:ln/>
        </p:spPr>
        <p:txBody>
          <a:bodyPr/>
          <a:lstStyle>
            <a:lvl1pPr>
              <a:defRPr/>
            </a:lvl1pPr>
          </a:lstStyle>
          <a:p>
            <a:pPr>
              <a:defRPr/>
            </a:pPr>
            <a:r>
              <a:rPr lang="en-US"/>
              <a:t>DANIEL 9</a:t>
            </a:r>
          </a:p>
        </p:txBody>
      </p:sp>
      <p:sp>
        <p:nvSpPr>
          <p:cNvPr id="7" name="Rectangle 6">
            <a:extLst>
              <a:ext uri="{FF2B5EF4-FFF2-40B4-BE49-F238E27FC236}">
                <a16:creationId xmlns:a16="http://schemas.microsoft.com/office/drawing/2014/main" id="{AB9FFE0C-7104-4250-9847-A3BCCD531A22}"/>
              </a:ext>
            </a:extLst>
          </p:cNvPr>
          <p:cNvSpPr>
            <a:spLocks noGrp="1" noChangeArrowheads="1"/>
          </p:cNvSpPr>
          <p:nvPr>
            <p:ph type="sldNum" sz="quarter" idx="12"/>
          </p:nvPr>
        </p:nvSpPr>
        <p:spPr>
          <a:ln/>
        </p:spPr>
        <p:txBody>
          <a:bodyPr/>
          <a:lstStyle>
            <a:lvl1pPr>
              <a:defRPr/>
            </a:lvl1pPr>
          </a:lstStyle>
          <a:p>
            <a:fld id="{F0448DBA-96FE-4E7C-9802-95FE3A1458D8}" type="slidenum">
              <a:rPr lang="en-US" altLang="en-US"/>
              <a:pPr/>
              <a:t>‹#›</a:t>
            </a:fld>
            <a:endParaRPr lang="en-US" altLang="en-US"/>
          </a:p>
        </p:txBody>
      </p:sp>
    </p:spTree>
    <p:extLst>
      <p:ext uri="{BB962C8B-B14F-4D97-AF65-F5344CB8AC3E}">
        <p14:creationId xmlns:p14="http://schemas.microsoft.com/office/powerpoint/2010/main" val="698424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34100415"/>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6" r:id="rId13"/>
    <p:sldLayoutId id="2147483919"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s3.amazonaws.com/slbc-wordpress/wp-content/uploads/2018/05/21010127/TheBookofRevelation-SLBC-WebsiteImage.jpg">
            <a:extLst>
              <a:ext uri="{FF2B5EF4-FFF2-40B4-BE49-F238E27FC236}">
                <a16:creationId xmlns:a16="http://schemas.microsoft.com/office/drawing/2014/main" id="{6BBCB659-9ABA-4634-8520-21702CE6D23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BE5DCF4-598D-41E1-94AB-D150A65AB6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1" y="5181600"/>
            <a:ext cx="1002323" cy="1371600"/>
          </a:xfrm>
          <a:prstGeom prst="rect">
            <a:avLst/>
          </a:prstGeom>
          <a:ln>
            <a:noFill/>
          </a:ln>
        </p:spPr>
      </p:pic>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838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Andy Woods</a:t>
            </a: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400175" y="209550"/>
            <a:ext cx="6343650" cy="85725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6. 5</a:t>
            </a:r>
            <a:r>
              <a:rPr lang="en-US" altLang="en-US" sz="3600" baseline="30000" dirty="0">
                <a:effectLst>
                  <a:outerShdw blurRad="38100" dist="38100" dir="2700000" algn="tl">
                    <a:srgbClr val="000000">
                      <a:alpha val="43137"/>
                    </a:srgbClr>
                  </a:outerShdw>
                </a:effectLst>
                <a:cs typeface="Calibri" panose="020F0502020204030204" pitchFamily="34" charset="0"/>
              </a:rPr>
              <a:t>th</a:t>
            </a:r>
            <a:r>
              <a:rPr lang="en-US" altLang="en-US" sz="3600" dirty="0">
                <a:effectLst>
                  <a:outerShdw blurRad="38100" dist="38100" dir="2700000" algn="tl">
                    <a:srgbClr val="000000">
                      <a:alpha val="43137"/>
                    </a:srgbClr>
                  </a:outerShdw>
                </a:effectLst>
                <a:cs typeface="Calibri" panose="020F0502020204030204" pitchFamily="34" charset="0"/>
              </a:rPr>
              <a:t> Trumpet (Rev. 9:1-12)</a:t>
            </a:r>
          </a:p>
        </p:txBody>
      </p:sp>
      <p:sp>
        <p:nvSpPr>
          <p:cNvPr id="77827" name="Content Placeholder 2"/>
          <p:cNvSpPr>
            <a:spLocks noGrp="1"/>
          </p:cNvSpPr>
          <p:nvPr>
            <p:ph idx="1"/>
          </p:nvPr>
        </p:nvSpPr>
        <p:spPr>
          <a:xfrm>
            <a:off x="1467345" y="1371600"/>
            <a:ext cx="6209311" cy="5105400"/>
          </a:xfrm>
        </p:spPr>
        <p:txBody>
          <a:bodyPr/>
          <a:lstStyle/>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Discharging angel (9:1)</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Angel opens the abyss (9:2)</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Demons emerge from the abyss (9:3) </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Demonic activity (9:4-6)</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Demonic description (9:7-10)</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Demonic leader (9:11)</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Remaining trumpets (9:12)</a:t>
            </a:r>
          </a:p>
        </p:txBody>
      </p:sp>
      <p:pic>
        <p:nvPicPr>
          <p:cNvPr id="5" name="Picture 4" descr="Image result for the seven trumpets">
            <a:extLst>
              <a:ext uri="{FF2B5EF4-FFF2-40B4-BE49-F238E27FC236}">
                <a16:creationId xmlns:a16="http://schemas.microsoft.com/office/drawing/2014/main" id="{FC53BD29-372D-4AC5-BE68-6D4A4C626E5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the seven trumpets">
            <a:extLst>
              <a:ext uri="{FF2B5EF4-FFF2-40B4-BE49-F238E27FC236}">
                <a16:creationId xmlns:a16="http://schemas.microsoft.com/office/drawing/2014/main" id="{88CB65AC-A8EB-4668-B999-A42984B544A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55369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00065"/>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7</a:t>
            </a:r>
            <a:r>
              <a:rPr lang="en-US" altLang="en-US" sz="3600" baseline="30000" dirty="0">
                <a:effectLst>
                  <a:outerShdw blurRad="38100" dist="38100" dir="2700000" algn="tl">
                    <a:srgbClr val="000000">
                      <a:alpha val="43137"/>
                    </a:srgbClr>
                  </a:outerShdw>
                </a:effectLst>
                <a:cs typeface="Calibri" panose="020F0502020204030204" pitchFamily="34" charset="0"/>
              </a:rPr>
              <a:t>th</a:t>
            </a:r>
            <a:r>
              <a:rPr lang="en-US" altLang="en-US" sz="3600" dirty="0">
                <a:effectLst>
                  <a:outerShdw blurRad="38100" dist="38100" dir="2700000" algn="tl">
                    <a:srgbClr val="000000">
                      <a:alpha val="43137"/>
                    </a:srgbClr>
                  </a:outerShdw>
                </a:effectLst>
                <a:cs typeface="Calibri" panose="020F0502020204030204" pitchFamily="34" charset="0"/>
              </a:rPr>
              <a:t> Seal &amp; 1</a:t>
            </a:r>
            <a:r>
              <a:rPr lang="en-US" altLang="en-US" sz="3600" baseline="30000" dirty="0">
                <a:effectLst>
                  <a:outerShdw blurRad="38100" dist="38100" dir="2700000" algn="tl">
                    <a:srgbClr val="000000">
                      <a:alpha val="43137"/>
                    </a:srgbClr>
                  </a:outerShdw>
                </a:effectLst>
                <a:cs typeface="Calibri" panose="020F0502020204030204" pitchFamily="34" charset="0"/>
              </a:rPr>
              <a:t>st</a:t>
            </a:r>
            <a:r>
              <a:rPr lang="en-US" altLang="en-US" sz="3600" dirty="0">
                <a:effectLst>
                  <a:outerShdw blurRad="38100" dist="38100" dir="2700000" algn="tl">
                    <a:srgbClr val="000000">
                      <a:alpha val="43137"/>
                    </a:srgbClr>
                  </a:outerShdw>
                </a:effectLst>
                <a:cs typeface="Calibri" panose="020F0502020204030204" pitchFamily="34" charset="0"/>
              </a:rPr>
              <a:t> Six Trumpets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8‒9)</a:t>
            </a:r>
          </a:p>
        </p:txBody>
      </p:sp>
      <p:sp>
        <p:nvSpPr>
          <p:cNvPr id="77827" name="Content Placeholder 2"/>
          <p:cNvSpPr>
            <a:spLocks noGrp="1"/>
          </p:cNvSpPr>
          <p:nvPr>
            <p:ph idx="1"/>
          </p:nvPr>
        </p:nvSpPr>
        <p:spPr>
          <a:xfrm>
            <a:off x="548711" y="1588889"/>
            <a:ext cx="8046578" cy="5069046"/>
          </a:xfrm>
        </p:spPr>
        <p:txBody>
          <a:bodyPr/>
          <a:lstStyle/>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7</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Seal (8:1-6) – Trumpet preparation</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1</a:t>
            </a:r>
            <a:r>
              <a:rPr lang="en-US" sz="2800" baseline="30000" dirty="0">
                <a:effectLst>
                  <a:outerShdw blurRad="38100" dist="38100" dir="2700000" algn="tl">
                    <a:srgbClr val="000000">
                      <a:alpha val="43137"/>
                    </a:srgbClr>
                  </a:outerShdw>
                </a:effectLst>
                <a:cs typeface="Calibri" panose="020F0502020204030204" pitchFamily="34" charset="0"/>
              </a:rPr>
              <a:t>st</a:t>
            </a:r>
            <a:r>
              <a:rPr lang="en-US" sz="2800" dirty="0">
                <a:effectLst>
                  <a:outerShdw blurRad="38100" dist="38100" dir="2700000" algn="tl">
                    <a:srgbClr val="000000">
                      <a:alpha val="43137"/>
                    </a:srgbClr>
                  </a:outerShdw>
                </a:effectLst>
                <a:cs typeface="Calibri" panose="020F0502020204030204" pitchFamily="34" charset="0"/>
              </a:rPr>
              <a:t> Trumpet (8:7) – 1/3 vegetation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2</a:t>
            </a:r>
            <a:r>
              <a:rPr lang="en-US" sz="2800" baseline="30000" dirty="0">
                <a:effectLst>
                  <a:outerShdw blurRad="38100" dist="38100" dir="2700000" algn="tl">
                    <a:srgbClr val="000000">
                      <a:alpha val="43137"/>
                    </a:srgbClr>
                  </a:outerShdw>
                </a:effectLst>
                <a:cs typeface="Calibri" panose="020F0502020204030204" pitchFamily="34" charset="0"/>
              </a:rPr>
              <a:t>nd</a:t>
            </a:r>
            <a:r>
              <a:rPr lang="en-US" sz="2800" dirty="0">
                <a:effectLst>
                  <a:outerShdw blurRad="38100" dist="38100" dir="2700000" algn="tl">
                    <a:srgbClr val="000000">
                      <a:alpha val="43137"/>
                    </a:srgbClr>
                  </a:outerShdw>
                </a:effectLst>
                <a:cs typeface="Calibri" panose="020F0502020204030204" pitchFamily="34" charset="0"/>
              </a:rPr>
              <a:t> Trumpet (8:8-9) – 1/3 ocean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3</a:t>
            </a:r>
            <a:r>
              <a:rPr lang="en-US" sz="2800" baseline="30000" dirty="0">
                <a:effectLst>
                  <a:outerShdw blurRad="38100" dist="38100" dir="2700000" algn="tl">
                    <a:srgbClr val="000000">
                      <a:alpha val="43137"/>
                    </a:srgbClr>
                  </a:outerShdw>
                </a:effectLst>
                <a:cs typeface="Calibri" panose="020F0502020204030204" pitchFamily="34" charset="0"/>
              </a:rPr>
              <a:t>rd</a:t>
            </a:r>
            <a:r>
              <a:rPr lang="en-US" sz="2800" dirty="0">
                <a:effectLst>
                  <a:outerShdw blurRad="38100" dist="38100" dir="2700000" algn="tl">
                    <a:srgbClr val="000000">
                      <a:alpha val="43137"/>
                    </a:srgbClr>
                  </a:outerShdw>
                </a:effectLst>
                <a:cs typeface="Calibri" panose="020F0502020204030204" pitchFamily="34" charset="0"/>
              </a:rPr>
              <a:t> Trumpet (8:10-11) – 1/3 water destroyed </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4</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(8:12-13) – 1/3 luminaries darkened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5</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(9:1-12) – Demons released</a:t>
            </a:r>
          </a:p>
          <a:p>
            <a:pPr marL="557213" indent="-557213" eaLnBrk="1" hangingPunct="1">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6</a:t>
            </a:r>
            <a:r>
              <a:rPr lang="en-US" sz="2800" b="1" u="sng" baseline="30000" dirty="0">
                <a:solidFill>
                  <a:srgbClr val="FFFFCC"/>
                </a:solidFill>
                <a:effectLst>
                  <a:outerShdw blurRad="38100" dist="38100" dir="2700000" algn="tl">
                    <a:srgbClr val="000000">
                      <a:alpha val="43137"/>
                    </a:srgbClr>
                  </a:outerShdw>
                </a:effectLst>
                <a:cs typeface="Calibri" panose="020F0502020204030204" pitchFamily="34" charset="0"/>
              </a:rPr>
              <a:t>th</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 Trumpet (9:13-21) – 1/3 humanity destroyed</a:t>
            </a: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35823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3386EFB9-830F-4A11-9069-29F8D8401807}"/>
              </a:ext>
            </a:extLst>
          </p:cNvPr>
          <p:cNvGraphicFramePr>
            <a:graphicFrameLocks noGrp="1"/>
          </p:cNvGraphicFramePr>
          <p:nvPr>
            <p:ph/>
            <p:extLst>
              <p:ext uri="{D42A27DB-BD31-4B8C-83A1-F6EECF244321}">
                <p14:modId xmlns:p14="http://schemas.microsoft.com/office/powerpoint/2010/main" val="1319558459"/>
              </p:ext>
            </p:extLst>
          </p:nvPr>
        </p:nvGraphicFramePr>
        <p:xfrm>
          <a:off x="76200" y="1188720"/>
          <a:ext cx="8991600" cy="4267200"/>
        </p:xfrm>
        <a:graphic>
          <a:graphicData uri="http://schemas.openxmlformats.org/drawingml/2006/table">
            <a:tbl>
              <a:tblPr firstRow="1" bandRow="1">
                <a:tableStyleId>{073A0DAA-6AF3-43AB-8588-CEC1D06C72B9}</a:tableStyleId>
              </a:tblPr>
              <a:tblGrid>
                <a:gridCol w="2997200">
                  <a:extLst>
                    <a:ext uri="{9D8B030D-6E8A-4147-A177-3AD203B41FA5}">
                      <a16:colId xmlns:a16="http://schemas.microsoft.com/office/drawing/2014/main" val="3561167396"/>
                    </a:ext>
                  </a:extLst>
                </a:gridCol>
                <a:gridCol w="2997200">
                  <a:extLst>
                    <a:ext uri="{9D8B030D-6E8A-4147-A177-3AD203B41FA5}">
                      <a16:colId xmlns:a16="http://schemas.microsoft.com/office/drawing/2014/main" val="980899094"/>
                    </a:ext>
                  </a:extLst>
                </a:gridCol>
                <a:gridCol w="2997200">
                  <a:extLst>
                    <a:ext uri="{9D8B030D-6E8A-4147-A177-3AD203B41FA5}">
                      <a16:colId xmlns:a16="http://schemas.microsoft.com/office/drawing/2014/main" val="2934671267"/>
                    </a:ext>
                  </a:extLst>
                </a:gridCol>
              </a:tblGrid>
              <a:tr h="1524000">
                <a:tc>
                  <a:txBody>
                    <a:bodyPr/>
                    <a:lstStyle/>
                    <a:p>
                      <a:pPr algn="ctr"/>
                      <a:r>
                        <a:rPr lang="en-US" sz="3600" b="0" dirty="0">
                          <a:solidFill>
                            <a:srgbClr val="00FFFF"/>
                          </a:solidFill>
                          <a:effectLst/>
                          <a:latin typeface="Calibri" panose="020F0502020204030204" pitchFamily="34" charset="0"/>
                          <a:ea typeface="+mj-ea"/>
                          <a:cs typeface="Calibri" panose="020F0502020204030204" pitchFamily="34" charset="0"/>
                        </a:rPr>
                        <a:t>Transitions</a:t>
                      </a:r>
                    </a:p>
                  </a:txBody>
                  <a:tcPr anchor="ctr"/>
                </a:tc>
                <a:tc>
                  <a:txBody>
                    <a:bodyPr/>
                    <a:lstStyle/>
                    <a:p>
                      <a:pPr algn="ctr"/>
                      <a:r>
                        <a:rPr lang="en-US" sz="3600" b="0" dirty="0">
                          <a:solidFill>
                            <a:srgbClr val="00FFFF"/>
                          </a:solidFill>
                          <a:effectLst/>
                          <a:latin typeface="Calibri" panose="020F0502020204030204" pitchFamily="34" charset="0"/>
                          <a:ea typeface="+mj-ea"/>
                          <a:cs typeface="Calibri" panose="020F0502020204030204" pitchFamily="34" charset="0"/>
                        </a:rPr>
                        <a:t>Fifth Trumpet</a:t>
                      </a:r>
                    </a:p>
                  </a:txBody>
                  <a:tcPr anchor="ctr"/>
                </a:tc>
                <a:tc>
                  <a:txBody>
                    <a:bodyPr/>
                    <a:lstStyle/>
                    <a:p>
                      <a:pPr algn="ctr"/>
                      <a:r>
                        <a:rPr lang="en-US" sz="3600" b="0" dirty="0">
                          <a:solidFill>
                            <a:srgbClr val="00FFFF"/>
                          </a:solidFill>
                          <a:effectLst/>
                          <a:latin typeface="Calibri" panose="020F0502020204030204" pitchFamily="34" charset="0"/>
                          <a:ea typeface="+mj-ea"/>
                          <a:cs typeface="Calibri" panose="020F0502020204030204" pitchFamily="34" charset="0"/>
                        </a:rPr>
                        <a:t>Sixth Trumpet</a:t>
                      </a:r>
                    </a:p>
                  </a:txBody>
                  <a:tcPr anchor="ctr"/>
                </a:tc>
                <a:extLst>
                  <a:ext uri="{0D108BD9-81ED-4DB2-BD59-A6C34878D82A}">
                    <a16:rowId xmlns:a16="http://schemas.microsoft.com/office/drawing/2014/main" val="2178549750"/>
                  </a:ext>
                </a:extLst>
              </a:tr>
              <a:tr h="914400">
                <a:tc>
                  <a:txBody>
                    <a:bodyPr/>
                    <a:lstStyle/>
                    <a:p>
                      <a:pPr marL="112713" indent="0" algn="l"/>
                      <a:r>
                        <a:rPr lang="en-US" sz="3600" b="1" dirty="0">
                          <a:latin typeface="Calibri" panose="020F0502020204030204" pitchFamily="34" charset="0"/>
                          <a:cs typeface="Calibri" panose="020F0502020204030204" pitchFamily="34" charset="0"/>
                        </a:rPr>
                        <a:t>Scripture:</a:t>
                      </a:r>
                    </a:p>
                  </a:txBody>
                  <a:tcPr anchor="ctr"/>
                </a:tc>
                <a:tc>
                  <a:txBody>
                    <a:bodyPr/>
                    <a:lstStyle/>
                    <a:p>
                      <a:pPr algn="ctr"/>
                      <a:r>
                        <a:rPr lang="en-US" sz="3600" b="1" dirty="0">
                          <a:solidFill>
                            <a:srgbClr val="C00000"/>
                          </a:solidFill>
                          <a:latin typeface="Calibri" panose="020F0502020204030204" pitchFamily="34" charset="0"/>
                          <a:cs typeface="Calibri" panose="020F0502020204030204" pitchFamily="34" charset="0"/>
                        </a:rPr>
                        <a:t>Rev. 9:1-12</a:t>
                      </a:r>
                    </a:p>
                  </a:txBody>
                  <a:tcPr anchor="ctr"/>
                </a:tc>
                <a:tc>
                  <a:txBody>
                    <a:bodyPr/>
                    <a:lstStyle/>
                    <a:p>
                      <a:pPr algn="ctr"/>
                      <a:r>
                        <a:rPr lang="en-US" sz="3600" b="1" dirty="0">
                          <a:solidFill>
                            <a:srgbClr val="0000FF"/>
                          </a:solidFill>
                          <a:latin typeface="Calibri" panose="020F0502020204030204" pitchFamily="34" charset="0"/>
                          <a:cs typeface="Calibri" panose="020F0502020204030204" pitchFamily="34" charset="0"/>
                        </a:rPr>
                        <a:t>Rev. 9:13-21</a:t>
                      </a:r>
                    </a:p>
                  </a:txBody>
                  <a:tcPr anchor="ctr"/>
                </a:tc>
                <a:extLst>
                  <a:ext uri="{0D108BD9-81ED-4DB2-BD59-A6C34878D82A}">
                    <a16:rowId xmlns:a16="http://schemas.microsoft.com/office/drawing/2014/main" val="745773342"/>
                  </a:ext>
                </a:extLst>
              </a:tr>
              <a:tr h="914400">
                <a:tc>
                  <a:txBody>
                    <a:bodyPr/>
                    <a:lstStyle/>
                    <a:p>
                      <a:pPr marL="112713" indent="0" algn="l" defTabSz="914400" rtl="0" eaLnBrk="1" latinLnBrk="0" hangingPunct="1"/>
                      <a:r>
                        <a:rPr lang="en-US" sz="3600" b="1" kern="1200" dirty="0">
                          <a:solidFill>
                            <a:schemeClr val="dk1"/>
                          </a:solidFill>
                          <a:latin typeface="Calibri" panose="020F0502020204030204" pitchFamily="34" charset="0"/>
                          <a:ea typeface="+mn-ea"/>
                          <a:cs typeface="Calibri" panose="020F0502020204030204" pitchFamily="34" charset="0"/>
                        </a:rPr>
                        <a:t>Source:</a:t>
                      </a:r>
                    </a:p>
                  </a:txBody>
                  <a:tcPr anchor="ctr"/>
                </a:tc>
                <a:tc>
                  <a:txBody>
                    <a:bodyPr/>
                    <a:lstStyle/>
                    <a:p>
                      <a:pPr algn="ctr"/>
                      <a:r>
                        <a:rPr lang="en-US" sz="3600" b="1" dirty="0">
                          <a:solidFill>
                            <a:srgbClr val="C00000"/>
                          </a:solidFill>
                          <a:latin typeface="Calibri" panose="020F0502020204030204" pitchFamily="34" charset="0"/>
                          <a:cs typeface="Calibri" panose="020F0502020204030204" pitchFamily="34" charset="0"/>
                        </a:rPr>
                        <a:t>Abyss</a:t>
                      </a:r>
                    </a:p>
                  </a:txBody>
                  <a:tcPr anchor="ctr"/>
                </a:tc>
                <a:tc>
                  <a:txBody>
                    <a:bodyPr/>
                    <a:lstStyle/>
                    <a:p>
                      <a:pPr algn="ctr"/>
                      <a:r>
                        <a:rPr lang="en-US" sz="3600" b="1" dirty="0">
                          <a:solidFill>
                            <a:srgbClr val="0000FF"/>
                          </a:solidFill>
                          <a:latin typeface="Calibri" panose="020F0502020204030204" pitchFamily="34" charset="0"/>
                          <a:cs typeface="Calibri" panose="020F0502020204030204" pitchFamily="34" charset="0"/>
                        </a:rPr>
                        <a:t>East</a:t>
                      </a:r>
                    </a:p>
                  </a:txBody>
                  <a:tcPr anchor="ctr"/>
                </a:tc>
                <a:extLst>
                  <a:ext uri="{0D108BD9-81ED-4DB2-BD59-A6C34878D82A}">
                    <a16:rowId xmlns:a16="http://schemas.microsoft.com/office/drawing/2014/main" val="1199476003"/>
                  </a:ext>
                </a:extLst>
              </a:tr>
              <a:tr h="914400">
                <a:tc>
                  <a:txBody>
                    <a:bodyPr/>
                    <a:lstStyle/>
                    <a:p>
                      <a:pPr marL="112713" indent="0" algn="l" defTabSz="914400" rtl="0" eaLnBrk="1" latinLnBrk="0" hangingPunct="1"/>
                      <a:r>
                        <a:rPr lang="en-US" sz="3600" b="1" kern="1200" dirty="0">
                          <a:solidFill>
                            <a:schemeClr val="dk1"/>
                          </a:solidFill>
                          <a:latin typeface="Calibri" panose="020F0502020204030204" pitchFamily="34" charset="0"/>
                          <a:ea typeface="+mn-ea"/>
                          <a:cs typeface="Calibri" panose="020F0502020204030204" pitchFamily="34" charset="0"/>
                        </a:rPr>
                        <a:t>Kind of army:</a:t>
                      </a:r>
                    </a:p>
                  </a:txBody>
                  <a:tcPr anchor="ctr"/>
                </a:tc>
                <a:tc>
                  <a:txBody>
                    <a:bodyPr/>
                    <a:lstStyle/>
                    <a:p>
                      <a:pPr algn="ctr"/>
                      <a:r>
                        <a:rPr lang="en-US" sz="3600" b="1" dirty="0">
                          <a:solidFill>
                            <a:srgbClr val="C00000"/>
                          </a:solidFill>
                          <a:latin typeface="Calibri" panose="020F0502020204030204" pitchFamily="34" charset="0"/>
                          <a:cs typeface="Calibri" panose="020F0502020204030204" pitchFamily="34" charset="0"/>
                        </a:rPr>
                        <a:t>Demonic</a:t>
                      </a:r>
                    </a:p>
                  </a:txBody>
                  <a:tcPr anchor="ctr"/>
                </a:tc>
                <a:tc>
                  <a:txBody>
                    <a:bodyPr/>
                    <a:lstStyle/>
                    <a:p>
                      <a:pPr algn="ctr"/>
                      <a:r>
                        <a:rPr lang="en-US" sz="3600" b="1" dirty="0">
                          <a:solidFill>
                            <a:srgbClr val="0000FF"/>
                          </a:solidFill>
                          <a:latin typeface="Calibri" panose="020F0502020204030204" pitchFamily="34" charset="0"/>
                          <a:cs typeface="Calibri" panose="020F0502020204030204" pitchFamily="34" charset="0"/>
                        </a:rPr>
                        <a:t>Human</a:t>
                      </a:r>
                    </a:p>
                  </a:txBody>
                  <a:tcPr anchor="ctr"/>
                </a:tc>
                <a:extLst>
                  <a:ext uri="{0D108BD9-81ED-4DB2-BD59-A6C34878D82A}">
                    <a16:rowId xmlns:a16="http://schemas.microsoft.com/office/drawing/2014/main" val="2593988310"/>
                  </a:ext>
                </a:extLst>
              </a:tr>
            </a:tbl>
          </a:graphicData>
        </a:graphic>
      </p:graphicFrame>
    </p:spTree>
    <p:extLst>
      <p:ext uri="{BB962C8B-B14F-4D97-AF65-F5344CB8AC3E}">
        <p14:creationId xmlns:p14="http://schemas.microsoft.com/office/powerpoint/2010/main" val="196698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2986088" y="209550"/>
            <a:ext cx="3171825" cy="116205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7. 6</a:t>
            </a:r>
            <a:r>
              <a:rPr lang="en-US" altLang="en-US" sz="3600" baseline="30000" dirty="0">
                <a:effectLst>
                  <a:outerShdw blurRad="38100" dist="38100" dir="2700000" algn="tl">
                    <a:srgbClr val="000000">
                      <a:alpha val="43137"/>
                    </a:srgbClr>
                  </a:outerShdw>
                </a:effectLst>
                <a:cs typeface="Calibri" panose="020F0502020204030204" pitchFamily="34" charset="0"/>
              </a:rPr>
              <a:t>th</a:t>
            </a:r>
            <a:r>
              <a:rPr lang="en-US" altLang="en-US" sz="3600" dirty="0">
                <a:effectLst>
                  <a:outerShdw blurRad="38100" dist="38100" dir="2700000" algn="tl">
                    <a:srgbClr val="000000">
                      <a:alpha val="43137"/>
                    </a:srgbClr>
                  </a:outerShdw>
                </a:effectLst>
                <a:cs typeface="Calibri" panose="020F0502020204030204" pitchFamily="34" charset="0"/>
              </a:rPr>
              <a:t> Trumpet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 9:13-21)</a:t>
            </a:r>
          </a:p>
        </p:txBody>
      </p:sp>
      <p:sp>
        <p:nvSpPr>
          <p:cNvPr id="77827" name="Content Placeholder 2"/>
          <p:cNvSpPr>
            <a:spLocks noGrp="1"/>
          </p:cNvSpPr>
          <p:nvPr>
            <p:ph idx="1"/>
          </p:nvPr>
        </p:nvSpPr>
        <p:spPr>
          <a:xfrm>
            <a:off x="1348811" y="1828800"/>
            <a:ext cx="6446378" cy="3443601"/>
          </a:xfrm>
        </p:spPr>
        <p:txBody>
          <a:bodyPr/>
          <a:lstStyle/>
          <a:p>
            <a:pPr marL="557213" indent="-557213" eaLnBrk="1" hangingPunct="1">
              <a:spcBef>
                <a:spcPts val="0"/>
              </a:spcBef>
              <a:spcAft>
                <a:spcPts val="24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Army released (9:13-15)</a:t>
            </a:r>
          </a:p>
          <a:p>
            <a:pPr marL="557213" indent="-557213" eaLnBrk="1" hangingPunct="1">
              <a:spcBef>
                <a:spcPts val="0"/>
              </a:spcBef>
              <a:spcAft>
                <a:spcPts val="24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Army’s number (9:16)</a:t>
            </a:r>
          </a:p>
          <a:p>
            <a:pPr marL="557213" indent="-557213" eaLnBrk="1" hangingPunct="1">
              <a:spcBef>
                <a:spcPts val="0"/>
              </a:spcBef>
              <a:spcAft>
                <a:spcPts val="24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Army’s description (9:17) </a:t>
            </a:r>
          </a:p>
          <a:p>
            <a:pPr marL="557213" indent="-557213" eaLnBrk="1" hangingPunct="1">
              <a:spcBef>
                <a:spcPts val="0"/>
              </a:spcBef>
              <a:spcAft>
                <a:spcPts val="24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Army’s destruction (9:18-19)</a:t>
            </a:r>
          </a:p>
          <a:p>
            <a:pPr marL="557213" indent="-557213" eaLnBrk="1" hangingPunct="1">
              <a:spcBef>
                <a:spcPts val="0"/>
              </a:spcBef>
              <a:spcAft>
                <a:spcPts val="24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Humanity’s non-repentance (9:20-21)</a:t>
            </a:r>
          </a:p>
        </p:txBody>
      </p:sp>
      <p:pic>
        <p:nvPicPr>
          <p:cNvPr id="5" name="Picture 4" descr="Image result for the seven trumpets">
            <a:extLst>
              <a:ext uri="{FF2B5EF4-FFF2-40B4-BE49-F238E27FC236}">
                <a16:creationId xmlns:a16="http://schemas.microsoft.com/office/drawing/2014/main" id="{471FCBB1-A94D-4255-A873-68F12D4D259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the seven trumpets">
            <a:extLst>
              <a:ext uri="{FF2B5EF4-FFF2-40B4-BE49-F238E27FC236}">
                <a16:creationId xmlns:a16="http://schemas.microsoft.com/office/drawing/2014/main" id="{222B6716-1F02-4D8A-9CE2-9F4B11B6077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79724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2986088" y="209550"/>
            <a:ext cx="3171825" cy="116205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7. 6</a:t>
            </a:r>
            <a:r>
              <a:rPr lang="en-US" altLang="en-US" sz="3600" baseline="30000" dirty="0">
                <a:effectLst>
                  <a:outerShdw blurRad="38100" dist="38100" dir="2700000" algn="tl">
                    <a:srgbClr val="000000">
                      <a:alpha val="43137"/>
                    </a:srgbClr>
                  </a:outerShdw>
                </a:effectLst>
                <a:cs typeface="Calibri" panose="020F0502020204030204" pitchFamily="34" charset="0"/>
              </a:rPr>
              <a:t>th</a:t>
            </a:r>
            <a:r>
              <a:rPr lang="en-US" altLang="en-US" sz="3600" dirty="0">
                <a:effectLst>
                  <a:outerShdw blurRad="38100" dist="38100" dir="2700000" algn="tl">
                    <a:srgbClr val="000000">
                      <a:alpha val="43137"/>
                    </a:srgbClr>
                  </a:outerShdw>
                </a:effectLst>
                <a:cs typeface="Calibri" panose="020F0502020204030204" pitchFamily="34" charset="0"/>
              </a:rPr>
              <a:t> Trumpet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 9:13-21)</a:t>
            </a:r>
          </a:p>
        </p:txBody>
      </p:sp>
      <p:sp>
        <p:nvSpPr>
          <p:cNvPr id="77827" name="Content Placeholder 2"/>
          <p:cNvSpPr>
            <a:spLocks noGrp="1"/>
          </p:cNvSpPr>
          <p:nvPr>
            <p:ph idx="1"/>
          </p:nvPr>
        </p:nvSpPr>
        <p:spPr>
          <a:xfrm>
            <a:off x="1348811" y="1828800"/>
            <a:ext cx="6446378" cy="3440311"/>
          </a:xfrm>
        </p:spPr>
        <p:txBody>
          <a:bodyPr/>
          <a:lstStyle/>
          <a:p>
            <a:pPr marL="557213" indent="-557213" eaLnBrk="1" hangingPunct="1">
              <a:spcBef>
                <a:spcPts val="0"/>
              </a:spcBef>
              <a:spcAft>
                <a:spcPts val="2400"/>
              </a:spcAft>
              <a:buSzPct val="100000"/>
              <a:buFont typeface="+mj-lt"/>
              <a:buAutoNum type="alphaL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Army released (9:13-15)</a:t>
            </a:r>
          </a:p>
          <a:p>
            <a:pPr marL="557213" indent="-557213" eaLnBrk="1" hangingPunct="1">
              <a:spcBef>
                <a:spcPts val="0"/>
              </a:spcBef>
              <a:spcAft>
                <a:spcPts val="24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Army’s number (9:16)</a:t>
            </a:r>
          </a:p>
          <a:p>
            <a:pPr marL="557213" indent="-557213" eaLnBrk="1" hangingPunct="1">
              <a:spcBef>
                <a:spcPts val="0"/>
              </a:spcBef>
              <a:spcAft>
                <a:spcPts val="24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Army’s description (9:17) </a:t>
            </a:r>
          </a:p>
          <a:p>
            <a:pPr marL="557213" indent="-557213" eaLnBrk="1" hangingPunct="1">
              <a:spcBef>
                <a:spcPts val="0"/>
              </a:spcBef>
              <a:spcAft>
                <a:spcPts val="24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Army’s destruction (9:18-19)</a:t>
            </a:r>
          </a:p>
          <a:p>
            <a:pPr marL="557213" indent="-557213" eaLnBrk="1" hangingPunct="1">
              <a:spcBef>
                <a:spcPts val="0"/>
              </a:spcBef>
              <a:spcAft>
                <a:spcPts val="24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Humanity’s non-repentance (9:20-21)</a:t>
            </a:r>
          </a:p>
        </p:txBody>
      </p:sp>
      <p:pic>
        <p:nvPicPr>
          <p:cNvPr id="5" name="Picture 4" descr="Image result for the seven trumpets">
            <a:extLst>
              <a:ext uri="{FF2B5EF4-FFF2-40B4-BE49-F238E27FC236}">
                <a16:creationId xmlns:a16="http://schemas.microsoft.com/office/drawing/2014/main" id="{471FCBB1-A94D-4255-A873-68F12D4D259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the seven trumpets">
            <a:extLst>
              <a:ext uri="{FF2B5EF4-FFF2-40B4-BE49-F238E27FC236}">
                <a16:creationId xmlns:a16="http://schemas.microsoft.com/office/drawing/2014/main" id="{222B6716-1F02-4D8A-9CE2-9F4B11B6077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22077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3" y="605190"/>
            <a:ext cx="8533333" cy="5647619"/>
          </a:xfrm>
          <a:prstGeom prst="rect">
            <a:avLst/>
          </a:prstGeom>
        </p:spPr>
      </p:pic>
    </p:spTree>
    <p:extLst>
      <p:ext uri="{BB962C8B-B14F-4D97-AF65-F5344CB8AC3E}">
        <p14:creationId xmlns:p14="http://schemas.microsoft.com/office/powerpoint/2010/main" val="4463936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244" y="569728"/>
            <a:ext cx="8937511" cy="5718544"/>
          </a:xfrm>
          <a:prstGeom prst="rect">
            <a:avLst/>
          </a:prstGeom>
        </p:spPr>
      </p:pic>
    </p:spTree>
    <p:extLst>
      <p:ext uri="{BB962C8B-B14F-4D97-AF65-F5344CB8AC3E}">
        <p14:creationId xmlns:p14="http://schemas.microsoft.com/office/powerpoint/2010/main" val="271172680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764706241"/>
              </p:ext>
            </p:extLst>
          </p:nvPr>
        </p:nvGraphicFramePr>
        <p:xfrm>
          <a:off x="381000" y="260898"/>
          <a:ext cx="8382000" cy="6336204"/>
        </p:xfrm>
        <a:graphic>
          <a:graphicData uri="http://schemas.openxmlformats.org/drawingml/2006/table">
            <a:tbl>
              <a:tblPr firstRow="1" bandRow="1">
                <a:tableStyleId>{073A0DAA-6AF3-43AB-8588-CEC1D06C72B9}</a:tableStyleId>
              </a:tblPr>
              <a:tblGrid>
                <a:gridCol w="2362200">
                  <a:extLst>
                    <a:ext uri="{9D8B030D-6E8A-4147-A177-3AD203B41FA5}">
                      <a16:colId xmlns:a16="http://schemas.microsoft.com/office/drawing/2014/main" val="693548043"/>
                    </a:ext>
                  </a:extLst>
                </a:gridCol>
                <a:gridCol w="1524000">
                  <a:extLst>
                    <a:ext uri="{9D8B030D-6E8A-4147-A177-3AD203B41FA5}">
                      <a16:colId xmlns:a16="http://schemas.microsoft.com/office/drawing/2014/main" val="3074207953"/>
                    </a:ext>
                  </a:extLst>
                </a:gridCol>
                <a:gridCol w="2514600">
                  <a:extLst>
                    <a:ext uri="{9D8B030D-6E8A-4147-A177-3AD203B41FA5}">
                      <a16:colId xmlns:a16="http://schemas.microsoft.com/office/drawing/2014/main" val="2121096268"/>
                    </a:ext>
                  </a:extLst>
                </a:gridCol>
                <a:gridCol w="1981200">
                  <a:extLst>
                    <a:ext uri="{9D8B030D-6E8A-4147-A177-3AD203B41FA5}">
                      <a16:colId xmlns:a16="http://schemas.microsoft.com/office/drawing/2014/main" val="1144338633"/>
                    </a:ext>
                  </a:extLst>
                </a:gridCol>
              </a:tblGrid>
              <a:tr h="1364828">
                <a:tc gridSpan="4">
                  <a:txBody>
                    <a:bodyPr/>
                    <a:lstStyle/>
                    <a:p>
                      <a:pPr algn="ctr"/>
                      <a:r>
                        <a:rPr lang="en-US" altLang="en-US" sz="3600" b="0" kern="1200" noProof="0" dirty="0">
                          <a:solidFill>
                            <a:srgbClr val="00FFFF"/>
                          </a:solidFill>
                          <a:effectLst/>
                          <a:latin typeface="Calibri" panose="020F0502020204030204" pitchFamily="34" charset="0"/>
                          <a:ea typeface="+mj-ea"/>
                          <a:cs typeface="Calibri" panose="020F0502020204030204" pitchFamily="34" charset="0"/>
                        </a:rPr>
                        <a:t>Literal Geography in Revelation</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2400" b="0" i="1" kern="1200" noProof="0" dirty="0">
                          <a:solidFill>
                            <a:schemeClr val="tx1"/>
                          </a:solidFill>
                          <a:effectLst/>
                          <a:latin typeface="Calibri" panose="020F0502020204030204" pitchFamily="34" charset="0"/>
                          <a:ea typeface="+mn-ea"/>
                          <a:cs typeface="+mn-cs"/>
                        </a:rPr>
                        <a:t>Thomas, Revelation 8 to 22: An Exegetical Commentary, 206-207. </a:t>
                      </a:r>
                    </a:p>
                  </a:txBody>
                  <a:tcPr anchor="ctr"/>
                </a:tc>
                <a:tc hMerge="1">
                  <a:txBody>
                    <a:bodyPr/>
                    <a:lstStyle/>
                    <a:p>
                      <a:endParaRPr lang="en-US"/>
                    </a:p>
                  </a:txBody>
                  <a:tcPr/>
                </a:tc>
                <a:tc hMerge="1">
                  <a:txBody>
                    <a:bodyPr/>
                    <a:lstStyle/>
                    <a:p>
                      <a:endParaRPr lang="en-US" dirty="0"/>
                    </a:p>
                  </a:txBody>
                  <a:tcPr/>
                </a:tc>
                <a:tc hMerge="1">
                  <a:txBody>
                    <a:bodyPr/>
                    <a:lstStyle/>
                    <a:p>
                      <a:pPr algn="ctr"/>
                      <a:endParaRPr lang="en-US" sz="3400" dirty="0">
                        <a:solidFill>
                          <a:schemeClr val="tx2"/>
                        </a:solidFill>
                        <a:latin typeface="Calibri" panose="020F0502020204030204" pitchFamily="34" charset="0"/>
                        <a:ea typeface="+mj-ea"/>
                        <a:cs typeface="Calibri" panose="020F0502020204030204" pitchFamily="34" charset="0"/>
                      </a:endParaRPr>
                    </a:p>
                  </a:txBody>
                  <a:tcPr anchor="ctr"/>
                </a:tc>
                <a:extLst>
                  <a:ext uri="{0D108BD9-81ED-4DB2-BD59-A6C34878D82A}">
                    <a16:rowId xmlns:a16="http://schemas.microsoft.com/office/drawing/2014/main" val="2272506135"/>
                  </a:ext>
                </a:extLst>
              </a:tr>
              <a:tr h="854224">
                <a:tc>
                  <a:txBody>
                    <a:bodyPr/>
                    <a:lstStyle/>
                    <a:p>
                      <a:pPr marL="0" indent="0" eaLnBrk="1" hangingPunct="1">
                        <a:buClr>
                          <a:srgbClr val="C00000"/>
                        </a:buClr>
                        <a:buFont typeface="Wingdings" panose="05000000000000000000" pitchFamily="2" charset="2"/>
                        <a:buNone/>
                      </a:pPr>
                      <a:r>
                        <a:rPr lang="en-US" altLang="en-US" sz="3200" b="1" dirty="0">
                          <a:solidFill>
                            <a:srgbClr val="C00000"/>
                          </a:solidFill>
                          <a:latin typeface="Calibri" panose="020F0502020204030204" pitchFamily="34" charset="0"/>
                          <a:cs typeface="Calibri" panose="020F0502020204030204" pitchFamily="34" charset="0"/>
                        </a:rPr>
                        <a:t>Asia</a:t>
                      </a:r>
                    </a:p>
                  </a:txBody>
                  <a:tcPr anchor="ctr"/>
                </a:tc>
                <a:tc>
                  <a:txBody>
                    <a:bodyPr/>
                    <a:lstStyle/>
                    <a:p>
                      <a:pPr marL="0" indent="0" algn="ctr" eaLnBrk="1" hangingPunct="1">
                        <a:buClr>
                          <a:srgbClr val="C00000"/>
                        </a:buClr>
                        <a:buFont typeface="Wingdings" panose="05000000000000000000" pitchFamily="2" charset="2"/>
                        <a:buNone/>
                      </a:pPr>
                      <a:r>
                        <a:rPr lang="en-US" altLang="en-US" sz="3200" dirty="0">
                          <a:solidFill>
                            <a:srgbClr val="0000CC"/>
                          </a:solidFill>
                          <a:latin typeface="Calibri" panose="020F0502020204030204" pitchFamily="34" charset="0"/>
                          <a:cs typeface="Calibri" panose="020F0502020204030204" pitchFamily="34" charset="0"/>
                        </a:rPr>
                        <a:t>1:4</a:t>
                      </a: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Sardis	</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3:1</a:t>
                      </a:r>
                    </a:p>
                  </a:txBody>
                  <a:tcPr anchor="ctr"/>
                </a:tc>
                <a:extLst>
                  <a:ext uri="{0D108BD9-81ED-4DB2-BD59-A6C34878D82A}">
                    <a16:rowId xmlns:a16="http://schemas.microsoft.com/office/drawing/2014/main" val="3375767282"/>
                  </a:ext>
                </a:extLst>
              </a:tr>
              <a:tr h="854224">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Ephesus</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2:1</a:t>
                      </a: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Philadelphia</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3:7</a:t>
                      </a:r>
                    </a:p>
                  </a:txBody>
                  <a:tcPr anchor="ctr"/>
                </a:tc>
                <a:extLst>
                  <a:ext uri="{0D108BD9-81ED-4DB2-BD59-A6C34878D82A}">
                    <a16:rowId xmlns:a16="http://schemas.microsoft.com/office/drawing/2014/main" val="671669581"/>
                  </a:ext>
                </a:extLst>
              </a:tr>
              <a:tr h="854224">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Smyrna</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2:8</a:t>
                      </a: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Laodicea	</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3:14</a:t>
                      </a:r>
                    </a:p>
                  </a:txBody>
                  <a:tcPr anchor="ctr"/>
                </a:tc>
                <a:extLst>
                  <a:ext uri="{0D108BD9-81ED-4DB2-BD59-A6C34878D82A}">
                    <a16:rowId xmlns:a16="http://schemas.microsoft.com/office/drawing/2014/main" val="1145695758"/>
                  </a:ext>
                </a:extLst>
              </a:tr>
              <a:tr h="854224">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Pergamum</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2:12</a:t>
                      </a: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Euphrates	</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9:14;16:12</a:t>
                      </a:r>
                    </a:p>
                  </a:txBody>
                  <a:tcPr anchor="ctr"/>
                </a:tc>
                <a:extLst>
                  <a:ext uri="{0D108BD9-81ED-4DB2-BD59-A6C34878D82A}">
                    <a16:rowId xmlns:a16="http://schemas.microsoft.com/office/drawing/2014/main" val="291402366"/>
                  </a:ext>
                </a:extLst>
              </a:tr>
              <a:tr h="1502255">
                <a:tc>
                  <a:txBody>
                    <a:bodyPr/>
                    <a:lstStyle/>
                    <a:p>
                      <a:pPr marL="0" marR="0" lvl="0" indent="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altLang="en-US" sz="3200" b="1" kern="1200" dirty="0">
                          <a:solidFill>
                            <a:srgbClr val="C00000"/>
                          </a:solidFill>
                          <a:latin typeface="Calibri" panose="020F0502020204030204" pitchFamily="34" charset="0"/>
                          <a:ea typeface="+mn-ea"/>
                          <a:cs typeface="Calibri" panose="020F0502020204030204" pitchFamily="34" charset="0"/>
                        </a:rPr>
                        <a:t>Thyatira</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altLang="en-US" sz="3200" kern="1200" dirty="0">
                          <a:solidFill>
                            <a:srgbClr val="0000CC"/>
                          </a:solidFill>
                          <a:latin typeface="Calibri" panose="020F0502020204030204" pitchFamily="34" charset="0"/>
                          <a:ea typeface="+mn-ea"/>
                          <a:cs typeface="Calibri" panose="020F0502020204030204" pitchFamily="34" charset="0"/>
                        </a:rPr>
                        <a:t>2:18</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endParaRPr lang="en-US" altLang="en-US" sz="3200" b="1" kern="1200" dirty="0">
                        <a:solidFill>
                          <a:srgbClr val="C00000"/>
                        </a:solidFill>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altLang="en-US" sz="3200" b="1" kern="1200" dirty="0">
                          <a:solidFill>
                            <a:srgbClr val="C00000"/>
                          </a:solidFill>
                          <a:latin typeface="Calibri" panose="020F0502020204030204" pitchFamily="34" charset="0"/>
                          <a:ea typeface="+mn-ea"/>
                          <a:cs typeface="Calibri" panose="020F0502020204030204" pitchFamily="34" charset="0"/>
                        </a:rPr>
                        <a:t>Armageddon	</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altLang="en-US" sz="3200" kern="1200" dirty="0">
                          <a:solidFill>
                            <a:srgbClr val="0000CC"/>
                          </a:solidFill>
                          <a:latin typeface="Calibri" panose="020F0502020204030204" pitchFamily="34" charset="0"/>
                          <a:ea typeface="+mn-ea"/>
                          <a:cs typeface="Calibri" panose="020F0502020204030204" pitchFamily="34" charset="0"/>
                        </a:rPr>
                        <a:t>16:16</a:t>
                      </a:r>
                    </a:p>
                  </a:txBody>
                  <a:tcPr anchor="ctr"/>
                </a:tc>
                <a:extLst>
                  <a:ext uri="{0D108BD9-81ED-4DB2-BD59-A6C34878D82A}">
                    <a16:rowId xmlns:a16="http://schemas.microsoft.com/office/drawing/2014/main" val="2222842766"/>
                  </a:ext>
                </a:extLst>
              </a:tr>
            </a:tbl>
          </a:graphicData>
        </a:graphic>
      </p:graphicFrame>
    </p:spTree>
    <p:extLst>
      <p:ext uri="{BB962C8B-B14F-4D97-AF65-F5344CB8AC3E}">
        <p14:creationId xmlns:p14="http://schemas.microsoft.com/office/powerpoint/2010/main" val="301396097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3" y="605190"/>
            <a:ext cx="8533333" cy="5647619"/>
          </a:xfrm>
          <a:prstGeom prst="rect">
            <a:avLst/>
          </a:prstGeom>
        </p:spPr>
      </p:pic>
    </p:spTree>
    <p:extLst>
      <p:ext uri="{BB962C8B-B14F-4D97-AF65-F5344CB8AC3E}">
        <p14:creationId xmlns:p14="http://schemas.microsoft.com/office/powerpoint/2010/main" val="408045616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a:extLst>
              <a:ext uri="{FF2B5EF4-FFF2-40B4-BE49-F238E27FC236}">
                <a16:creationId xmlns:a16="http://schemas.microsoft.com/office/drawing/2014/main" id="{E8B4E9F8-4A1B-47F2-989B-217F3C1BB2DF}"/>
              </a:ext>
            </a:extLst>
          </p:cNvPr>
          <p:cNvSpPr>
            <a:spLocks noGrp="1" noChangeArrowheads="1"/>
          </p:cNvSpPr>
          <p:nvPr>
            <p:ph type="title"/>
          </p:nvPr>
        </p:nvSpPr>
        <p:spPr>
          <a:xfrm>
            <a:off x="2705100" y="228600"/>
            <a:ext cx="3733800" cy="838200"/>
          </a:xfrm>
        </p:spPr>
        <p:txBody>
          <a:bodyPr/>
          <a:lstStyle/>
          <a:p>
            <a:pPr algn="ctr"/>
            <a:r>
              <a:rPr lang="en-US" altLang="en-US" sz="4000" kern="1200" dirty="0">
                <a:solidFill>
                  <a:srgbClr val="00FFFF"/>
                </a:solidFill>
                <a:effectLst>
                  <a:outerShdw blurRad="38100" dist="38100" dir="2700000" algn="tl">
                    <a:srgbClr val="000000">
                      <a:alpha val="43137"/>
                    </a:srgbClr>
                  </a:outerShdw>
                </a:effectLst>
                <a:cs typeface="Calibri" panose="020F0502020204030204" pitchFamily="34" charset="0"/>
              </a:rPr>
              <a:t>East = Babylon</a:t>
            </a:r>
          </a:p>
        </p:txBody>
      </p:sp>
      <p:sp>
        <p:nvSpPr>
          <p:cNvPr id="92163" name="Rectangle 3">
            <a:extLst>
              <a:ext uri="{FF2B5EF4-FFF2-40B4-BE49-F238E27FC236}">
                <a16:creationId xmlns:a16="http://schemas.microsoft.com/office/drawing/2014/main" id="{118B8289-F4E0-4517-B5F4-B4AB654BE4AA}"/>
              </a:ext>
            </a:extLst>
          </p:cNvPr>
          <p:cNvSpPr>
            <a:spLocks noGrp="1" noChangeArrowheads="1"/>
          </p:cNvSpPr>
          <p:nvPr>
            <p:ph type="body" idx="1"/>
          </p:nvPr>
        </p:nvSpPr>
        <p:spPr>
          <a:xfrm>
            <a:off x="914400" y="1943100"/>
            <a:ext cx="3429000" cy="2971800"/>
          </a:xfrm>
        </p:spPr>
        <p:txBody>
          <a:bodyPr/>
          <a:lstStyle/>
          <a:p>
            <a:pPr marL="461963" indent="-461963">
              <a:spcBef>
                <a:spcPts val="0"/>
              </a:spcBef>
              <a:spcAft>
                <a:spcPts val="3600"/>
              </a:spcAft>
              <a:defRPr/>
            </a:pPr>
            <a:r>
              <a:rPr lang="en-US" sz="3600" dirty="0">
                <a:effectLst>
                  <a:outerShdw blurRad="38100" dist="38100" dir="2700000" algn="tl">
                    <a:srgbClr val="000000">
                      <a:alpha val="43137"/>
                    </a:srgbClr>
                  </a:outerShdw>
                </a:effectLst>
              </a:rPr>
              <a:t>Genesis 2:8</a:t>
            </a:r>
          </a:p>
          <a:p>
            <a:pPr marL="461963" indent="-461963">
              <a:spcBef>
                <a:spcPts val="0"/>
              </a:spcBef>
              <a:spcAft>
                <a:spcPts val="3600"/>
              </a:spcAft>
              <a:defRPr/>
            </a:pPr>
            <a:r>
              <a:rPr lang="en-US" sz="3600" dirty="0">
                <a:effectLst>
                  <a:outerShdw blurRad="38100" dist="38100" dir="2700000" algn="tl">
                    <a:srgbClr val="000000">
                      <a:alpha val="43137"/>
                    </a:srgbClr>
                  </a:outerShdw>
                </a:effectLst>
              </a:rPr>
              <a:t>Genesis 11:2</a:t>
            </a:r>
          </a:p>
          <a:p>
            <a:pPr marL="461963" indent="-461963">
              <a:spcBef>
                <a:spcPts val="0"/>
              </a:spcBef>
              <a:spcAft>
                <a:spcPts val="3600"/>
              </a:spcAft>
              <a:defRPr/>
            </a:pPr>
            <a:r>
              <a:rPr lang="en-US" sz="3600" dirty="0">
                <a:effectLst>
                  <a:outerShdw blurRad="38100" dist="38100" dir="2700000" algn="tl">
                    <a:srgbClr val="000000">
                      <a:alpha val="43137"/>
                    </a:srgbClr>
                  </a:outerShdw>
                </a:effectLst>
              </a:rPr>
              <a:t>Matthew 2:2</a:t>
            </a:r>
          </a:p>
        </p:txBody>
      </p:sp>
      <p:pic>
        <p:nvPicPr>
          <p:cNvPr id="157700" name="Picture 4" descr="clip0091">
            <a:extLst>
              <a:ext uri="{FF2B5EF4-FFF2-40B4-BE49-F238E27FC236}">
                <a16:creationId xmlns:a16="http://schemas.microsoft.com/office/drawing/2014/main" id="{D4C0CE48-068B-40E9-864C-57037FF4FB8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34000" y="1439862"/>
            <a:ext cx="2933700" cy="419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032575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3" y="605190"/>
            <a:ext cx="8533333" cy="5647619"/>
          </a:xfrm>
          <a:prstGeom prst="rect">
            <a:avLst/>
          </a:prstGeom>
        </p:spPr>
      </p:pic>
    </p:spTree>
    <p:extLst>
      <p:ext uri="{BB962C8B-B14F-4D97-AF65-F5344CB8AC3E}">
        <p14:creationId xmlns:p14="http://schemas.microsoft.com/office/powerpoint/2010/main" val="217782100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2:4</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Jesus said to her, ‘Woman, what does that have to do with us? My hour </a:t>
            </a:r>
            <a:r>
              <a:rPr lang="en-US" sz="3600" b="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hour</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hōra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has not yet come.’”</a:t>
            </a:r>
          </a:p>
        </p:txBody>
      </p:sp>
      <p:pic>
        <p:nvPicPr>
          <p:cNvPr id="6" name="Picture 2" descr="Image result for church of philadelphia">
            <a:extLst>
              <a:ext uri="{FF2B5EF4-FFF2-40B4-BE49-F238E27FC236}">
                <a16:creationId xmlns:a16="http://schemas.microsoft.com/office/drawing/2014/main" id="{277E03AE-1998-4A6D-A765-1F29AF14D92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8960" y="3230880"/>
            <a:ext cx="292608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2320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12:27</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My soul has become troubled; and what shall I say, ‘Father, save Me from this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hour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hōra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for this purpose I came to this hour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hōra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2" descr="Image result for church of philadelphia">
            <a:extLst>
              <a:ext uri="{FF2B5EF4-FFF2-40B4-BE49-F238E27FC236}">
                <a16:creationId xmlns:a16="http://schemas.microsoft.com/office/drawing/2014/main" id="{277E03AE-1998-4A6D-A765-1F29AF14D92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8960" y="3230880"/>
            <a:ext cx="292608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2122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14E0B2-2A75-43A8-9E74-2B33F46C5AAC}"/>
              </a:ext>
            </a:extLst>
          </p:cNvPr>
          <p:cNvPicPr>
            <a:picLocks noChangeAspect="1"/>
          </p:cNvPicPr>
          <p:nvPr/>
        </p:nvPicPr>
        <p:blipFill>
          <a:blip r:embed="rId2"/>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60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Luke 19:42, 44</a:t>
            </a:r>
          </a:p>
          <a:p>
            <a:pPr algn="just"/>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42</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saying, “If you had known in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this day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even you, the things which make for peace! But now they have been hidden from your eyes…</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44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they will level you to the ground and your children within you, and they will not leave in you one stone upon another, because you did not recognize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time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your visitation.”</a:t>
            </a:r>
          </a:p>
        </p:txBody>
      </p:sp>
    </p:spTree>
    <p:extLst>
      <p:ext uri="{BB962C8B-B14F-4D97-AF65-F5344CB8AC3E}">
        <p14:creationId xmlns:p14="http://schemas.microsoft.com/office/powerpoint/2010/main" val="98875428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09C68F-6E98-44D8-B4B5-1D3945245594}"/>
              </a:ext>
            </a:extLst>
          </p:cNvPr>
          <p:cNvPicPr>
            <a:picLocks noChangeAspect="1"/>
          </p:cNvPicPr>
          <p:nvPr/>
        </p:nvPicPr>
        <p:blipFill>
          <a:blip r:embed="rId2"/>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cs typeface="+mn-cs"/>
              </a:rPr>
              <a:t>Galatians 4:4</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But when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rPr>
              <a:t>the fullness of the time came</a:t>
            </a:r>
            <a:r>
              <a:rPr lang="en-US" sz="3600" dirty="0">
                <a:effectLst>
                  <a:outerShdw blurRad="38100" dist="38100" dir="2700000" algn="tl">
                    <a:srgbClr val="000000">
                      <a:alpha val="43137"/>
                    </a:srgbClr>
                  </a:outerShdw>
                </a:effectLst>
                <a:latin typeface="Calibri" panose="020F0502020204030204" pitchFamily="34" charset="0"/>
              </a:rPr>
              <a:t>, God sent forth His Son, born of a woman, born under the Law.</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5" name="Picture 5" descr="C:\Documents and Settings\Owner\Application Data\Microsoft\Media Catalog\Downloaded Clips\cl5e\j0237315.wmf">
            <a:extLst>
              <a:ext uri="{FF2B5EF4-FFF2-40B4-BE49-F238E27FC236}">
                <a16:creationId xmlns:a16="http://schemas.microsoft.com/office/drawing/2014/main" id="{AF3D3219-F052-4EA8-A59E-AC6015C7A74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86134" y="2819400"/>
            <a:ext cx="157173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82582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C64E16-885D-4C6B-A343-BD956981E6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4579" name="Rectangle 3">
            <a:extLst>
              <a:ext uri="{FF2B5EF4-FFF2-40B4-BE49-F238E27FC236}">
                <a16:creationId xmlns:a16="http://schemas.microsoft.com/office/drawing/2014/main" id="{64164359-1CCE-491B-8BD9-5FB74E8EE1B2}"/>
              </a:ext>
            </a:extLst>
          </p:cNvPr>
          <p:cNvSpPr>
            <a:spLocks noGrp="1"/>
          </p:cNvSpPr>
          <p:nvPr>
            <p:ph type="body" idx="4294967295"/>
          </p:nvPr>
        </p:nvSpPr>
        <p:spPr>
          <a:xfrm>
            <a:off x="30086" y="0"/>
            <a:ext cx="9113914" cy="2590800"/>
          </a:xfrm>
        </p:spPr>
        <p:txBody>
          <a:bodyPr/>
          <a:lstStyle/>
          <a:p>
            <a:pPr marL="0" indent="0" algn="ctr">
              <a:spcBef>
                <a:spcPts val="0"/>
              </a:spcBef>
              <a:spcAft>
                <a:spcPts val="1200"/>
              </a:spcAft>
              <a:buNone/>
              <a:defRPr/>
            </a:pPr>
            <a:r>
              <a:rPr lang="en-US" altLang="en-US" sz="4000" kern="1200" dirty="0">
                <a:solidFill>
                  <a:srgbClr val="00FFFF"/>
                </a:solidFill>
                <a:effectLst>
                  <a:outerShdw blurRad="38100" dist="38100" dir="2700000" algn="tl">
                    <a:srgbClr val="000000">
                      <a:alpha val="43137"/>
                    </a:srgbClr>
                  </a:outerShdw>
                </a:effectLst>
              </a:rPr>
              <a:t>Jeremiah 30:7 (LXX)</a:t>
            </a:r>
            <a:endParaRPr lang="en-US" sz="4000" dirty="0">
              <a:effectLst>
                <a:outerShdw blurRad="38100" dist="38100" dir="2700000" algn="tl">
                  <a:srgbClr val="000000">
                    <a:alpha val="43137"/>
                  </a:srgbClr>
                </a:outerShdw>
              </a:effectLst>
              <a:cs typeface="Calibri" panose="020F0502020204030204" pitchFamily="34" charset="0"/>
            </a:endParaRPr>
          </a:p>
          <a:p>
            <a:pPr marL="0" indent="0" algn="just">
              <a:spcBef>
                <a:spcPts val="0"/>
              </a:spcBef>
              <a:buNone/>
              <a:defRPr/>
            </a:pPr>
            <a:r>
              <a:rPr lang="en-US" sz="3400" dirty="0">
                <a:effectLst>
                  <a:outerShdw blurRad="38100" dist="38100" dir="2700000" algn="tl">
                    <a:srgbClr val="000000">
                      <a:alpha val="43137"/>
                    </a:srgbClr>
                  </a:outerShdw>
                </a:effectLst>
                <a:cs typeface="Calibri" panose="020F0502020204030204" pitchFamily="34" charset="0"/>
              </a:rPr>
              <a:t>“</a:t>
            </a:r>
            <a:r>
              <a:rPr lang="en-US" sz="3400" dirty="0">
                <a:effectLst>
                  <a:outerShdw blurRad="38100" dist="38100" dir="2700000" algn="tl">
                    <a:srgbClr val="000000">
                      <a:alpha val="43137"/>
                    </a:srgbClr>
                  </a:outerShdw>
                </a:effectLst>
              </a:rPr>
              <a:t>Alas! for that day is great, There is none like it; And it is the time of </a:t>
            </a:r>
            <a:r>
              <a:rPr lang="en-US" sz="3400" b="1" u="sng" dirty="0">
                <a:solidFill>
                  <a:srgbClr val="FFFFCC"/>
                </a:solidFill>
                <a:effectLst>
                  <a:outerShdw blurRad="38100" dist="38100" dir="2700000" algn="tl">
                    <a:srgbClr val="000000">
                      <a:alpha val="43137"/>
                    </a:srgbClr>
                  </a:outerShdw>
                </a:effectLst>
              </a:rPr>
              <a:t>Jacob’s distress </a:t>
            </a:r>
            <a:r>
              <a:rPr lang="en-US" sz="3400" dirty="0">
                <a:effectLst>
                  <a:outerShdw blurRad="38100" dist="38100" dir="2700000" algn="tl">
                    <a:srgbClr val="000000">
                      <a:alpha val="43137"/>
                    </a:srgbClr>
                  </a:outerShdw>
                </a:effectLst>
              </a:rPr>
              <a:t>(Gen. 32:8; 35:10), But he will be </a:t>
            </a:r>
            <a:r>
              <a:rPr lang="en-US" sz="3400" b="1" u="sng" dirty="0">
                <a:solidFill>
                  <a:srgbClr val="FFFFCC"/>
                </a:solidFill>
                <a:effectLst>
                  <a:outerShdw blurRad="38100" dist="38100" dir="2700000" algn="tl">
                    <a:srgbClr val="000000">
                      <a:alpha val="43137"/>
                    </a:srgbClr>
                  </a:outerShdw>
                </a:effectLst>
              </a:rPr>
              <a:t>saved</a:t>
            </a:r>
            <a:r>
              <a:rPr lang="en-US" sz="3400" dirty="0">
                <a:effectLst>
                  <a:outerShdw blurRad="38100" dist="38100" dir="2700000" algn="tl">
                    <a:srgbClr val="000000">
                      <a:alpha val="43137"/>
                    </a:srgbClr>
                  </a:outerShdw>
                </a:effectLst>
              </a:rPr>
              <a:t> </a:t>
            </a:r>
            <a:r>
              <a:rPr lang="en-US" sz="34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400" b="1" i="1" u="sng" dirty="0" err="1">
                <a:solidFill>
                  <a:srgbClr val="FFFFCC"/>
                </a:solidFill>
                <a:effectLst>
                  <a:outerShdw blurRad="38100" dist="38100" dir="2700000" algn="tl">
                    <a:srgbClr val="000000">
                      <a:alpha val="43137"/>
                    </a:srgbClr>
                  </a:outerShdw>
                </a:effectLst>
                <a:cs typeface="Calibri" panose="020F0502020204030204" pitchFamily="34" charset="0"/>
              </a:rPr>
              <a:t>sōzō</a:t>
            </a:r>
            <a:r>
              <a:rPr lang="en-US" sz="3400" b="1" u="sng" dirty="0">
                <a:solidFill>
                  <a:srgbClr val="FFFFCC"/>
                </a:solidFill>
                <a:effectLst>
                  <a:outerShdw blurRad="38100" dist="38100" dir="2700000" algn="tl">
                    <a:srgbClr val="000000">
                      <a:alpha val="43137"/>
                    </a:srgbClr>
                  </a:outerShdw>
                </a:effectLst>
                <a:cs typeface="Calibri" panose="020F0502020204030204" pitchFamily="34" charset="0"/>
              </a:rPr>
              <a:t>] </a:t>
            </a:r>
            <a:r>
              <a:rPr lang="en-US" sz="3400" dirty="0">
                <a:effectLst>
                  <a:outerShdw blurRad="38100" dist="38100" dir="2700000" algn="tl">
                    <a:srgbClr val="000000">
                      <a:alpha val="43137"/>
                    </a:srgbClr>
                  </a:outerShdw>
                </a:effectLst>
              </a:rPr>
              <a:t>from</a:t>
            </a:r>
            <a:r>
              <a:rPr lang="en-US" sz="3400" b="1" dirty="0">
                <a:solidFill>
                  <a:srgbClr val="FFFFCC"/>
                </a:solidFill>
                <a:effectLst>
                  <a:outerShdw blurRad="38100" dist="38100" dir="2700000" algn="tl">
                    <a:srgbClr val="000000">
                      <a:alpha val="43137"/>
                    </a:srgbClr>
                  </a:outerShdw>
                </a:effectLst>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400" b="1" i="1" u="sng" dirty="0">
                <a:solidFill>
                  <a:srgbClr val="FFFFCC"/>
                </a:solidFill>
                <a:effectLst>
                  <a:outerShdw blurRad="38100" dist="38100" dir="2700000" algn="tl">
                    <a:srgbClr val="000000">
                      <a:alpha val="43137"/>
                    </a:srgbClr>
                  </a:outerShdw>
                </a:effectLst>
                <a:cs typeface="Calibri" panose="020F0502020204030204" pitchFamily="34" charset="0"/>
              </a:rPr>
              <a:t>apo</a:t>
            </a:r>
            <a:r>
              <a:rPr lang="en-US" sz="34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400" dirty="0">
                <a:effectLst>
                  <a:outerShdw blurRad="38100" dist="38100" dir="2700000" algn="tl">
                    <a:srgbClr val="000000">
                      <a:alpha val="43137"/>
                    </a:srgbClr>
                  </a:outerShdw>
                </a:effectLst>
              </a:rPr>
              <a:t> it</a:t>
            </a:r>
            <a:r>
              <a:rPr lang="en-US" sz="3400" dirty="0">
                <a:effectLst>
                  <a:outerShdw blurRad="38100" dist="38100" dir="2700000" algn="tl">
                    <a:srgbClr val="000000">
                      <a:alpha val="43137"/>
                    </a:srgbClr>
                  </a:outerShdw>
                </a:effectLst>
                <a:cs typeface="Calibri" panose="020F0502020204030204" pitchFamily="34" charset="0"/>
              </a:rPr>
              <a:t>.”</a:t>
            </a:r>
          </a:p>
        </p:txBody>
      </p:sp>
      <p:pic>
        <p:nvPicPr>
          <p:cNvPr id="74756" name="Picture 2" descr="http://www.iconograms.org/images/igimages/I0219000501S0037AA_jeremiah_prophet.jpg">
            <a:extLst>
              <a:ext uri="{FF2B5EF4-FFF2-40B4-BE49-F238E27FC236}">
                <a16:creationId xmlns:a16="http://schemas.microsoft.com/office/drawing/2014/main" id="{F55345D5-26C4-423C-AAE9-757EDACD564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81425" y="2667000"/>
            <a:ext cx="15811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61796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2986088" y="209550"/>
            <a:ext cx="3171825" cy="116205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7. 6</a:t>
            </a:r>
            <a:r>
              <a:rPr lang="en-US" altLang="en-US" sz="3600" baseline="30000" dirty="0">
                <a:effectLst>
                  <a:outerShdw blurRad="38100" dist="38100" dir="2700000" algn="tl">
                    <a:srgbClr val="000000">
                      <a:alpha val="43137"/>
                    </a:srgbClr>
                  </a:outerShdw>
                </a:effectLst>
                <a:cs typeface="Calibri" panose="020F0502020204030204" pitchFamily="34" charset="0"/>
              </a:rPr>
              <a:t>th</a:t>
            </a:r>
            <a:r>
              <a:rPr lang="en-US" altLang="en-US" sz="3600" dirty="0">
                <a:effectLst>
                  <a:outerShdw blurRad="38100" dist="38100" dir="2700000" algn="tl">
                    <a:srgbClr val="000000">
                      <a:alpha val="43137"/>
                    </a:srgbClr>
                  </a:outerShdw>
                </a:effectLst>
                <a:cs typeface="Calibri" panose="020F0502020204030204" pitchFamily="34" charset="0"/>
              </a:rPr>
              <a:t> Trumpet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 9:13-21)</a:t>
            </a:r>
          </a:p>
        </p:txBody>
      </p:sp>
      <p:sp>
        <p:nvSpPr>
          <p:cNvPr id="77827" name="Content Placeholder 2"/>
          <p:cNvSpPr>
            <a:spLocks noGrp="1"/>
          </p:cNvSpPr>
          <p:nvPr>
            <p:ph idx="1"/>
          </p:nvPr>
        </p:nvSpPr>
        <p:spPr>
          <a:xfrm>
            <a:off x="1348811" y="1828800"/>
            <a:ext cx="6446378" cy="3440311"/>
          </a:xfrm>
        </p:spPr>
        <p:txBody>
          <a:bodyPr/>
          <a:lstStyle/>
          <a:p>
            <a:pPr marL="557213" indent="-557213" eaLnBrk="1" hangingPunct="1">
              <a:spcBef>
                <a:spcPts val="0"/>
              </a:spcBef>
              <a:spcAft>
                <a:spcPts val="24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Army released (9:13-15)</a:t>
            </a:r>
          </a:p>
          <a:p>
            <a:pPr marL="557213" indent="-557213" eaLnBrk="1" hangingPunct="1">
              <a:spcBef>
                <a:spcPts val="0"/>
              </a:spcBef>
              <a:spcAft>
                <a:spcPts val="2400"/>
              </a:spcAft>
              <a:buSzPct val="100000"/>
              <a:buFont typeface="+mj-lt"/>
              <a:buAutoNum type="alphaL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Army’s number (9:16)</a:t>
            </a:r>
          </a:p>
          <a:p>
            <a:pPr marL="557213" indent="-557213" eaLnBrk="1" hangingPunct="1">
              <a:spcBef>
                <a:spcPts val="0"/>
              </a:spcBef>
              <a:spcAft>
                <a:spcPts val="24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Army’s description (9:17) </a:t>
            </a:r>
          </a:p>
          <a:p>
            <a:pPr marL="557213" indent="-557213" eaLnBrk="1" hangingPunct="1">
              <a:spcBef>
                <a:spcPts val="0"/>
              </a:spcBef>
              <a:spcAft>
                <a:spcPts val="24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Army’s destruction (9:18-19)</a:t>
            </a:r>
          </a:p>
          <a:p>
            <a:pPr marL="557213" indent="-557213" eaLnBrk="1" hangingPunct="1">
              <a:spcBef>
                <a:spcPts val="0"/>
              </a:spcBef>
              <a:spcAft>
                <a:spcPts val="24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Humanity’s non-repentance (9:20-21)</a:t>
            </a:r>
          </a:p>
        </p:txBody>
      </p:sp>
      <p:pic>
        <p:nvPicPr>
          <p:cNvPr id="5" name="Picture 4" descr="Image result for the seven trumpets">
            <a:extLst>
              <a:ext uri="{FF2B5EF4-FFF2-40B4-BE49-F238E27FC236}">
                <a16:creationId xmlns:a16="http://schemas.microsoft.com/office/drawing/2014/main" id="{471FCBB1-A94D-4255-A873-68F12D4D259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the seven trumpets">
            <a:extLst>
              <a:ext uri="{FF2B5EF4-FFF2-40B4-BE49-F238E27FC236}">
                <a16:creationId xmlns:a16="http://schemas.microsoft.com/office/drawing/2014/main" id="{222B6716-1F02-4D8A-9CE2-9F4B11B6077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68801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3429000" y="2514600"/>
            <a:ext cx="5257800" cy="1828800"/>
          </a:xfrm>
        </p:spPr>
        <p:txBody>
          <a:bodyPr lIns="91440" tIns="91440" bIns="91440"/>
          <a:lstStyle/>
          <a:p>
            <a:pPr marL="0" indent="0" algn="just" eaLnBrk="1" hangingPunct="1">
              <a:buFontTx/>
              <a:buNone/>
            </a:pPr>
            <a:r>
              <a:rPr lang="en-US" altLang="en-US" dirty="0">
                <a:effectLst>
                  <a:outerShdw blurRad="38100" dist="38100" dir="2700000" algn="tl">
                    <a:srgbClr val="000000">
                      <a:alpha val="43137"/>
                    </a:srgbClr>
                  </a:outerShdw>
                </a:effectLst>
              </a:rPr>
              <a:t>Robert</a:t>
            </a:r>
            <a:r>
              <a:rPr lang="en-US" altLang="en-US" i="1"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Thomas observes that, "no number in Revelation is verifiably a symbolic number</a:t>
            </a:r>
            <a:r>
              <a:rPr lang="en-US" altLang="en-US" i="1" dirty="0">
                <a:effectLst>
                  <a:outerShdw blurRad="38100" dist="38100" dir="2700000" algn="tl">
                    <a:srgbClr val="000000">
                      <a:alpha val="43137"/>
                    </a:srgbClr>
                  </a:outerShdw>
                </a:effectLst>
              </a:rPr>
              <a:t>.”</a:t>
            </a:r>
            <a:endParaRPr lang="en-US" altLang="en-US" sz="2000" i="1" dirty="0">
              <a:solidFill>
                <a:schemeClr val="bg1"/>
              </a:solidFill>
              <a:effectLst>
                <a:outerShdw blurRad="38100" dist="38100" dir="2700000" algn="tl">
                  <a:srgbClr val="000000">
                    <a:alpha val="43137"/>
                  </a:srgbClr>
                </a:outerShdw>
              </a:effectLst>
            </a:endParaRPr>
          </a:p>
        </p:txBody>
      </p:sp>
      <p:sp>
        <p:nvSpPr>
          <p:cNvPr id="3" name="TextBox 2"/>
          <p:cNvSpPr txBox="1"/>
          <p:nvPr/>
        </p:nvSpPr>
        <p:spPr>
          <a:xfrm>
            <a:off x="2305050" y="219670"/>
            <a:ext cx="4533900" cy="1477328"/>
          </a:xfrm>
          <a:prstGeom prst="rect">
            <a:avLst/>
          </a:prstGeom>
          <a:noFill/>
        </p:spPr>
        <p:txBody>
          <a:bodyPr wrap="square" rtlCol="0">
            <a:spAutoFit/>
          </a:bodyPr>
          <a:lstStyle/>
          <a:p>
            <a:pPr algn="ct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Robert Thomas</a:t>
            </a:r>
          </a:p>
          <a:p>
            <a:pPr algn="ctr"/>
            <a:r>
              <a:rPr lang="en-US" sz="1800" i="1" dirty="0">
                <a:effectLst>
                  <a:outerShdw blurRad="38100" dist="38100" dir="2700000" algn="tl">
                    <a:srgbClr val="000000">
                      <a:alpha val="43137"/>
                    </a:srgbClr>
                  </a:outerShdw>
                </a:effectLst>
                <a:latin typeface="Calibri" panose="020F0502020204030204" pitchFamily="34" charset="0"/>
                <a:cs typeface="+mn-cs"/>
              </a:rPr>
              <a:t>Revelation 8 to 22: An Exegetical Commentary (Chicago: Moody Press, 1992), 408.</a:t>
            </a:r>
          </a:p>
          <a:p>
            <a:pPr algn="ctr"/>
            <a:endParaRPr lang="en-US" altLang="en-US" sz="1800" i="1" dirty="0">
              <a:effectLst>
                <a:outerShdw blurRad="38100" dist="38100" dir="2700000" algn="tl">
                  <a:srgbClr val="000000">
                    <a:alpha val="43137"/>
                  </a:srgbClr>
                </a:outerShdw>
              </a:effectLst>
              <a:latin typeface="Calibri" panose="020F0502020204030204" pitchFamily="34" charset="0"/>
              <a:cs typeface="+mn-cs"/>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7207" y="1828800"/>
            <a:ext cx="2683193" cy="4114800"/>
          </a:xfrm>
          <a:prstGeom prst="rect">
            <a:avLst/>
          </a:prstGeom>
        </p:spPr>
      </p:pic>
    </p:spTree>
    <p:extLst>
      <p:ext uri="{BB962C8B-B14F-4D97-AF65-F5344CB8AC3E}">
        <p14:creationId xmlns:p14="http://schemas.microsoft.com/office/powerpoint/2010/main" val="360220675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2986088" y="209550"/>
            <a:ext cx="3171825" cy="116205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7. 6</a:t>
            </a:r>
            <a:r>
              <a:rPr lang="en-US" altLang="en-US" sz="3600" baseline="30000" dirty="0">
                <a:effectLst>
                  <a:outerShdw blurRad="38100" dist="38100" dir="2700000" algn="tl">
                    <a:srgbClr val="000000">
                      <a:alpha val="43137"/>
                    </a:srgbClr>
                  </a:outerShdw>
                </a:effectLst>
                <a:cs typeface="Calibri" panose="020F0502020204030204" pitchFamily="34" charset="0"/>
              </a:rPr>
              <a:t>th</a:t>
            </a:r>
            <a:r>
              <a:rPr lang="en-US" altLang="en-US" sz="3600" dirty="0">
                <a:effectLst>
                  <a:outerShdw blurRad="38100" dist="38100" dir="2700000" algn="tl">
                    <a:srgbClr val="000000">
                      <a:alpha val="43137"/>
                    </a:srgbClr>
                  </a:outerShdw>
                </a:effectLst>
                <a:cs typeface="Calibri" panose="020F0502020204030204" pitchFamily="34" charset="0"/>
              </a:rPr>
              <a:t> Trumpet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 9:13-21)</a:t>
            </a:r>
          </a:p>
        </p:txBody>
      </p:sp>
      <p:sp>
        <p:nvSpPr>
          <p:cNvPr id="77827" name="Content Placeholder 2"/>
          <p:cNvSpPr>
            <a:spLocks noGrp="1"/>
          </p:cNvSpPr>
          <p:nvPr>
            <p:ph idx="1"/>
          </p:nvPr>
        </p:nvSpPr>
        <p:spPr>
          <a:xfrm>
            <a:off x="1348811" y="1828800"/>
            <a:ext cx="6446378" cy="3440311"/>
          </a:xfrm>
        </p:spPr>
        <p:txBody>
          <a:bodyPr/>
          <a:lstStyle/>
          <a:p>
            <a:pPr marL="557213" indent="-557213" eaLnBrk="1" hangingPunct="1">
              <a:spcBef>
                <a:spcPts val="0"/>
              </a:spcBef>
              <a:spcAft>
                <a:spcPts val="24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Army released (9:13-15)</a:t>
            </a:r>
          </a:p>
          <a:p>
            <a:pPr marL="557213" indent="-557213" eaLnBrk="1" hangingPunct="1">
              <a:spcBef>
                <a:spcPts val="0"/>
              </a:spcBef>
              <a:spcAft>
                <a:spcPts val="24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Army’s number (9:16)</a:t>
            </a:r>
          </a:p>
          <a:p>
            <a:pPr marL="557213" indent="-557213" eaLnBrk="1" hangingPunct="1">
              <a:spcBef>
                <a:spcPts val="0"/>
              </a:spcBef>
              <a:spcAft>
                <a:spcPts val="2400"/>
              </a:spcAft>
              <a:buSzPct val="100000"/>
              <a:buFont typeface="+mj-lt"/>
              <a:buAutoNum type="alphaL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Army’s description (9:17) </a:t>
            </a:r>
          </a:p>
          <a:p>
            <a:pPr marL="557213" indent="-557213" eaLnBrk="1" hangingPunct="1">
              <a:spcBef>
                <a:spcPts val="0"/>
              </a:spcBef>
              <a:spcAft>
                <a:spcPts val="24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Army’s destruction (9:18-19)</a:t>
            </a:r>
          </a:p>
          <a:p>
            <a:pPr marL="557213" indent="-557213" eaLnBrk="1" hangingPunct="1">
              <a:spcBef>
                <a:spcPts val="0"/>
              </a:spcBef>
              <a:spcAft>
                <a:spcPts val="24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Humanity’s non-repentance (9:20-21)</a:t>
            </a:r>
          </a:p>
        </p:txBody>
      </p:sp>
      <p:pic>
        <p:nvPicPr>
          <p:cNvPr id="5" name="Picture 4" descr="Image result for the seven trumpets">
            <a:extLst>
              <a:ext uri="{FF2B5EF4-FFF2-40B4-BE49-F238E27FC236}">
                <a16:creationId xmlns:a16="http://schemas.microsoft.com/office/drawing/2014/main" id="{471FCBB1-A94D-4255-A873-68F12D4D259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the seven trumpets">
            <a:extLst>
              <a:ext uri="{FF2B5EF4-FFF2-40B4-BE49-F238E27FC236}">
                <a16:creationId xmlns:a16="http://schemas.microsoft.com/office/drawing/2014/main" id="{222B6716-1F02-4D8A-9CE2-9F4B11B6077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65614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2986088" y="209550"/>
            <a:ext cx="3171825" cy="116205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7. 6</a:t>
            </a:r>
            <a:r>
              <a:rPr lang="en-US" altLang="en-US" sz="3600" baseline="30000" dirty="0">
                <a:effectLst>
                  <a:outerShdw blurRad="38100" dist="38100" dir="2700000" algn="tl">
                    <a:srgbClr val="000000">
                      <a:alpha val="43137"/>
                    </a:srgbClr>
                  </a:outerShdw>
                </a:effectLst>
                <a:cs typeface="Calibri" panose="020F0502020204030204" pitchFamily="34" charset="0"/>
              </a:rPr>
              <a:t>th</a:t>
            </a:r>
            <a:r>
              <a:rPr lang="en-US" altLang="en-US" sz="3600" dirty="0">
                <a:effectLst>
                  <a:outerShdw blurRad="38100" dist="38100" dir="2700000" algn="tl">
                    <a:srgbClr val="000000">
                      <a:alpha val="43137"/>
                    </a:srgbClr>
                  </a:outerShdw>
                </a:effectLst>
                <a:cs typeface="Calibri" panose="020F0502020204030204" pitchFamily="34" charset="0"/>
              </a:rPr>
              <a:t> Trumpet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 9:13-21)</a:t>
            </a:r>
          </a:p>
        </p:txBody>
      </p:sp>
      <p:sp>
        <p:nvSpPr>
          <p:cNvPr id="77827" name="Content Placeholder 2"/>
          <p:cNvSpPr>
            <a:spLocks noGrp="1"/>
          </p:cNvSpPr>
          <p:nvPr>
            <p:ph idx="1"/>
          </p:nvPr>
        </p:nvSpPr>
        <p:spPr>
          <a:xfrm>
            <a:off x="1348811" y="1828800"/>
            <a:ext cx="6446378" cy="3440311"/>
          </a:xfrm>
        </p:spPr>
        <p:txBody>
          <a:bodyPr/>
          <a:lstStyle/>
          <a:p>
            <a:pPr marL="557213" indent="-557213" eaLnBrk="1" hangingPunct="1">
              <a:spcBef>
                <a:spcPts val="0"/>
              </a:spcBef>
              <a:spcAft>
                <a:spcPts val="24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Army released (9:13-15)</a:t>
            </a:r>
          </a:p>
          <a:p>
            <a:pPr marL="557213" indent="-557213" eaLnBrk="1" hangingPunct="1">
              <a:spcBef>
                <a:spcPts val="0"/>
              </a:spcBef>
              <a:spcAft>
                <a:spcPts val="24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Army’s number (9:16)</a:t>
            </a:r>
          </a:p>
          <a:p>
            <a:pPr marL="557213" indent="-557213" eaLnBrk="1" hangingPunct="1">
              <a:spcBef>
                <a:spcPts val="0"/>
              </a:spcBef>
              <a:spcAft>
                <a:spcPts val="24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Army’s description (9:17) </a:t>
            </a:r>
          </a:p>
          <a:p>
            <a:pPr marL="557213" indent="-557213" eaLnBrk="1" hangingPunct="1">
              <a:spcBef>
                <a:spcPts val="0"/>
              </a:spcBef>
              <a:spcAft>
                <a:spcPts val="2400"/>
              </a:spcAft>
              <a:buSzPct val="100000"/>
              <a:buFont typeface="+mj-lt"/>
              <a:buAutoNum type="alphaL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Army’s destruction (9:18-19)</a:t>
            </a:r>
          </a:p>
          <a:p>
            <a:pPr marL="557213" indent="-557213" eaLnBrk="1" hangingPunct="1">
              <a:spcBef>
                <a:spcPts val="0"/>
              </a:spcBef>
              <a:spcAft>
                <a:spcPts val="24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Humanity’s non-repentance (9:20-21)</a:t>
            </a:r>
          </a:p>
        </p:txBody>
      </p:sp>
      <p:pic>
        <p:nvPicPr>
          <p:cNvPr id="5" name="Picture 4" descr="Image result for the seven trumpets">
            <a:extLst>
              <a:ext uri="{FF2B5EF4-FFF2-40B4-BE49-F238E27FC236}">
                <a16:creationId xmlns:a16="http://schemas.microsoft.com/office/drawing/2014/main" id="{471FCBB1-A94D-4255-A873-68F12D4D259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the seven trumpets">
            <a:extLst>
              <a:ext uri="{FF2B5EF4-FFF2-40B4-BE49-F238E27FC236}">
                <a16:creationId xmlns:a16="http://schemas.microsoft.com/office/drawing/2014/main" id="{222B6716-1F02-4D8A-9CE2-9F4B11B6077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98052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2986088" y="209550"/>
            <a:ext cx="3171825" cy="116205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7. 6</a:t>
            </a:r>
            <a:r>
              <a:rPr lang="en-US" altLang="en-US" sz="3600" baseline="30000" dirty="0">
                <a:effectLst>
                  <a:outerShdw blurRad="38100" dist="38100" dir="2700000" algn="tl">
                    <a:srgbClr val="000000">
                      <a:alpha val="43137"/>
                    </a:srgbClr>
                  </a:outerShdw>
                </a:effectLst>
                <a:cs typeface="Calibri" panose="020F0502020204030204" pitchFamily="34" charset="0"/>
              </a:rPr>
              <a:t>th</a:t>
            </a:r>
            <a:r>
              <a:rPr lang="en-US" altLang="en-US" sz="3600" dirty="0">
                <a:effectLst>
                  <a:outerShdw blurRad="38100" dist="38100" dir="2700000" algn="tl">
                    <a:srgbClr val="000000">
                      <a:alpha val="43137"/>
                    </a:srgbClr>
                  </a:outerShdw>
                </a:effectLst>
                <a:cs typeface="Calibri" panose="020F0502020204030204" pitchFamily="34" charset="0"/>
              </a:rPr>
              <a:t> Trumpet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 9:13-21)</a:t>
            </a:r>
          </a:p>
        </p:txBody>
      </p:sp>
      <p:sp>
        <p:nvSpPr>
          <p:cNvPr id="77827" name="Content Placeholder 2"/>
          <p:cNvSpPr>
            <a:spLocks noGrp="1"/>
          </p:cNvSpPr>
          <p:nvPr>
            <p:ph idx="1"/>
          </p:nvPr>
        </p:nvSpPr>
        <p:spPr>
          <a:xfrm>
            <a:off x="1348811" y="1828800"/>
            <a:ext cx="6446378" cy="3440311"/>
          </a:xfrm>
        </p:spPr>
        <p:txBody>
          <a:bodyPr/>
          <a:lstStyle/>
          <a:p>
            <a:pPr marL="557213" indent="-557213" eaLnBrk="1" hangingPunct="1">
              <a:spcBef>
                <a:spcPts val="0"/>
              </a:spcBef>
              <a:spcAft>
                <a:spcPts val="24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Army released (9:13-15)</a:t>
            </a:r>
          </a:p>
          <a:p>
            <a:pPr marL="557213" indent="-557213" eaLnBrk="1" hangingPunct="1">
              <a:spcBef>
                <a:spcPts val="0"/>
              </a:spcBef>
              <a:spcAft>
                <a:spcPts val="24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Army’s number (9:16)</a:t>
            </a:r>
          </a:p>
          <a:p>
            <a:pPr marL="557213" indent="-557213" eaLnBrk="1" hangingPunct="1">
              <a:spcBef>
                <a:spcPts val="0"/>
              </a:spcBef>
              <a:spcAft>
                <a:spcPts val="24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Army’s description (9:17) </a:t>
            </a:r>
          </a:p>
          <a:p>
            <a:pPr marL="557213" indent="-557213" eaLnBrk="1" hangingPunct="1">
              <a:spcBef>
                <a:spcPts val="0"/>
              </a:spcBef>
              <a:spcAft>
                <a:spcPts val="24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Army’s destruction (9:18-19)</a:t>
            </a:r>
          </a:p>
          <a:p>
            <a:pPr marL="557213" indent="-557213" eaLnBrk="1" hangingPunct="1">
              <a:spcBef>
                <a:spcPts val="0"/>
              </a:spcBef>
              <a:spcAft>
                <a:spcPts val="2400"/>
              </a:spcAft>
              <a:buSzPct val="100000"/>
              <a:buFont typeface="+mj-lt"/>
              <a:buAutoNum type="alphaL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Humanity’s non-repentance (9:20-21)</a:t>
            </a:r>
          </a:p>
        </p:txBody>
      </p:sp>
      <p:pic>
        <p:nvPicPr>
          <p:cNvPr id="5" name="Picture 4" descr="Image result for the seven trumpets">
            <a:extLst>
              <a:ext uri="{FF2B5EF4-FFF2-40B4-BE49-F238E27FC236}">
                <a16:creationId xmlns:a16="http://schemas.microsoft.com/office/drawing/2014/main" id="{471FCBB1-A94D-4255-A873-68F12D4D259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the seven trumpets">
            <a:extLst>
              <a:ext uri="{FF2B5EF4-FFF2-40B4-BE49-F238E27FC236}">
                <a16:creationId xmlns:a16="http://schemas.microsoft.com/office/drawing/2014/main" id="{222B6716-1F02-4D8A-9CE2-9F4B11B6077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30522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00065"/>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7</a:t>
            </a:r>
            <a:r>
              <a:rPr lang="en-US" altLang="en-US" sz="3600" baseline="30000" dirty="0">
                <a:effectLst>
                  <a:outerShdw blurRad="38100" dist="38100" dir="2700000" algn="tl">
                    <a:srgbClr val="000000">
                      <a:alpha val="43137"/>
                    </a:srgbClr>
                  </a:outerShdw>
                </a:effectLst>
                <a:cs typeface="Calibri" panose="020F0502020204030204" pitchFamily="34" charset="0"/>
              </a:rPr>
              <a:t>th</a:t>
            </a:r>
            <a:r>
              <a:rPr lang="en-US" altLang="en-US" sz="3600" dirty="0">
                <a:effectLst>
                  <a:outerShdw blurRad="38100" dist="38100" dir="2700000" algn="tl">
                    <a:srgbClr val="000000">
                      <a:alpha val="43137"/>
                    </a:srgbClr>
                  </a:outerShdw>
                </a:effectLst>
                <a:cs typeface="Calibri" panose="020F0502020204030204" pitchFamily="34" charset="0"/>
              </a:rPr>
              <a:t> Seal &amp; 1</a:t>
            </a:r>
            <a:r>
              <a:rPr lang="en-US" altLang="en-US" sz="3600" baseline="30000" dirty="0">
                <a:effectLst>
                  <a:outerShdw blurRad="38100" dist="38100" dir="2700000" algn="tl">
                    <a:srgbClr val="000000">
                      <a:alpha val="43137"/>
                    </a:srgbClr>
                  </a:outerShdw>
                </a:effectLst>
                <a:cs typeface="Calibri" panose="020F0502020204030204" pitchFamily="34" charset="0"/>
              </a:rPr>
              <a:t>st</a:t>
            </a:r>
            <a:r>
              <a:rPr lang="en-US" altLang="en-US" sz="3600" dirty="0">
                <a:effectLst>
                  <a:outerShdw blurRad="38100" dist="38100" dir="2700000" algn="tl">
                    <a:srgbClr val="000000">
                      <a:alpha val="43137"/>
                    </a:srgbClr>
                  </a:outerShdw>
                </a:effectLst>
                <a:cs typeface="Calibri" panose="020F0502020204030204" pitchFamily="34" charset="0"/>
              </a:rPr>
              <a:t> Six Trumpets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8‒9)</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548711" y="1588889"/>
            <a:ext cx="8046578" cy="5069046"/>
          </a:xfrm>
        </p:spPr>
        <p:txBody>
          <a:bodyPr/>
          <a:lstStyle/>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7</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Seal (8:1-6) – Trumpet preparation</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1</a:t>
            </a:r>
            <a:r>
              <a:rPr lang="en-US" sz="2800" baseline="30000" dirty="0">
                <a:effectLst>
                  <a:outerShdw blurRad="38100" dist="38100" dir="2700000" algn="tl">
                    <a:srgbClr val="000000">
                      <a:alpha val="43137"/>
                    </a:srgbClr>
                  </a:outerShdw>
                </a:effectLst>
                <a:cs typeface="Calibri" panose="020F0502020204030204" pitchFamily="34" charset="0"/>
              </a:rPr>
              <a:t>st</a:t>
            </a:r>
            <a:r>
              <a:rPr lang="en-US" sz="2800" dirty="0">
                <a:effectLst>
                  <a:outerShdw blurRad="38100" dist="38100" dir="2700000" algn="tl">
                    <a:srgbClr val="000000">
                      <a:alpha val="43137"/>
                    </a:srgbClr>
                  </a:outerShdw>
                </a:effectLst>
                <a:cs typeface="Calibri" panose="020F0502020204030204" pitchFamily="34" charset="0"/>
              </a:rPr>
              <a:t> Trumpet (8:7) – 1/3 vegetation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2</a:t>
            </a:r>
            <a:r>
              <a:rPr lang="en-US" sz="2800" baseline="30000" dirty="0">
                <a:effectLst>
                  <a:outerShdw blurRad="38100" dist="38100" dir="2700000" algn="tl">
                    <a:srgbClr val="000000">
                      <a:alpha val="43137"/>
                    </a:srgbClr>
                  </a:outerShdw>
                </a:effectLst>
                <a:cs typeface="Calibri" panose="020F0502020204030204" pitchFamily="34" charset="0"/>
              </a:rPr>
              <a:t>nd</a:t>
            </a:r>
            <a:r>
              <a:rPr lang="en-US" sz="2800" dirty="0">
                <a:effectLst>
                  <a:outerShdw blurRad="38100" dist="38100" dir="2700000" algn="tl">
                    <a:srgbClr val="000000">
                      <a:alpha val="43137"/>
                    </a:srgbClr>
                  </a:outerShdw>
                </a:effectLst>
                <a:cs typeface="Calibri" panose="020F0502020204030204" pitchFamily="34" charset="0"/>
              </a:rPr>
              <a:t> Trumpet (8:8-9) – 1/3 ocean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3</a:t>
            </a:r>
            <a:r>
              <a:rPr lang="en-US" sz="2800" baseline="30000" dirty="0">
                <a:effectLst>
                  <a:outerShdw blurRad="38100" dist="38100" dir="2700000" algn="tl">
                    <a:srgbClr val="000000">
                      <a:alpha val="43137"/>
                    </a:srgbClr>
                  </a:outerShdw>
                </a:effectLst>
                <a:cs typeface="Calibri" panose="020F0502020204030204" pitchFamily="34" charset="0"/>
              </a:rPr>
              <a:t>rd</a:t>
            </a:r>
            <a:r>
              <a:rPr lang="en-US" sz="2800" dirty="0">
                <a:effectLst>
                  <a:outerShdw blurRad="38100" dist="38100" dir="2700000" algn="tl">
                    <a:srgbClr val="000000">
                      <a:alpha val="43137"/>
                    </a:srgbClr>
                  </a:outerShdw>
                </a:effectLst>
                <a:cs typeface="Calibri" panose="020F0502020204030204" pitchFamily="34" charset="0"/>
              </a:rPr>
              <a:t> Trumpet (8:10-11) – 1/3 water destroyed </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4</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(8:12-13) – 1/3 luminaries darkened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5</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(9:1-12) – Demons released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6</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(9:13-21) – 1/3 humanity destroyed</a:t>
            </a: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7189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04B0E2-D4E5-4060-9FD4-0CC50A6660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spcBef>
                <a:spcPct val="0"/>
              </a:spcBef>
              <a:spcAft>
                <a:spcPts val="1200"/>
              </a:spcAft>
              <a:buClrTx/>
              <a:buSzTx/>
              <a:buNone/>
              <a:defRPr/>
            </a:pPr>
            <a:r>
              <a:rPr lang="en-US" altLang="en-US" sz="4000" dirty="0">
                <a:solidFill>
                  <a:srgbClr val="00FFFF"/>
                </a:solidFill>
                <a:effectLst>
                  <a:outerShdw blurRad="38100" dist="38100" dir="2700000" algn="tl">
                    <a:srgbClr val="000000">
                      <a:alpha val="43137"/>
                    </a:srgbClr>
                  </a:outerShdw>
                </a:effectLst>
                <a:ea typeface="+mj-ea"/>
                <a:cs typeface="+mj-cs"/>
              </a:rPr>
              <a:t>Revelation 9:20-21</a:t>
            </a:r>
          </a:p>
          <a:p>
            <a:pPr marL="0" lvl="0" indent="0" algn="just">
              <a:spcBef>
                <a:spcPct val="0"/>
              </a:spcBef>
              <a:buClrTx/>
              <a:buSzTx/>
              <a:buNone/>
            </a:pPr>
            <a:r>
              <a:rPr lang="en-US" altLang="en-US" baseline="30000" dirty="0">
                <a:effectLst>
                  <a:outerShdw blurRad="38100" dist="38100" dir="2700000" algn="tl">
                    <a:srgbClr val="000000">
                      <a:alpha val="43137"/>
                    </a:srgbClr>
                  </a:outerShdw>
                </a:effectLst>
              </a:rPr>
              <a:t>20</a:t>
            </a:r>
            <a:r>
              <a:rPr lang="en-US" altLang="en-US"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The rest of mankind, who were not killed by these plagues, did not repent of the works of their hands, so as not to worship demons, and the idols of gold and of silver and of brass and of stone and of wood, which can neither see nor hear nor walk; </a:t>
            </a:r>
            <a:r>
              <a:rPr lang="en-US" baseline="30000" dirty="0">
                <a:effectLst>
                  <a:outerShdw blurRad="38100" dist="38100" dir="2700000" algn="tl">
                    <a:srgbClr val="000000">
                      <a:alpha val="43137"/>
                    </a:srgbClr>
                  </a:outerShdw>
                </a:effectLst>
              </a:rPr>
              <a:t>21</a:t>
            </a:r>
            <a:r>
              <a:rPr lang="en-US" dirty="0">
                <a:effectLst>
                  <a:outerShdw blurRad="38100" dist="38100" dir="2700000" algn="tl">
                    <a:srgbClr val="000000">
                      <a:alpha val="43137"/>
                    </a:srgbClr>
                  </a:outerShdw>
                </a:effectLst>
              </a:rPr>
              <a:t> and they did not repent of their murders nor of their sorceries nor of their immorality nor of their thefts.</a:t>
            </a:r>
            <a:r>
              <a:rPr lang="en-US" altLang="en-US"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4388149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04B0E2-D4E5-4060-9FD4-0CC50A6660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spcBef>
                <a:spcPct val="0"/>
              </a:spcBef>
              <a:spcAft>
                <a:spcPts val="1200"/>
              </a:spcAft>
              <a:buClrTx/>
              <a:buSzTx/>
              <a:buNone/>
              <a:defRPr/>
            </a:pPr>
            <a:r>
              <a:rPr lang="en-US" altLang="en-US" sz="4000" dirty="0">
                <a:solidFill>
                  <a:srgbClr val="00FFFF"/>
                </a:solidFill>
                <a:effectLst>
                  <a:outerShdw blurRad="38100" dist="38100" dir="2700000" algn="tl">
                    <a:srgbClr val="000000">
                      <a:alpha val="43137"/>
                    </a:srgbClr>
                  </a:outerShdw>
                </a:effectLst>
                <a:ea typeface="+mj-ea"/>
                <a:cs typeface="+mj-cs"/>
              </a:rPr>
              <a:t>Revelation 9:20-21</a:t>
            </a:r>
          </a:p>
          <a:p>
            <a:pPr marL="0" lvl="0" indent="0" algn="just">
              <a:spcBef>
                <a:spcPct val="0"/>
              </a:spcBef>
              <a:buClrTx/>
              <a:buSzTx/>
              <a:buNone/>
            </a:pPr>
            <a:r>
              <a:rPr lang="en-US" altLang="en-US" baseline="30000" dirty="0">
                <a:effectLst>
                  <a:outerShdw blurRad="38100" dist="38100" dir="2700000" algn="tl">
                    <a:srgbClr val="000000">
                      <a:alpha val="43137"/>
                    </a:srgbClr>
                  </a:outerShdw>
                </a:effectLst>
              </a:rPr>
              <a:t>20</a:t>
            </a:r>
            <a:r>
              <a:rPr lang="en-US" altLang="en-US"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The rest of mankind, who were not killed by these plagues, </a:t>
            </a:r>
            <a:r>
              <a:rPr lang="en-US" b="1" u="sng" dirty="0">
                <a:solidFill>
                  <a:srgbClr val="FFFFCC"/>
                </a:solidFill>
                <a:effectLst>
                  <a:outerShdw blurRad="38100" dist="38100" dir="2700000" algn="tl">
                    <a:srgbClr val="000000">
                      <a:alpha val="43137"/>
                    </a:srgbClr>
                  </a:outerShdw>
                </a:effectLst>
              </a:rPr>
              <a:t>did not repent</a:t>
            </a:r>
            <a:r>
              <a:rPr lang="en-US" dirty="0">
                <a:effectLst>
                  <a:outerShdw blurRad="38100" dist="38100" dir="2700000" algn="tl">
                    <a:srgbClr val="000000">
                      <a:alpha val="43137"/>
                    </a:srgbClr>
                  </a:outerShdw>
                </a:effectLst>
              </a:rPr>
              <a:t> of the works of their hands, so as not to worship demons, and the idols of gold and of silver and of brass and of stone and of wood, which can neither see nor hear nor walk; </a:t>
            </a:r>
            <a:r>
              <a:rPr lang="en-US" baseline="30000" dirty="0">
                <a:effectLst>
                  <a:outerShdw blurRad="38100" dist="38100" dir="2700000" algn="tl">
                    <a:srgbClr val="000000">
                      <a:alpha val="43137"/>
                    </a:srgbClr>
                  </a:outerShdw>
                </a:effectLst>
              </a:rPr>
              <a:t>21</a:t>
            </a:r>
            <a:r>
              <a:rPr lang="en-US" dirty="0">
                <a:effectLst>
                  <a:outerShdw blurRad="38100" dist="38100" dir="2700000" algn="tl">
                    <a:srgbClr val="000000">
                      <a:alpha val="43137"/>
                    </a:srgbClr>
                  </a:outerShdw>
                </a:effectLst>
              </a:rPr>
              <a:t> and they </a:t>
            </a:r>
            <a:r>
              <a:rPr lang="en-US" b="1" u="sng" dirty="0">
                <a:solidFill>
                  <a:srgbClr val="FFFFCC"/>
                </a:solidFill>
                <a:effectLst>
                  <a:outerShdw blurRad="38100" dist="38100" dir="2700000" algn="tl">
                    <a:srgbClr val="000000">
                      <a:alpha val="43137"/>
                    </a:srgbClr>
                  </a:outerShdw>
                </a:effectLst>
              </a:rPr>
              <a:t>did not repent</a:t>
            </a:r>
            <a:r>
              <a:rPr lang="en-US" dirty="0">
                <a:effectLst>
                  <a:outerShdw blurRad="38100" dist="38100" dir="2700000" algn="tl">
                    <a:srgbClr val="000000">
                      <a:alpha val="43137"/>
                    </a:srgbClr>
                  </a:outerShdw>
                </a:effectLst>
              </a:rPr>
              <a:t> of their murders nor of their sorceries nor of their immorality nor of their thefts.</a:t>
            </a:r>
            <a:r>
              <a:rPr lang="en-US" altLang="en-US"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92293255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53C69A-636A-4C6D-AD58-6A04BCDA9D0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spcBef>
                <a:spcPct val="0"/>
              </a:spcBef>
              <a:spcAft>
                <a:spcPts val="1200"/>
              </a:spcAft>
              <a:buClrTx/>
              <a:buSzTx/>
              <a:buNone/>
              <a:defRPr/>
            </a:pPr>
            <a:r>
              <a:rPr lang="en-US" altLang="en-US" sz="4000" dirty="0">
                <a:solidFill>
                  <a:srgbClr val="00FFFF"/>
                </a:solidFill>
                <a:effectLst>
                  <a:outerShdw blurRad="38100" dist="38100" dir="2700000" algn="tl">
                    <a:srgbClr val="000000">
                      <a:alpha val="43137"/>
                    </a:srgbClr>
                  </a:outerShdw>
                </a:effectLst>
                <a:ea typeface="+mj-ea"/>
                <a:cs typeface="+mj-cs"/>
              </a:rPr>
              <a:t>Revelation 9:20-21</a:t>
            </a:r>
          </a:p>
          <a:p>
            <a:pPr marL="0" lvl="0" indent="0" algn="just">
              <a:spcBef>
                <a:spcPct val="0"/>
              </a:spcBef>
              <a:buClrTx/>
              <a:buSzTx/>
              <a:buNone/>
            </a:pPr>
            <a:r>
              <a:rPr lang="en-US" altLang="en-US" dirty="0">
                <a:solidFill>
                  <a:srgbClr val="FFFFCC"/>
                </a:solidFill>
                <a:effectLst>
                  <a:outerShdw blurRad="38100" dist="38100" dir="2700000" algn="tl">
                    <a:srgbClr val="000000">
                      <a:alpha val="43137"/>
                    </a:srgbClr>
                  </a:outerShdw>
                </a:effectLst>
                <a:cs typeface="Arial" panose="020B0604020202020204" pitchFamily="34" charset="0"/>
              </a:rPr>
              <a:t>“</a:t>
            </a:r>
            <a:r>
              <a:rPr lang="en-US" dirty="0">
                <a:effectLst>
                  <a:outerShdw blurRad="38100" dist="38100" dir="2700000" algn="tl">
                    <a:srgbClr val="000000">
                      <a:alpha val="43137"/>
                    </a:srgbClr>
                  </a:outerShdw>
                </a:effectLst>
              </a:rPr>
              <a:t>The rest of mankind, who were not killed by these plagues, did not repent of the works of their hands, so as not to </a:t>
            </a:r>
            <a:r>
              <a:rPr lang="en-US" b="1" u="sng" dirty="0">
                <a:solidFill>
                  <a:srgbClr val="FFFFCC"/>
                </a:solidFill>
                <a:effectLst>
                  <a:outerShdw blurRad="38100" dist="38100" dir="2700000" algn="tl">
                    <a:srgbClr val="000000">
                      <a:alpha val="43137"/>
                    </a:srgbClr>
                  </a:outerShdw>
                </a:effectLst>
              </a:rPr>
              <a:t>worship demons</a:t>
            </a:r>
            <a:r>
              <a:rPr lang="en-US" dirty="0">
                <a:effectLst>
                  <a:outerShdw blurRad="38100" dist="38100" dir="2700000" algn="tl">
                    <a:srgbClr val="000000">
                      <a:alpha val="43137"/>
                    </a:srgbClr>
                  </a:outerShdw>
                </a:effectLst>
              </a:rPr>
              <a:t>, and the </a:t>
            </a:r>
            <a:r>
              <a:rPr lang="en-US" b="1" u="sng" dirty="0">
                <a:solidFill>
                  <a:srgbClr val="FFFFCC"/>
                </a:solidFill>
                <a:effectLst>
                  <a:outerShdw blurRad="38100" dist="38100" dir="2700000" algn="tl">
                    <a:srgbClr val="000000">
                      <a:alpha val="43137"/>
                    </a:srgbClr>
                  </a:outerShdw>
                </a:effectLst>
              </a:rPr>
              <a:t>idols</a:t>
            </a:r>
            <a:r>
              <a:rPr lang="en-US" dirty="0">
                <a:effectLst>
                  <a:outerShdw blurRad="38100" dist="38100" dir="2700000" algn="tl">
                    <a:srgbClr val="000000">
                      <a:alpha val="43137"/>
                    </a:srgbClr>
                  </a:outerShdw>
                </a:effectLst>
              </a:rPr>
              <a:t> of gold and of silver and of brass and of stone and of wood, which can neither see nor hear nor walk; </a:t>
            </a:r>
            <a:r>
              <a:rPr lang="en-US" baseline="30000" dirty="0">
                <a:effectLst>
                  <a:outerShdw blurRad="38100" dist="38100" dir="2700000" algn="tl">
                    <a:srgbClr val="000000">
                      <a:alpha val="43137"/>
                    </a:srgbClr>
                  </a:outerShdw>
                </a:effectLst>
              </a:rPr>
              <a:t>21 </a:t>
            </a:r>
            <a:r>
              <a:rPr lang="en-US" dirty="0">
                <a:effectLst>
                  <a:outerShdw blurRad="38100" dist="38100" dir="2700000" algn="tl">
                    <a:srgbClr val="000000">
                      <a:alpha val="43137"/>
                    </a:srgbClr>
                  </a:outerShdw>
                </a:effectLst>
              </a:rPr>
              <a:t>and they did not repent of their </a:t>
            </a:r>
            <a:r>
              <a:rPr lang="en-US" b="1" u="sng" dirty="0">
                <a:solidFill>
                  <a:srgbClr val="FFFFCC"/>
                </a:solidFill>
                <a:effectLst>
                  <a:outerShdw blurRad="38100" dist="38100" dir="2700000" algn="tl">
                    <a:srgbClr val="000000">
                      <a:alpha val="43137"/>
                    </a:srgbClr>
                  </a:outerShdw>
                </a:effectLst>
              </a:rPr>
              <a:t>murders</a:t>
            </a:r>
            <a:r>
              <a:rPr lang="en-US" dirty="0">
                <a:effectLst>
                  <a:outerShdw blurRad="38100" dist="38100" dir="2700000" algn="tl">
                    <a:srgbClr val="000000">
                      <a:alpha val="43137"/>
                    </a:srgbClr>
                  </a:outerShdw>
                </a:effectLst>
              </a:rPr>
              <a:t> nor of their </a:t>
            </a:r>
            <a:r>
              <a:rPr lang="en-US" b="1" u="sng" dirty="0">
                <a:solidFill>
                  <a:srgbClr val="FFFFCC"/>
                </a:solidFill>
                <a:effectLst>
                  <a:outerShdw blurRad="38100" dist="38100" dir="2700000" algn="tl">
                    <a:srgbClr val="000000">
                      <a:alpha val="43137"/>
                    </a:srgbClr>
                  </a:outerShdw>
                </a:effectLst>
              </a:rPr>
              <a:t>sorceries (</a:t>
            </a:r>
            <a:r>
              <a:rPr lang="en-US" b="1" i="1" u="sng" dirty="0">
                <a:solidFill>
                  <a:srgbClr val="FFFFCC"/>
                </a:solidFill>
                <a:effectLst>
                  <a:outerShdw blurRad="38100" dist="38100" dir="2700000" algn="tl">
                    <a:srgbClr val="000000">
                      <a:alpha val="43137"/>
                    </a:srgbClr>
                  </a:outerShdw>
                </a:effectLst>
              </a:rPr>
              <a:t>pharmakeia</a:t>
            </a:r>
            <a:r>
              <a:rPr lang="en-US" b="1" u="sng" dirty="0">
                <a:solidFill>
                  <a:srgbClr val="FFFFCC"/>
                </a:solidFill>
                <a:effectLst>
                  <a:outerShdw blurRad="38100" dist="38100" dir="2700000" algn="tl">
                    <a:srgbClr val="000000">
                      <a:alpha val="43137"/>
                    </a:srgbClr>
                  </a:outerShdw>
                </a:effectLst>
              </a:rPr>
              <a:t>)</a:t>
            </a:r>
            <a:r>
              <a:rPr lang="en-US" b="1" dirty="0">
                <a:solidFill>
                  <a:srgbClr val="FFFFCC"/>
                </a:solidFill>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nor of their </a:t>
            </a:r>
            <a:r>
              <a:rPr lang="en-US" b="1" u="sng" dirty="0">
                <a:solidFill>
                  <a:srgbClr val="FFFFCC"/>
                </a:solidFill>
                <a:effectLst>
                  <a:outerShdw blurRad="38100" dist="38100" dir="2700000" algn="tl">
                    <a:srgbClr val="000000">
                      <a:alpha val="43137"/>
                    </a:srgbClr>
                  </a:outerShdw>
                </a:effectLst>
              </a:rPr>
              <a:t>immorality</a:t>
            </a:r>
            <a:r>
              <a:rPr lang="en-US" dirty="0">
                <a:effectLst>
                  <a:outerShdw blurRad="38100" dist="38100" dir="2700000" algn="tl">
                    <a:srgbClr val="000000">
                      <a:alpha val="43137"/>
                    </a:srgbClr>
                  </a:outerShdw>
                </a:effectLst>
              </a:rPr>
              <a:t> nor of their </a:t>
            </a:r>
            <a:r>
              <a:rPr lang="en-US" b="1" u="sng" dirty="0">
                <a:solidFill>
                  <a:srgbClr val="FFFFCC"/>
                </a:solidFill>
                <a:effectLst>
                  <a:outerShdw blurRad="38100" dist="38100" dir="2700000" algn="tl">
                    <a:srgbClr val="000000">
                      <a:alpha val="43137"/>
                    </a:srgbClr>
                  </a:outerShdw>
                </a:effectLst>
              </a:rPr>
              <a:t>thefts</a:t>
            </a:r>
            <a:r>
              <a:rPr lang="en-US" dirty="0">
                <a:effectLst>
                  <a:outerShdw blurRad="38100" dist="38100" dir="2700000" algn="tl">
                    <a:srgbClr val="000000">
                      <a:alpha val="43137"/>
                    </a:srgbClr>
                  </a:outerShdw>
                </a:effectLst>
              </a:rPr>
              <a:t>.</a:t>
            </a:r>
            <a:r>
              <a:rPr lang="en-US" altLang="en-US" dirty="0">
                <a:solidFill>
                  <a:srgbClr val="FFFFCC"/>
                </a:solidFill>
                <a:effectLst>
                  <a:outerShdw blurRad="38100" dist="38100" dir="2700000" algn="tl">
                    <a:srgbClr val="000000">
                      <a:alpha val="43137"/>
                    </a:srgbClr>
                  </a:outerShdw>
                </a:effectLst>
                <a:cs typeface="Arial" panose="020B0604020202020204" pitchFamily="34" charset="0"/>
              </a:rPr>
              <a:t>”</a:t>
            </a:r>
          </a:p>
        </p:txBody>
      </p:sp>
    </p:spTree>
    <p:extLst>
      <p:ext uri="{BB962C8B-B14F-4D97-AF65-F5344CB8AC3E}">
        <p14:creationId xmlns:p14="http://schemas.microsoft.com/office/powerpoint/2010/main" val="5950701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294BFC-0F38-44CB-9C7E-2B7BFA4A6D5C}"/>
              </a:ext>
            </a:extLst>
          </p:cNvPr>
          <p:cNvPicPr>
            <a:picLocks noChangeAspect="1"/>
          </p:cNvPicPr>
          <p:nvPr/>
        </p:nvPicPr>
        <p:blipFill>
          <a:blip r:embed="rId2"/>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60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Luke 19:42, 44</a:t>
            </a:r>
          </a:p>
          <a:p>
            <a:pPr algn="just"/>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42</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saying, “If you had known in this day, even you, the things which make for peace! But now they have been hidden from your eyes…</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44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they will level you to the ground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your children within you</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will not leave in you one stone upon another, because you did not recognize the time of your visitation.”</a:t>
            </a:r>
          </a:p>
        </p:txBody>
      </p:sp>
    </p:spTree>
    <p:extLst>
      <p:ext uri="{BB962C8B-B14F-4D97-AF65-F5344CB8AC3E}">
        <p14:creationId xmlns:p14="http://schemas.microsoft.com/office/powerpoint/2010/main" val="303919707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53C69A-636A-4C6D-AD58-6A04BCDA9D0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spcBef>
                <a:spcPct val="0"/>
              </a:spcBef>
              <a:spcAft>
                <a:spcPts val="1200"/>
              </a:spcAft>
              <a:buClrTx/>
              <a:buSzTx/>
              <a:buNone/>
              <a:defRPr/>
            </a:pPr>
            <a:r>
              <a:rPr lang="en-US" altLang="en-US" sz="4000" dirty="0">
                <a:solidFill>
                  <a:srgbClr val="00FFFF"/>
                </a:solidFill>
                <a:effectLst>
                  <a:outerShdw blurRad="38100" dist="38100" dir="2700000" algn="tl">
                    <a:srgbClr val="000000">
                      <a:alpha val="43137"/>
                    </a:srgbClr>
                  </a:outerShdw>
                </a:effectLst>
                <a:ea typeface="+mj-ea"/>
                <a:cs typeface="+mj-cs"/>
              </a:rPr>
              <a:t>Revelation 9:20-21</a:t>
            </a:r>
          </a:p>
          <a:p>
            <a:pPr marL="0" lvl="0" indent="0" algn="just">
              <a:spcBef>
                <a:spcPct val="0"/>
              </a:spcBef>
              <a:buClrTx/>
              <a:buSzTx/>
              <a:buNone/>
            </a:pPr>
            <a:r>
              <a:rPr lang="en-US" altLang="en-US" dirty="0">
                <a:solidFill>
                  <a:srgbClr val="FFFFCC"/>
                </a:solidFill>
                <a:effectLst>
                  <a:outerShdw blurRad="38100" dist="38100" dir="2700000" algn="tl">
                    <a:srgbClr val="000000">
                      <a:alpha val="43137"/>
                    </a:srgbClr>
                  </a:outerShdw>
                </a:effectLst>
                <a:cs typeface="Arial" panose="020B0604020202020204" pitchFamily="34" charset="0"/>
              </a:rPr>
              <a:t>“</a:t>
            </a:r>
            <a:r>
              <a:rPr lang="en-US" dirty="0">
                <a:effectLst>
                  <a:outerShdw blurRad="38100" dist="38100" dir="2700000" algn="tl">
                    <a:srgbClr val="000000">
                      <a:alpha val="43137"/>
                    </a:srgbClr>
                  </a:outerShdw>
                </a:effectLst>
              </a:rPr>
              <a:t>The rest of mankind, who were not killed by these plagues, did not repent of the works of their hands, so as not to </a:t>
            </a:r>
            <a:r>
              <a:rPr lang="en-US" b="1" u="sng" dirty="0">
                <a:solidFill>
                  <a:srgbClr val="FFFFCC"/>
                </a:solidFill>
                <a:effectLst>
                  <a:outerShdw blurRad="38100" dist="38100" dir="2700000" algn="tl">
                    <a:srgbClr val="000000">
                      <a:alpha val="43137"/>
                    </a:srgbClr>
                  </a:outerShdw>
                </a:effectLst>
              </a:rPr>
              <a:t>worship demons</a:t>
            </a:r>
            <a:r>
              <a:rPr lang="en-US" dirty="0">
                <a:effectLst>
                  <a:outerShdw blurRad="38100" dist="38100" dir="2700000" algn="tl">
                    <a:srgbClr val="000000">
                      <a:alpha val="43137"/>
                    </a:srgbClr>
                  </a:outerShdw>
                </a:effectLst>
              </a:rPr>
              <a:t>, and the </a:t>
            </a:r>
            <a:r>
              <a:rPr lang="en-US" b="1" u="sng" dirty="0">
                <a:solidFill>
                  <a:srgbClr val="FFFFCC"/>
                </a:solidFill>
                <a:effectLst>
                  <a:outerShdw blurRad="38100" dist="38100" dir="2700000" algn="tl">
                    <a:srgbClr val="000000">
                      <a:alpha val="43137"/>
                    </a:srgbClr>
                  </a:outerShdw>
                </a:effectLst>
              </a:rPr>
              <a:t>idols</a:t>
            </a:r>
            <a:r>
              <a:rPr lang="en-US" dirty="0">
                <a:effectLst>
                  <a:outerShdw blurRad="38100" dist="38100" dir="2700000" algn="tl">
                    <a:srgbClr val="000000">
                      <a:alpha val="43137"/>
                    </a:srgbClr>
                  </a:outerShdw>
                </a:effectLst>
              </a:rPr>
              <a:t> of gold and of silver and of brass and of stone and of wood, which can neither see nor hear nor walk; </a:t>
            </a:r>
            <a:r>
              <a:rPr lang="en-US" baseline="30000" dirty="0">
                <a:effectLst>
                  <a:outerShdw blurRad="38100" dist="38100" dir="2700000" algn="tl">
                    <a:srgbClr val="000000">
                      <a:alpha val="43137"/>
                    </a:srgbClr>
                  </a:outerShdw>
                </a:effectLst>
              </a:rPr>
              <a:t>21 </a:t>
            </a:r>
            <a:r>
              <a:rPr lang="en-US" dirty="0">
                <a:effectLst>
                  <a:outerShdw blurRad="38100" dist="38100" dir="2700000" algn="tl">
                    <a:srgbClr val="000000">
                      <a:alpha val="43137"/>
                    </a:srgbClr>
                  </a:outerShdw>
                </a:effectLst>
              </a:rPr>
              <a:t>and they did not repent of their </a:t>
            </a:r>
            <a:r>
              <a:rPr lang="en-US" b="1" u="sng" dirty="0">
                <a:solidFill>
                  <a:srgbClr val="FFFFCC"/>
                </a:solidFill>
                <a:effectLst>
                  <a:outerShdw blurRad="38100" dist="38100" dir="2700000" algn="tl">
                    <a:srgbClr val="000000">
                      <a:alpha val="43137"/>
                    </a:srgbClr>
                  </a:outerShdw>
                </a:effectLst>
              </a:rPr>
              <a:t>murders</a:t>
            </a:r>
            <a:r>
              <a:rPr lang="en-US" dirty="0">
                <a:effectLst>
                  <a:outerShdw blurRad="38100" dist="38100" dir="2700000" algn="tl">
                    <a:srgbClr val="000000">
                      <a:alpha val="43137"/>
                    </a:srgbClr>
                  </a:outerShdw>
                </a:effectLst>
              </a:rPr>
              <a:t> nor of their </a:t>
            </a:r>
            <a:r>
              <a:rPr lang="en-US" b="1" u="sng" dirty="0">
                <a:solidFill>
                  <a:srgbClr val="FFFFCC"/>
                </a:solidFill>
                <a:effectLst>
                  <a:outerShdw blurRad="38100" dist="38100" dir="2700000" algn="tl">
                    <a:srgbClr val="000000">
                      <a:alpha val="43137"/>
                    </a:srgbClr>
                  </a:outerShdw>
                </a:effectLst>
              </a:rPr>
              <a:t>sorceries (</a:t>
            </a:r>
            <a:r>
              <a:rPr lang="en-US" b="1" i="1" u="sng" dirty="0">
                <a:solidFill>
                  <a:srgbClr val="FFFFCC"/>
                </a:solidFill>
                <a:effectLst>
                  <a:outerShdw blurRad="38100" dist="38100" dir="2700000" algn="tl">
                    <a:srgbClr val="000000">
                      <a:alpha val="43137"/>
                    </a:srgbClr>
                  </a:outerShdw>
                </a:effectLst>
              </a:rPr>
              <a:t>pharmakeia</a:t>
            </a:r>
            <a:r>
              <a:rPr lang="en-US" b="1" u="sng" dirty="0">
                <a:solidFill>
                  <a:srgbClr val="FFFFCC"/>
                </a:solidFill>
                <a:effectLst>
                  <a:outerShdw blurRad="38100" dist="38100" dir="2700000" algn="tl">
                    <a:srgbClr val="000000">
                      <a:alpha val="43137"/>
                    </a:srgbClr>
                  </a:outerShdw>
                </a:effectLst>
              </a:rPr>
              <a:t>)</a:t>
            </a:r>
            <a:r>
              <a:rPr lang="en-US" b="1" dirty="0">
                <a:solidFill>
                  <a:srgbClr val="FFFFCC"/>
                </a:solidFill>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nor of their </a:t>
            </a:r>
            <a:r>
              <a:rPr lang="en-US" b="1" u="sng" dirty="0">
                <a:solidFill>
                  <a:srgbClr val="FFFFCC"/>
                </a:solidFill>
                <a:effectLst>
                  <a:outerShdw blurRad="38100" dist="38100" dir="2700000" algn="tl">
                    <a:srgbClr val="000000">
                      <a:alpha val="43137"/>
                    </a:srgbClr>
                  </a:outerShdw>
                </a:effectLst>
              </a:rPr>
              <a:t>immorality</a:t>
            </a:r>
            <a:r>
              <a:rPr lang="en-US" dirty="0">
                <a:effectLst>
                  <a:outerShdw blurRad="38100" dist="38100" dir="2700000" algn="tl">
                    <a:srgbClr val="000000">
                      <a:alpha val="43137"/>
                    </a:srgbClr>
                  </a:outerShdw>
                </a:effectLst>
              </a:rPr>
              <a:t> nor of their </a:t>
            </a:r>
            <a:r>
              <a:rPr lang="en-US" b="1" u="sng" dirty="0">
                <a:solidFill>
                  <a:srgbClr val="FFFFCC"/>
                </a:solidFill>
                <a:effectLst>
                  <a:outerShdw blurRad="38100" dist="38100" dir="2700000" algn="tl">
                    <a:srgbClr val="000000">
                      <a:alpha val="43137"/>
                    </a:srgbClr>
                  </a:outerShdw>
                </a:effectLst>
              </a:rPr>
              <a:t>thefts</a:t>
            </a:r>
            <a:r>
              <a:rPr lang="en-US" dirty="0">
                <a:effectLst>
                  <a:outerShdw blurRad="38100" dist="38100" dir="2700000" algn="tl">
                    <a:srgbClr val="000000">
                      <a:alpha val="43137"/>
                    </a:srgbClr>
                  </a:outerShdw>
                </a:effectLst>
              </a:rPr>
              <a:t>.</a:t>
            </a:r>
            <a:r>
              <a:rPr lang="en-US" altLang="en-US" dirty="0">
                <a:solidFill>
                  <a:srgbClr val="FFFFCC"/>
                </a:solidFill>
                <a:effectLst>
                  <a:outerShdw blurRad="38100" dist="38100" dir="2700000" algn="tl">
                    <a:srgbClr val="000000">
                      <a:alpha val="43137"/>
                    </a:srgbClr>
                  </a:outerShdw>
                </a:effectLst>
                <a:cs typeface="Arial" panose="020B0604020202020204" pitchFamily="34" charset="0"/>
              </a:rPr>
              <a:t>”</a:t>
            </a:r>
          </a:p>
        </p:txBody>
      </p:sp>
    </p:spTree>
    <p:extLst>
      <p:ext uri="{BB962C8B-B14F-4D97-AF65-F5344CB8AC3E}">
        <p14:creationId xmlns:p14="http://schemas.microsoft.com/office/powerpoint/2010/main" val="101449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00065"/>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7</a:t>
            </a:r>
            <a:r>
              <a:rPr lang="en-US" altLang="en-US" sz="3600" baseline="30000" dirty="0">
                <a:effectLst>
                  <a:outerShdw blurRad="38100" dist="38100" dir="2700000" algn="tl">
                    <a:srgbClr val="000000">
                      <a:alpha val="43137"/>
                    </a:srgbClr>
                  </a:outerShdw>
                </a:effectLst>
                <a:cs typeface="Calibri" panose="020F0502020204030204" pitchFamily="34" charset="0"/>
              </a:rPr>
              <a:t>th</a:t>
            </a:r>
            <a:r>
              <a:rPr lang="en-US" altLang="en-US" sz="3600" dirty="0">
                <a:effectLst>
                  <a:outerShdw blurRad="38100" dist="38100" dir="2700000" algn="tl">
                    <a:srgbClr val="000000">
                      <a:alpha val="43137"/>
                    </a:srgbClr>
                  </a:outerShdw>
                </a:effectLst>
                <a:cs typeface="Calibri" panose="020F0502020204030204" pitchFamily="34" charset="0"/>
              </a:rPr>
              <a:t> Seal &amp; 1</a:t>
            </a:r>
            <a:r>
              <a:rPr lang="en-US" altLang="en-US" sz="3600" baseline="30000" dirty="0">
                <a:effectLst>
                  <a:outerShdw blurRad="38100" dist="38100" dir="2700000" algn="tl">
                    <a:srgbClr val="000000">
                      <a:alpha val="43137"/>
                    </a:srgbClr>
                  </a:outerShdw>
                </a:effectLst>
                <a:cs typeface="Calibri" panose="020F0502020204030204" pitchFamily="34" charset="0"/>
              </a:rPr>
              <a:t>st</a:t>
            </a:r>
            <a:r>
              <a:rPr lang="en-US" altLang="en-US" sz="3600" dirty="0">
                <a:effectLst>
                  <a:outerShdw blurRad="38100" dist="38100" dir="2700000" algn="tl">
                    <a:srgbClr val="000000">
                      <a:alpha val="43137"/>
                    </a:srgbClr>
                  </a:outerShdw>
                </a:effectLst>
                <a:cs typeface="Calibri" panose="020F0502020204030204" pitchFamily="34" charset="0"/>
              </a:rPr>
              <a:t> Six Trumpets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8‒9)</a:t>
            </a:r>
          </a:p>
        </p:txBody>
      </p:sp>
      <p:sp>
        <p:nvSpPr>
          <p:cNvPr id="77827" name="Content Placeholder 2"/>
          <p:cNvSpPr>
            <a:spLocks noGrp="1"/>
          </p:cNvSpPr>
          <p:nvPr>
            <p:ph idx="1"/>
          </p:nvPr>
        </p:nvSpPr>
        <p:spPr>
          <a:xfrm>
            <a:off x="548711" y="1588889"/>
            <a:ext cx="8046578" cy="5069046"/>
          </a:xfrm>
        </p:spPr>
        <p:txBody>
          <a:bodyPr/>
          <a:lstStyle/>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7</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Seal (8:1-6) – Trumpet preparation</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1</a:t>
            </a:r>
            <a:r>
              <a:rPr lang="en-US" sz="2800" baseline="30000" dirty="0">
                <a:effectLst>
                  <a:outerShdw blurRad="38100" dist="38100" dir="2700000" algn="tl">
                    <a:srgbClr val="000000">
                      <a:alpha val="43137"/>
                    </a:srgbClr>
                  </a:outerShdw>
                </a:effectLst>
                <a:cs typeface="Calibri" panose="020F0502020204030204" pitchFamily="34" charset="0"/>
              </a:rPr>
              <a:t>st</a:t>
            </a:r>
            <a:r>
              <a:rPr lang="en-US" sz="2800" dirty="0">
                <a:effectLst>
                  <a:outerShdw blurRad="38100" dist="38100" dir="2700000" algn="tl">
                    <a:srgbClr val="000000">
                      <a:alpha val="43137"/>
                    </a:srgbClr>
                  </a:outerShdw>
                </a:effectLst>
                <a:cs typeface="Calibri" panose="020F0502020204030204" pitchFamily="34" charset="0"/>
              </a:rPr>
              <a:t> Trumpet (8:7) – 1/3 vegetation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2</a:t>
            </a:r>
            <a:r>
              <a:rPr lang="en-US" sz="2800" baseline="30000" dirty="0">
                <a:effectLst>
                  <a:outerShdw blurRad="38100" dist="38100" dir="2700000" algn="tl">
                    <a:srgbClr val="000000">
                      <a:alpha val="43137"/>
                    </a:srgbClr>
                  </a:outerShdw>
                </a:effectLst>
                <a:cs typeface="Calibri" panose="020F0502020204030204" pitchFamily="34" charset="0"/>
              </a:rPr>
              <a:t>nd</a:t>
            </a:r>
            <a:r>
              <a:rPr lang="en-US" sz="2800" dirty="0">
                <a:effectLst>
                  <a:outerShdw blurRad="38100" dist="38100" dir="2700000" algn="tl">
                    <a:srgbClr val="000000">
                      <a:alpha val="43137"/>
                    </a:srgbClr>
                  </a:outerShdw>
                </a:effectLst>
                <a:cs typeface="Calibri" panose="020F0502020204030204" pitchFamily="34" charset="0"/>
              </a:rPr>
              <a:t> Trumpet (8:8-9) – 1/3 ocean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3</a:t>
            </a:r>
            <a:r>
              <a:rPr lang="en-US" sz="2800" baseline="30000" dirty="0">
                <a:effectLst>
                  <a:outerShdw blurRad="38100" dist="38100" dir="2700000" algn="tl">
                    <a:srgbClr val="000000">
                      <a:alpha val="43137"/>
                    </a:srgbClr>
                  </a:outerShdw>
                </a:effectLst>
                <a:cs typeface="Calibri" panose="020F0502020204030204" pitchFamily="34" charset="0"/>
              </a:rPr>
              <a:t>rd</a:t>
            </a:r>
            <a:r>
              <a:rPr lang="en-US" sz="2800" dirty="0">
                <a:effectLst>
                  <a:outerShdw blurRad="38100" dist="38100" dir="2700000" algn="tl">
                    <a:srgbClr val="000000">
                      <a:alpha val="43137"/>
                    </a:srgbClr>
                  </a:outerShdw>
                </a:effectLst>
                <a:cs typeface="Calibri" panose="020F0502020204030204" pitchFamily="34" charset="0"/>
              </a:rPr>
              <a:t> Trumpet (8:10-11) – 1/3 water destroyed </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4</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(8:12-13) – 1/3 luminaries darkened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5</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(9:1-12) – Demons released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6</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(9:13-21) – 1/3 humanity destroyed</a:t>
            </a: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952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2E633F-C1C8-4454-B56B-617011648F81}"/>
              </a:ext>
            </a:extLst>
          </p:cNvPr>
          <p:cNvPicPr>
            <a:picLocks noChangeAspect="1"/>
          </p:cNvPicPr>
          <p:nvPr/>
        </p:nvPicPr>
        <p:blipFill>
          <a:blip r:embed="rId2"/>
          <a:stretch>
            <a:fillRect/>
          </a:stretch>
        </p:blipFill>
        <p:spPr>
          <a:xfrm>
            <a:off x="139824" y="228124"/>
            <a:ext cx="8864352" cy="5486876"/>
          </a:xfrm>
          <a:prstGeom prst="rect">
            <a:avLst/>
          </a:prstGeom>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429000"/>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329831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00065"/>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7</a:t>
            </a:r>
            <a:r>
              <a:rPr lang="en-US" altLang="en-US" sz="3600" baseline="30000" dirty="0">
                <a:effectLst>
                  <a:outerShdw blurRad="38100" dist="38100" dir="2700000" algn="tl">
                    <a:srgbClr val="000000">
                      <a:alpha val="43137"/>
                    </a:srgbClr>
                  </a:outerShdw>
                </a:effectLst>
                <a:cs typeface="Calibri" panose="020F0502020204030204" pitchFamily="34" charset="0"/>
              </a:rPr>
              <a:t>th</a:t>
            </a:r>
            <a:r>
              <a:rPr lang="en-US" altLang="en-US" sz="3600" dirty="0">
                <a:effectLst>
                  <a:outerShdw blurRad="38100" dist="38100" dir="2700000" algn="tl">
                    <a:srgbClr val="000000">
                      <a:alpha val="43137"/>
                    </a:srgbClr>
                  </a:outerShdw>
                </a:effectLst>
                <a:cs typeface="Calibri" panose="020F0502020204030204" pitchFamily="34" charset="0"/>
              </a:rPr>
              <a:t> Seal &amp; 1</a:t>
            </a:r>
            <a:r>
              <a:rPr lang="en-US" altLang="en-US" sz="3600" baseline="30000" dirty="0">
                <a:effectLst>
                  <a:outerShdw blurRad="38100" dist="38100" dir="2700000" algn="tl">
                    <a:srgbClr val="000000">
                      <a:alpha val="43137"/>
                    </a:srgbClr>
                  </a:outerShdw>
                </a:effectLst>
                <a:cs typeface="Calibri" panose="020F0502020204030204" pitchFamily="34" charset="0"/>
              </a:rPr>
              <a:t>st</a:t>
            </a:r>
            <a:r>
              <a:rPr lang="en-US" altLang="en-US" sz="3600" dirty="0">
                <a:effectLst>
                  <a:outerShdw blurRad="38100" dist="38100" dir="2700000" algn="tl">
                    <a:srgbClr val="000000">
                      <a:alpha val="43137"/>
                    </a:srgbClr>
                  </a:outerShdw>
                </a:effectLst>
                <a:cs typeface="Calibri" panose="020F0502020204030204" pitchFamily="34" charset="0"/>
              </a:rPr>
              <a:t> Six Trumpets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8‒9)</a:t>
            </a:r>
          </a:p>
        </p:txBody>
      </p:sp>
      <p:sp>
        <p:nvSpPr>
          <p:cNvPr id="77827" name="Content Placeholder 2"/>
          <p:cNvSpPr>
            <a:spLocks noGrp="1"/>
          </p:cNvSpPr>
          <p:nvPr>
            <p:ph idx="1"/>
          </p:nvPr>
        </p:nvSpPr>
        <p:spPr>
          <a:xfrm>
            <a:off x="548711" y="1588889"/>
            <a:ext cx="8046578" cy="5069046"/>
          </a:xfrm>
        </p:spPr>
        <p:txBody>
          <a:bodyPr/>
          <a:lstStyle/>
          <a:p>
            <a:pPr marL="557213" indent="-557213" eaLnBrk="1" hangingPunct="1">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7</a:t>
            </a:r>
            <a:r>
              <a:rPr lang="en-US" sz="2800" b="1" u="sng" baseline="30000" dirty="0">
                <a:solidFill>
                  <a:srgbClr val="FFFFCC"/>
                </a:solidFill>
                <a:effectLst>
                  <a:outerShdw blurRad="38100" dist="38100" dir="2700000" algn="tl">
                    <a:srgbClr val="000000">
                      <a:alpha val="43137"/>
                    </a:srgbClr>
                  </a:outerShdw>
                </a:effectLst>
                <a:cs typeface="Calibri" panose="020F0502020204030204" pitchFamily="34" charset="0"/>
              </a:rPr>
              <a:t>th</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 Seal (8:1-6) – Trumpet preparation</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1</a:t>
            </a:r>
            <a:r>
              <a:rPr lang="en-US" sz="2800" baseline="30000" dirty="0">
                <a:effectLst>
                  <a:outerShdw blurRad="38100" dist="38100" dir="2700000" algn="tl">
                    <a:srgbClr val="000000">
                      <a:alpha val="43137"/>
                    </a:srgbClr>
                  </a:outerShdw>
                </a:effectLst>
                <a:cs typeface="Calibri" panose="020F0502020204030204" pitchFamily="34" charset="0"/>
              </a:rPr>
              <a:t>st</a:t>
            </a:r>
            <a:r>
              <a:rPr lang="en-US" sz="2800" dirty="0">
                <a:effectLst>
                  <a:outerShdw blurRad="38100" dist="38100" dir="2700000" algn="tl">
                    <a:srgbClr val="000000">
                      <a:alpha val="43137"/>
                    </a:srgbClr>
                  </a:outerShdw>
                </a:effectLst>
                <a:cs typeface="Calibri" panose="020F0502020204030204" pitchFamily="34" charset="0"/>
              </a:rPr>
              <a:t> Trumpet (8:7) – 1/3 vegetation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2</a:t>
            </a:r>
            <a:r>
              <a:rPr lang="en-US" sz="2800" baseline="30000" dirty="0">
                <a:effectLst>
                  <a:outerShdw blurRad="38100" dist="38100" dir="2700000" algn="tl">
                    <a:srgbClr val="000000">
                      <a:alpha val="43137"/>
                    </a:srgbClr>
                  </a:outerShdw>
                </a:effectLst>
                <a:cs typeface="Calibri" panose="020F0502020204030204" pitchFamily="34" charset="0"/>
              </a:rPr>
              <a:t>nd</a:t>
            </a:r>
            <a:r>
              <a:rPr lang="en-US" sz="2800" dirty="0">
                <a:effectLst>
                  <a:outerShdw blurRad="38100" dist="38100" dir="2700000" algn="tl">
                    <a:srgbClr val="000000">
                      <a:alpha val="43137"/>
                    </a:srgbClr>
                  </a:outerShdw>
                </a:effectLst>
                <a:cs typeface="Calibri" panose="020F0502020204030204" pitchFamily="34" charset="0"/>
              </a:rPr>
              <a:t> Trumpet (8:8-9) – 1/3 ocean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3</a:t>
            </a:r>
            <a:r>
              <a:rPr lang="en-US" sz="2800" baseline="30000" dirty="0">
                <a:effectLst>
                  <a:outerShdw blurRad="38100" dist="38100" dir="2700000" algn="tl">
                    <a:srgbClr val="000000">
                      <a:alpha val="43137"/>
                    </a:srgbClr>
                  </a:outerShdw>
                </a:effectLst>
                <a:cs typeface="Calibri" panose="020F0502020204030204" pitchFamily="34" charset="0"/>
              </a:rPr>
              <a:t>rd</a:t>
            </a:r>
            <a:r>
              <a:rPr lang="en-US" sz="2800" dirty="0">
                <a:effectLst>
                  <a:outerShdw blurRad="38100" dist="38100" dir="2700000" algn="tl">
                    <a:srgbClr val="000000">
                      <a:alpha val="43137"/>
                    </a:srgbClr>
                  </a:outerShdw>
                </a:effectLst>
                <a:cs typeface="Calibri" panose="020F0502020204030204" pitchFamily="34" charset="0"/>
              </a:rPr>
              <a:t> Trumpet (8:10-11) – 1/3 water destroyed </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4</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(8:12-13) – 1/3 luminaries darkened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5</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(9:1-12) – Demons released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6</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(9:13-21) – 1/3 humanity destroyed</a:t>
            </a: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43467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00065"/>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7</a:t>
            </a:r>
            <a:r>
              <a:rPr lang="en-US" altLang="en-US" sz="3600" baseline="30000" dirty="0">
                <a:effectLst>
                  <a:outerShdw blurRad="38100" dist="38100" dir="2700000" algn="tl">
                    <a:srgbClr val="000000">
                      <a:alpha val="43137"/>
                    </a:srgbClr>
                  </a:outerShdw>
                </a:effectLst>
                <a:cs typeface="Calibri" panose="020F0502020204030204" pitchFamily="34" charset="0"/>
              </a:rPr>
              <a:t>th</a:t>
            </a:r>
            <a:r>
              <a:rPr lang="en-US" altLang="en-US" sz="3600" dirty="0">
                <a:effectLst>
                  <a:outerShdw blurRad="38100" dist="38100" dir="2700000" algn="tl">
                    <a:srgbClr val="000000">
                      <a:alpha val="43137"/>
                    </a:srgbClr>
                  </a:outerShdw>
                </a:effectLst>
                <a:cs typeface="Calibri" panose="020F0502020204030204" pitchFamily="34" charset="0"/>
              </a:rPr>
              <a:t> Seal &amp; 1</a:t>
            </a:r>
            <a:r>
              <a:rPr lang="en-US" altLang="en-US" sz="3600" baseline="30000" dirty="0">
                <a:effectLst>
                  <a:outerShdw blurRad="38100" dist="38100" dir="2700000" algn="tl">
                    <a:srgbClr val="000000">
                      <a:alpha val="43137"/>
                    </a:srgbClr>
                  </a:outerShdw>
                </a:effectLst>
                <a:cs typeface="Calibri" panose="020F0502020204030204" pitchFamily="34" charset="0"/>
              </a:rPr>
              <a:t>st</a:t>
            </a:r>
            <a:r>
              <a:rPr lang="en-US" altLang="en-US" sz="3600" dirty="0">
                <a:effectLst>
                  <a:outerShdw blurRad="38100" dist="38100" dir="2700000" algn="tl">
                    <a:srgbClr val="000000">
                      <a:alpha val="43137"/>
                    </a:srgbClr>
                  </a:outerShdw>
                </a:effectLst>
                <a:cs typeface="Calibri" panose="020F0502020204030204" pitchFamily="34" charset="0"/>
              </a:rPr>
              <a:t> Six Trumpets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8‒9)</a:t>
            </a:r>
          </a:p>
        </p:txBody>
      </p:sp>
      <p:sp>
        <p:nvSpPr>
          <p:cNvPr id="77827" name="Content Placeholder 2"/>
          <p:cNvSpPr>
            <a:spLocks noGrp="1"/>
          </p:cNvSpPr>
          <p:nvPr>
            <p:ph idx="1"/>
          </p:nvPr>
        </p:nvSpPr>
        <p:spPr>
          <a:xfrm>
            <a:off x="548711" y="1588889"/>
            <a:ext cx="8046578" cy="5069046"/>
          </a:xfrm>
        </p:spPr>
        <p:txBody>
          <a:bodyPr/>
          <a:lstStyle/>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7</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Seal (8:1-6) – Trumpet preparation</a:t>
            </a:r>
          </a:p>
          <a:p>
            <a:pPr marL="557213" indent="-557213" eaLnBrk="1" hangingPunct="1">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1</a:t>
            </a:r>
            <a:r>
              <a:rPr lang="en-US" sz="2800" b="1" u="sng" baseline="30000" dirty="0">
                <a:solidFill>
                  <a:srgbClr val="FFFFCC"/>
                </a:solidFill>
                <a:effectLst>
                  <a:outerShdw blurRad="38100" dist="38100" dir="2700000" algn="tl">
                    <a:srgbClr val="000000">
                      <a:alpha val="43137"/>
                    </a:srgbClr>
                  </a:outerShdw>
                </a:effectLst>
                <a:cs typeface="Calibri" panose="020F0502020204030204" pitchFamily="34" charset="0"/>
              </a:rPr>
              <a:t>st</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 Trumpet (8:7) – 1/3 vegetation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2</a:t>
            </a:r>
            <a:r>
              <a:rPr lang="en-US" sz="2800" baseline="30000" dirty="0">
                <a:effectLst>
                  <a:outerShdw blurRad="38100" dist="38100" dir="2700000" algn="tl">
                    <a:srgbClr val="000000">
                      <a:alpha val="43137"/>
                    </a:srgbClr>
                  </a:outerShdw>
                </a:effectLst>
                <a:cs typeface="Calibri" panose="020F0502020204030204" pitchFamily="34" charset="0"/>
              </a:rPr>
              <a:t>nd</a:t>
            </a:r>
            <a:r>
              <a:rPr lang="en-US" sz="2800" dirty="0">
                <a:effectLst>
                  <a:outerShdw blurRad="38100" dist="38100" dir="2700000" algn="tl">
                    <a:srgbClr val="000000">
                      <a:alpha val="43137"/>
                    </a:srgbClr>
                  </a:outerShdw>
                </a:effectLst>
                <a:cs typeface="Calibri" panose="020F0502020204030204" pitchFamily="34" charset="0"/>
              </a:rPr>
              <a:t> Trumpet (8:8-9) – 1/3 ocean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3</a:t>
            </a:r>
            <a:r>
              <a:rPr lang="en-US" sz="2800" baseline="30000" dirty="0">
                <a:effectLst>
                  <a:outerShdw blurRad="38100" dist="38100" dir="2700000" algn="tl">
                    <a:srgbClr val="000000">
                      <a:alpha val="43137"/>
                    </a:srgbClr>
                  </a:outerShdw>
                </a:effectLst>
                <a:cs typeface="Calibri" panose="020F0502020204030204" pitchFamily="34" charset="0"/>
              </a:rPr>
              <a:t>rd</a:t>
            </a:r>
            <a:r>
              <a:rPr lang="en-US" sz="2800" dirty="0">
                <a:effectLst>
                  <a:outerShdw blurRad="38100" dist="38100" dir="2700000" algn="tl">
                    <a:srgbClr val="000000">
                      <a:alpha val="43137"/>
                    </a:srgbClr>
                  </a:outerShdw>
                </a:effectLst>
                <a:cs typeface="Calibri" panose="020F0502020204030204" pitchFamily="34" charset="0"/>
              </a:rPr>
              <a:t> Trumpet (8:10-11) – 1/3 water destroyed </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4</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(8:12-13) – 1/3 luminaries darkened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5</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(9:1-12) – Demons released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6</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(9:13-21) – 1/3 humanity destroyed</a:t>
            </a: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29133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00065"/>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7</a:t>
            </a:r>
            <a:r>
              <a:rPr lang="en-US" altLang="en-US" sz="3600" baseline="30000" dirty="0">
                <a:effectLst>
                  <a:outerShdw blurRad="38100" dist="38100" dir="2700000" algn="tl">
                    <a:srgbClr val="000000">
                      <a:alpha val="43137"/>
                    </a:srgbClr>
                  </a:outerShdw>
                </a:effectLst>
                <a:cs typeface="Calibri" panose="020F0502020204030204" pitchFamily="34" charset="0"/>
              </a:rPr>
              <a:t>th</a:t>
            </a:r>
            <a:r>
              <a:rPr lang="en-US" altLang="en-US" sz="3600" dirty="0">
                <a:effectLst>
                  <a:outerShdw blurRad="38100" dist="38100" dir="2700000" algn="tl">
                    <a:srgbClr val="000000">
                      <a:alpha val="43137"/>
                    </a:srgbClr>
                  </a:outerShdw>
                </a:effectLst>
                <a:cs typeface="Calibri" panose="020F0502020204030204" pitchFamily="34" charset="0"/>
              </a:rPr>
              <a:t> Seal &amp; 1</a:t>
            </a:r>
            <a:r>
              <a:rPr lang="en-US" altLang="en-US" sz="3600" baseline="30000" dirty="0">
                <a:effectLst>
                  <a:outerShdw blurRad="38100" dist="38100" dir="2700000" algn="tl">
                    <a:srgbClr val="000000">
                      <a:alpha val="43137"/>
                    </a:srgbClr>
                  </a:outerShdw>
                </a:effectLst>
                <a:cs typeface="Calibri" panose="020F0502020204030204" pitchFamily="34" charset="0"/>
              </a:rPr>
              <a:t>st</a:t>
            </a:r>
            <a:r>
              <a:rPr lang="en-US" altLang="en-US" sz="3600" dirty="0">
                <a:effectLst>
                  <a:outerShdw blurRad="38100" dist="38100" dir="2700000" algn="tl">
                    <a:srgbClr val="000000">
                      <a:alpha val="43137"/>
                    </a:srgbClr>
                  </a:outerShdw>
                </a:effectLst>
                <a:cs typeface="Calibri" panose="020F0502020204030204" pitchFamily="34" charset="0"/>
              </a:rPr>
              <a:t> Six Trumpets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8‒9)</a:t>
            </a:r>
          </a:p>
        </p:txBody>
      </p:sp>
      <p:sp>
        <p:nvSpPr>
          <p:cNvPr id="77827" name="Content Placeholder 2"/>
          <p:cNvSpPr>
            <a:spLocks noGrp="1"/>
          </p:cNvSpPr>
          <p:nvPr>
            <p:ph idx="1"/>
          </p:nvPr>
        </p:nvSpPr>
        <p:spPr>
          <a:xfrm>
            <a:off x="548711" y="1588889"/>
            <a:ext cx="8046578" cy="5069046"/>
          </a:xfrm>
        </p:spPr>
        <p:txBody>
          <a:bodyPr/>
          <a:lstStyle/>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7</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Seal (8:1-6) – Trumpet preparation</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1</a:t>
            </a:r>
            <a:r>
              <a:rPr lang="en-US" sz="2800" baseline="30000" dirty="0">
                <a:effectLst>
                  <a:outerShdw blurRad="38100" dist="38100" dir="2700000" algn="tl">
                    <a:srgbClr val="000000">
                      <a:alpha val="43137"/>
                    </a:srgbClr>
                  </a:outerShdw>
                </a:effectLst>
                <a:cs typeface="Calibri" panose="020F0502020204030204" pitchFamily="34" charset="0"/>
              </a:rPr>
              <a:t>st</a:t>
            </a:r>
            <a:r>
              <a:rPr lang="en-US" sz="2800" dirty="0">
                <a:effectLst>
                  <a:outerShdw blurRad="38100" dist="38100" dir="2700000" algn="tl">
                    <a:srgbClr val="000000">
                      <a:alpha val="43137"/>
                    </a:srgbClr>
                  </a:outerShdw>
                </a:effectLst>
                <a:cs typeface="Calibri" panose="020F0502020204030204" pitchFamily="34" charset="0"/>
              </a:rPr>
              <a:t> Trumpet (8:7) – 1/3 vegetation destroyed</a:t>
            </a:r>
          </a:p>
          <a:p>
            <a:pPr marL="557213" indent="-557213" eaLnBrk="1" hangingPunct="1">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2</a:t>
            </a:r>
            <a:r>
              <a:rPr lang="en-US" sz="2800" b="1" u="sng" baseline="30000" dirty="0">
                <a:solidFill>
                  <a:srgbClr val="FFFFCC"/>
                </a:solidFill>
                <a:effectLst>
                  <a:outerShdw blurRad="38100" dist="38100" dir="2700000" algn="tl">
                    <a:srgbClr val="000000">
                      <a:alpha val="43137"/>
                    </a:srgbClr>
                  </a:outerShdw>
                </a:effectLst>
                <a:cs typeface="Calibri" panose="020F0502020204030204" pitchFamily="34" charset="0"/>
              </a:rPr>
              <a:t>nd</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 Trumpet (8:8-9) – 1/3 ocean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3</a:t>
            </a:r>
            <a:r>
              <a:rPr lang="en-US" sz="2800" baseline="30000" dirty="0">
                <a:effectLst>
                  <a:outerShdw blurRad="38100" dist="38100" dir="2700000" algn="tl">
                    <a:srgbClr val="000000">
                      <a:alpha val="43137"/>
                    </a:srgbClr>
                  </a:outerShdw>
                </a:effectLst>
                <a:cs typeface="Calibri" panose="020F0502020204030204" pitchFamily="34" charset="0"/>
              </a:rPr>
              <a:t>rd</a:t>
            </a:r>
            <a:r>
              <a:rPr lang="en-US" sz="2800" dirty="0">
                <a:effectLst>
                  <a:outerShdw blurRad="38100" dist="38100" dir="2700000" algn="tl">
                    <a:srgbClr val="000000">
                      <a:alpha val="43137"/>
                    </a:srgbClr>
                  </a:outerShdw>
                </a:effectLst>
                <a:cs typeface="Calibri" panose="020F0502020204030204" pitchFamily="34" charset="0"/>
              </a:rPr>
              <a:t> Trumpet (8:10-11) – 1/3 water destroyed </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4</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(8:12-13) – 1/3 luminaries darkened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5</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(9:1-12) – Demons released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6</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(9:13-21) – 1/3 humanity destroyed</a:t>
            </a: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68502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00065"/>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7</a:t>
            </a:r>
            <a:r>
              <a:rPr lang="en-US" altLang="en-US" sz="3600" baseline="30000" dirty="0">
                <a:effectLst>
                  <a:outerShdw blurRad="38100" dist="38100" dir="2700000" algn="tl">
                    <a:srgbClr val="000000">
                      <a:alpha val="43137"/>
                    </a:srgbClr>
                  </a:outerShdw>
                </a:effectLst>
                <a:cs typeface="Calibri" panose="020F0502020204030204" pitchFamily="34" charset="0"/>
              </a:rPr>
              <a:t>th</a:t>
            </a:r>
            <a:r>
              <a:rPr lang="en-US" altLang="en-US" sz="3600" dirty="0">
                <a:effectLst>
                  <a:outerShdw blurRad="38100" dist="38100" dir="2700000" algn="tl">
                    <a:srgbClr val="000000">
                      <a:alpha val="43137"/>
                    </a:srgbClr>
                  </a:outerShdw>
                </a:effectLst>
                <a:cs typeface="Calibri" panose="020F0502020204030204" pitchFamily="34" charset="0"/>
              </a:rPr>
              <a:t> Seal &amp; 1</a:t>
            </a:r>
            <a:r>
              <a:rPr lang="en-US" altLang="en-US" sz="3600" baseline="30000" dirty="0">
                <a:effectLst>
                  <a:outerShdw blurRad="38100" dist="38100" dir="2700000" algn="tl">
                    <a:srgbClr val="000000">
                      <a:alpha val="43137"/>
                    </a:srgbClr>
                  </a:outerShdw>
                </a:effectLst>
                <a:cs typeface="Calibri" panose="020F0502020204030204" pitchFamily="34" charset="0"/>
              </a:rPr>
              <a:t>st</a:t>
            </a:r>
            <a:r>
              <a:rPr lang="en-US" altLang="en-US" sz="3600" dirty="0">
                <a:effectLst>
                  <a:outerShdw blurRad="38100" dist="38100" dir="2700000" algn="tl">
                    <a:srgbClr val="000000">
                      <a:alpha val="43137"/>
                    </a:srgbClr>
                  </a:outerShdw>
                </a:effectLst>
                <a:cs typeface="Calibri" panose="020F0502020204030204" pitchFamily="34" charset="0"/>
              </a:rPr>
              <a:t> Six Trumpets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8‒9)</a:t>
            </a:r>
          </a:p>
        </p:txBody>
      </p:sp>
      <p:sp>
        <p:nvSpPr>
          <p:cNvPr id="77827" name="Content Placeholder 2"/>
          <p:cNvSpPr>
            <a:spLocks noGrp="1"/>
          </p:cNvSpPr>
          <p:nvPr>
            <p:ph idx="1"/>
          </p:nvPr>
        </p:nvSpPr>
        <p:spPr>
          <a:xfrm>
            <a:off x="548711" y="1588889"/>
            <a:ext cx="8046578" cy="5069046"/>
          </a:xfrm>
        </p:spPr>
        <p:txBody>
          <a:bodyPr/>
          <a:lstStyle/>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7</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Seal (8:1-6) – Trumpet preparation</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1</a:t>
            </a:r>
            <a:r>
              <a:rPr lang="en-US" sz="2800" baseline="30000" dirty="0">
                <a:effectLst>
                  <a:outerShdw blurRad="38100" dist="38100" dir="2700000" algn="tl">
                    <a:srgbClr val="000000">
                      <a:alpha val="43137"/>
                    </a:srgbClr>
                  </a:outerShdw>
                </a:effectLst>
                <a:cs typeface="Calibri" panose="020F0502020204030204" pitchFamily="34" charset="0"/>
              </a:rPr>
              <a:t>st</a:t>
            </a:r>
            <a:r>
              <a:rPr lang="en-US" sz="2800" dirty="0">
                <a:effectLst>
                  <a:outerShdw blurRad="38100" dist="38100" dir="2700000" algn="tl">
                    <a:srgbClr val="000000">
                      <a:alpha val="43137"/>
                    </a:srgbClr>
                  </a:outerShdw>
                </a:effectLst>
                <a:cs typeface="Calibri" panose="020F0502020204030204" pitchFamily="34" charset="0"/>
              </a:rPr>
              <a:t> Trumpet (8:7) – 1/3 vegetation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2</a:t>
            </a:r>
            <a:r>
              <a:rPr lang="en-US" sz="2800" baseline="30000" dirty="0">
                <a:effectLst>
                  <a:outerShdw blurRad="38100" dist="38100" dir="2700000" algn="tl">
                    <a:srgbClr val="000000">
                      <a:alpha val="43137"/>
                    </a:srgbClr>
                  </a:outerShdw>
                </a:effectLst>
                <a:cs typeface="Calibri" panose="020F0502020204030204" pitchFamily="34" charset="0"/>
              </a:rPr>
              <a:t>nd</a:t>
            </a:r>
            <a:r>
              <a:rPr lang="en-US" sz="2800" dirty="0">
                <a:effectLst>
                  <a:outerShdw blurRad="38100" dist="38100" dir="2700000" algn="tl">
                    <a:srgbClr val="000000">
                      <a:alpha val="43137"/>
                    </a:srgbClr>
                  </a:outerShdw>
                </a:effectLst>
                <a:cs typeface="Calibri" panose="020F0502020204030204" pitchFamily="34" charset="0"/>
              </a:rPr>
              <a:t> Trumpet (8:8-9) – 1/3 ocean destroyed</a:t>
            </a:r>
          </a:p>
          <a:p>
            <a:pPr marL="557213" indent="-557213" eaLnBrk="1" hangingPunct="1">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3</a:t>
            </a:r>
            <a:r>
              <a:rPr lang="en-US" sz="2800" b="1" u="sng" baseline="30000" dirty="0">
                <a:solidFill>
                  <a:srgbClr val="FFFFCC"/>
                </a:solidFill>
                <a:effectLst>
                  <a:outerShdw blurRad="38100" dist="38100" dir="2700000" algn="tl">
                    <a:srgbClr val="000000">
                      <a:alpha val="43137"/>
                    </a:srgbClr>
                  </a:outerShdw>
                </a:effectLst>
                <a:cs typeface="Calibri" panose="020F0502020204030204" pitchFamily="34" charset="0"/>
              </a:rPr>
              <a:t>rd</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 Trumpet (8:10-11) – 1/3 water destroyed </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4</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(8:12-13) – 1/3 luminaries darkened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5</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(9:1-12) – Demons released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6</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(9:13-21) – 1/3 humanity destroyed</a:t>
            </a: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60233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00065"/>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7</a:t>
            </a:r>
            <a:r>
              <a:rPr lang="en-US" altLang="en-US" sz="3600" baseline="30000" dirty="0">
                <a:effectLst>
                  <a:outerShdw blurRad="38100" dist="38100" dir="2700000" algn="tl">
                    <a:srgbClr val="000000">
                      <a:alpha val="43137"/>
                    </a:srgbClr>
                  </a:outerShdw>
                </a:effectLst>
                <a:cs typeface="Calibri" panose="020F0502020204030204" pitchFamily="34" charset="0"/>
              </a:rPr>
              <a:t>th</a:t>
            </a:r>
            <a:r>
              <a:rPr lang="en-US" altLang="en-US" sz="3600" dirty="0">
                <a:effectLst>
                  <a:outerShdw blurRad="38100" dist="38100" dir="2700000" algn="tl">
                    <a:srgbClr val="000000">
                      <a:alpha val="43137"/>
                    </a:srgbClr>
                  </a:outerShdw>
                </a:effectLst>
                <a:cs typeface="Calibri" panose="020F0502020204030204" pitchFamily="34" charset="0"/>
              </a:rPr>
              <a:t> Seal &amp; 1</a:t>
            </a:r>
            <a:r>
              <a:rPr lang="en-US" altLang="en-US" sz="3600" baseline="30000" dirty="0">
                <a:effectLst>
                  <a:outerShdw blurRad="38100" dist="38100" dir="2700000" algn="tl">
                    <a:srgbClr val="000000">
                      <a:alpha val="43137"/>
                    </a:srgbClr>
                  </a:outerShdw>
                </a:effectLst>
                <a:cs typeface="Calibri" panose="020F0502020204030204" pitchFamily="34" charset="0"/>
              </a:rPr>
              <a:t>st</a:t>
            </a:r>
            <a:r>
              <a:rPr lang="en-US" altLang="en-US" sz="3600" dirty="0">
                <a:effectLst>
                  <a:outerShdw blurRad="38100" dist="38100" dir="2700000" algn="tl">
                    <a:srgbClr val="000000">
                      <a:alpha val="43137"/>
                    </a:srgbClr>
                  </a:outerShdw>
                </a:effectLst>
                <a:cs typeface="Calibri" panose="020F0502020204030204" pitchFamily="34" charset="0"/>
              </a:rPr>
              <a:t> Six Trumpets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8‒9)</a:t>
            </a:r>
          </a:p>
        </p:txBody>
      </p:sp>
      <p:sp>
        <p:nvSpPr>
          <p:cNvPr id="77827" name="Content Placeholder 2"/>
          <p:cNvSpPr>
            <a:spLocks noGrp="1"/>
          </p:cNvSpPr>
          <p:nvPr>
            <p:ph idx="1"/>
          </p:nvPr>
        </p:nvSpPr>
        <p:spPr>
          <a:xfrm>
            <a:off x="548711" y="1588889"/>
            <a:ext cx="8046578" cy="5069046"/>
          </a:xfrm>
        </p:spPr>
        <p:txBody>
          <a:bodyPr/>
          <a:lstStyle/>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7</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Seal (8:1-6) – Trumpet preparation</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1</a:t>
            </a:r>
            <a:r>
              <a:rPr lang="en-US" sz="2800" baseline="30000" dirty="0">
                <a:effectLst>
                  <a:outerShdw blurRad="38100" dist="38100" dir="2700000" algn="tl">
                    <a:srgbClr val="000000">
                      <a:alpha val="43137"/>
                    </a:srgbClr>
                  </a:outerShdw>
                </a:effectLst>
                <a:cs typeface="Calibri" panose="020F0502020204030204" pitchFamily="34" charset="0"/>
              </a:rPr>
              <a:t>st</a:t>
            </a:r>
            <a:r>
              <a:rPr lang="en-US" sz="2800" dirty="0">
                <a:effectLst>
                  <a:outerShdw blurRad="38100" dist="38100" dir="2700000" algn="tl">
                    <a:srgbClr val="000000">
                      <a:alpha val="43137"/>
                    </a:srgbClr>
                  </a:outerShdw>
                </a:effectLst>
                <a:cs typeface="Calibri" panose="020F0502020204030204" pitchFamily="34" charset="0"/>
              </a:rPr>
              <a:t> Trumpet (8:7) – 1/3 vegetation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2</a:t>
            </a:r>
            <a:r>
              <a:rPr lang="en-US" sz="2800" baseline="30000" dirty="0">
                <a:effectLst>
                  <a:outerShdw blurRad="38100" dist="38100" dir="2700000" algn="tl">
                    <a:srgbClr val="000000">
                      <a:alpha val="43137"/>
                    </a:srgbClr>
                  </a:outerShdw>
                </a:effectLst>
                <a:cs typeface="Calibri" panose="020F0502020204030204" pitchFamily="34" charset="0"/>
              </a:rPr>
              <a:t>nd</a:t>
            </a:r>
            <a:r>
              <a:rPr lang="en-US" sz="2800" dirty="0">
                <a:effectLst>
                  <a:outerShdw blurRad="38100" dist="38100" dir="2700000" algn="tl">
                    <a:srgbClr val="000000">
                      <a:alpha val="43137"/>
                    </a:srgbClr>
                  </a:outerShdw>
                </a:effectLst>
                <a:cs typeface="Calibri" panose="020F0502020204030204" pitchFamily="34" charset="0"/>
              </a:rPr>
              <a:t> Trumpet (8:8-9) – 1/3 ocean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3</a:t>
            </a:r>
            <a:r>
              <a:rPr lang="en-US" sz="2800" baseline="30000" dirty="0">
                <a:effectLst>
                  <a:outerShdw blurRad="38100" dist="38100" dir="2700000" algn="tl">
                    <a:srgbClr val="000000">
                      <a:alpha val="43137"/>
                    </a:srgbClr>
                  </a:outerShdw>
                </a:effectLst>
                <a:cs typeface="Calibri" panose="020F0502020204030204" pitchFamily="34" charset="0"/>
              </a:rPr>
              <a:t>rd</a:t>
            </a:r>
            <a:r>
              <a:rPr lang="en-US" sz="2800" dirty="0">
                <a:effectLst>
                  <a:outerShdw blurRad="38100" dist="38100" dir="2700000" algn="tl">
                    <a:srgbClr val="000000">
                      <a:alpha val="43137"/>
                    </a:srgbClr>
                  </a:outerShdw>
                </a:effectLst>
                <a:cs typeface="Calibri" panose="020F0502020204030204" pitchFamily="34" charset="0"/>
              </a:rPr>
              <a:t> Trumpet (8:10-11) – 1/3 water destroyed </a:t>
            </a:r>
          </a:p>
          <a:p>
            <a:pPr marL="557213" indent="-557213" eaLnBrk="1" hangingPunct="1">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4</a:t>
            </a:r>
            <a:r>
              <a:rPr lang="en-US" sz="2800" b="1" u="sng" baseline="30000" dirty="0">
                <a:solidFill>
                  <a:srgbClr val="FFFFCC"/>
                </a:solidFill>
                <a:effectLst>
                  <a:outerShdw blurRad="38100" dist="38100" dir="2700000" algn="tl">
                    <a:srgbClr val="000000">
                      <a:alpha val="43137"/>
                    </a:srgbClr>
                  </a:outerShdw>
                </a:effectLst>
                <a:cs typeface="Calibri" panose="020F0502020204030204" pitchFamily="34" charset="0"/>
              </a:rPr>
              <a:t>th</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 Trumpet (8:12-13) – 1/3 luminaries darkened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5</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(9:1-12) – Demons released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6</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(9:13-21) – 1/3 humanity destroyed</a:t>
            </a: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08210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00065"/>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7</a:t>
            </a:r>
            <a:r>
              <a:rPr lang="en-US" altLang="en-US" sz="3600" baseline="30000" dirty="0">
                <a:effectLst>
                  <a:outerShdw blurRad="38100" dist="38100" dir="2700000" algn="tl">
                    <a:srgbClr val="000000">
                      <a:alpha val="43137"/>
                    </a:srgbClr>
                  </a:outerShdw>
                </a:effectLst>
                <a:cs typeface="Calibri" panose="020F0502020204030204" pitchFamily="34" charset="0"/>
              </a:rPr>
              <a:t>th</a:t>
            </a:r>
            <a:r>
              <a:rPr lang="en-US" altLang="en-US" sz="3600" dirty="0">
                <a:effectLst>
                  <a:outerShdw blurRad="38100" dist="38100" dir="2700000" algn="tl">
                    <a:srgbClr val="000000">
                      <a:alpha val="43137"/>
                    </a:srgbClr>
                  </a:outerShdw>
                </a:effectLst>
                <a:cs typeface="Calibri" panose="020F0502020204030204" pitchFamily="34" charset="0"/>
              </a:rPr>
              <a:t> Seal &amp; 1</a:t>
            </a:r>
            <a:r>
              <a:rPr lang="en-US" altLang="en-US" sz="3600" baseline="30000" dirty="0">
                <a:effectLst>
                  <a:outerShdw blurRad="38100" dist="38100" dir="2700000" algn="tl">
                    <a:srgbClr val="000000">
                      <a:alpha val="43137"/>
                    </a:srgbClr>
                  </a:outerShdw>
                </a:effectLst>
                <a:cs typeface="Calibri" panose="020F0502020204030204" pitchFamily="34" charset="0"/>
              </a:rPr>
              <a:t>st</a:t>
            </a:r>
            <a:r>
              <a:rPr lang="en-US" altLang="en-US" sz="3600" dirty="0">
                <a:effectLst>
                  <a:outerShdw blurRad="38100" dist="38100" dir="2700000" algn="tl">
                    <a:srgbClr val="000000">
                      <a:alpha val="43137"/>
                    </a:srgbClr>
                  </a:outerShdw>
                </a:effectLst>
                <a:cs typeface="Calibri" panose="020F0502020204030204" pitchFamily="34" charset="0"/>
              </a:rPr>
              <a:t> Six Trumpets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8‒9)</a:t>
            </a:r>
          </a:p>
        </p:txBody>
      </p:sp>
      <p:sp>
        <p:nvSpPr>
          <p:cNvPr id="77827" name="Content Placeholder 2"/>
          <p:cNvSpPr>
            <a:spLocks noGrp="1"/>
          </p:cNvSpPr>
          <p:nvPr>
            <p:ph idx="1"/>
          </p:nvPr>
        </p:nvSpPr>
        <p:spPr>
          <a:xfrm>
            <a:off x="548711" y="1588889"/>
            <a:ext cx="8046578" cy="5069046"/>
          </a:xfrm>
        </p:spPr>
        <p:txBody>
          <a:bodyPr/>
          <a:lstStyle/>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7</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Seal (8:1-6) – Trumpet preparation</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1</a:t>
            </a:r>
            <a:r>
              <a:rPr lang="en-US" sz="2800" baseline="30000" dirty="0">
                <a:effectLst>
                  <a:outerShdw blurRad="38100" dist="38100" dir="2700000" algn="tl">
                    <a:srgbClr val="000000">
                      <a:alpha val="43137"/>
                    </a:srgbClr>
                  </a:outerShdw>
                </a:effectLst>
                <a:cs typeface="Calibri" panose="020F0502020204030204" pitchFamily="34" charset="0"/>
              </a:rPr>
              <a:t>st</a:t>
            </a:r>
            <a:r>
              <a:rPr lang="en-US" sz="2800" dirty="0">
                <a:effectLst>
                  <a:outerShdw blurRad="38100" dist="38100" dir="2700000" algn="tl">
                    <a:srgbClr val="000000">
                      <a:alpha val="43137"/>
                    </a:srgbClr>
                  </a:outerShdw>
                </a:effectLst>
                <a:cs typeface="Calibri" panose="020F0502020204030204" pitchFamily="34" charset="0"/>
              </a:rPr>
              <a:t> Trumpet (8:7) – 1/3 vegetation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2</a:t>
            </a:r>
            <a:r>
              <a:rPr lang="en-US" sz="2800" baseline="30000" dirty="0">
                <a:effectLst>
                  <a:outerShdw blurRad="38100" dist="38100" dir="2700000" algn="tl">
                    <a:srgbClr val="000000">
                      <a:alpha val="43137"/>
                    </a:srgbClr>
                  </a:outerShdw>
                </a:effectLst>
                <a:cs typeface="Calibri" panose="020F0502020204030204" pitchFamily="34" charset="0"/>
              </a:rPr>
              <a:t>nd</a:t>
            </a:r>
            <a:r>
              <a:rPr lang="en-US" sz="2800" dirty="0">
                <a:effectLst>
                  <a:outerShdw blurRad="38100" dist="38100" dir="2700000" algn="tl">
                    <a:srgbClr val="000000">
                      <a:alpha val="43137"/>
                    </a:srgbClr>
                  </a:outerShdw>
                </a:effectLst>
                <a:cs typeface="Calibri" panose="020F0502020204030204" pitchFamily="34" charset="0"/>
              </a:rPr>
              <a:t> Trumpet (8:8-9) – 1/3 ocean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3</a:t>
            </a:r>
            <a:r>
              <a:rPr lang="en-US" sz="2800" baseline="30000" dirty="0">
                <a:effectLst>
                  <a:outerShdw blurRad="38100" dist="38100" dir="2700000" algn="tl">
                    <a:srgbClr val="000000">
                      <a:alpha val="43137"/>
                    </a:srgbClr>
                  </a:outerShdw>
                </a:effectLst>
                <a:cs typeface="Calibri" panose="020F0502020204030204" pitchFamily="34" charset="0"/>
              </a:rPr>
              <a:t>rd</a:t>
            </a:r>
            <a:r>
              <a:rPr lang="en-US" sz="2800" dirty="0">
                <a:effectLst>
                  <a:outerShdw blurRad="38100" dist="38100" dir="2700000" algn="tl">
                    <a:srgbClr val="000000">
                      <a:alpha val="43137"/>
                    </a:srgbClr>
                  </a:outerShdw>
                </a:effectLst>
                <a:cs typeface="Calibri" panose="020F0502020204030204" pitchFamily="34" charset="0"/>
              </a:rPr>
              <a:t> Trumpet (8:10-11) – 1/3 water destroyed </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4</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(8:12-13) – 1/3 luminaries darkened</a:t>
            </a:r>
          </a:p>
          <a:p>
            <a:pPr marL="557213" indent="-557213" eaLnBrk="1" hangingPunct="1">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5</a:t>
            </a:r>
            <a:r>
              <a:rPr lang="en-US" sz="2800" b="1" u="sng" baseline="30000" dirty="0">
                <a:solidFill>
                  <a:srgbClr val="FFFFCC"/>
                </a:solidFill>
                <a:effectLst>
                  <a:outerShdw blurRad="38100" dist="38100" dir="2700000" algn="tl">
                    <a:srgbClr val="000000">
                      <a:alpha val="43137"/>
                    </a:srgbClr>
                  </a:outerShdw>
                </a:effectLst>
                <a:cs typeface="Calibri" panose="020F0502020204030204" pitchFamily="34" charset="0"/>
              </a:rPr>
              <a:t>th</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 Trumpet (9:1-12) – Demons released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6</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(9:13-21) – 1/3 humanity destroyed</a:t>
            </a: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101628"/>
      </p:ext>
    </p:extLst>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19650</TotalTime>
  <Words>1495</Words>
  <Application>Microsoft Office PowerPoint</Application>
  <PresentationFormat>On-screen Show (4:3)</PresentationFormat>
  <Paragraphs>183</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Calibri</vt:lpstr>
      <vt:lpstr>Times New Roman</vt:lpstr>
      <vt:lpstr>Wingdings</vt:lpstr>
      <vt:lpstr>Azure</vt:lpstr>
      <vt:lpstr>PowerPoint Presentation</vt:lpstr>
      <vt:lpstr>PowerPoint Presentation</vt:lpstr>
      <vt:lpstr>7th Seal &amp; 1st Six Trumpets (Revelation 8‒9)</vt:lpstr>
      <vt:lpstr>7th Seal &amp; 1st Six Trumpets (Revelation 8‒9)</vt:lpstr>
      <vt:lpstr>7th Seal &amp; 1st Six Trumpets (Revelation 8‒9)</vt:lpstr>
      <vt:lpstr>7th Seal &amp; 1st Six Trumpets (Revelation 8‒9)</vt:lpstr>
      <vt:lpstr>7th Seal &amp; 1st Six Trumpets (Revelation 8‒9)</vt:lpstr>
      <vt:lpstr>7th Seal &amp; 1st Six Trumpets (Revelation 8‒9)</vt:lpstr>
      <vt:lpstr>7th Seal &amp; 1st Six Trumpets (Revelation 8‒9)</vt:lpstr>
      <vt:lpstr>6. 5th Trumpet (Rev. 9:1-12)</vt:lpstr>
      <vt:lpstr>7th Seal &amp; 1st Six Trumpets (Revelation 8‒9)</vt:lpstr>
      <vt:lpstr>PowerPoint Presentation</vt:lpstr>
      <vt:lpstr>7. 6th Trumpet  (Rev. 9:13-21)</vt:lpstr>
      <vt:lpstr>7. 6th Trumpet  (Rev. 9:13-21)</vt:lpstr>
      <vt:lpstr>PowerPoint Presentation</vt:lpstr>
      <vt:lpstr>PowerPoint Presentation</vt:lpstr>
      <vt:lpstr>PowerPoint Presentation</vt:lpstr>
      <vt:lpstr>PowerPoint Presentation</vt:lpstr>
      <vt:lpstr>East = Babylon</vt:lpstr>
      <vt:lpstr>PowerPoint Presentation</vt:lpstr>
      <vt:lpstr>PowerPoint Presentation</vt:lpstr>
      <vt:lpstr>PowerPoint Presentation</vt:lpstr>
      <vt:lpstr>PowerPoint Presentation</vt:lpstr>
      <vt:lpstr>PowerPoint Presentation</vt:lpstr>
      <vt:lpstr>7. 6th Trumpet  (Rev. 9:13-21)</vt:lpstr>
      <vt:lpstr>PowerPoint Presentation</vt:lpstr>
      <vt:lpstr>7. 6th Trumpet  (Rev. 9:13-21)</vt:lpstr>
      <vt:lpstr>7. 6th Trumpet  (Rev. 9:13-21)</vt:lpstr>
      <vt:lpstr>7. 6th Trumpet  (Rev. 9:13-21)</vt:lpstr>
      <vt:lpstr>PowerPoint Presentation</vt:lpstr>
      <vt:lpstr>PowerPoint Presentation</vt:lpstr>
      <vt:lpstr>PowerPoint Presentation</vt:lpstr>
      <vt:lpstr>PowerPoint Presentation</vt:lpstr>
      <vt:lpstr>PowerPoint Presentation</vt:lpstr>
      <vt:lpstr>Conclusion</vt:lpstr>
      <vt:lpstr>7th Seal &amp; 1st Six Trumpets (Revelation 8‒9)</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16-Revelation-6v9-17</dc:title>
  <dc:subject>Revelation</dc:subject>
  <dc:creator>A. Woods</dc:creator>
  <dc:description>Modified by Jim McGowan</dc:description>
  <cp:lastModifiedBy>Jim McGowan</cp:lastModifiedBy>
  <cp:revision>2077</cp:revision>
  <cp:lastPrinted>2019-01-24T17:00:53Z</cp:lastPrinted>
  <dcterms:created xsi:type="dcterms:W3CDTF">2009-03-17T12:21:13Z</dcterms:created>
  <dcterms:modified xsi:type="dcterms:W3CDTF">2019-02-24T14:04:53Z</dcterms:modified>
</cp:coreProperties>
</file>