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92" r:id="rId3"/>
    <p:sldId id="364" r:id="rId4"/>
    <p:sldId id="418" r:id="rId5"/>
    <p:sldId id="413" r:id="rId6"/>
    <p:sldId id="414" r:id="rId7"/>
    <p:sldId id="415" r:id="rId8"/>
    <p:sldId id="419" r:id="rId9"/>
    <p:sldId id="420" r:id="rId10"/>
    <p:sldId id="421" r:id="rId11"/>
    <p:sldId id="422" r:id="rId12"/>
    <p:sldId id="423" r:id="rId13"/>
    <p:sldId id="424" r:id="rId14"/>
    <p:sldId id="425" r:id="rId15"/>
    <p:sldId id="416" r:id="rId16"/>
    <p:sldId id="426" r:id="rId17"/>
    <p:sldId id="427" r:id="rId18"/>
    <p:sldId id="428" r:id="rId19"/>
    <p:sldId id="429" r:id="rId20"/>
    <p:sldId id="430" r:id="rId21"/>
    <p:sldId id="431" r:id="rId22"/>
    <p:sldId id="432" r:id="rId23"/>
    <p:sldId id="433" r:id="rId24"/>
    <p:sldId id="434" r:id="rId25"/>
    <p:sldId id="436" r:id="rId26"/>
    <p:sldId id="437" r:id="rId27"/>
    <p:sldId id="438" r:id="rId28"/>
    <p:sldId id="442" r:id="rId29"/>
    <p:sldId id="439" r:id="rId30"/>
    <p:sldId id="441" r:id="rId31"/>
    <p:sldId id="440" r:id="rId32"/>
    <p:sldId id="44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87822-4660-4426-A2C7-0BEFC485EAC7}" v="136" dt="2019-02-09T22:14:05.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87" d="100"/>
          <a:sy n="87" d="100"/>
        </p:scale>
        <p:origin x="90"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2/7/2019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2/7/2019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2/7/2019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2/7/2019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2/7/2019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2/7/2019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a:t>
            </a:r>
            <a:r>
              <a:rPr lang="en-US" dirty="0" err="1"/>
              <a:t>jude</a:t>
            </a:r>
            <a:endParaRPr lang="en-US" dirty="0"/>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Avoiding Apostasy: A Call to Remember</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98:3a</a:t>
            </a:r>
          </a:p>
        </p:txBody>
      </p:sp>
      <p:sp>
        <p:nvSpPr>
          <p:cNvPr id="5" name="TextBox 4">
            <a:extLst>
              <a:ext uri="{FF2B5EF4-FFF2-40B4-BE49-F238E27FC236}">
                <a16:creationId xmlns:a16="http://schemas.microsoft.com/office/drawing/2014/main" id="{A294D976-94C7-430A-A6F1-F8D0F026FC39}"/>
              </a:ext>
            </a:extLst>
          </p:cNvPr>
          <p:cNvSpPr txBox="1"/>
          <p:nvPr/>
        </p:nvSpPr>
        <p:spPr>
          <a:xfrm>
            <a:off x="359229" y="1375282"/>
            <a:ext cx="8175171" cy="1754326"/>
          </a:xfrm>
          <a:prstGeom prst="rect">
            <a:avLst/>
          </a:prstGeom>
          <a:noFill/>
        </p:spPr>
        <p:txBody>
          <a:bodyPr wrap="square" rtlCol="0">
            <a:spAutoFit/>
          </a:bodyPr>
          <a:lstStyle/>
          <a:p>
            <a:r>
              <a:rPr lang="en-US" sz="3600" dirty="0">
                <a:solidFill>
                  <a:srgbClr val="C00000"/>
                </a:solidFill>
              </a:rPr>
              <a:t>	</a:t>
            </a:r>
            <a:r>
              <a:rPr lang="en-US" sz="3600" dirty="0"/>
              <a:t>He has remembered His lovingkindness and His faithfulness to the house of Israel.</a:t>
            </a:r>
          </a:p>
        </p:txBody>
      </p:sp>
    </p:spTree>
    <p:extLst>
      <p:ext uri="{BB962C8B-B14F-4D97-AF65-F5344CB8AC3E}">
        <p14:creationId xmlns:p14="http://schemas.microsoft.com/office/powerpoint/2010/main" val="263242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Exodus 28:11-12</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048710"/>
            <a:ext cx="8175171" cy="4524315"/>
          </a:xfrm>
          <a:prstGeom prst="rect">
            <a:avLst/>
          </a:prstGeom>
          <a:noFill/>
        </p:spPr>
        <p:txBody>
          <a:bodyPr wrap="square" rtlCol="0">
            <a:spAutoFit/>
          </a:bodyPr>
          <a:lstStyle/>
          <a:p>
            <a:r>
              <a:rPr lang="en-US" sz="3200" dirty="0">
                <a:solidFill>
                  <a:srgbClr val="C00000"/>
                </a:solidFill>
              </a:rPr>
              <a:t>	</a:t>
            </a:r>
            <a:r>
              <a:rPr lang="en-US" sz="3200" dirty="0"/>
              <a:t>“As a jeweler engraves a signet, you shall engrave the two stones according to the names of the sons of Israel; you shall set them in filigree settings of gold. 12 “You shall put the two stones on the shoulder pieces of the ephod, as stones of memorial for the sons of Israel, and Aaron shall bear their names before the LORD on his two shoulders for a memorial.”</a:t>
            </a:r>
          </a:p>
        </p:txBody>
      </p:sp>
    </p:spTree>
    <p:extLst>
      <p:ext uri="{BB962C8B-B14F-4D97-AF65-F5344CB8AC3E}">
        <p14:creationId xmlns:p14="http://schemas.microsoft.com/office/powerpoint/2010/main" val="168099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Numbers 15:37-40</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1048710"/>
            <a:ext cx="8969829" cy="4093428"/>
          </a:xfrm>
          <a:prstGeom prst="rect">
            <a:avLst/>
          </a:prstGeom>
          <a:noFill/>
        </p:spPr>
        <p:txBody>
          <a:bodyPr wrap="square" rtlCol="0">
            <a:spAutoFit/>
          </a:bodyPr>
          <a:lstStyle/>
          <a:p>
            <a:r>
              <a:rPr lang="en-US" sz="2600" dirty="0">
                <a:solidFill>
                  <a:srgbClr val="C00000"/>
                </a:solidFill>
              </a:rPr>
              <a:t>	</a:t>
            </a:r>
            <a:r>
              <a:rPr lang="en-US" sz="2600" dirty="0"/>
              <a:t> “37 The LORD also spoke to Moses, saying, 38 “Speak to the sons of Israel, and tell them that they shall make for themselves tassels on the corners of their garments throughout their generations, and that they shall put on the tassel of each corner a cord of blue. 39 “It shall be a tassel for you 1to look at and remember all the commandments of the LORD, so as to do them and not follow after your own heart and your own eyes, after which you played the harlot, 40 so that you may remember to do all My commandments and be holy to your God. </a:t>
            </a:r>
          </a:p>
        </p:txBody>
      </p:sp>
    </p:spTree>
    <p:extLst>
      <p:ext uri="{BB962C8B-B14F-4D97-AF65-F5344CB8AC3E}">
        <p14:creationId xmlns:p14="http://schemas.microsoft.com/office/powerpoint/2010/main" val="208972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Deuteronomy 5:15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366896"/>
            <a:ext cx="8403771" cy="2062103"/>
          </a:xfrm>
          <a:prstGeom prst="rect">
            <a:avLst/>
          </a:prstGeom>
          <a:noFill/>
        </p:spPr>
        <p:txBody>
          <a:bodyPr wrap="square" rtlCol="0">
            <a:spAutoFit/>
          </a:bodyPr>
          <a:lstStyle/>
          <a:p>
            <a:r>
              <a:rPr lang="en-US" sz="3200" dirty="0"/>
              <a:t>‘You shall remember that you were a slave in the land of Egypt, and the LORD your God brought you out of there by a mighty hand and by an outstretched arm…</a:t>
            </a:r>
          </a:p>
        </p:txBody>
      </p:sp>
    </p:spTree>
    <p:extLst>
      <p:ext uri="{BB962C8B-B14F-4D97-AF65-F5344CB8AC3E}">
        <p14:creationId xmlns:p14="http://schemas.microsoft.com/office/powerpoint/2010/main" val="144209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Deuteronomy 8:18</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366896"/>
            <a:ext cx="8403771" cy="3046988"/>
          </a:xfrm>
          <a:prstGeom prst="rect">
            <a:avLst/>
          </a:prstGeom>
          <a:noFill/>
        </p:spPr>
        <p:txBody>
          <a:bodyPr wrap="square" rtlCol="0">
            <a:spAutoFit/>
          </a:bodyPr>
          <a:lstStyle/>
          <a:p>
            <a:r>
              <a:rPr lang="en-US" sz="3200" dirty="0"/>
              <a:t>“Remember, do not forget how you provoked the LORD your God to wrath in the wilderness; from the day that you left the land of Egypt until you arrived at this place, you have been rebellious against the LORD.”</a:t>
            </a:r>
          </a:p>
        </p:txBody>
      </p:sp>
    </p:spTree>
    <p:extLst>
      <p:ext uri="{BB962C8B-B14F-4D97-AF65-F5344CB8AC3E}">
        <p14:creationId xmlns:p14="http://schemas.microsoft.com/office/powerpoint/2010/main" val="246639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45D3-A3A6-496A-A99F-93596EDA194C}"/>
              </a:ext>
            </a:extLst>
          </p:cNvPr>
          <p:cNvSpPr>
            <a:spLocks noGrp="1"/>
          </p:cNvSpPr>
          <p:nvPr>
            <p:ph type="title"/>
          </p:nvPr>
        </p:nvSpPr>
        <p:spPr>
          <a:xfrm>
            <a:off x="39025" y="-378959"/>
            <a:ext cx="7772400" cy="1609344"/>
          </a:xfrm>
        </p:spPr>
        <p:txBody>
          <a:bodyPr/>
          <a:lstStyle/>
          <a:p>
            <a:r>
              <a:rPr lang="en-US" dirty="0"/>
              <a:t>Synonyms for Remember</a:t>
            </a:r>
          </a:p>
        </p:txBody>
      </p:sp>
      <p:sp>
        <p:nvSpPr>
          <p:cNvPr id="9" name="Content Placeholder 8">
            <a:extLst>
              <a:ext uri="{FF2B5EF4-FFF2-40B4-BE49-F238E27FC236}">
                <a16:creationId xmlns:a16="http://schemas.microsoft.com/office/drawing/2014/main" id="{5A3F7C5E-B0A8-4B4A-9B61-7D39F93F9F27}"/>
              </a:ext>
            </a:extLst>
          </p:cNvPr>
          <p:cNvSpPr>
            <a:spLocks noGrp="1"/>
          </p:cNvSpPr>
          <p:nvPr>
            <p:ph sz="half" idx="2"/>
          </p:nvPr>
        </p:nvSpPr>
        <p:spPr>
          <a:xfrm>
            <a:off x="39025" y="1068061"/>
            <a:ext cx="2804533" cy="5087409"/>
          </a:xfrm>
        </p:spPr>
        <p:txBody>
          <a:bodyPr>
            <a:noAutofit/>
          </a:bodyPr>
          <a:lstStyle/>
          <a:p>
            <a:r>
              <a:rPr lang="en-US" dirty="0"/>
              <a:t>keep in mind</a:t>
            </a:r>
          </a:p>
          <a:p>
            <a:r>
              <a:rPr lang="en-US" dirty="0"/>
              <a:t>summon into mind</a:t>
            </a:r>
          </a:p>
          <a:p>
            <a:r>
              <a:rPr lang="en-US" dirty="0"/>
              <a:t>commemorate</a:t>
            </a:r>
          </a:p>
          <a:p>
            <a:r>
              <a:rPr lang="en-US" dirty="0"/>
              <a:t>get</a:t>
            </a:r>
          </a:p>
          <a:p>
            <a:r>
              <a:rPr lang="en-US" dirty="0"/>
              <a:t>learn</a:t>
            </a:r>
          </a:p>
          <a:p>
            <a:r>
              <a:rPr lang="en-US" dirty="0"/>
              <a:t>look back</a:t>
            </a:r>
          </a:p>
          <a:p>
            <a:r>
              <a:rPr lang="en-US" dirty="0"/>
              <a:t>recall</a:t>
            </a:r>
          </a:p>
          <a:p>
            <a:r>
              <a:rPr lang="en-US" dirty="0"/>
              <a:t>recognize</a:t>
            </a:r>
          </a:p>
          <a:p>
            <a:r>
              <a:rPr lang="en-US" dirty="0"/>
              <a:t>relive</a:t>
            </a:r>
          </a:p>
          <a:p>
            <a:r>
              <a:rPr lang="en-US" dirty="0"/>
              <a:t>remind</a:t>
            </a:r>
          </a:p>
          <a:p>
            <a:r>
              <a:rPr lang="en-US" dirty="0"/>
              <a:t>bethink</a:t>
            </a:r>
          </a:p>
          <a:p>
            <a:r>
              <a:rPr lang="en-US" dirty="0"/>
              <a:t>cite</a:t>
            </a:r>
          </a:p>
          <a:p>
            <a:r>
              <a:rPr lang="en-US" dirty="0"/>
              <a:t>be cognizant of</a:t>
            </a:r>
          </a:p>
          <a:p>
            <a:endParaRPr lang="en-US" dirty="0"/>
          </a:p>
        </p:txBody>
      </p:sp>
      <p:sp>
        <p:nvSpPr>
          <p:cNvPr id="10" name="Rectangle 9">
            <a:extLst>
              <a:ext uri="{FF2B5EF4-FFF2-40B4-BE49-F238E27FC236}">
                <a16:creationId xmlns:a16="http://schemas.microsoft.com/office/drawing/2014/main" id="{5C71CDF3-0AC9-4A13-A7CE-8DB1B2B9E899}"/>
              </a:ext>
            </a:extLst>
          </p:cNvPr>
          <p:cNvSpPr/>
          <p:nvPr/>
        </p:nvSpPr>
        <p:spPr>
          <a:xfrm>
            <a:off x="2620540" y="1068065"/>
            <a:ext cx="1951463" cy="6804940"/>
          </a:xfrm>
          <a:prstGeom prst="rect">
            <a:avLst/>
          </a:prstGeom>
        </p:spPr>
        <p:txBody>
          <a:bodyPr wrap="square">
            <a:spAutoFit/>
          </a:bodyPr>
          <a:lstStyle/>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educe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elicit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enshrine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extract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memorialize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memorize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mind</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maintain</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recapture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recollect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reminisce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retain</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retrospect</a:t>
            </a:r>
          </a:p>
          <a:p>
            <a:pPr lvl="0" defTabSz="914400">
              <a:lnSpc>
                <a:spcPct val="90000"/>
              </a:lnSpc>
              <a:spcBef>
                <a:spcPts val="1200"/>
              </a:spcBef>
              <a:buClr>
                <a:srgbClr val="D34817">
                  <a:lumMod val="75000"/>
                </a:srgbClr>
              </a:buClr>
              <a:buSzPct val="85000"/>
            </a:pPr>
            <a:endParaRPr lang="en-US" sz="2000" dirty="0">
              <a:solidFill>
                <a:prstClr val="black"/>
              </a:solidFill>
            </a:endParaRPr>
          </a:p>
          <a:p>
            <a:pPr marL="182880" lvl="0" indent="-182880" defTabSz="914400">
              <a:lnSpc>
                <a:spcPct val="90000"/>
              </a:lnSpc>
              <a:spcBef>
                <a:spcPts val="1200"/>
              </a:spcBef>
              <a:buClr>
                <a:srgbClr val="D34817">
                  <a:lumMod val="75000"/>
                </a:srgbClr>
              </a:buClr>
              <a:buSzPct val="85000"/>
              <a:buFont typeface="Wingdings" pitchFamily="2" charset="2"/>
              <a:buChar char="§"/>
            </a:pPr>
            <a:endParaRPr lang="en-US" sz="2000" dirty="0">
              <a:solidFill>
                <a:prstClr val="black"/>
              </a:solidFill>
            </a:endParaRPr>
          </a:p>
          <a:p>
            <a:pPr marL="182880" lvl="0" indent="-182880" defTabSz="914400">
              <a:lnSpc>
                <a:spcPct val="90000"/>
              </a:lnSpc>
              <a:spcBef>
                <a:spcPts val="1200"/>
              </a:spcBef>
              <a:buClr>
                <a:srgbClr val="D34817">
                  <a:lumMod val="75000"/>
                </a:srgbClr>
              </a:buClr>
              <a:buSzPct val="85000"/>
              <a:buFont typeface="Wingdings" pitchFamily="2" charset="2"/>
              <a:buChar char="§"/>
            </a:pPr>
            <a:endParaRPr lang="en-US" dirty="0"/>
          </a:p>
        </p:txBody>
      </p:sp>
      <p:sp>
        <p:nvSpPr>
          <p:cNvPr id="11" name="Rectangle 10">
            <a:extLst>
              <a:ext uri="{FF2B5EF4-FFF2-40B4-BE49-F238E27FC236}">
                <a16:creationId xmlns:a16="http://schemas.microsoft.com/office/drawing/2014/main" id="{032FC57C-2E28-4F07-8764-3A38B38CD15F}"/>
              </a:ext>
            </a:extLst>
          </p:cNvPr>
          <p:cNvSpPr/>
          <p:nvPr/>
        </p:nvSpPr>
        <p:spPr>
          <a:xfrm>
            <a:off x="4544125" y="1023460"/>
            <a:ext cx="2302725" cy="5943165"/>
          </a:xfrm>
          <a:prstGeom prst="rect">
            <a:avLst/>
          </a:prstGeom>
        </p:spPr>
        <p:txBody>
          <a:bodyPr wrap="square">
            <a:spAutoFit/>
          </a:bodyPr>
          <a:lstStyle/>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revive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revoke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treasure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bear in mind</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brood over</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call to mind</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call up</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conjure up</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dig into the past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dwell upon</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fix in the mind</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flash on</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go back</a:t>
            </a:r>
          </a:p>
          <a:p>
            <a:pPr marL="182880" lvl="0" indent="-182880" defTabSz="914400">
              <a:lnSpc>
                <a:spcPct val="90000"/>
              </a:lnSpc>
              <a:spcBef>
                <a:spcPts val="1200"/>
              </a:spcBef>
              <a:buClr>
                <a:srgbClr val="D34817">
                  <a:lumMod val="75000"/>
                </a:srgbClr>
              </a:buClr>
              <a:buSzPct val="85000"/>
              <a:buFont typeface="Wingdings" pitchFamily="2" charset="2"/>
              <a:buChar char="§"/>
            </a:pPr>
            <a:endParaRPr lang="en-US" dirty="0"/>
          </a:p>
        </p:txBody>
      </p:sp>
      <p:sp>
        <p:nvSpPr>
          <p:cNvPr id="12" name="Rectangle 11">
            <a:extLst>
              <a:ext uri="{FF2B5EF4-FFF2-40B4-BE49-F238E27FC236}">
                <a16:creationId xmlns:a16="http://schemas.microsoft.com/office/drawing/2014/main" id="{A7285083-0249-46DA-B34D-89998E67A7D8}"/>
              </a:ext>
            </a:extLst>
          </p:cNvPr>
          <p:cNvSpPr/>
          <p:nvPr/>
        </p:nvSpPr>
        <p:spPr>
          <a:xfrm>
            <a:off x="6835701" y="1023462"/>
            <a:ext cx="4572000" cy="4678204"/>
          </a:xfrm>
          <a:prstGeom prst="rect">
            <a:avLst/>
          </a:prstGeom>
        </p:spPr>
        <p:txBody>
          <a:bodyPr>
            <a:spAutoFit/>
          </a:bodyPr>
          <a:lstStyle/>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harken </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have memories</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hold fast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keep forever</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know by heart</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nail down</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refresh memory</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ring a bell</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strike a note</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summon up</a:t>
            </a:r>
          </a:p>
          <a:p>
            <a:pPr marL="182880" lvl="0" indent="-182880" defTabSz="914400">
              <a:lnSpc>
                <a:spcPct val="90000"/>
              </a:lnSpc>
              <a:spcBef>
                <a:spcPts val="1200"/>
              </a:spcBef>
              <a:buClr>
                <a:srgbClr val="D34817">
                  <a:lumMod val="75000"/>
                </a:srgbClr>
              </a:buClr>
              <a:buSzPct val="85000"/>
              <a:buFont typeface="Wingdings" pitchFamily="2" charset="2"/>
              <a:buChar char="§"/>
            </a:pPr>
            <a:r>
              <a:rPr lang="en-US" sz="2000" dirty="0">
                <a:solidFill>
                  <a:prstClr val="black"/>
                </a:solidFill>
              </a:rPr>
              <a:t>think back</a:t>
            </a:r>
            <a:endParaRPr lang="en-US" dirty="0"/>
          </a:p>
        </p:txBody>
      </p:sp>
    </p:spTree>
    <p:extLst>
      <p:ext uri="{BB962C8B-B14F-4D97-AF65-F5344CB8AC3E}">
        <p14:creationId xmlns:p14="http://schemas.microsoft.com/office/powerpoint/2010/main" val="115255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BA097-A4BE-4A75-AE89-B2976B881A4C}"/>
              </a:ext>
            </a:extLst>
          </p:cNvPr>
          <p:cNvSpPr>
            <a:spLocks noGrp="1"/>
          </p:cNvSpPr>
          <p:nvPr>
            <p:ph type="title"/>
          </p:nvPr>
        </p:nvSpPr>
        <p:spPr>
          <a:xfrm>
            <a:off x="6117262" y="0"/>
            <a:ext cx="2658026" cy="1609344"/>
          </a:xfrm>
          <a:ln>
            <a:noFill/>
          </a:ln>
        </p:spPr>
        <p:txBody>
          <a:bodyPr vert="horz" lIns="91440" tIns="45720" rIns="91440" bIns="45720" rtlCol="0" anchor="ctr">
            <a:normAutofit/>
          </a:bodyPr>
          <a:lstStyle/>
          <a:p>
            <a:r>
              <a:rPr lang="en-US" sz="4000" dirty="0"/>
              <a:t>John </a:t>
            </a:r>
            <a:r>
              <a:rPr lang="en-US" sz="4000" dirty="0" err="1"/>
              <a:t>Gabrieli</a:t>
            </a:r>
            <a:endParaRPr lang="en-US" sz="4000" dirty="0"/>
          </a:p>
        </p:txBody>
      </p:sp>
      <p:pic>
        <p:nvPicPr>
          <p:cNvPr id="9" name="Picture 8">
            <a:extLst>
              <a:ext uri="{FF2B5EF4-FFF2-40B4-BE49-F238E27FC236}">
                <a16:creationId xmlns:a16="http://schemas.microsoft.com/office/drawing/2014/main" id="{01D5E2D0-A4A7-49E3-BEF3-2B2CA31A37DB}"/>
              </a:ext>
            </a:extLst>
          </p:cNvPr>
          <p:cNvPicPr>
            <a:picLocks noChangeAspect="1"/>
          </p:cNvPicPr>
          <p:nvPr/>
        </p:nvPicPr>
        <p:blipFill>
          <a:blip r:embed="rId6"/>
          <a:stretch>
            <a:fillRect/>
          </a:stretch>
        </p:blipFill>
        <p:spPr>
          <a:xfrm>
            <a:off x="1" y="1"/>
            <a:ext cx="2852382" cy="2331790"/>
          </a:xfrm>
          <a:prstGeom prst="rect">
            <a:avLst/>
          </a:prstGeom>
        </p:spPr>
      </p:pic>
      <p:sp>
        <p:nvSpPr>
          <p:cNvPr id="4" name="Text Placeholder 3">
            <a:extLst>
              <a:ext uri="{FF2B5EF4-FFF2-40B4-BE49-F238E27FC236}">
                <a16:creationId xmlns:a16="http://schemas.microsoft.com/office/drawing/2014/main" id="{12ED8824-AF22-49B8-B971-C71B7ACB4C32}"/>
              </a:ext>
            </a:extLst>
          </p:cNvPr>
          <p:cNvSpPr>
            <a:spLocks noGrp="1"/>
          </p:cNvSpPr>
          <p:nvPr>
            <p:ph type="body" sz="half" idx="2"/>
          </p:nvPr>
        </p:nvSpPr>
        <p:spPr>
          <a:xfrm>
            <a:off x="6181602" y="1403602"/>
            <a:ext cx="2658025" cy="4855271"/>
          </a:xfrm>
        </p:spPr>
        <p:txBody>
          <a:bodyPr vert="horz" lIns="91440" tIns="45720" rIns="91440" bIns="45720" rtlCol="0">
            <a:normAutofit fontScale="92500" lnSpcReduction="20000"/>
          </a:bodyPr>
          <a:lstStyle/>
          <a:p>
            <a:pPr fontAlgn="base"/>
            <a:r>
              <a:rPr lang="en-US" sz="1800" cap="all" dirty="0"/>
              <a:t>TITLE(S): </a:t>
            </a:r>
          </a:p>
          <a:p>
            <a:pPr marL="285750" indent="-285750" fontAlgn="base">
              <a:buFont typeface="Arial" panose="020B0604020202020204" pitchFamily="34" charset="0"/>
              <a:buChar char="•"/>
            </a:pPr>
            <a:r>
              <a:rPr lang="en-US" sz="1800" dirty="0"/>
              <a:t>Grover Hermann Professor of Health Sciences and Technology and Professor of Brain and Cognitive Sciences, Massachusetts Institute of Technology</a:t>
            </a:r>
          </a:p>
          <a:p>
            <a:pPr marL="285750" indent="-285750" fontAlgn="base">
              <a:buFont typeface="Arial" panose="020B0604020202020204" pitchFamily="34" charset="0"/>
              <a:buChar char="•"/>
            </a:pPr>
            <a:r>
              <a:rPr lang="en-US" sz="1800" dirty="0"/>
              <a:t>Director, </a:t>
            </a:r>
            <a:r>
              <a:rPr lang="en-US" sz="1800" dirty="0" err="1"/>
              <a:t>Martinos</a:t>
            </a:r>
            <a:r>
              <a:rPr lang="en-US" sz="1800" dirty="0"/>
              <a:t> Imaging Center at MIT</a:t>
            </a:r>
          </a:p>
          <a:p>
            <a:pPr fontAlgn="base"/>
            <a:r>
              <a:rPr lang="en-US" sz="1800" cap="all" dirty="0"/>
              <a:t>DEGREES: </a:t>
            </a:r>
          </a:p>
          <a:p>
            <a:pPr marL="285750" indent="-285750" fontAlgn="base">
              <a:buFont typeface="Arial" panose="020B0604020202020204" pitchFamily="34" charset="0"/>
              <a:buChar char="•"/>
            </a:pPr>
            <a:r>
              <a:rPr lang="en-US" sz="1800" dirty="0"/>
              <a:t>PhD in Behavioral Neuroscience, MIT, 1987</a:t>
            </a:r>
          </a:p>
          <a:p>
            <a:pPr marL="285750" indent="-285750" fontAlgn="base">
              <a:buFont typeface="Arial" panose="020B0604020202020204" pitchFamily="34" charset="0"/>
              <a:buChar char="•"/>
            </a:pPr>
            <a:r>
              <a:rPr lang="en-US" sz="1800" dirty="0"/>
              <a:t>BA in English, Yale University, 1978</a:t>
            </a:r>
          </a:p>
          <a:p>
            <a:pPr>
              <a:lnSpc>
                <a:spcPct val="90000"/>
              </a:lnSpc>
            </a:pPr>
            <a:endParaRPr lang="en-US" sz="2000" dirty="0">
              <a:solidFill>
                <a:schemeClr val="tx1"/>
              </a:solidFill>
            </a:endParaRPr>
          </a:p>
        </p:txBody>
      </p:sp>
      <p:grpSp>
        <p:nvGrpSpPr>
          <p:cNvPr id="20" name="Group 1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1" name="Oval 2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986D4CFE-38C5-444C-9224-8648B534B5F5}"/>
              </a:ext>
            </a:extLst>
          </p:cNvPr>
          <p:cNvSpPr/>
          <p:nvPr/>
        </p:nvSpPr>
        <p:spPr>
          <a:xfrm>
            <a:off x="106916" y="2560536"/>
            <a:ext cx="5866586" cy="3477875"/>
          </a:xfrm>
          <a:prstGeom prst="rect">
            <a:avLst/>
          </a:prstGeom>
        </p:spPr>
        <p:txBody>
          <a:bodyPr wrap="square">
            <a:spAutoFit/>
          </a:bodyPr>
          <a:lstStyle/>
          <a:p>
            <a:r>
              <a:rPr lang="en-US" sz="2200" dirty="0"/>
              <a:t>“When we think about memory, we tend to think, ‘of the past’, because it would have occurred at some moment in order to be stored in our brain. But, of course the purpose of memory is not to reminisce, as enjoyable that is, the purpose of memory is for the future. Memory is from the past but for the future to empower us to use our knowledge and experiences to move forward successfully and thrive.” </a:t>
            </a:r>
          </a:p>
        </p:txBody>
      </p:sp>
      <p:sp>
        <p:nvSpPr>
          <p:cNvPr id="11" name="Rectangle 10">
            <a:extLst>
              <a:ext uri="{FF2B5EF4-FFF2-40B4-BE49-F238E27FC236}">
                <a16:creationId xmlns:a16="http://schemas.microsoft.com/office/drawing/2014/main" id="{2391F151-1B50-4807-9655-B0C8168EB614}"/>
              </a:ext>
            </a:extLst>
          </p:cNvPr>
          <p:cNvSpPr/>
          <p:nvPr/>
        </p:nvSpPr>
        <p:spPr>
          <a:xfrm>
            <a:off x="106916" y="6487619"/>
            <a:ext cx="8930168" cy="369332"/>
          </a:xfrm>
          <a:prstGeom prst="rect">
            <a:avLst/>
          </a:prstGeom>
        </p:spPr>
        <p:txBody>
          <a:bodyPr wrap="square">
            <a:spAutoFit/>
          </a:bodyPr>
          <a:lstStyle/>
          <a:p>
            <a:r>
              <a:rPr lang="en-US" dirty="0"/>
              <a:t>https://techtv.mit.edu/videos/26694-the-science-of-remembering-and-forgetting</a:t>
            </a:r>
          </a:p>
        </p:txBody>
      </p:sp>
    </p:spTree>
    <p:extLst>
      <p:ext uri="{BB962C8B-B14F-4D97-AF65-F5344CB8AC3E}">
        <p14:creationId xmlns:p14="http://schemas.microsoft.com/office/powerpoint/2010/main" val="173347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119:3</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366896"/>
            <a:ext cx="8403771" cy="1323439"/>
          </a:xfrm>
          <a:prstGeom prst="rect">
            <a:avLst/>
          </a:prstGeom>
          <a:noFill/>
        </p:spPr>
        <p:txBody>
          <a:bodyPr wrap="square" rtlCol="0">
            <a:spAutoFit/>
          </a:bodyPr>
          <a:lstStyle/>
          <a:p>
            <a:r>
              <a:rPr lang="en-US" sz="4000" dirty="0"/>
              <a:t>“I will never forget Your precepts, For by them You have revived me.” </a:t>
            </a:r>
          </a:p>
        </p:txBody>
      </p:sp>
    </p:spTree>
    <p:extLst>
      <p:ext uri="{BB962C8B-B14F-4D97-AF65-F5344CB8AC3E}">
        <p14:creationId xmlns:p14="http://schemas.microsoft.com/office/powerpoint/2010/main" val="66491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4:5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366896"/>
            <a:ext cx="8403771" cy="2554545"/>
          </a:xfrm>
          <a:prstGeom prst="rect">
            <a:avLst/>
          </a:prstGeom>
          <a:noFill/>
        </p:spPr>
        <p:txBody>
          <a:bodyPr wrap="square" rtlCol="0">
            <a:spAutoFit/>
          </a:bodyPr>
          <a:lstStyle/>
          <a:p>
            <a:r>
              <a:rPr lang="en-US" sz="4000" dirty="0"/>
              <a:t>Acquire wisdom! Acquire understanding! Do not forget nor turn away from the words of my mouth.</a:t>
            </a:r>
          </a:p>
        </p:txBody>
      </p:sp>
    </p:spTree>
    <p:extLst>
      <p:ext uri="{BB962C8B-B14F-4D97-AF65-F5344CB8AC3E}">
        <p14:creationId xmlns:p14="http://schemas.microsoft.com/office/powerpoint/2010/main" val="55582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Proverbs 4:20-22</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124524"/>
            <a:ext cx="8403771" cy="4401205"/>
          </a:xfrm>
          <a:prstGeom prst="rect">
            <a:avLst/>
          </a:prstGeom>
          <a:noFill/>
        </p:spPr>
        <p:txBody>
          <a:bodyPr wrap="square" rtlCol="0">
            <a:spAutoFit/>
          </a:bodyPr>
          <a:lstStyle/>
          <a:p>
            <a:r>
              <a:rPr lang="en-US" sz="4000" dirty="0"/>
              <a:t>20 My son, give attention to my words; Incline your ear to my sayings. 21 Do not let them depart from your sight; Keep them in the midst of your heart. 22 </a:t>
            </a:r>
            <a:r>
              <a:rPr lang="en-US" sz="4000" dirty="0">
                <a:solidFill>
                  <a:srgbClr val="C00000"/>
                </a:solidFill>
              </a:rPr>
              <a:t>For they are life to those who find them and health to all their body.</a:t>
            </a:r>
          </a:p>
        </p:txBody>
      </p:sp>
    </p:spTree>
    <p:extLst>
      <p:ext uri="{BB962C8B-B14F-4D97-AF65-F5344CB8AC3E}">
        <p14:creationId xmlns:p14="http://schemas.microsoft.com/office/powerpoint/2010/main" val="13972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Peter 1:12-15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124524"/>
            <a:ext cx="8403771" cy="4832092"/>
          </a:xfrm>
          <a:prstGeom prst="rect">
            <a:avLst/>
          </a:prstGeom>
          <a:noFill/>
        </p:spPr>
        <p:txBody>
          <a:bodyPr wrap="square" rtlCol="0">
            <a:spAutoFit/>
          </a:bodyPr>
          <a:lstStyle/>
          <a:p>
            <a:r>
              <a:rPr lang="en-US" sz="2800" dirty="0"/>
              <a:t>12 “Therefore, I will always be ready to </a:t>
            </a:r>
            <a:r>
              <a:rPr lang="en-US" sz="2800" dirty="0">
                <a:solidFill>
                  <a:srgbClr val="C00000"/>
                </a:solidFill>
              </a:rPr>
              <a:t>remind you </a:t>
            </a:r>
            <a:r>
              <a:rPr lang="en-US" sz="2800" dirty="0"/>
              <a:t>of these things, even though you already know them, and have been established in the truth which is present with you. 13 I consider it right, as long as I am in this earthly dwelling, </a:t>
            </a:r>
            <a:r>
              <a:rPr lang="en-US" sz="2800" dirty="0">
                <a:solidFill>
                  <a:srgbClr val="C00000"/>
                </a:solidFill>
              </a:rPr>
              <a:t>to stir you up by way of reminder,</a:t>
            </a:r>
            <a:r>
              <a:rPr lang="en-US" sz="2800" dirty="0"/>
              <a:t> 14 knowing that the laying aside of my earthly dwelling is imminent, as also our Lord Jesus Christ has made clear to me. 15 And I will also be diligent that at any time after my departure </a:t>
            </a:r>
            <a:r>
              <a:rPr lang="en-US" sz="2800" dirty="0">
                <a:solidFill>
                  <a:srgbClr val="C00000"/>
                </a:solidFill>
              </a:rPr>
              <a:t>you will be able to call these things to mind.”</a:t>
            </a:r>
          </a:p>
        </p:txBody>
      </p:sp>
    </p:spTree>
    <p:extLst>
      <p:ext uri="{BB962C8B-B14F-4D97-AF65-F5344CB8AC3E}">
        <p14:creationId xmlns:p14="http://schemas.microsoft.com/office/powerpoint/2010/main" val="328309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230EEB-A54C-45FA-A54E-4A2D2364EC14}"/>
              </a:ext>
            </a:extLst>
          </p:cNvPr>
          <p:cNvPicPr>
            <a:picLocks noChangeAspect="1"/>
          </p:cNvPicPr>
          <p:nvPr/>
        </p:nvPicPr>
        <p:blipFill>
          <a:blip r:embed="rId2"/>
          <a:stretch>
            <a:fillRect/>
          </a:stretch>
        </p:blipFill>
        <p:spPr>
          <a:xfrm>
            <a:off x="1237331" y="668213"/>
            <a:ext cx="6265155" cy="5763943"/>
          </a:xfrm>
          <a:prstGeom prst="rect">
            <a:avLst/>
          </a:prstGeom>
        </p:spPr>
      </p:pic>
    </p:spTree>
    <p:extLst>
      <p:ext uri="{BB962C8B-B14F-4D97-AF65-F5344CB8AC3E}">
        <p14:creationId xmlns:p14="http://schemas.microsoft.com/office/powerpoint/2010/main" val="201520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solidFill>
              </a:rPr>
              <a:t>Proverbs 22:6</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124524"/>
            <a:ext cx="8403771" cy="1754326"/>
          </a:xfrm>
          <a:prstGeom prst="rect">
            <a:avLst/>
          </a:prstGeom>
          <a:noFill/>
        </p:spPr>
        <p:txBody>
          <a:bodyPr wrap="square" rtlCol="0">
            <a:spAutoFit/>
          </a:bodyPr>
          <a:lstStyle/>
          <a:p>
            <a:r>
              <a:rPr lang="en-US" sz="3600" dirty="0"/>
              <a:t>Train up a child in the way he should go, even when he is old he will not depart from it.</a:t>
            </a:r>
            <a:endParaRPr lang="en-US" sz="3600" dirty="0">
              <a:solidFill>
                <a:srgbClr val="C00000"/>
              </a:solidFill>
            </a:endParaRPr>
          </a:p>
        </p:txBody>
      </p:sp>
    </p:spTree>
    <p:extLst>
      <p:ext uri="{BB962C8B-B14F-4D97-AF65-F5344CB8AC3E}">
        <p14:creationId xmlns:p14="http://schemas.microsoft.com/office/powerpoint/2010/main" val="292108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solidFill>
              </a:rPr>
              <a:t>Deut. 6:11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4" y="1124524"/>
            <a:ext cx="8403771" cy="4108817"/>
          </a:xfrm>
          <a:prstGeom prst="rect">
            <a:avLst/>
          </a:prstGeom>
          <a:noFill/>
        </p:spPr>
        <p:txBody>
          <a:bodyPr wrap="square" rtlCol="0">
            <a:spAutoFit/>
          </a:bodyPr>
          <a:lstStyle/>
          <a:p>
            <a:r>
              <a:rPr lang="en-US" sz="2900" dirty="0"/>
              <a:t>“These words, which I am commanding you today, shall be on your heart. 7 You shall teach them diligently to your sons and shall talk of them when you sit in your house and when you walk by the way and when you lie down and when you rise up. 8 You shall bind them as a sign on your hand and they shall be as frontals on your forehead. 9 You shall write them on the doorposts of your house and on your gates.”</a:t>
            </a:r>
            <a:endParaRPr lang="en-US" sz="2900" dirty="0">
              <a:solidFill>
                <a:srgbClr val="C00000"/>
              </a:solidFill>
            </a:endParaRPr>
          </a:p>
        </p:txBody>
      </p:sp>
    </p:spTree>
    <p:extLst>
      <p:ext uri="{BB962C8B-B14F-4D97-AF65-F5344CB8AC3E}">
        <p14:creationId xmlns:p14="http://schemas.microsoft.com/office/powerpoint/2010/main" val="198612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solidFill>
                  <a:srgbClr val="C00000"/>
                </a:solidFill>
              </a:rPr>
              <a:t>	</a:t>
            </a:r>
            <a:r>
              <a:rPr lang="en-US" sz="3600" dirty="0"/>
              <a:t>But you, beloved, ought to remember the words that were spoken beforehand by the apostles of our Lord Jesus Christ,</a:t>
            </a:r>
          </a:p>
          <a:p>
            <a:endParaRPr lang="en-US" sz="3600" dirty="0"/>
          </a:p>
        </p:txBody>
      </p:sp>
    </p:spTree>
    <p:extLst>
      <p:ext uri="{BB962C8B-B14F-4D97-AF65-F5344CB8AC3E}">
        <p14:creationId xmlns:p14="http://schemas.microsoft.com/office/powerpoint/2010/main" val="274909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18</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“that they were saying to you, “</a:t>
            </a:r>
          </a:p>
          <a:p>
            <a:r>
              <a:rPr lang="en-US" sz="3600" dirty="0"/>
              <a:t>‘In the last time there will be mockers, following after their own ungodly lusts.”’</a:t>
            </a:r>
          </a:p>
          <a:p>
            <a:endParaRPr lang="en-US" sz="3600" dirty="0">
              <a:solidFill>
                <a:srgbClr val="C00000"/>
              </a:solidFill>
            </a:endParaRPr>
          </a:p>
        </p:txBody>
      </p:sp>
    </p:spTree>
    <p:extLst>
      <p:ext uri="{BB962C8B-B14F-4D97-AF65-F5344CB8AC3E}">
        <p14:creationId xmlns:p14="http://schemas.microsoft.com/office/powerpoint/2010/main" val="317398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 4:1</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“the Spirit explicitly says in the later times some will fall away from the faith, paying attention to deceitful spirits and doctrines of demons”</a:t>
            </a:r>
            <a:endParaRPr lang="en-US" sz="3600" dirty="0">
              <a:solidFill>
                <a:srgbClr val="C00000"/>
              </a:solidFill>
            </a:endParaRPr>
          </a:p>
        </p:txBody>
      </p:sp>
    </p:spTree>
    <p:extLst>
      <p:ext uri="{BB962C8B-B14F-4D97-AF65-F5344CB8AC3E}">
        <p14:creationId xmlns:p14="http://schemas.microsoft.com/office/powerpoint/2010/main" val="260273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 4:1</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912573"/>
            <a:ext cx="9065941" cy="4893647"/>
          </a:xfrm>
          <a:prstGeom prst="rect">
            <a:avLst/>
          </a:prstGeom>
          <a:noFill/>
        </p:spPr>
        <p:txBody>
          <a:bodyPr wrap="square" rtlCol="0">
            <a:spAutoFit/>
          </a:bodyPr>
          <a:lstStyle/>
          <a:p>
            <a:r>
              <a:rPr lang="en-US" sz="2600" dirty="0"/>
              <a:t>“But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 6 For among them are those who enter into households and captivate weak women weighed down with sins, led on by various impulses, 7 always learning and never able to come to the knowledge of the truth.” </a:t>
            </a:r>
            <a:endParaRPr lang="en-US" sz="2600" dirty="0">
              <a:solidFill>
                <a:srgbClr val="C00000"/>
              </a:solidFill>
            </a:endParaRPr>
          </a:p>
        </p:txBody>
      </p:sp>
    </p:spTree>
    <p:extLst>
      <p:ext uri="{BB962C8B-B14F-4D97-AF65-F5344CB8AC3E}">
        <p14:creationId xmlns:p14="http://schemas.microsoft.com/office/powerpoint/2010/main" val="387867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Peter 2-3 </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912573"/>
            <a:ext cx="9065941" cy="3970318"/>
          </a:xfrm>
          <a:prstGeom prst="rect">
            <a:avLst/>
          </a:prstGeom>
          <a:noFill/>
        </p:spPr>
        <p:txBody>
          <a:bodyPr wrap="square" rtlCol="0">
            <a:spAutoFit/>
          </a:bodyPr>
          <a:lstStyle/>
          <a:p>
            <a:r>
              <a:rPr lang="en-US" sz="3600" dirty="0"/>
              <a:t>“But false prophets also arose among the people, just as there will also be false teachers among you, who will secretly introduce destructive heresies, even denying the Master who bought them, bringing swift destruction upon themselves.”</a:t>
            </a:r>
            <a:endParaRPr lang="en-US" sz="3600" dirty="0">
              <a:solidFill>
                <a:srgbClr val="C00000"/>
              </a:solidFill>
            </a:endParaRPr>
          </a:p>
        </p:txBody>
      </p:sp>
    </p:spTree>
    <p:extLst>
      <p:ext uri="{BB962C8B-B14F-4D97-AF65-F5344CB8AC3E}">
        <p14:creationId xmlns:p14="http://schemas.microsoft.com/office/powerpoint/2010/main" val="277238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Cor 1:10</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t>Now I exhort you, brethren, by the name of our Lord Jesus Christ, that you all agree and that there be no divisions among you, but that you be made complete in the same mind and in the same judgment. </a:t>
            </a:r>
            <a:endParaRPr lang="en-US" sz="3600" dirty="0">
              <a:solidFill>
                <a:srgbClr val="C00000"/>
              </a:solidFill>
            </a:endParaRPr>
          </a:p>
        </p:txBody>
      </p:sp>
    </p:spTree>
    <p:extLst>
      <p:ext uri="{BB962C8B-B14F-4D97-AF65-F5344CB8AC3E}">
        <p14:creationId xmlns:p14="http://schemas.microsoft.com/office/powerpoint/2010/main" val="1982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3-4</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401205"/>
          </a:xfrm>
          <a:prstGeom prst="rect">
            <a:avLst/>
          </a:prstGeom>
          <a:noFill/>
        </p:spPr>
        <p:txBody>
          <a:bodyPr wrap="square" rtlCol="0">
            <a:spAutoFit/>
          </a:bodyPr>
          <a:lstStyle/>
          <a:p>
            <a:r>
              <a:rPr lang="en-US" sz="2800" dirty="0">
                <a:solidFill>
                  <a:srgbClr val="C00000"/>
                </a:solidFill>
              </a:rPr>
              <a:t>	</a:t>
            </a:r>
            <a:r>
              <a:rPr lang="en-US" sz="2800" dirty="0"/>
              <a:t>3  Beloved, while I was making every effort to write you about our common salvation, </a:t>
            </a:r>
            <a:r>
              <a:rPr lang="en-US" sz="2800" dirty="0">
                <a:solidFill>
                  <a:srgbClr val="C00000"/>
                </a:solidFill>
              </a:rPr>
              <a:t>I felt the necessity to write to you appealing that you contend earnestly for the faith </a:t>
            </a:r>
            <a:r>
              <a:rPr lang="en-US" sz="2800" dirty="0"/>
              <a:t>which was once for all handed down to the saints.</a:t>
            </a:r>
          </a:p>
          <a:p>
            <a:r>
              <a:rPr lang="en-US" sz="2800" dirty="0"/>
              <a:t>	4  For certain persons have crept in unnoticed, those who were long beforehand marked out for this condemnation, ungodly persons who turn the grace of our God into licentiousness and deny our only Master and Lord, Jesus Christ.</a:t>
            </a:r>
          </a:p>
        </p:txBody>
      </p:sp>
    </p:spTree>
    <p:extLst>
      <p:ext uri="{BB962C8B-B14F-4D97-AF65-F5344CB8AC3E}">
        <p14:creationId xmlns:p14="http://schemas.microsoft.com/office/powerpoint/2010/main" val="399722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17:20-23</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011726"/>
            <a:ext cx="9065941" cy="4401205"/>
          </a:xfrm>
          <a:prstGeom prst="rect">
            <a:avLst/>
          </a:prstGeom>
          <a:noFill/>
        </p:spPr>
        <p:txBody>
          <a:bodyPr wrap="square" rtlCol="0">
            <a:spAutoFit/>
          </a:bodyPr>
          <a:lstStyle/>
          <a:p>
            <a:r>
              <a:rPr lang="en-US" sz="2800" dirty="0"/>
              <a:t>20 “I do not ask on behalf of these alone, but for those also who believe in Me through their word; 21 that they may all be one; even as You, Father, are in Me and I in You, that they also may be in Us, so that the world may believe that You sent Me. 22 “The glory which You have given Me I have given to them, that they may be one, just as We are one; 23 I in them and You in Me, that they may be perfected in unity, so that the world may know that You sent Me, and loved them, even as You have loved Me.</a:t>
            </a:r>
            <a:endParaRPr lang="en-US" sz="2800" dirty="0">
              <a:solidFill>
                <a:srgbClr val="C00000"/>
              </a:solidFill>
            </a:endParaRPr>
          </a:p>
        </p:txBody>
      </p:sp>
    </p:spTree>
    <p:extLst>
      <p:ext uri="{BB962C8B-B14F-4D97-AF65-F5344CB8AC3E}">
        <p14:creationId xmlns:p14="http://schemas.microsoft.com/office/powerpoint/2010/main" val="74854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3.16 </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“For God so loved the world, that He gave His only begotten Son, that whoever believes in Him shall not perish, but have eternal life.”</a:t>
            </a:r>
            <a:endParaRPr lang="en-US" sz="3600" dirty="0">
              <a:solidFill>
                <a:srgbClr val="C00000"/>
              </a:solidFill>
            </a:endParaRPr>
          </a:p>
        </p:txBody>
      </p:sp>
    </p:spTree>
    <p:extLst>
      <p:ext uri="{BB962C8B-B14F-4D97-AF65-F5344CB8AC3E}">
        <p14:creationId xmlns:p14="http://schemas.microsoft.com/office/powerpoint/2010/main" val="759758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a:t>
            </a:r>
            <a:r>
              <a:rPr lang="en-US" dirty="0" err="1"/>
              <a:t>jude</a:t>
            </a:r>
            <a:endParaRPr lang="en-US" dirty="0"/>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Avoiding Apostasy: A Call to Remember</a:t>
            </a:r>
          </a:p>
        </p:txBody>
      </p:sp>
    </p:spTree>
    <p:extLst>
      <p:ext uri="{BB962C8B-B14F-4D97-AF65-F5344CB8AC3E}">
        <p14:creationId xmlns:p14="http://schemas.microsoft.com/office/powerpoint/2010/main" val="3641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3-4</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401205"/>
          </a:xfrm>
          <a:prstGeom prst="rect">
            <a:avLst/>
          </a:prstGeom>
          <a:noFill/>
        </p:spPr>
        <p:txBody>
          <a:bodyPr wrap="square" rtlCol="0">
            <a:spAutoFit/>
          </a:bodyPr>
          <a:lstStyle/>
          <a:p>
            <a:r>
              <a:rPr lang="en-US" sz="2800" dirty="0">
                <a:solidFill>
                  <a:srgbClr val="C00000"/>
                </a:solidFill>
              </a:rPr>
              <a:t>	</a:t>
            </a:r>
            <a:r>
              <a:rPr lang="en-US" sz="2800" dirty="0"/>
              <a:t>3  Beloved, while I was making every effort to write you about our common salvation, </a:t>
            </a:r>
            <a:r>
              <a:rPr lang="en-US" sz="2800" dirty="0">
                <a:solidFill>
                  <a:schemeClr val="tx1">
                    <a:lumMod val="95000"/>
                    <a:lumOff val="5000"/>
                  </a:schemeClr>
                </a:solidFill>
              </a:rPr>
              <a:t>I felt the necessity to write to you appealing that you contend earnestly for the faith </a:t>
            </a:r>
            <a:r>
              <a:rPr lang="en-US" sz="2800" dirty="0"/>
              <a:t>which was once for all handed down to the saints.</a:t>
            </a:r>
          </a:p>
          <a:p>
            <a:r>
              <a:rPr lang="en-US" sz="2800" dirty="0"/>
              <a:t>	4  </a:t>
            </a:r>
            <a:r>
              <a:rPr lang="en-US" sz="2800" dirty="0">
                <a:solidFill>
                  <a:srgbClr val="C00000"/>
                </a:solidFill>
              </a:rPr>
              <a:t>For certain persons have crept in unnoticed</a:t>
            </a:r>
            <a:r>
              <a:rPr lang="en-US" sz="2800" dirty="0"/>
              <a:t>, those who were long beforehand marked out for this condemnation, ungodly persons who turn the grace of our God into licentiousness and deny our only Master and Lord, Jesus Christ.</a:t>
            </a:r>
          </a:p>
        </p:txBody>
      </p:sp>
    </p:spTree>
    <p:extLst>
      <p:ext uri="{BB962C8B-B14F-4D97-AF65-F5344CB8AC3E}">
        <p14:creationId xmlns:p14="http://schemas.microsoft.com/office/powerpoint/2010/main" val="313047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348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975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0323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solidFill>
                  <a:srgbClr val="C00000"/>
                </a:solidFill>
              </a:rPr>
              <a:t>	</a:t>
            </a:r>
            <a:r>
              <a:rPr lang="en-US" sz="3600" dirty="0"/>
              <a:t>But you, beloved, ought to remember the words that were spoken beforehand by the apostles of our Lord Jesus Christ,</a:t>
            </a:r>
          </a:p>
          <a:p>
            <a:endParaRPr lang="en-US" sz="3600" dirty="0"/>
          </a:p>
        </p:txBody>
      </p:sp>
    </p:spTree>
    <p:extLst>
      <p:ext uri="{BB962C8B-B14F-4D97-AF65-F5344CB8AC3E}">
        <p14:creationId xmlns:p14="http://schemas.microsoft.com/office/powerpoint/2010/main" val="266862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Genesis 19:15</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solidFill>
                  <a:srgbClr val="C00000"/>
                </a:solidFill>
              </a:rPr>
              <a:t>	</a:t>
            </a:r>
            <a:r>
              <a:rPr lang="en-US" sz="3600" dirty="0"/>
              <a:t>And I will remember My covenant, which is between Me and you and every living creature of all flesh; and never again shall the water become a flood to destroy all flesh. </a:t>
            </a:r>
          </a:p>
        </p:txBody>
      </p:sp>
    </p:spTree>
    <p:extLst>
      <p:ext uri="{BB962C8B-B14F-4D97-AF65-F5344CB8AC3E}">
        <p14:creationId xmlns:p14="http://schemas.microsoft.com/office/powerpoint/2010/main" val="2966150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336</TotalTime>
  <Words>1499</Words>
  <Application>Microsoft Office PowerPoint</Application>
  <PresentationFormat>On-screen Show (4:3)</PresentationFormat>
  <Paragraphs>141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Rockwell</vt:lpstr>
      <vt:lpstr>Rockwell Condensed</vt:lpstr>
      <vt:lpstr>Rockwell Extra Bold</vt:lpstr>
      <vt:lpstr>Times New Roman</vt:lpstr>
      <vt:lpstr>Wingdings</vt:lpstr>
      <vt:lpstr>Wood Type</vt:lpstr>
      <vt:lpstr>The book of jude</vt:lpstr>
      <vt:lpstr>The Book of Jude</vt:lpstr>
      <vt:lpstr>PowerPoint Presentation</vt:lpstr>
      <vt:lpstr>PowerPoint Presentation</vt:lpstr>
      <vt:lpstr>4 Sections in Jude</vt:lpstr>
      <vt:lpstr>4 Sections in Jude</vt:lpstr>
      <vt:lpstr>4 Sections in Jude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Synonyms for Remember</vt:lpstr>
      <vt:lpstr>John Gabrieli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2019-02-09T20:27:48Z</dcterms:created>
  <dcterms:modified xsi:type="dcterms:W3CDTF">2019-02-10T02:04:40Z</dcterms:modified>
</cp:coreProperties>
</file>