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64"/>
  </p:notesMasterIdLst>
  <p:handoutMasterIdLst>
    <p:handoutMasterId r:id="rId65"/>
  </p:handoutMasterIdLst>
  <p:sldIdLst>
    <p:sldId id="492" r:id="rId2"/>
    <p:sldId id="491" r:id="rId3"/>
    <p:sldId id="342" r:id="rId4"/>
    <p:sldId id="428" r:id="rId5"/>
    <p:sldId id="488" r:id="rId6"/>
    <p:sldId id="490" r:id="rId7"/>
    <p:sldId id="326" r:id="rId8"/>
    <p:sldId id="493" r:id="rId9"/>
    <p:sldId id="494" r:id="rId10"/>
    <p:sldId id="495" r:id="rId11"/>
    <p:sldId id="257" r:id="rId12"/>
    <p:sldId id="261" r:id="rId13"/>
    <p:sldId id="479" r:id="rId14"/>
    <p:sldId id="262" r:id="rId15"/>
    <p:sldId id="263" r:id="rId16"/>
    <p:sldId id="264" r:id="rId17"/>
    <p:sldId id="429" r:id="rId18"/>
    <p:sldId id="906" r:id="rId19"/>
    <p:sldId id="480" r:id="rId20"/>
    <p:sldId id="268" r:id="rId21"/>
    <p:sldId id="3284" r:id="rId22"/>
    <p:sldId id="499" r:id="rId23"/>
    <p:sldId id="497" r:id="rId24"/>
    <p:sldId id="266" r:id="rId25"/>
    <p:sldId id="498" r:id="rId26"/>
    <p:sldId id="500" r:id="rId27"/>
    <p:sldId id="501" r:id="rId28"/>
    <p:sldId id="3292" r:id="rId29"/>
    <p:sldId id="496" r:id="rId30"/>
    <p:sldId id="269" r:id="rId31"/>
    <p:sldId id="270" r:id="rId32"/>
    <p:sldId id="271" r:id="rId33"/>
    <p:sldId id="387" r:id="rId34"/>
    <p:sldId id="273" r:id="rId35"/>
    <p:sldId id="391" r:id="rId36"/>
    <p:sldId id="502" r:id="rId37"/>
    <p:sldId id="392" r:id="rId38"/>
    <p:sldId id="503" r:id="rId39"/>
    <p:sldId id="276" r:id="rId40"/>
    <p:sldId id="277" r:id="rId41"/>
    <p:sldId id="3286" r:id="rId42"/>
    <p:sldId id="279" r:id="rId43"/>
    <p:sldId id="278" r:id="rId44"/>
    <p:sldId id="907" r:id="rId45"/>
    <p:sldId id="281" r:id="rId46"/>
    <p:sldId id="282" r:id="rId47"/>
    <p:sldId id="3287" r:id="rId48"/>
    <p:sldId id="3285" r:id="rId49"/>
    <p:sldId id="285" r:id="rId50"/>
    <p:sldId id="286" r:id="rId51"/>
    <p:sldId id="3288" r:id="rId52"/>
    <p:sldId id="3289" r:id="rId53"/>
    <p:sldId id="3290" r:id="rId54"/>
    <p:sldId id="3291" r:id="rId55"/>
    <p:sldId id="290" r:id="rId56"/>
    <p:sldId id="430" r:id="rId57"/>
    <p:sldId id="291" r:id="rId58"/>
    <p:sldId id="292" r:id="rId59"/>
    <p:sldId id="293" r:id="rId60"/>
    <p:sldId id="294" r:id="rId61"/>
    <p:sldId id="487" r:id="rId62"/>
    <p:sldId id="258" r:id="rId6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C00CC"/>
    <a:srgbClr val="00FFFF"/>
    <a:srgbClr val="0033CC"/>
    <a:srgbClr val="FFFFCC"/>
    <a:srgbClr val="FF9900"/>
    <a:srgbClr val="0000FF"/>
    <a:srgbClr val="003366"/>
    <a:srgbClr val="00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3E7D3-AFE9-4FC1-9F56-D3AA7B74CAA5}" v="1" dt="2018-08-07T16:53:47.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8" autoAdjust="0"/>
    <p:restoredTop sz="87398" autoAdjust="0"/>
  </p:normalViewPr>
  <p:slideViewPr>
    <p:cSldViewPr snapToGrid="0">
      <p:cViewPr varScale="1">
        <p:scale>
          <a:sx n="97" d="100"/>
          <a:sy n="97"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04E3E7D3-AFE9-4FC1-9F56-D3AA7B74CAA5}"/>
    <pc:docChg chg="modSld">
      <pc:chgData name="Jim McGowan" userId="e2c7446dd3aca506" providerId="LiveId" clId="{04E3E7D3-AFE9-4FC1-9F56-D3AA7B74CAA5}" dt="2018-08-07T16:53:47.055" v="0"/>
      <pc:docMkLst>
        <pc:docMk/>
      </pc:docMkLst>
      <pc:sldChg chg="modSp">
        <pc:chgData name="Jim McGowan" userId="e2c7446dd3aca506" providerId="LiveId" clId="{04E3E7D3-AFE9-4FC1-9F56-D3AA7B74CAA5}" dt="2018-08-07T16:53:47.055" v="0"/>
        <pc:sldMkLst>
          <pc:docMk/>
          <pc:sldMk cId="220781448" sldId="517"/>
        </pc:sldMkLst>
        <pc:spChg chg="mod">
          <ac:chgData name="Jim McGowan" userId="e2c7446dd3aca506" providerId="LiveId" clId="{04E3E7D3-AFE9-4FC1-9F56-D3AA7B74CAA5}" dt="2018-08-07T16:53:47.055" v="0"/>
          <ac:spMkLst>
            <pc:docMk/>
            <pc:sldMk cId="220781448" sldId="517"/>
            <ac:spMk id="57346" creationId="{00000000-0000-0000-0000-000000000000}"/>
          </ac:spMkLst>
        </pc:spChg>
      </pc:sldChg>
    </pc:docChg>
  </pc:docChgLst>
  <pc:docChgLst>
    <pc:chgData name="Jim McGowan" userId="e2c7446dd3aca506" providerId="LiveId" clId="{F6C2C127-8642-48DA-B631-96CD878E918E}"/>
  </pc:docChgLst>
  <pc:docChgLst>
    <pc:chgData name="Jim McGowan" userId="e2c7446dd3aca506" providerId="LiveId" clId="{14FEB788-384E-4078-B07E-90695E117DF8}"/>
  </pc:docChgLst>
  <pc:docChgLst>
    <pc:chgData name="Jim McGowan" userId="e2c7446dd3aca506" providerId="LiveId" clId="{C01E44F2-AA83-4448-8F23-D425FFABC8A5}"/>
  </pc:docChgLst>
  <pc:docChgLst>
    <pc:chgData name="Jim McGowan" userId="e2c7446dd3aca506" providerId="LiveId" clId="{93DDBB59-5098-463C-8EED-CA19A2E4BC0C}"/>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5C5FBA-8CC1-4F47-BB9F-F10C053EF95B}"/>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Jim McGowan, Th.D. - Session 4 - History of Biblical Dispensationalism</a:t>
            </a:r>
          </a:p>
        </p:txBody>
      </p:sp>
      <p:sp>
        <p:nvSpPr>
          <p:cNvPr id="3" name="Date Placeholder 2">
            <a:extLst>
              <a:ext uri="{FF2B5EF4-FFF2-40B4-BE49-F238E27FC236}">
                <a16:creationId xmlns:a16="http://schemas.microsoft.com/office/drawing/2014/main" id="{81353E1C-DA7A-43CC-99E9-F4669EE228B1}"/>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077510D-FA49-4700-884A-DAF00241CF32}" type="datetime1">
              <a:rPr lang="en-US" smtClean="0"/>
              <a:t>2/6/2019</a:t>
            </a:fld>
            <a:endParaRPr lang="en-US"/>
          </a:p>
        </p:txBody>
      </p:sp>
      <p:sp>
        <p:nvSpPr>
          <p:cNvPr id="4" name="Footer Placeholder 3">
            <a:extLst>
              <a:ext uri="{FF2B5EF4-FFF2-40B4-BE49-F238E27FC236}">
                <a16:creationId xmlns:a16="http://schemas.microsoft.com/office/drawing/2014/main" id="{5A3F38F1-7B8B-48A5-AE42-F7DDAFAA40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a:t>Sugar Land Bible Church</a:t>
            </a:r>
          </a:p>
        </p:txBody>
      </p:sp>
      <p:sp>
        <p:nvSpPr>
          <p:cNvPr id="5" name="Slide Number Placeholder 4">
            <a:extLst>
              <a:ext uri="{FF2B5EF4-FFF2-40B4-BE49-F238E27FC236}">
                <a16:creationId xmlns:a16="http://schemas.microsoft.com/office/drawing/2014/main" id="{F3C698F9-8B5A-4D5B-BF68-AFABEFADC6D3}"/>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C929818-C965-4624-9795-D5F3AF8F7865}" type="slidenum">
              <a:rPr lang="en-US" smtClean="0"/>
              <a:t>‹#›</a:t>
            </a:fld>
            <a:endParaRPr lang="en-US"/>
          </a:p>
        </p:txBody>
      </p:sp>
    </p:spTree>
    <p:extLst>
      <p:ext uri="{BB962C8B-B14F-4D97-AF65-F5344CB8AC3E}">
        <p14:creationId xmlns:p14="http://schemas.microsoft.com/office/powerpoint/2010/main" val="178620912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Jim McGowan, Th.D. - Session 4 - History of Biblical Dispensationalism</a:t>
            </a: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795A0B3-A2F9-41B5-8B61-196D6BACE51B}" type="datetime1">
              <a:rPr lang="en-US" smtClean="0"/>
              <a:t>2/6/2019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Sugar Land Bible Church</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C5C161B-DCDC-408F-80B8-C9DABD5D7444}" type="slidenum">
              <a:rPr lang="en-US" smtClean="0"/>
              <a:t>‹#›</a:t>
            </a:fld>
            <a:endParaRPr lang="en-US"/>
          </a:p>
        </p:txBody>
      </p:sp>
    </p:spTree>
    <p:extLst>
      <p:ext uri="{BB962C8B-B14F-4D97-AF65-F5344CB8AC3E}">
        <p14:creationId xmlns:p14="http://schemas.microsoft.com/office/powerpoint/2010/main" val="195624515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434728A8-5A33-4EA7-8FEF-E0D225F0B49C}"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593BF39D-59FE-4703-8D79-4FF36B8C7479}" type="slidenum">
              <a:rPr lang="en-US" smtClean="0"/>
              <a:t>1</a:t>
            </a:fld>
            <a:endParaRPr lang="en-US"/>
          </a:p>
        </p:txBody>
      </p:sp>
    </p:spTree>
    <p:extLst>
      <p:ext uri="{BB962C8B-B14F-4D97-AF65-F5344CB8AC3E}">
        <p14:creationId xmlns:p14="http://schemas.microsoft.com/office/powerpoint/2010/main" val="2167724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Economy - the management of household or private affairs </a:t>
            </a:r>
          </a:p>
        </p:txBody>
      </p:sp>
      <p:sp>
        <p:nvSpPr>
          <p:cNvPr id="4" name="Slide Number Placeholder 3"/>
          <p:cNvSpPr>
            <a:spLocks noGrp="1"/>
          </p:cNvSpPr>
          <p:nvPr>
            <p:ph type="sldNum" sz="quarter" idx="10"/>
          </p:nvPr>
        </p:nvSpPr>
        <p:spPr/>
        <p:txBody>
          <a:bodyPr/>
          <a:lstStyle/>
          <a:p>
            <a:fld id="{593BF39D-59FE-4703-8D79-4FF36B8C7479}" type="slidenum">
              <a:rPr lang="en-US" smtClean="0"/>
              <a:t>10</a:t>
            </a:fld>
            <a:endParaRPr lang="en-US"/>
          </a:p>
        </p:txBody>
      </p:sp>
      <p:sp>
        <p:nvSpPr>
          <p:cNvPr id="5" name="Footer Placeholder 4">
            <a:extLst>
              <a:ext uri="{FF2B5EF4-FFF2-40B4-BE49-F238E27FC236}">
                <a16:creationId xmlns:a16="http://schemas.microsoft.com/office/drawing/2014/main" id="{B672FEB4-A48E-4F9F-BFB8-133B1A2D5C1F}"/>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13A9C077-31BE-4B70-8E30-427FE58F884F}"/>
              </a:ext>
            </a:extLst>
          </p:cNvPr>
          <p:cNvSpPr>
            <a:spLocks noGrp="1"/>
          </p:cNvSpPr>
          <p:nvPr>
            <p:ph type="hdr" sz="quarter" idx="12"/>
          </p:nvPr>
        </p:nvSpPr>
        <p:spPr/>
        <p:txBody>
          <a:bodyPr/>
          <a:lstStyle/>
          <a:p>
            <a:r>
              <a:rPr lang="en-US"/>
              <a:t>Jim McGowan, Th.D. - Session 4 - History of Biblical Dispensationalism</a:t>
            </a:r>
          </a:p>
        </p:txBody>
      </p:sp>
      <p:sp>
        <p:nvSpPr>
          <p:cNvPr id="7" name="Date Placeholder 6">
            <a:extLst>
              <a:ext uri="{FF2B5EF4-FFF2-40B4-BE49-F238E27FC236}">
                <a16:creationId xmlns:a16="http://schemas.microsoft.com/office/drawing/2014/main" id="{7EC31D1D-6A1A-4D0D-ADE1-D000F4C18352}"/>
              </a:ext>
            </a:extLst>
          </p:cNvPr>
          <p:cNvSpPr>
            <a:spLocks noGrp="1"/>
          </p:cNvSpPr>
          <p:nvPr>
            <p:ph type="dt" idx="13"/>
          </p:nvPr>
        </p:nvSpPr>
        <p:spPr/>
        <p:txBody>
          <a:bodyPr/>
          <a:lstStyle/>
          <a:p>
            <a:fld id="{A5BEC3EE-279D-409F-A373-81FB00C9CA45}" type="datetime1">
              <a:rPr lang="en-US" smtClean="0"/>
              <a:t>2/6/2019</a:t>
            </a:fld>
            <a:endParaRPr lang="en-US"/>
          </a:p>
        </p:txBody>
      </p:sp>
    </p:spTree>
    <p:extLst>
      <p:ext uri="{BB962C8B-B14F-4D97-AF65-F5344CB8AC3E}">
        <p14:creationId xmlns:p14="http://schemas.microsoft.com/office/powerpoint/2010/main" val="3910911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11</a:t>
            </a:fld>
            <a:endParaRPr lang="en-US"/>
          </a:p>
        </p:txBody>
      </p:sp>
    </p:spTree>
    <p:extLst>
      <p:ext uri="{BB962C8B-B14F-4D97-AF65-F5344CB8AC3E}">
        <p14:creationId xmlns:p14="http://schemas.microsoft.com/office/powerpoint/2010/main" val="390450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8E9D355F-3261-486F-A79A-E78A770C6DF3}"/>
              </a:ext>
            </a:extLst>
          </p:cNvPr>
          <p:cNvSpPr>
            <a:spLocks noGrp="1"/>
          </p:cNvSpPr>
          <p:nvPr>
            <p:ph type="dt" idx="10"/>
          </p:nvPr>
        </p:nvSpPr>
        <p:spPr/>
        <p:txBody>
          <a:bodyPr/>
          <a:lstStyle/>
          <a:p>
            <a:fld id="{D3B9938E-F0B9-418C-A553-C6878F47B08A}" type="datetime1">
              <a:rPr lang="en-US" smtClean="0"/>
              <a:t>2/6/2019</a:t>
            </a:fld>
            <a:endParaRPr lang="en-US"/>
          </a:p>
        </p:txBody>
      </p:sp>
      <p:sp>
        <p:nvSpPr>
          <p:cNvPr id="3" name="Footer Placeholder 2">
            <a:extLst>
              <a:ext uri="{FF2B5EF4-FFF2-40B4-BE49-F238E27FC236}">
                <a16:creationId xmlns:a16="http://schemas.microsoft.com/office/drawing/2014/main" id="{0E1EBE97-1D39-4F43-B0D8-F47BAAF0951F}"/>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FD154D82-A45B-4899-BA9D-F68B4D9912C4}"/>
              </a:ext>
            </a:extLst>
          </p:cNvPr>
          <p:cNvSpPr>
            <a:spLocks noGrp="1"/>
          </p:cNvSpPr>
          <p:nvPr>
            <p:ph type="hdr" sz="quarter" idx="12"/>
          </p:nvPr>
        </p:nvSpPr>
        <p:spPr/>
        <p:txBody>
          <a:bodyPr/>
          <a:lstStyle/>
          <a:p>
            <a:r>
              <a:rPr lang="en-US"/>
              <a:t>Jim McGowan, Th.D. - Session 4 - History of Biblical Dispensationalism</a:t>
            </a:r>
          </a:p>
        </p:txBody>
      </p:sp>
    </p:spTree>
    <p:extLst>
      <p:ext uri="{BB962C8B-B14F-4D97-AF65-F5344CB8AC3E}">
        <p14:creationId xmlns:p14="http://schemas.microsoft.com/office/powerpoint/2010/main" val="3897599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B5028B2D-AE2C-4E17-9C3C-7D3B6B976D2E}"/>
              </a:ext>
            </a:extLst>
          </p:cNvPr>
          <p:cNvSpPr>
            <a:spLocks noGrp="1"/>
          </p:cNvSpPr>
          <p:nvPr>
            <p:ph type="dt" idx="10"/>
          </p:nvPr>
        </p:nvSpPr>
        <p:spPr/>
        <p:txBody>
          <a:bodyPr/>
          <a:lstStyle/>
          <a:p>
            <a:fld id="{EFE79153-087B-4542-B8D7-850D8C98574B}" type="datetime1">
              <a:rPr lang="en-US" smtClean="0"/>
              <a:t>2/6/2019</a:t>
            </a:fld>
            <a:endParaRPr lang="en-US"/>
          </a:p>
        </p:txBody>
      </p:sp>
      <p:sp>
        <p:nvSpPr>
          <p:cNvPr id="3" name="Footer Placeholder 2">
            <a:extLst>
              <a:ext uri="{FF2B5EF4-FFF2-40B4-BE49-F238E27FC236}">
                <a16:creationId xmlns:a16="http://schemas.microsoft.com/office/drawing/2014/main" id="{9AED6BD6-F299-49EF-A0E6-9139EEE91D7C}"/>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05784785-3699-42DC-8797-597776DCB3A5}"/>
              </a:ext>
            </a:extLst>
          </p:cNvPr>
          <p:cNvSpPr>
            <a:spLocks noGrp="1"/>
          </p:cNvSpPr>
          <p:nvPr>
            <p:ph type="hdr" sz="quarter" idx="12"/>
          </p:nvPr>
        </p:nvSpPr>
        <p:spPr/>
        <p:txBody>
          <a:bodyPr/>
          <a:lstStyle/>
          <a:p>
            <a:r>
              <a:rPr lang="en-US"/>
              <a:t>Jim McGowan, Th.D. - Session 4 - History of Biblical Dispensationalism</a:t>
            </a:r>
          </a:p>
        </p:txBody>
      </p:sp>
    </p:spTree>
    <p:extLst>
      <p:ext uri="{BB962C8B-B14F-4D97-AF65-F5344CB8AC3E}">
        <p14:creationId xmlns:p14="http://schemas.microsoft.com/office/powerpoint/2010/main" val="3627063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14</a:t>
            </a:fld>
            <a:endParaRPr lang="en-US"/>
          </a:p>
        </p:txBody>
      </p:sp>
    </p:spTree>
    <p:extLst>
      <p:ext uri="{BB962C8B-B14F-4D97-AF65-F5344CB8AC3E}">
        <p14:creationId xmlns:p14="http://schemas.microsoft.com/office/powerpoint/2010/main" val="1971407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15</a:t>
            </a:fld>
            <a:endParaRPr lang="en-US"/>
          </a:p>
        </p:txBody>
      </p:sp>
    </p:spTree>
    <p:extLst>
      <p:ext uri="{BB962C8B-B14F-4D97-AF65-F5344CB8AC3E}">
        <p14:creationId xmlns:p14="http://schemas.microsoft.com/office/powerpoint/2010/main" val="2869871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16</a:t>
            </a:fld>
            <a:endParaRPr lang="en-US"/>
          </a:p>
        </p:txBody>
      </p:sp>
    </p:spTree>
    <p:extLst>
      <p:ext uri="{BB962C8B-B14F-4D97-AF65-F5344CB8AC3E}">
        <p14:creationId xmlns:p14="http://schemas.microsoft.com/office/powerpoint/2010/main" val="2425168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17</a:t>
            </a:fld>
            <a:endParaRPr lang="en-US"/>
          </a:p>
        </p:txBody>
      </p:sp>
    </p:spTree>
    <p:extLst>
      <p:ext uri="{BB962C8B-B14F-4D97-AF65-F5344CB8AC3E}">
        <p14:creationId xmlns:p14="http://schemas.microsoft.com/office/powerpoint/2010/main" val="3365616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18</a:t>
            </a:fld>
            <a:endParaRPr lang="en-US"/>
          </a:p>
        </p:txBody>
      </p:sp>
    </p:spTree>
    <p:extLst>
      <p:ext uri="{BB962C8B-B14F-4D97-AF65-F5344CB8AC3E}">
        <p14:creationId xmlns:p14="http://schemas.microsoft.com/office/powerpoint/2010/main" val="205969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D7C455F3-819D-4FB7-982C-AC10D8A326E5}"/>
              </a:ext>
            </a:extLst>
          </p:cNvPr>
          <p:cNvSpPr>
            <a:spLocks noGrp="1"/>
          </p:cNvSpPr>
          <p:nvPr>
            <p:ph type="dt" idx="10"/>
          </p:nvPr>
        </p:nvSpPr>
        <p:spPr/>
        <p:txBody>
          <a:bodyPr/>
          <a:lstStyle/>
          <a:p>
            <a:fld id="{87FCC9C6-A4D4-4E23-8E99-A5C5F6BFD2C5}" type="datetime1">
              <a:rPr lang="en-US" smtClean="0"/>
              <a:t>2/6/2019</a:t>
            </a:fld>
            <a:endParaRPr lang="en-US"/>
          </a:p>
        </p:txBody>
      </p:sp>
      <p:sp>
        <p:nvSpPr>
          <p:cNvPr id="3" name="Footer Placeholder 2">
            <a:extLst>
              <a:ext uri="{FF2B5EF4-FFF2-40B4-BE49-F238E27FC236}">
                <a16:creationId xmlns:a16="http://schemas.microsoft.com/office/drawing/2014/main" id="{FA6625F6-8E14-4B33-9FBE-45C5A8E947D2}"/>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ACDDF59A-0A5E-42D4-93C1-583B7D9813F5}"/>
              </a:ext>
            </a:extLst>
          </p:cNvPr>
          <p:cNvSpPr>
            <a:spLocks noGrp="1"/>
          </p:cNvSpPr>
          <p:nvPr>
            <p:ph type="hdr" sz="quarter" idx="12"/>
          </p:nvPr>
        </p:nvSpPr>
        <p:spPr/>
        <p:txBody>
          <a:bodyPr/>
          <a:lstStyle/>
          <a:p>
            <a:r>
              <a:rPr lang="en-US"/>
              <a:t>Jim McGowan, Th.D. - Session 4 - History of Biblical Dispensationalism</a:t>
            </a:r>
          </a:p>
        </p:txBody>
      </p:sp>
    </p:spTree>
    <p:extLst>
      <p:ext uri="{BB962C8B-B14F-4D97-AF65-F5344CB8AC3E}">
        <p14:creationId xmlns:p14="http://schemas.microsoft.com/office/powerpoint/2010/main" val="2490869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C733870C-2EC0-4BB6-B146-23714632E613}"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593BF39D-59FE-4703-8D79-4FF36B8C7479}" type="slidenum">
              <a:rPr lang="en-US" smtClean="0"/>
              <a:t>2</a:t>
            </a:fld>
            <a:endParaRPr lang="en-US"/>
          </a:p>
        </p:txBody>
      </p:sp>
    </p:spTree>
    <p:extLst>
      <p:ext uri="{BB962C8B-B14F-4D97-AF65-F5344CB8AC3E}">
        <p14:creationId xmlns:p14="http://schemas.microsoft.com/office/powerpoint/2010/main" val="2167724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20</a:t>
            </a:fld>
            <a:endParaRPr lang="en-US"/>
          </a:p>
        </p:txBody>
      </p:sp>
    </p:spTree>
    <p:extLst>
      <p:ext uri="{BB962C8B-B14F-4D97-AF65-F5344CB8AC3E}">
        <p14:creationId xmlns:p14="http://schemas.microsoft.com/office/powerpoint/2010/main" val="100666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21</a:t>
            </a:fld>
            <a:endParaRPr lang="en-US"/>
          </a:p>
        </p:txBody>
      </p:sp>
    </p:spTree>
    <p:extLst>
      <p:ext uri="{BB962C8B-B14F-4D97-AF65-F5344CB8AC3E}">
        <p14:creationId xmlns:p14="http://schemas.microsoft.com/office/powerpoint/2010/main" val="1509436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22</a:t>
            </a:fld>
            <a:endParaRPr lang="en-US"/>
          </a:p>
        </p:txBody>
      </p:sp>
    </p:spTree>
    <p:extLst>
      <p:ext uri="{BB962C8B-B14F-4D97-AF65-F5344CB8AC3E}">
        <p14:creationId xmlns:p14="http://schemas.microsoft.com/office/powerpoint/2010/main" val="4235487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23</a:t>
            </a:fld>
            <a:endParaRPr lang="en-US"/>
          </a:p>
        </p:txBody>
      </p:sp>
    </p:spTree>
    <p:extLst>
      <p:ext uri="{BB962C8B-B14F-4D97-AF65-F5344CB8AC3E}">
        <p14:creationId xmlns:p14="http://schemas.microsoft.com/office/powerpoint/2010/main" val="598808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24</a:t>
            </a:fld>
            <a:endParaRPr lang="en-US"/>
          </a:p>
        </p:txBody>
      </p:sp>
    </p:spTree>
    <p:extLst>
      <p:ext uri="{BB962C8B-B14F-4D97-AF65-F5344CB8AC3E}">
        <p14:creationId xmlns:p14="http://schemas.microsoft.com/office/powerpoint/2010/main" val="3690208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25</a:t>
            </a:fld>
            <a:endParaRPr lang="en-US"/>
          </a:p>
        </p:txBody>
      </p:sp>
    </p:spTree>
    <p:extLst>
      <p:ext uri="{BB962C8B-B14F-4D97-AF65-F5344CB8AC3E}">
        <p14:creationId xmlns:p14="http://schemas.microsoft.com/office/powerpoint/2010/main" val="4019333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26</a:t>
            </a:fld>
            <a:endParaRPr lang="en-US"/>
          </a:p>
        </p:txBody>
      </p:sp>
    </p:spTree>
    <p:extLst>
      <p:ext uri="{BB962C8B-B14F-4D97-AF65-F5344CB8AC3E}">
        <p14:creationId xmlns:p14="http://schemas.microsoft.com/office/powerpoint/2010/main" val="257253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27</a:t>
            </a:fld>
            <a:endParaRPr lang="en-US"/>
          </a:p>
        </p:txBody>
      </p:sp>
    </p:spTree>
    <p:extLst>
      <p:ext uri="{BB962C8B-B14F-4D97-AF65-F5344CB8AC3E}">
        <p14:creationId xmlns:p14="http://schemas.microsoft.com/office/powerpoint/2010/main" val="1852478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28</a:t>
            </a:fld>
            <a:endParaRPr lang="en-US"/>
          </a:p>
        </p:txBody>
      </p:sp>
    </p:spTree>
    <p:extLst>
      <p:ext uri="{BB962C8B-B14F-4D97-AF65-F5344CB8AC3E}">
        <p14:creationId xmlns:p14="http://schemas.microsoft.com/office/powerpoint/2010/main" val="2366959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29</a:t>
            </a:fld>
            <a:endParaRPr lang="en-US"/>
          </a:p>
        </p:txBody>
      </p:sp>
    </p:spTree>
    <p:extLst>
      <p:ext uri="{BB962C8B-B14F-4D97-AF65-F5344CB8AC3E}">
        <p14:creationId xmlns:p14="http://schemas.microsoft.com/office/powerpoint/2010/main" val="141258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fld id="{42CC6105-074C-4AD3-B185-1699721B3CC0}" type="datetime1">
              <a:rPr lang="en-US" smtClean="0"/>
              <a:t>2/6/2019</a:t>
            </a:fld>
            <a:endParaRPr lang="en-US"/>
          </a:p>
        </p:txBody>
      </p:sp>
      <p:sp>
        <p:nvSpPr>
          <p:cNvPr id="10" name="Footer Placeholder 9">
            <a:extLst>
              <a:ext uri="{FF2B5EF4-FFF2-40B4-BE49-F238E27FC236}">
                <a16:creationId xmlns:a16="http://schemas.microsoft.com/office/drawing/2014/main" id="{A3CD1F21-7392-46DD-A2AB-56288D5BF8C3}"/>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CDD0E6E4-0CFF-413D-8B94-A5FFA7C64BAB}"/>
              </a:ext>
            </a:extLst>
          </p:cNvPr>
          <p:cNvSpPr>
            <a:spLocks noGrp="1"/>
          </p:cNvSpPr>
          <p:nvPr>
            <p:ph type="sldNum" sz="quarter" idx="5"/>
          </p:nvPr>
        </p:nvSpPr>
        <p:spPr/>
        <p:txBody>
          <a:bodyPr/>
          <a:lstStyle/>
          <a:p>
            <a:fld id="{593BF39D-59FE-4703-8D79-4FF36B8C7479}" type="slidenum">
              <a:rPr lang="en-US" smtClean="0"/>
              <a:t>3</a:t>
            </a:fld>
            <a:endParaRPr lang="en-US"/>
          </a:p>
        </p:txBody>
      </p:sp>
      <p:sp>
        <p:nvSpPr>
          <p:cNvPr id="12" name="Header Placeholder 11">
            <a:extLst>
              <a:ext uri="{FF2B5EF4-FFF2-40B4-BE49-F238E27FC236}">
                <a16:creationId xmlns:a16="http://schemas.microsoft.com/office/drawing/2014/main" id="{F8A3F729-3252-4F78-B945-6C4DDB004D56}"/>
              </a:ext>
            </a:extLst>
          </p:cNvPr>
          <p:cNvSpPr>
            <a:spLocks noGrp="1"/>
          </p:cNvSpPr>
          <p:nvPr>
            <p:ph type="hdr" sz="quarter"/>
          </p:nvPr>
        </p:nvSpPr>
        <p:spPr/>
        <p:txBody>
          <a:bodyPr/>
          <a:lstStyle/>
          <a:p>
            <a:r>
              <a:rPr lang="en-US"/>
              <a:t>Jim McGowan, Th.D. - Session 4 - History of Biblical Dispensationalism</a:t>
            </a:r>
            <a:endParaRPr lang="en-US" dirty="0"/>
          </a:p>
        </p:txBody>
      </p:sp>
    </p:spTree>
    <p:extLst>
      <p:ext uri="{BB962C8B-B14F-4D97-AF65-F5344CB8AC3E}">
        <p14:creationId xmlns:p14="http://schemas.microsoft.com/office/powerpoint/2010/main" val="2821012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30</a:t>
            </a:fld>
            <a:endParaRPr lang="en-US"/>
          </a:p>
        </p:txBody>
      </p:sp>
    </p:spTree>
    <p:extLst>
      <p:ext uri="{BB962C8B-B14F-4D97-AF65-F5344CB8AC3E}">
        <p14:creationId xmlns:p14="http://schemas.microsoft.com/office/powerpoint/2010/main" val="7920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31</a:t>
            </a:fld>
            <a:endParaRPr lang="en-US"/>
          </a:p>
        </p:txBody>
      </p:sp>
    </p:spTree>
    <p:extLst>
      <p:ext uri="{BB962C8B-B14F-4D97-AF65-F5344CB8AC3E}">
        <p14:creationId xmlns:p14="http://schemas.microsoft.com/office/powerpoint/2010/main" val="523188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32</a:t>
            </a:fld>
            <a:endParaRPr lang="en-US"/>
          </a:p>
        </p:txBody>
      </p:sp>
    </p:spTree>
    <p:extLst>
      <p:ext uri="{BB962C8B-B14F-4D97-AF65-F5344CB8AC3E}">
        <p14:creationId xmlns:p14="http://schemas.microsoft.com/office/powerpoint/2010/main" val="3791331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33</a:t>
            </a:fld>
            <a:endParaRPr lang="en-US"/>
          </a:p>
        </p:txBody>
      </p:sp>
    </p:spTree>
    <p:extLst>
      <p:ext uri="{BB962C8B-B14F-4D97-AF65-F5344CB8AC3E}">
        <p14:creationId xmlns:p14="http://schemas.microsoft.com/office/powerpoint/2010/main" val="2718008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34</a:t>
            </a:fld>
            <a:endParaRPr lang="en-US"/>
          </a:p>
        </p:txBody>
      </p:sp>
    </p:spTree>
    <p:extLst>
      <p:ext uri="{BB962C8B-B14F-4D97-AF65-F5344CB8AC3E}">
        <p14:creationId xmlns:p14="http://schemas.microsoft.com/office/powerpoint/2010/main" val="2511801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35</a:t>
            </a:fld>
            <a:endParaRPr lang="en-US"/>
          </a:p>
        </p:txBody>
      </p:sp>
    </p:spTree>
    <p:extLst>
      <p:ext uri="{BB962C8B-B14F-4D97-AF65-F5344CB8AC3E}">
        <p14:creationId xmlns:p14="http://schemas.microsoft.com/office/powerpoint/2010/main" val="2144230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36</a:t>
            </a:fld>
            <a:endParaRPr lang="en-US"/>
          </a:p>
        </p:txBody>
      </p:sp>
    </p:spTree>
    <p:extLst>
      <p:ext uri="{BB962C8B-B14F-4D97-AF65-F5344CB8AC3E}">
        <p14:creationId xmlns:p14="http://schemas.microsoft.com/office/powerpoint/2010/main" val="25806927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37</a:t>
            </a:fld>
            <a:endParaRPr lang="en-US"/>
          </a:p>
        </p:txBody>
      </p:sp>
    </p:spTree>
    <p:extLst>
      <p:ext uri="{BB962C8B-B14F-4D97-AF65-F5344CB8AC3E}">
        <p14:creationId xmlns:p14="http://schemas.microsoft.com/office/powerpoint/2010/main" val="624816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b="1" dirty="0"/>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6D61D71D-4C41-40B5-88CB-EAD6B3970A1C}"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38</a:t>
            </a:fld>
            <a:endParaRPr lang="en-US"/>
          </a:p>
        </p:txBody>
      </p:sp>
    </p:spTree>
    <p:extLst>
      <p:ext uri="{BB962C8B-B14F-4D97-AF65-F5344CB8AC3E}">
        <p14:creationId xmlns:p14="http://schemas.microsoft.com/office/powerpoint/2010/main" val="811085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85372" indent="-302066" eaLnBrk="0" hangingPunct="0">
              <a:defRPr sz="2500">
                <a:solidFill>
                  <a:schemeClr val="tx1"/>
                </a:solidFill>
                <a:latin typeface="Times New Roman" panose="02020603050405020304" pitchFamily="18" charset="0"/>
              </a:defRPr>
            </a:lvl2pPr>
            <a:lvl3pPr marL="1208265" indent="-241653" eaLnBrk="0" hangingPunct="0">
              <a:defRPr sz="2500">
                <a:solidFill>
                  <a:schemeClr val="tx1"/>
                </a:solidFill>
                <a:latin typeface="Times New Roman" panose="02020603050405020304" pitchFamily="18" charset="0"/>
              </a:defRPr>
            </a:lvl3pPr>
            <a:lvl4pPr marL="1691571" indent="-241653" eaLnBrk="0" hangingPunct="0">
              <a:defRPr sz="2500">
                <a:solidFill>
                  <a:schemeClr val="tx1"/>
                </a:solidFill>
                <a:latin typeface="Times New Roman" panose="02020603050405020304" pitchFamily="18" charset="0"/>
              </a:defRPr>
            </a:lvl4pPr>
            <a:lvl5pPr marL="2174878" indent="-241653" eaLnBrk="0" hangingPunct="0">
              <a:defRPr sz="2500">
                <a:solidFill>
                  <a:schemeClr val="tx1"/>
                </a:solidFill>
                <a:latin typeface="Times New Roman" panose="02020603050405020304" pitchFamily="18" charset="0"/>
              </a:defRPr>
            </a:lvl5pPr>
            <a:lvl6pPr marL="2658184" indent="-241653" eaLnBrk="0" fontAlgn="base" hangingPunct="0">
              <a:spcBef>
                <a:spcPct val="0"/>
              </a:spcBef>
              <a:spcAft>
                <a:spcPct val="0"/>
              </a:spcAft>
              <a:defRPr sz="2500">
                <a:solidFill>
                  <a:schemeClr val="tx1"/>
                </a:solidFill>
                <a:latin typeface="Times New Roman" panose="02020603050405020304" pitchFamily="18" charset="0"/>
              </a:defRPr>
            </a:lvl6pPr>
            <a:lvl7pPr marL="3141490" indent="-241653" eaLnBrk="0" fontAlgn="base" hangingPunct="0">
              <a:spcBef>
                <a:spcPct val="0"/>
              </a:spcBef>
              <a:spcAft>
                <a:spcPct val="0"/>
              </a:spcAft>
              <a:defRPr sz="2500">
                <a:solidFill>
                  <a:schemeClr val="tx1"/>
                </a:solidFill>
                <a:latin typeface="Times New Roman" panose="02020603050405020304" pitchFamily="18" charset="0"/>
              </a:defRPr>
            </a:lvl7pPr>
            <a:lvl8pPr marL="3624796" indent="-241653" eaLnBrk="0" fontAlgn="base" hangingPunct="0">
              <a:spcBef>
                <a:spcPct val="0"/>
              </a:spcBef>
              <a:spcAft>
                <a:spcPct val="0"/>
              </a:spcAft>
              <a:defRPr sz="2500">
                <a:solidFill>
                  <a:schemeClr val="tx1"/>
                </a:solidFill>
                <a:latin typeface="Times New Roman" panose="02020603050405020304" pitchFamily="18" charset="0"/>
              </a:defRPr>
            </a:lvl8pPr>
            <a:lvl9pPr marL="4108102" indent="-241653"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E66E85B8-20B6-4F9D-8463-B51583D8F9E0}" type="slidenum">
              <a:rPr lang="en-US" altLang="en-US" sz="1300">
                <a:latin typeface="Calibri" panose="020F0502020204030204" pitchFamily="34" charset="0"/>
              </a:rPr>
              <a:pPr eaLnBrk="1" hangingPunct="1"/>
              <a:t>39</a:t>
            </a:fld>
            <a:endParaRPr lang="en-US" altLang="en-US" sz="1300" dirty="0">
              <a:latin typeface="Calibri" panose="020F0502020204030204" pitchFamily="34" charset="0"/>
            </a:endParaRPr>
          </a:p>
        </p:txBody>
      </p:sp>
      <p:sp>
        <p:nvSpPr>
          <p:cNvPr id="2" name="Date Placeholder 1">
            <a:extLst>
              <a:ext uri="{FF2B5EF4-FFF2-40B4-BE49-F238E27FC236}">
                <a16:creationId xmlns:a16="http://schemas.microsoft.com/office/drawing/2014/main" id="{20DCBA64-CE18-414D-9084-4F77EAD6C372}"/>
              </a:ext>
            </a:extLst>
          </p:cNvPr>
          <p:cNvSpPr>
            <a:spLocks noGrp="1"/>
          </p:cNvSpPr>
          <p:nvPr>
            <p:ph type="dt" idx="10"/>
          </p:nvPr>
        </p:nvSpPr>
        <p:spPr/>
        <p:txBody>
          <a:bodyPr/>
          <a:lstStyle/>
          <a:p>
            <a:fld id="{ED83D409-5DAB-4DF1-A9EF-1F50640AD4A4}" type="datetime1">
              <a:rPr lang="en-US" smtClean="0"/>
              <a:t>2/6/2019</a:t>
            </a:fld>
            <a:endParaRPr lang="en-US"/>
          </a:p>
        </p:txBody>
      </p:sp>
      <p:sp>
        <p:nvSpPr>
          <p:cNvPr id="3" name="Footer Placeholder 2">
            <a:extLst>
              <a:ext uri="{FF2B5EF4-FFF2-40B4-BE49-F238E27FC236}">
                <a16:creationId xmlns:a16="http://schemas.microsoft.com/office/drawing/2014/main" id="{C63C5782-5056-4143-8514-C55E7A94ED1E}"/>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CCB8D69C-8673-46AF-BA27-7871AAC5FCA9}"/>
              </a:ext>
            </a:extLst>
          </p:cNvPr>
          <p:cNvSpPr>
            <a:spLocks noGrp="1"/>
          </p:cNvSpPr>
          <p:nvPr>
            <p:ph type="hdr" sz="quarter" idx="12"/>
          </p:nvPr>
        </p:nvSpPr>
        <p:spPr/>
        <p:txBody>
          <a:bodyPr/>
          <a:lstStyle/>
          <a:p>
            <a:r>
              <a:rPr lang="en-US"/>
              <a:t>Jim McGowan, Th.D. - Session 4 - History of Biblical Dispensationalism</a:t>
            </a:r>
          </a:p>
        </p:txBody>
      </p:sp>
    </p:spTree>
    <p:extLst>
      <p:ext uri="{BB962C8B-B14F-4D97-AF65-F5344CB8AC3E}">
        <p14:creationId xmlns:p14="http://schemas.microsoft.com/office/powerpoint/2010/main" val="369586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fld id="{F0C807FF-3AAC-47CE-B1D3-E114020D9F1D}" type="datetime1">
              <a:rPr lang="en-US" smtClean="0"/>
              <a:t>2/6/2019</a:t>
            </a:fld>
            <a:endParaRPr lang="en-US"/>
          </a:p>
        </p:txBody>
      </p:sp>
      <p:sp>
        <p:nvSpPr>
          <p:cNvPr id="10" name="Footer Placeholder 9">
            <a:extLst>
              <a:ext uri="{FF2B5EF4-FFF2-40B4-BE49-F238E27FC236}">
                <a16:creationId xmlns:a16="http://schemas.microsoft.com/office/drawing/2014/main" id="{E22FC4DA-5EE1-4989-8EF2-8C32205E0A09}"/>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0335A846-E8C0-4701-B74F-52AB24C79E38}"/>
              </a:ext>
            </a:extLst>
          </p:cNvPr>
          <p:cNvSpPr>
            <a:spLocks noGrp="1"/>
          </p:cNvSpPr>
          <p:nvPr>
            <p:ph type="sldNum" sz="quarter" idx="5"/>
          </p:nvPr>
        </p:nvSpPr>
        <p:spPr/>
        <p:txBody>
          <a:bodyPr/>
          <a:lstStyle/>
          <a:p>
            <a:fld id="{593BF39D-59FE-4703-8D79-4FF36B8C7479}" type="slidenum">
              <a:rPr lang="en-US" smtClean="0"/>
              <a:t>4</a:t>
            </a:fld>
            <a:endParaRPr lang="en-US"/>
          </a:p>
        </p:txBody>
      </p:sp>
      <p:sp>
        <p:nvSpPr>
          <p:cNvPr id="12" name="Header Placeholder 11">
            <a:extLst>
              <a:ext uri="{FF2B5EF4-FFF2-40B4-BE49-F238E27FC236}">
                <a16:creationId xmlns:a16="http://schemas.microsoft.com/office/drawing/2014/main" id="{9CBE2954-C3D1-4B6A-BB33-0ECC75561F2C}"/>
              </a:ext>
            </a:extLst>
          </p:cNvPr>
          <p:cNvSpPr>
            <a:spLocks noGrp="1"/>
          </p:cNvSpPr>
          <p:nvPr>
            <p:ph type="hdr" sz="quarter"/>
          </p:nvPr>
        </p:nvSpPr>
        <p:spPr/>
        <p:txBody>
          <a:bodyPr/>
          <a:lstStyle/>
          <a:p>
            <a:r>
              <a:rPr lang="en-US"/>
              <a:t>Jim McGowan, Th.D. - Session 4 - History of Biblical Dispensationalism</a:t>
            </a:r>
            <a:endParaRPr lang="en-US" dirty="0"/>
          </a:p>
        </p:txBody>
      </p:sp>
    </p:spTree>
    <p:extLst>
      <p:ext uri="{BB962C8B-B14F-4D97-AF65-F5344CB8AC3E}">
        <p14:creationId xmlns:p14="http://schemas.microsoft.com/office/powerpoint/2010/main" val="16632343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Date Placeholder 1">
            <a:extLst>
              <a:ext uri="{FF2B5EF4-FFF2-40B4-BE49-F238E27FC236}">
                <a16:creationId xmlns:a16="http://schemas.microsoft.com/office/drawing/2014/main" id="{3345DEBC-F221-4A62-B278-DBE2401865F7}"/>
              </a:ext>
            </a:extLst>
          </p:cNvPr>
          <p:cNvSpPr>
            <a:spLocks noGrp="1"/>
          </p:cNvSpPr>
          <p:nvPr>
            <p:ph type="dt" idx="10"/>
          </p:nvPr>
        </p:nvSpPr>
        <p:spPr/>
        <p:txBody>
          <a:bodyPr/>
          <a:lstStyle/>
          <a:p>
            <a:fld id="{D06A4AAE-CBA2-466D-B242-66F073BD47C6}" type="datetime1">
              <a:rPr lang="en-US" smtClean="0"/>
              <a:t>2/6/2019</a:t>
            </a:fld>
            <a:endParaRPr lang="en-US"/>
          </a:p>
        </p:txBody>
      </p:sp>
      <p:sp>
        <p:nvSpPr>
          <p:cNvPr id="3" name="Footer Placeholder 2">
            <a:extLst>
              <a:ext uri="{FF2B5EF4-FFF2-40B4-BE49-F238E27FC236}">
                <a16:creationId xmlns:a16="http://schemas.microsoft.com/office/drawing/2014/main" id="{D6DBC2F5-CF91-401E-8311-659C947C3192}"/>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ACCEB3EA-6EB5-44E9-87D6-B5A993B04B00}"/>
              </a:ext>
            </a:extLst>
          </p:cNvPr>
          <p:cNvSpPr>
            <a:spLocks noGrp="1"/>
          </p:cNvSpPr>
          <p:nvPr>
            <p:ph type="hdr" sz="quarter" idx="12"/>
          </p:nvPr>
        </p:nvSpPr>
        <p:spPr/>
        <p:txBody>
          <a:bodyPr/>
          <a:lstStyle/>
          <a:p>
            <a:r>
              <a:rPr lang="en-US"/>
              <a:t>Jim McGowan, Th.D. - Session 4 - History of Biblical Dispensationalism</a:t>
            </a:r>
          </a:p>
        </p:txBody>
      </p:sp>
    </p:spTree>
    <p:extLst>
      <p:ext uri="{BB962C8B-B14F-4D97-AF65-F5344CB8AC3E}">
        <p14:creationId xmlns:p14="http://schemas.microsoft.com/office/powerpoint/2010/main" val="4327172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b="1" dirty="0"/>
              <a:t>The sin nature rebels against the discipline and correction and boundaries contained in God’s Word. – The Burger King Mentality…  I want my fancy tickled.  This is what the Jews in Alexandria faced…they wanted to be relevant and accepted by the majority. Relevance rules over meaning!  Application trumps interpretation!  Authorial intent is discarded.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Howard Hendricks – </a:t>
            </a:r>
            <a:r>
              <a:rPr lang="en-US" altLang="en-US" b="1" i="1" dirty="0"/>
              <a:t>“Anyone can be relevant if they don’t care about being Biblical.</a:t>
            </a:r>
          </a:p>
          <a:p>
            <a:endParaRPr lang="en-US" altLang="en-US" dirty="0"/>
          </a:p>
          <a:p>
            <a:endParaRPr lang="en-US" altLang="en-US" dirty="0"/>
          </a:p>
        </p:txBody>
      </p:sp>
      <p:sp>
        <p:nvSpPr>
          <p:cNvPr id="2" name="Date Placeholder 1">
            <a:extLst>
              <a:ext uri="{FF2B5EF4-FFF2-40B4-BE49-F238E27FC236}">
                <a16:creationId xmlns:a16="http://schemas.microsoft.com/office/drawing/2014/main" id="{770AA734-B691-4877-A827-B3A4EFD6A81D}"/>
              </a:ext>
            </a:extLst>
          </p:cNvPr>
          <p:cNvSpPr>
            <a:spLocks noGrp="1"/>
          </p:cNvSpPr>
          <p:nvPr>
            <p:ph type="dt" idx="10"/>
          </p:nvPr>
        </p:nvSpPr>
        <p:spPr/>
        <p:txBody>
          <a:bodyPr/>
          <a:lstStyle/>
          <a:p>
            <a:fld id="{271529A5-FBAA-44D0-A593-56C1DB6C7C17}" type="datetime1">
              <a:rPr lang="en-US" smtClean="0"/>
              <a:t>2/6/2019</a:t>
            </a:fld>
            <a:endParaRPr lang="en-US"/>
          </a:p>
        </p:txBody>
      </p:sp>
      <p:sp>
        <p:nvSpPr>
          <p:cNvPr id="3" name="Footer Placeholder 2">
            <a:extLst>
              <a:ext uri="{FF2B5EF4-FFF2-40B4-BE49-F238E27FC236}">
                <a16:creationId xmlns:a16="http://schemas.microsoft.com/office/drawing/2014/main" id="{F34838B3-3309-4BDB-A525-149AA21D979E}"/>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B5ED8EE9-A23B-49AE-9A2B-BC3E3D8E3F05}"/>
              </a:ext>
            </a:extLst>
          </p:cNvPr>
          <p:cNvSpPr>
            <a:spLocks noGrp="1"/>
          </p:cNvSpPr>
          <p:nvPr>
            <p:ph type="hdr" sz="quarter" idx="12"/>
          </p:nvPr>
        </p:nvSpPr>
        <p:spPr/>
        <p:txBody>
          <a:bodyPr/>
          <a:lstStyle/>
          <a:p>
            <a:r>
              <a:rPr lang="en-US"/>
              <a:t>Jim McGowan, Th.D. - Session 4 - History of Biblical Dispensationalism</a:t>
            </a:r>
          </a:p>
        </p:txBody>
      </p:sp>
    </p:spTree>
    <p:extLst>
      <p:ext uri="{BB962C8B-B14F-4D97-AF65-F5344CB8AC3E}">
        <p14:creationId xmlns:p14="http://schemas.microsoft.com/office/powerpoint/2010/main" val="3417552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42</a:t>
            </a:fld>
            <a:endParaRPr lang="en-US"/>
          </a:p>
        </p:txBody>
      </p:sp>
    </p:spTree>
    <p:extLst>
      <p:ext uri="{BB962C8B-B14F-4D97-AF65-F5344CB8AC3E}">
        <p14:creationId xmlns:p14="http://schemas.microsoft.com/office/powerpoint/2010/main" val="2337689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 Pragmaticism – what’s the easiest way to get what I want without Biblical restrictions?  Self-help.  Submitting the Scriptures to the scrutiny of the World rather than Submitting the World to the scrutiny of the Scriptures!  </a:t>
            </a:r>
          </a:p>
          <a:p>
            <a:endParaRPr lang="en-US" altLang="en-US" dirty="0"/>
          </a:p>
        </p:txBody>
      </p:sp>
      <p:sp>
        <p:nvSpPr>
          <p:cNvPr id="2" name="Date Placeholder 1">
            <a:extLst>
              <a:ext uri="{FF2B5EF4-FFF2-40B4-BE49-F238E27FC236}">
                <a16:creationId xmlns:a16="http://schemas.microsoft.com/office/drawing/2014/main" id="{770AA734-B691-4877-A827-B3A4EFD6A81D}"/>
              </a:ext>
            </a:extLst>
          </p:cNvPr>
          <p:cNvSpPr>
            <a:spLocks noGrp="1"/>
          </p:cNvSpPr>
          <p:nvPr>
            <p:ph type="dt" idx="10"/>
          </p:nvPr>
        </p:nvSpPr>
        <p:spPr/>
        <p:txBody>
          <a:bodyPr/>
          <a:lstStyle/>
          <a:p>
            <a:fld id="{271529A5-FBAA-44D0-A593-56C1DB6C7C17}" type="datetime1">
              <a:rPr lang="en-US" smtClean="0"/>
              <a:t>2/6/2019</a:t>
            </a:fld>
            <a:endParaRPr lang="en-US"/>
          </a:p>
        </p:txBody>
      </p:sp>
      <p:sp>
        <p:nvSpPr>
          <p:cNvPr id="3" name="Footer Placeholder 2">
            <a:extLst>
              <a:ext uri="{FF2B5EF4-FFF2-40B4-BE49-F238E27FC236}">
                <a16:creationId xmlns:a16="http://schemas.microsoft.com/office/drawing/2014/main" id="{F34838B3-3309-4BDB-A525-149AA21D979E}"/>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B5ED8EE9-A23B-49AE-9A2B-BC3E3D8E3F05}"/>
              </a:ext>
            </a:extLst>
          </p:cNvPr>
          <p:cNvSpPr>
            <a:spLocks noGrp="1"/>
          </p:cNvSpPr>
          <p:nvPr>
            <p:ph type="hdr" sz="quarter" idx="12"/>
          </p:nvPr>
        </p:nvSpPr>
        <p:spPr/>
        <p:txBody>
          <a:bodyPr/>
          <a:lstStyle/>
          <a:p>
            <a:r>
              <a:rPr lang="en-US"/>
              <a:t>Jim McGowan, Th.D. - Session 4 - History of Biblical Dispensationalism</a:t>
            </a:r>
          </a:p>
        </p:txBody>
      </p:sp>
    </p:spTree>
    <p:extLst>
      <p:ext uri="{BB962C8B-B14F-4D97-AF65-F5344CB8AC3E}">
        <p14:creationId xmlns:p14="http://schemas.microsoft.com/office/powerpoint/2010/main" val="21095225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44</a:t>
            </a:fld>
            <a:endParaRPr lang="en-US"/>
          </a:p>
        </p:txBody>
      </p:sp>
    </p:spTree>
    <p:extLst>
      <p:ext uri="{BB962C8B-B14F-4D97-AF65-F5344CB8AC3E}">
        <p14:creationId xmlns:p14="http://schemas.microsoft.com/office/powerpoint/2010/main" val="2227959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45</a:t>
            </a:fld>
            <a:endParaRPr lang="en-US"/>
          </a:p>
        </p:txBody>
      </p:sp>
    </p:spTree>
    <p:extLst>
      <p:ext uri="{BB962C8B-B14F-4D97-AF65-F5344CB8AC3E}">
        <p14:creationId xmlns:p14="http://schemas.microsoft.com/office/powerpoint/2010/main" val="28623001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46</a:t>
            </a:fld>
            <a:endParaRPr lang="en-US"/>
          </a:p>
        </p:txBody>
      </p:sp>
    </p:spTree>
    <p:extLst>
      <p:ext uri="{BB962C8B-B14F-4D97-AF65-F5344CB8AC3E}">
        <p14:creationId xmlns:p14="http://schemas.microsoft.com/office/powerpoint/2010/main" val="4110678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Date Placeholder 1">
            <a:extLst>
              <a:ext uri="{FF2B5EF4-FFF2-40B4-BE49-F238E27FC236}">
                <a16:creationId xmlns:a16="http://schemas.microsoft.com/office/drawing/2014/main" id="{770AA734-B691-4877-A827-B3A4EFD6A81D}"/>
              </a:ext>
            </a:extLst>
          </p:cNvPr>
          <p:cNvSpPr>
            <a:spLocks noGrp="1"/>
          </p:cNvSpPr>
          <p:nvPr>
            <p:ph type="dt" idx="10"/>
          </p:nvPr>
        </p:nvSpPr>
        <p:spPr/>
        <p:txBody>
          <a:bodyPr/>
          <a:lstStyle/>
          <a:p>
            <a:fld id="{271529A5-FBAA-44D0-A593-56C1DB6C7C17}" type="datetime1">
              <a:rPr lang="en-US" smtClean="0"/>
              <a:t>2/6/2019</a:t>
            </a:fld>
            <a:endParaRPr lang="en-US"/>
          </a:p>
        </p:txBody>
      </p:sp>
      <p:sp>
        <p:nvSpPr>
          <p:cNvPr id="3" name="Footer Placeholder 2">
            <a:extLst>
              <a:ext uri="{FF2B5EF4-FFF2-40B4-BE49-F238E27FC236}">
                <a16:creationId xmlns:a16="http://schemas.microsoft.com/office/drawing/2014/main" id="{F34838B3-3309-4BDB-A525-149AA21D979E}"/>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B5ED8EE9-A23B-49AE-9A2B-BC3E3D8E3F05}"/>
              </a:ext>
            </a:extLst>
          </p:cNvPr>
          <p:cNvSpPr>
            <a:spLocks noGrp="1"/>
          </p:cNvSpPr>
          <p:nvPr>
            <p:ph type="hdr" sz="quarter" idx="12"/>
          </p:nvPr>
        </p:nvSpPr>
        <p:spPr/>
        <p:txBody>
          <a:bodyPr/>
          <a:lstStyle/>
          <a:p>
            <a:r>
              <a:rPr lang="en-US"/>
              <a:t>Jim McGowan, Th.D. - Session 4 - History of Biblical Dispensationalism</a:t>
            </a:r>
          </a:p>
        </p:txBody>
      </p:sp>
    </p:spTree>
    <p:extLst>
      <p:ext uri="{BB962C8B-B14F-4D97-AF65-F5344CB8AC3E}">
        <p14:creationId xmlns:p14="http://schemas.microsoft.com/office/powerpoint/2010/main" val="3471524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48</a:t>
            </a:fld>
            <a:endParaRPr lang="en-US"/>
          </a:p>
        </p:txBody>
      </p:sp>
    </p:spTree>
    <p:extLst>
      <p:ext uri="{BB962C8B-B14F-4D97-AF65-F5344CB8AC3E}">
        <p14:creationId xmlns:p14="http://schemas.microsoft.com/office/powerpoint/2010/main" val="40670190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Augustine of Hippo was once a Manichaean.  </a:t>
            </a:r>
            <a:r>
              <a:rPr lang="en-US" b="1" dirty="0"/>
              <a:t>Manichaeism</a:t>
            </a:r>
            <a:r>
              <a:rPr lang="en-US" dirty="0"/>
              <a:t> thrived between the third and seventh centuries. It was briefly the main rival to Christianity before the spread of Islam. </a:t>
            </a:r>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E7FE0A3E-2E56-4BA9-A7D6-CE16DD7ABE57}"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49</a:t>
            </a:fld>
            <a:endParaRPr lang="en-US"/>
          </a:p>
        </p:txBody>
      </p:sp>
    </p:spTree>
    <p:extLst>
      <p:ext uri="{BB962C8B-B14F-4D97-AF65-F5344CB8AC3E}">
        <p14:creationId xmlns:p14="http://schemas.microsoft.com/office/powerpoint/2010/main" val="3636378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fld id="{669BDB0D-A568-4E54-9348-2FA026187E2F}" type="datetime1">
              <a:rPr lang="en-US" smtClean="0"/>
              <a:t>2/6/2019</a:t>
            </a:fld>
            <a:endParaRPr lang="en-US"/>
          </a:p>
        </p:txBody>
      </p:sp>
      <p:sp>
        <p:nvSpPr>
          <p:cNvPr id="10" name="Footer Placeholder 9">
            <a:extLst>
              <a:ext uri="{FF2B5EF4-FFF2-40B4-BE49-F238E27FC236}">
                <a16:creationId xmlns:a16="http://schemas.microsoft.com/office/drawing/2014/main" id="{BBF43B78-B0EA-4BCC-AD06-73033EB796AB}"/>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168497E9-2506-4BB5-838C-3BE06872C92A}"/>
              </a:ext>
            </a:extLst>
          </p:cNvPr>
          <p:cNvSpPr>
            <a:spLocks noGrp="1"/>
          </p:cNvSpPr>
          <p:nvPr>
            <p:ph type="sldNum" sz="quarter" idx="5"/>
          </p:nvPr>
        </p:nvSpPr>
        <p:spPr/>
        <p:txBody>
          <a:bodyPr/>
          <a:lstStyle/>
          <a:p>
            <a:fld id="{593BF39D-59FE-4703-8D79-4FF36B8C7479}" type="slidenum">
              <a:rPr lang="en-US" smtClean="0"/>
              <a:t>5</a:t>
            </a:fld>
            <a:endParaRPr lang="en-US"/>
          </a:p>
        </p:txBody>
      </p:sp>
      <p:sp>
        <p:nvSpPr>
          <p:cNvPr id="12" name="Header Placeholder 11">
            <a:extLst>
              <a:ext uri="{FF2B5EF4-FFF2-40B4-BE49-F238E27FC236}">
                <a16:creationId xmlns:a16="http://schemas.microsoft.com/office/drawing/2014/main" id="{0BBE8BCC-0803-4B34-82C3-F51E7D4E6E35}"/>
              </a:ext>
            </a:extLst>
          </p:cNvPr>
          <p:cNvSpPr>
            <a:spLocks noGrp="1"/>
          </p:cNvSpPr>
          <p:nvPr>
            <p:ph type="hdr" sz="quarter"/>
          </p:nvPr>
        </p:nvSpPr>
        <p:spPr/>
        <p:txBody>
          <a:bodyPr/>
          <a:lstStyle/>
          <a:p>
            <a:r>
              <a:rPr lang="en-US"/>
              <a:t>Jim McGowan, Th.D. - Session 4 - History of Biblical Dispensationalism</a:t>
            </a:r>
            <a:endParaRPr lang="en-US" dirty="0"/>
          </a:p>
        </p:txBody>
      </p:sp>
    </p:spTree>
    <p:extLst>
      <p:ext uri="{BB962C8B-B14F-4D97-AF65-F5344CB8AC3E}">
        <p14:creationId xmlns:p14="http://schemas.microsoft.com/office/powerpoint/2010/main" val="18310003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Augustine of Hippo was once a Manichaean. </a:t>
            </a:r>
            <a:r>
              <a:rPr lang="en-US" b="1" dirty="0"/>
              <a:t>Manichaeism</a:t>
            </a:r>
            <a:r>
              <a:rPr lang="en-US" dirty="0"/>
              <a:t> thrived between the third and seventh centuries. It was briefly the main rival to Christianity before the spread of Islam. </a:t>
            </a:r>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2EE677B9-5671-4CD2-A515-6607EDE12FBE}"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50</a:t>
            </a:fld>
            <a:endParaRPr lang="en-US"/>
          </a:p>
        </p:txBody>
      </p:sp>
    </p:spTree>
    <p:extLst>
      <p:ext uri="{BB962C8B-B14F-4D97-AF65-F5344CB8AC3E}">
        <p14:creationId xmlns:p14="http://schemas.microsoft.com/office/powerpoint/2010/main" val="42630343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Date Placeholder 1">
            <a:extLst>
              <a:ext uri="{FF2B5EF4-FFF2-40B4-BE49-F238E27FC236}">
                <a16:creationId xmlns:a16="http://schemas.microsoft.com/office/drawing/2014/main" id="{770AA734-B691-4877-A827-B3A4EFD6A81D}"/>
              </a:ext>
            </a:extLst>
          </p:cNvPr>
          <p:cNvSpPr>
            <a:spLocks noGrp="1"/>
          </p:cNvSpPr>
          <p:nvPr>
            <p:ph type="dt" idx="10"/>
          </p:nvPr>
        </p:nvSpPr>
        <p:spPr/>
        <p:txBody>
          <a:bodyPr/>
          <a:lstStyle/>
          <a:p>
            <a:fld id="{271529A5-FBAA-44D0-A593-56C1DB6C7C17}" type="datetime1">
              <a:rPr lang="en-US" smtClean="0"/>
              <a:t>2/6/2019</a:t>
            </a:fld>
            <a:endParaRPr lang="en-US"/>
          </a:p>
        </p:txBody>
      </p:sp>
      <p:sp>
        <p:nvSpPr>
          <p:cNvPr id="3" name="Footer Placeholder 2">
            <a:extLst>
              <a:ext uri="{FF2B5EF4-FFF2-40B4-BE49-F238E27FC236}">
                <a16:creationId xmlns:a16="http://schemas.microsoft.com/office/drawing/2014/main" id="{F34838B3-3309-4BDB-A525-149AA21D979E}"/>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B5ED8EE9-A23B-49AE-9A2B-BC3E3D8E3F05}"/>
              </a:ext>
            </a:extLst>
          </p:cNvPr>
          <p:cNvSpPr>
            <a:spLocks noGrp="1"/>
          </p:cNvSpPr>
          <p:nvPr>
            <p:ph type="hdr" sz="quarter" idx="12"/>
          </p:nvPr>
        </p:nvSpPr>
        <p:spPr/>
        <p:txBody>
          <a:bodyPr/>
          <a:lstStyle/>
          <a:p>
            <a:r>
              <a:rPr lang="en-US"/>
              <a:t>Jim McGowan, Th.D. - Session 4 - History of Biblical Dispensationalism</a:t>
            </a:r>
          </a:p>
        </p:txBody>
      </p:sp>
    </p:spTree>
    <p:extLst>
      <p:ext uri="{BB962C8B-B14F-4D97-AF65-F5344CB8AC3E}">
        <p14:creationId xmlns:p14="http://schemas.microsoft.com/office/powerpoint/2010/main" val="36875261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Gentiles had no understanding of the O.T. nor of Hebrew so Roman Christians arrogantly begin to diminish the importance of God’s plan for Israel!  </a:t>
            </a:r>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52</a:t>
            </a:fld>
            <a:endParaRPr lang="en-US"/>
          </a:p>
        </p:txBody>
      </p:sp>
    </p:spTree>
    <p:extLst>
      <p:ext uri="{BB962C8B-B14F-4D97-AF65-F5344CB8AC3E}">
        <p14:creationId xmlns:p14="http://schemas.microsoft.com/office/powerpoint/2010/main" val="16496796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Date Placeholder 1">
            <a:extLst>
              <a:ext uri="{FF2B5EF4-FFF2-40B4-BE49-F238E27FC236}">
                <a16:creationId xmlns:a16="http://schemas.microsoft.com/office/drawing/2014/main" id="{770AA734-B691-4877-A827-B3A4EFD6A81D}"/>
              </a:ext>
            </a:extLst>
          </p:cNvPr>
          <p:cNvSpPr>
            <a:spLocks noGrp="1"/>
          </p:cNvSpPr>
          <p:nvPr>
            <p:ph type="dt" idx="10"/>
          </p:nvPr>
        </p:nvSpPr>
        <p:spPr/>
        <p:txBody>
          <a:bodyPr/>
          <a:lstStyle/>
          <a:p>
            <a:fld id="{271529A5-FBAA-44D0-A593-56C1DB6C7C17}" type="datetime1">
              <a:rPr lang="en-US" smtClean="0"/>
              <a:t>2/6/2019</a:t>
            </a:fld>
            <a:endParaRPr lang="en-US"/>
          </a:p>
        </p:txBody>
      </p:sp>
      <p:sp>
        <p:nvSpPr>
          <p:cNvPr id="3" name="Footer Placeholder 2">
            <a:extLst>
              <a:ext uri="{FF2B5EF4-FFF2-40B4-BE49-F238E27FC236}">
                <a16:creationId xmlns:a16="http://schemas.microsoft.com/office/drawing/2014/main" id="{F34838B3-3309-4BDB-A525-149AA21D979E}"/>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B5ED8EE9-A23B-49AE-9A2B-BC3E3D8E3F05}"/>
              </a:ext>
            </a:extLst>
          </p:cNvPr>
          <p:cNvSpPr>
            <a:spLocks noGrp="1"/>
          </p:cNvSpPr>
          <p:nvPr>
            <p:ph type="hdr" sz="quarter" idx="12"/>
          </p:nvPr>
        </p:nvSpPr>
        <p:spPr/>
        <p:txBody>
          <a:bodyPr/>
          <a:lstStyle/>
          <a:p>
            <a:r>
              <a:rPr lang="en-US"/>
              <a:t>Jim McGowan, Th.D. - Session 4 - History of Biblical Dispensationalism</a:t>
            </a:r>
          </a:p>
        </p:txBody>
      </p:sp>
    </p:spTree>
    <p:extLst>
      <p:ext uri="{BB962C8B-B14F-4D97-AF65-F5344CB8AC3E}">
        <p14:creationId xmlns:p14="http://schemas.microsoft.com/office/powerpoint/2010/main" val="29760832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Date Placeholder 1">
            <a:extLst>
              <a:ext uri="{FF2B5EF4-FFF2-40B4-BE49-F238E27FC236}">
                <a16:creationId xmlns:a16="http://schemas.microsoft.com/office/drawing/2014/main" id="{770AA734-B691-4877-A827-B3A4EFD6A81D}"/>
              </a:ext>
            </a:extLst>
          </p:cNvPr>
          <p:cNvSpPr>
            <a:spLocks noGrp="1"/>
          </p:cNvSpPr>
          <p:nvPr>
            <p:ph type="dt" idx="10"/>
          </p:nvPr>
        </p:nvSpPr>
        <p:spPr/>
        <p:txBody>
          <a:bodyPr/>
          <a:lstStyle/>
          <a:p>
            <a:fld id="{271529A5-FBAA-44D0-A593-56C1DB6C7C17}" type="datetime1">
              <a:rPr lang="en-US" smtClean="0"/>
              <a:t>2/6/2019</a:t>
            </a:fld>
            <a:endParaRPr lang="en-US"/>
          </a:p>
        </p:txBody>
      </p:sp>
      <p:sp>
        <p:nvSpPr>
          <p:cNvPr id="3" name="Footer Placeholder 2">
            <a:extLst>
              <a:ext uri="{FF2B5EF4-FFF2-40B4-BE49-F238E27FC236}">
                <a16:creationId xmlns:a16="http://schemas.microsoft.com/office/drawing/2014/main" id="{F34838B3-3309-4BDB-A525-149AA21D979E}"/>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B5ED8EE9-A23B-49AE-9A2B-BC3E3D8E3F05}"/>
              </a:ext>
            </a:extLst>
          </p:cNvPr>
          <p:cNvSpPr>
            <a:spLocks noGrp="1"/>
          </p:cNvSpPr>
          <p:nvPr>
            <p:ph type="hdr" sz="quarter" idx="12"/>
          </p:nvPr>
        </p:nvSpPr>
        <p:spPr/>
        <p:txBody>
          <a:bodyPr/>
          <a:lstStyle/>
          <a:p>
            <a:r>
              <a:rPr lang="en-US"/>
              <a:t>Jim McGowan, Th.D. - Session 4 - History of Biblical Dispensationalism</a:t>
            </a:r>
          </a:p>
        </p:txBody>
      </p:sp>
    </p:spTree>
    <p:extLst>
      <p:ext uri="{BB962C8B-B14F-4D97-AF65-F5344CB8AC3E}">
        <p14:creationId xmlns:p14="http://schemas.microsoft.com/office/powerpoint/2010/main" val="31860745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55</a:t>
            </a:fld>
            <a:endParaRPr lang="en-US"/>
          </a:p>
        </p:txBody>
      </p:sp>
    </p:spTree>
    <p:extLst>
      <p:ext uri="{BB962C8B-B14F-4D97-AF65-F5344CB8AC3E}">
        <p14:creationId xmlns:p14="http://schemas.microsoft.com/office/powerpoint/2010/main" val="16282465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56</a:t>
            </a:fld>
            <a:endParaRPr lang="en-US"/>
          </a:p>
        </p:txBody>
      </p:sp>
    </p:spTree>
    <p:extLst>
      <p:ext uri="{BB962C8B-B14F-4D97-AF65-F5344CB8AC3E}">
        <p14:creationId xmlns:p14="http://schemas.microsoft.com/office/powerpoint/2010/main" val="42249988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57</a:t>
            </a:fld>
            <a:endParaRPr lang="en-US"/>
          </a:p>
        </p:txBody>
      </p:sp>
    </p:spTree>
    <p:extLst>
      <p:ext uri="{BB962C8B-B14F-4D97-AF65-F5344CB8AC3E}">
        <p14:creationId xmlns:p14="http://schemas.microsoft.com/office/powerpoint/2010/main" val="8943894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58</a:t>
            </a:fld>
            <a:endParaRPr lang="en-US"/>
          </a:p>
        </p:txBody>
      </p:sp>
    </p:spTree>
    <p:extLst>
      <p:ext uri="{BB962C8B-B14F-4D97-AF65-F5344CB8AC3E}">
        <p14:creationId xmlns:p14="http://schemas.microsoft.com/office/powerpoint/2010/main" val="11239911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59</a:t>
            </a:fld>
            <a:endParaRPr lang="en-US"/>
          </a:p>
        </p:txBody>
      </p:sp>
    </p:spTree>
    <p:extLst>
      <p:ext uri="{BB962C8B-B14F-4D97-AF65-F5344CB8AC3E}">
        <p14:creationId xmlns:p14="http://schemas.microsoft.com/office/powerpoint/2010/main" val="158651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fld id="{043F8688-4D54-4280-BD9F-7D8D8BC56E05}" type="datetime1">
              <a:rPr lang="en-US" smtClean="0"/>
              <a:t>2/6/2019</a:t>
            </a:fld>
            <a:endParaRPr lang="en-US"/>
          </a:p>
        </p:txBody>
      </p:sp>
      <p:sp>
        <p:nvSpPr>
          <p:cNvPr id="10" name="Footer Placeholder 9">
            <a:extLst>
              <a:ext uri="{FF2B5EF4-FFF2-40B4-BE49-F238E27FC236}">
                <a16:creationId xmlns:a16="http://schemas.microsoft.com/office/drawing/2014/main" id="{E22FC4DA-5EE1-4989-8EF2-8C32205E0A09}"/>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0335A846-E8C0-4701-B74F-52AB24C79E38}"/>
              </a:ext>
            </a:extLst>
          </p:cNvPr>
          <p:cNvSpPr>
            <a:spLocks noGrp="1"/>
          </p:cNvSpPr>
          <p:nvPr>
            <p:ph type="sldNum" sz="quarter" idx="5"/>
          </p:nvPr>
        </p:nvSpPr>
        <p:spPr/>
        <p:txBody>
          <a:bodyPr/>
          <a:lstStyle/>
          <a:p>
            <a:fld id="{593BF39D-59FE-4703-8D79-4FF36B8C7479}" type="slidenum">
              <a:rPr lang="en-US" smtClean="0"/>
              <a:t>6</a:t>
            </a:fld>
            <a:endParaRPr lang="en-US"/>
          </a:p>
        </p:txBody>
      </p:sp>
      <p:sp>
        <p:nvSpPr>
          <p:cNvPr id="12" name="Header Placeholder 11">
            <a:extLst>
              <a:ext uri="{FF2B5EF4-FFF2-40B4-BE49-F238E27FC236}">
                <a16:creationId xmlns:a16="http://schemas.microsoft.com/office/drawing/2014/main" id="{9CBE2954-C3D1-4B6A-BB33-0ECC75561F2C}"/>
              </a:ext>
            </a:extLst>
          </p:cNvPr>
          <p:cNvSpPr>
            <a:spLocks noGrp="1"/>
          </p:cNvSpPr>
          <p:nvPr>
            <p:ph type="hdr" sz="quarter"/>
          </p:nvPr>
        </p:nvSpPr>
        <p:spPr/>
        <p:txBody>
          <a:bodyPr/>
          <a:lstStyle/>
          <a:p>
            <a:r>
              <a:rPr lang="en-US"/>
              <a:t>Jim McGowan, Th.D. - Session 4 - History of Biblical Dispensationalism</a:t>
            </a:r>
            <a:endParaRPr lang="en-US" dirty="0"/>
          </a:p>
        </p:txBody>
      </p:sp>
    </p:spTree>
    <p:extLst>
      <p:ext uri="{BB962C8B-B14F-4D97-AF65-F5344CB8AC3E}">
        <p14:creationId xmlns:p14="http://schemas.microsoft.com/office/powerpoint/2010/main" val="28440247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60</a:t>
            </a:fld>
            <a:endParaRPr lang="en-US"/>
          </a:p>
        </p:txBody>
      </p:sp>
    </p:spTree>
    <p:extLst>
      <p:ext uri="{BB962C8B-B14F-4D97-AF65-F5344CB8AC3E}">
        <p14:creationId xmlns:p14="http://schemas.microsoft.com/office/powerpoint/2010/main" val="8393105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2" indent="-302066">
              <a:spcBef>
                <a:spcPct val="30000"/>
              </a:spcBef>
              <a:defRPr kumimoji="1" sz="1300">
                <a:solidFill>
                  <a:schemeClr val="tx1"/>
                </a:solidFill>
                <a:latin typeface="Arial" panose="020B0604020202020204" pitchFamily="34" charset="0"/>
              </a:defRPr>
            </a:lvl2pPr>
            <a:lvl3pPr marL="1208265" indent="-241653">
              <a:spcBef>
                <a:spcPct val="30000"/>
              </a:spcBef>
              <a:defRPr kumimoji="1" sz="1300">
                <a:solidFill>
                  <a:schemeClr val="tx1"/>
                </a:solidFill>
                <a:latin typeface="Arial" panose="020B0604020202020204" pitchFamily="34" charset="0"/>
              </a:defRPr>
            </a:lvl3pPr>
            <a:lvl4pPr marL="1691571" indent="-241653">
              <a:spcBef>
                <a:spcPct val="30000"/>
              </a:spcBef>
              <a:defRPr kumimoji="1" sz="1300">
                <a:solidFill>
                  <a:schemeClr val="tx1"/>
                </a:solidFill>
                <a:latin typeface="Arial" panose="020B0604020202020204" pitchFamily="34" charset="0"/>
              </a:defRPr>
            </a:lvl4pPr>
            <a:lvl5pPr marL="2174878" indent="-241653">
              <a:spcBef>
                <a:spcPct val="30000"/>
              </a:spcBef>
              <a:defRPr kumimoji="1" sz="1300">
                <a:solidFill>
                  <a:schemeClr val="tx1"/>
                </a:solidFill>
                <a:latin typeface="Arial" panose="020B0604020202020204" pitchFamily="34" charset="0"/>
              </a:defRPr>
            </a:lvl5pPr>
            <a:lvl6pPr marL="2658184" indent="-241653" eaLnBrk="0" fontAlgn="base" hangingPunct="0">
              <a:spcBef>
                <a:spcPct val="30000"/>
              </a:spcBef>
              <a:spcAft>
                <a:spcPct val="0"/>
              </a:spcAft>
              <a:defRPr kumimoji="1" sz="1300">
                <a:solidFill>
                  <a:schemeClr val="tx1"/>
                </a:solidFill>
                <a:latin typeface="Arial" panose="020B0604020202020204" pitchFamily="34" charset="0"/>
              </a:defRPr>
            </a:lvl6pPr>
            <a:lvl7pPr marL="3141490" indent="-241653" eaLnBrk="0" fontAlgn="base" hangingPunct="0">
              <a:spcBef>
                <a:spcPct val="30000"/>
              </a:spcBef>
              <a:spcAft>
                <a:spcPct val="0"/>
              </a:spcAft>
              <a:defRPr kumimoji="1" sz="1300">
                <a:solidFill>
                  <a:schemeClr val="tx1"/>
                </a:solidFill>
                <a:latin typeface="Arial" panose="020B0604020202020204" pitchFamily="34" charset="0"/>
              </a:defRPr>
            </a:lvl7pPr>
            <a:lvl8pPr marL="3624796" indent="-241653" eaLnBrk="0" fontAlgn="base" hangingPunct="0">
              <a:spcBef>
                <a:spcPct val="30000"/>
              </a:spcBef>
              <a:spcAft>
                <a:spcPct val="0"/>
              </a:spcAft>
              <a:defRPr kumimoji="1" sz="1300">
                <a:solidFill>
                  <a:schemeClr val="tx1"/>
                </a:solidFill>
                <a:latin typeface="Arial" panose="020B0604020202020204" pitchFamily="34" charset="0"/>
              </a:defRPr>
            </a:lvl8pPr>
            <a:lvl9pPr marL="4108102" indent="-24165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CEA7D7F5-B722-4093-94A8-F2753314D810}"/>
              </a:ext>
            </a:extLst>
          </p:cNvPr>
          <p:cNvSpPr>
            <a:spLocks noGrp="1"/>
          </p:cNvSpPr>
          <p:nvPr>
            <p:ph type="dt" idx="10"/>
          </p:nvPr>
        </p:nvSpPr>
        <p:spPr/>
        <p:txBody>
          <a:bodyPr/>
          <a:lstStyle/>
          <a:p>
            <a:fld id="{F6528071-286F-4CAC-9201-2382FFBD6D96}" type="datetime1">
              <a:rPr lang="en-US" smtClean="0"/>
              <a:t>2/6/2019</a:t>
            </a:fld>
            <a:endParaRPr lang="en-US"/>
          </a:p>
        </p:txBody>
      </p:sp>
      <p:sp>
        <p:nvSpPr>
          <p:cNvPr id="3" name="Footer Placeholder 2">
            <a:extLst>
              <a:ext uri="{FF2B5EF4-FFF2-40B4-BE49-F238E27FC236}">
                <a16:creationId xmlns:a16="http://schemas.microsoft.com/office/drawing/2014/main" id="{EE717BE4-D6B6-4944-9CF8-A711059C2FA0}"/>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43FCA0ED-EBE1-4B9F-943A-184167306DD7}"/>
              </a:ext>
            </a:extLst>
          </p:cNvPr>
          <p:cNvSpPr>
            <a:spLocks noGrp="1"/>
          </p:cNvSpPr>
          <p:nvPr>
            <p:ph type="hdr" sz="quarter" idx="12"/>
          </p:nvPr>
        </p:nvSpPr>
        <p:spPr/>
        <p:txBody>
          <a:bodyPr/>
          <a:lstStyle/>
          <a:p>
            <a:r>
              <a:rPr lang="en-US"/>
              <a:t>Jim McGowan, Th.D. - Session 4 - History of Biblical Dispensationalism</a:t>
            </a:r>
          </a:p>
        </p:txBody>
      </p:sp>
    </p:spTree>
    <p:extLst>
      <p:ext uri="{BB962C8B-B14F-4D97-AF65-F5344CB8AC3E}">
        <p14:creationId xmlns:p14="http://schemas.microsoft.com/office/powerpoint/2010/main" val="22484085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2/6/2019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62</a:t>
            </a:fld>
            <a:endParaRPr lang="en-US"/>
          </a:p>
        </p:txBody>
      </p:sp>
    </p:spTree>
    <p:extLst>
      <p:ext uri="{BB962C8B-B14F-4D97-AF65-F5344CB8AC3E}">
        <p14:creationId xmlns:p14="http://schemas.microsoft.com/office/powerpoint/2010/main" val="1953805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7</a:t>
            </a:fld>
            <a:endParaRPr lang="en-US"/>
          </a:p>
        </p:txBody>
      </p:sp>
      <p:sp>
        <p:nvSpPr>
          <p:cNvPr id="5" name="Footer Placeholder 4">
            <a:extLst>
              <a:ext uri="{FF2B5EF4-FFF2-40B4-BE49-F238E27FC236}">
                <a16:creationId xmlns:a16="http://schemas.microsoft.com/office/drawing/2014/main" id="{B672FEB4-A48E-4F9F-BFB8-133B1A2D5C1F}"/>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13A9C077-31BE-4B70-8E30-427FE58F884F}"/>
              </a:ext>
            </a:extLst>
          </p:cNvPr>
          <p:cNvSpPr>
            <a:spLocks noGrp="1"/>
          </p:cNvSpPr>
          <p:nvPr>
            <p:ph type="hdr" sz="quarter" idx="12"/>
          </p:nvPr>
        </p:nvSpPr>
        <p:spPr/>
        <p:txBody>
          <a:bodyPr/>
          <a:lstStyle/>
          <a:p>
            <a:r>
              <a:rPr lang="en-US"/>
              <a:t>Jim McGowan, Th.D. - Session 4 - History of Biblical Dispensationalism</a:t>
            </a:r>
          </a:p>
        </p:txBody>
      </p:sp>
      <p:sp>
        <p:nvSpPr>
          <p:cNvPr id="7" name="Date Placeholder 6">
            <a:extLst>
              <a:ext uri="{FF2B5EF4-FFF2-40B4-BE49-F238E27FC236}">
                <a16:creationId xmlns:a16="http://schemas.microsoft.com/office/drawing/2014/main" id="{7EC31D1D-6A1A-4D0D-ADE1-D000F4C18352}"/>
              </a:ext>
            </a:extLst>
          </p:cNvPr>
          <p:cNvSpPr>
            <a:spLocks noGrp="1"/>
          </p:cNvSpPr>
          <p:nvPr>
            <p:ph type="dt" idx="13"/>
          </p:nvPr>
        </p:nvSpPr>
        <p:spPr/>
        <p:txBody>
          <a:bodyPr/>
          <a:lstStyle/>
          <a:p>
            <a:fld id="{EB3ECDDE-E5DC-4D7F-93F0-70D17F8E8C47}" type="datetime1">
              <a:rPr lang="en-US" smtClean="0"/>
              <a:t>2/6/2019</a:t>
            </a:fld>
            <a:endParaRPr lang="en-US"/>
          </a:p>
        </p:txBody>
      </p:sp>
    </p:spTree>
    <p:extLst>
      <p:ext uri="{BB962C8B-B14F-4D97-AF65-F5344CB8AC3E}">
        <p14:creationId xmlns:p14="http://schemas.microsoft.com/office/powerpoint/2010/main" val="4154730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8</a:t>
            </a:fld>
            <a:endParaRPr lang="en-US"/>
          </a:p>
        </p:txBody>
      </p:sp>
      <p:sp>
        <p:nvSpPr>
          <p:cNvPr id="5" name="Footer Placeholder 4">
            <a:extLst>
              <a:ext uri="{FF2B5EF4-FFF2-40B4-BE49-F238E27FC236}">
                <a16:creationId xmlns:a16="http://schemas.microsoft.com/office/drawing/2014/main" id="{B672FEB4-A48E-4F9F-BFB8-133B1A2D5C1F}"/>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13A9C077-31BE-4B70-8E30-427FE58F884F}"/>
              </a:ext>
            </a:extLst>
          </p:cNvPr>
          <p:cNvSpPr>
            <a:spLocks noGrp="1"/>
          </p:cNvSpPr>
          <p:nvPr>
            <p:ph type="hdr" sz="quarter" idx="12"/>
          </p:nvPr>
        </p:nvSpPr>
        <p:spPr/>
        <p:txBody>
          <a:bodyPr/>
          <a:lstStyle/>
          <a:p>
            <a:r>
              <a:rPr lang="en-US"/>
              <a:t>Jim McGowan, Th.D. - Session 4 - History of Biblical Dispensationalism</a:t>
            </a:r>
          </a:p>
        </p:txBody>
      </p:sp>
      <p:sp>
        <p:nvSpPr>
          <p:cNvPr id="7" name="Date Placeholder 6">
            <a:extLst>
              <a:ext uri="{FF2B5EF4-FFF2-40B4-BE49-F238E27FC236}">
                <a16:creationId xmlns:a16="http://schemas.microsoft.com/office/drawing/2014/main" id="{7EC31D1D-6A1A-4D0D-ADE1-D000F4C18352}"/>
              </a:ext>
            </a:extLst>
          </p:cNvPr>
          <p:cNvSpPr>
            <a:spLocks noGrp="1"/>
          </p:cNvSpPr>
          <p:nvPr>
            <p:ph type="dt" idx="13"/>
          </p:nvPr>
        </p:nvSpPr>
        <p:spPr/>
        <p:txBody>
          <a:bodyPr/>
          <a:lstStyle/>
          <a:p>
            <a:fld id="{A8B36554-F2DD-4D4B-9AD7-7DCEC8477478}" type="datetime1">
              <a:rPr lang="en-US" smtClean="0"/>
              <a:t>2/6/2019</a:t>
            </a:fld>
            <a:endParaRPr lang="en-US"/>
          </a:p>
        </p:txBody>
      </p:sp>
    </p:spTree>
    <p:extLst>
      <p:ext uri="{BB962C8B-B14F-4D97-AF65-F5344CB8AC3E}">
        <p14:creationId xmlns:p14="http://schemas.microsoft.com/office/powerpoint/2010/main" val="305933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9</a:t>
            </a:fld>
            <a:endParaRPr lang="en-US"/>
          </a:p>
        </p:txBody>
      </p:sp>
      <p:sp>
        <p:nvSpPr>
          <p:cNvPr id="5" name="Footer Placeholder 4">
            <a:extLst>
              <a:ext uri="{FF2B5EF4-FFF2-40B4-BE49-F238E27FC236}">
                <a16:creationId xmlns:a16="http://schemas.microsoft.com/office/drawing/2014/main" id="{B672FEB4-A48E-4F9F-BFB8-133B1A2D5C1F}"/>
              </a:ext>
            </a:extLst>
          </p:cNvPr>
          <p:cNvSpPr>
            <a:spLocks noGrp="1"/>
          </p:cNvSpPr>
          <p:nvPr>
            <p:ph type="ftr" sz="quarter" idx="11"/>
          </p:nvPr>
        </p:nvSpPr>
        <p:spPr/>
        <p:txBody>
          <a:bodyPr/>
          <a:lstStyle/>
          <a:p>
            <a:r>
              <a:rPr lang="en-US"/>
              <a:t>Sugar Land Bible Church</a:t>
            </a:r>
          </a:p>
        </p:txBody>
      </p:sp>
      <p:sp>
        <p:nvSpPr>
          <p:cNvPr id="6" name="Header Placeholder 5">
            <a:extLst>
              <a:ext uri="{FF2B5EF4-FFF2-40B4-BE49-F238E27FC236}">
                <a16:creationId xmlns:a16="http://schemas.microsoft.com/office/drawing/2014/main" id="{13A9C077-31BE-4B70-8E30-427FE58F884F}"/>
              </a:ext>
            </a:extLst>
          </p:cNvPr>
          <p:cNvSpPr>
            <a:spLocks noGrp="1"/>
          </p:cNvSpPr>
          <p:nvPr>
            <p:ph type="hdr" sz="quarter" idx="12"/>
          </p:nvPr>
        </p:nvSpPr>
        <p:spPr/>
        <p:txBody>
          <a:bodyPr/>
          <a:lstStyle/>
          <a:p>
            <a:r>
              <a:rPr lang="en-US"/>
              <a:t>Jim McGowan, Th.D. - Session 4 - History of Biblical Dispensationalism</a:t>
            </a:r>
          </a:p>
        </p:txBody>
      </p:sp>
      <p:sp>
        <p:nvSpPr>
          <p:cNvPr id="7" name="Date Placeholder 6">
            <a:extLst>
              <a:ext uri="{FF2B5EF4-FFF2-40B4-BE49-F238E27FC236}">
                <a16:creationId xmlns:a16="http://schemas.microsoft.com/office/drawing/2014/main" id="{7EC31D1D-6A1A-4D0D-ADE1-D000F4C18352}"/>
              </a:ext>
            </a:extLst>
          </p:cNvPr>
          <p:cNvSpPr>
            <a:spLocks noGrp="1"/>
          </p:cNvSpPr>
          <p:nvPr>
            <p:ph type="dt" idx="13"/>
          </p:nvPr>
        </p:nvSpPr>
        <p:spPr/>
        <p:txBody>
          <a:bodyPr/>
          <a:lstStyle/>
          <a:p>
            <a:fld id="{458DD0CC-D427-4A2C-8235-C71C8E07EC36}" type="datetime1">
              <a:rPr lang="en-US" smtClean="0"/>
              <a:t>2/6/2019</a:t>
            </a:fld>
            <a:endParaRPr lang="en-US"/>
          </a:p>
        </p:txBody>
      </p:sp>
    </p:spTree>
    <p:extLst>
      <p:ext uri="{BB962C8B-B14F-4D97-AF65-F5344CB8AC3E}">
        <p14:creationId xmlns:p14="http://schemas.microsoft.com/office/powerpoint/2010/main" val="88210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368AAA5-9D9B-4212-A0D0-090DC4D09D65}"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18819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79146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602899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384378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47783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68AAA5-9D9B-4212-A0D0-090DC4D09D65}"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98997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68AAA5-9D9B-4212-A0D0-090DC4D09D65}" type="datetimeFigureOut">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01520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68AAA5-9D9B-4212-A0D0-090DC4D09D65}" type="datetimeFigureOut">
              <a:rPr lang="en-US" smtClean="0"/>
              <a:t>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42073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68AAA5-9D9B-4212-A0D0-090DC4D09D65}" type="datetimeFigureOut">
              <a:rPr lang="en-US" smtClean="0"/>
              <a:t>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453151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8AAA5-9D9B-4212-A0D0-090DC4D09D65}" type="datetimeFigureOut">
              <a:rPr lang="en-US" smtClean="0"/>
              <a:t>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96989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59937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08189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68AAA5-9D9B-4212-A0D0-090DC4D09D65}" type="datetimeFigureOut">
              <a:rPr lang="en-US" smtClean="0"/>
              <a:t>2/6/2019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5C52A3-9897-47E2-BB87-DD2693676B83}" type="slidenum">
              <a:rPr lang="en-US" smtClean="0"/>
              <a:t>‹#›</a:t>
            </a:fld>
            <a:endParaRPr lang="en-US"/>
          </a:p>
        </p:txBody>
      </p:sp>
    </p:spTree>
    <p:extLst>
      <p:ext uri="{BB962C8B-B14F-4D97-AF65-F5344CB8AC3E}">
        <p14:creationId xmlns:p14="http://schemas.microsoft.com/office/powerpoint/2010/main" val="172291165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slbc.org/"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www.middletownbiblechurch.org/" TargetMode="External"/><Relationship Id="rId4" Type="http://schemas.openxmlformats.org/officeDocument/2006/relationships/hyperlink" Target="http://www.hollyhillsbiblechurch.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06195"/>
            <a:ext cx="6858000" cy="1024071"/>
          </a:xfrm>
        </p:spPr>
        <p:txBody>
          <a:bodyPr anchor="ctr"/>
          <a:lstStyle/>
          <a:p>
            <a:r>
              <a:rPr lang="en-US" b="1" dirty="0">
                <a:latin typeface="+mn-lt"/>
              </a:rPr>
              <a:t>Biblical Dispensationalism</a:t>
            </a:r>
          </a:p>
        </p:txBody>
      </p:sp>
      <p:pic>
        <p:nvPicPr>
          <p:cNvPr id="4" name="Picture 3" descr="A person in a blue shirt is smiling at the camera&#10;&#10;Description generated with very high confidence">
            <a:extLst>
              <a:ext uri="{FF2B5EF4-FFF2-40B4-BE49-F238E27FC236}">
                <a16:creationId xmlns:a16="http://schemas.microsoft.com/office/drawing/2014/main" id="{33C2754A-9E63-4CE6-8EF8-3F30A4F037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5687" y="5671070"/>
            <a:ext cx="977315" cy="1097280"/>
          </a:xfrm>
          <a:prstGeom prst="ellipse">
            <a:avLst/>
          </a:prstGeom>
        </p:spPr>
      </p:pic>
      <p:sp>
        <p:nvSpPr>
          <p:cNvPr id="5" name="Title 1">
            <a:extLst>
              <a:ext uri="{FF2B5EF4-FFF2-40B4-BE49-F238E27FC236}">
                <a16:creationId xmlns:a16="http://schemas.microsoft.com/office/drawing/2014/main" id="{97EC0916-2A0D-4634-84DA-E34C1BFBF1BC}"/>
              </a:ext>
            </a:extLst>
          </p:cNvPr>
          <p:cNvSpPr txBox="1">
            <a:spLocks/>
          </p:cNvSpPr>
          <p:nvPr/>
        </p:nvSpPr>
        <p:spPr>
          <a:xfrm>
            <a:off x="2138311" y="6030540"/>
            <a:ext cx="4867375" cy="73781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400" dirty="0">
                <a:latin typeface="+mn-lt"/>
                <a:cs typeface="Arial" charset="0"/>
              </a:rPr>
              <a:t>Jim McGowan, MTS, Th.D.</a:t>
            </a:r>
          </a:p>
        </p:txBody>
      </p:sp>
      <p:pic>
        <p:nvPicPr>
          <p:cNvPr id="6" name="Picture 5">
            <a:extLst>
              <a:ext uri="{FF2B5EF4-FFF2-40B4-BE49-F238E27FC236}">
                <a16:creationId xmlns:a16="http://schemas.microsoft.com/office/drawing/2014/main" id="{5EBA679E-129E-4650-B9A3-7EE27D58FFB2}"/>
              </a:ext>
            </a:extLst>
          </p:cNvPr>
          <p:cNvPicPr>
            <a:picLocks noChangeAspect="1"/>
          </p:cNvPicPr>
          <p:nvPr/>
        </p:nvPicPr>
        <p:blipFill>
          <a:blip r:embed="rId4"/>
          <a:stretch>
            <a:fillRect/>
          </a:stretch>
        </p:blipFill>
        <p:spPr>
          <a:xfrm>
            <a:off x="194692" y="1999364"/>
            <a:ext cx="8754615" cy="2859272"/>
          </a:xfrm>
          <a:prstGeom prst="rect">
            <a:avLst/>
          </a:prstGeom>
          <a:solidFill>
            <a:schemeClr val="bg1"/>
          </a:solidFill>
        </p:spPr>
      </p:pic>
    </p:spTree>
    <p:extLst>
      <p:ext uri="{BB962C8B-B14F-4D97-AF65-F5344CB8AC3E}">
        <p14:creationId xmlns:p14="http://schemas.microsoft.com/office/powerpoint/2010/main" val="1011186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012" y="1159134"/>
            <a:ext cx="8660702" cy="4878259"/>
          </a:xfrm>
          <a:prstGeom prst="rect">
            <a:avLst/>
          </a:prstGeom>
          <a:noFill/>
        </p:spPr>
        <p:txBody>
          <a:bodyPr wrap="square" rtlCol="0">
            <a:spAutoFit/>
          </a:bodyPr>
          <a:lstStyle/>
          <a:p>
            <a:pPr marL="457200" indent="-457200" defTabSz="685800">
              <a:spcAft>
                <a:spcPts val="1800"/>
              </a:spcAft>
              <a:buFont typeface="+mj-lt"/>
              <a:buAutoNum type="romanUcPeriod" startAt="5"/>
            </a:pPr>
            <a:r>
              <a:rPr lang="en-US" sz="3400" b="1" u="sng" dirty="0">
                <a:solidFill>
                  <a:srgbClr val="3333FF"/>
                </a:solidFill>
                <a:ea typeface="+mj-ea"/>
                <a:cs typeface="+mj-cs"/>
              </a:rPr>
              <a:t>What is a Dispensation?</a:t>
            </a:r>
          </a:p>
          <a:p>
            <a:pPr marL="914400" indent="-457200" algn="just">
              <a:spcAft>
                <a:spcPts val="2400"/>
              </a:spcAft>
              <a:buFont typeface="Arial" panose="020B0604020202020204" pitchFamily="34" charset="0"/>
              <a:buChar char="•"/>
            </a:pPr>
            <a:r>
              <a:rPr lang="en-US" sz="2400" dirty="0"/>
              <a:t>“As far as the use of the word in Scripture is concerned, a dispensation may be defined as a stewardship, administration, oversight, or management of others’ property.…this involves responsibility, accountability, and faithfulness on the part of the steward…A concise definition of a dispensation is this: </a:t>
            </a:r>
            <a:r>
              <a:rPr lang="en-US" sz="2400" b="1" dirty="0"/>
              <a:t>A dispensation is a distinguishable economy in the outworking of God’s purpose</a:t>
            </a:r>
            <a:r>
              <a:rPr lang="en-US" sz="2400" dirty="0"/>
              <a:t>….The differentiation of viewpoints in this definition is a helpful distinction. </a:t>
            </a:r>
            <a:r>
              <a:rPr lang="en-US" sz="2400" b="1" dirty="0">
                <a:solidFill>
                  <a:srgbClr val="0000FF"/>
                </a:solidFill>
              </a:rPr>
              <a:t>A dispensation is from God’s viewpoint an economy</a:t>
            </a:r>
            <a:r>
              <a:rPr lang="en-US" sz="2400" dirty="0"/>
              <a:t>; </a:t>
            </a:r>
            <a:r>
              <a:rPr lang="en-US" sz="2400" b="1" dirty="0"/>
              <a:t>from man’s, a responsibility</a:t>
            </a:r>
            <a:r>
              <a:rPr lang="en-US" sz="2400" dirty="0"/>
              <a:t>; and in relation to progressive revelation, a stage in it.</a:t>
            </a:r>
          </a:p>
        </p:txBody>
      </p:sp>
      <p:sp>
        <p:nvSpPr>
          <p:cNvPr id="4" name="Title 1">
            <a:extLst>
              <a:ext uri="{FF2B5EF4-FFF2-40B4-BE49-F238E27FC236}">
                <a16:creationId xmlns:a16="http://schemas.microsoft.com/office/drawing/2014/main" id="{DE5793E8-D1D8-40B6-946A-28FE2810F390}"/>
              </a:ext>
            </a:extLst>
          </p:cNvPr>
          <p:cNvSpPr txBox="1">
            <a:spLocks/>
          </p:cNvSpPr>
          <p:nvPr/>
        </p:nvSpPr>
        <p:spPr>
          <a:xfrm>
            <a:off x="1143000" y="199414"/>
            <a:ext cx="6858000" cy="971360"/>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600" b="1" dirty="0">
                <a:latin typeface="+mn-lt"/>
              </a:rPr>
              <a:t>Session 3 Outline</a:t>
            </a:r>
          </a:p>
        </p:txBody>
      </p:sp>
      <p:sp>
        <p:nvSpPr>
          <p:cNvPr id="5" name="Rectangle 4">
            <a:extLst>
              <a:ext uri="{FF2B5EF4-FFF2-40B4-BE49-F238E27FC236}">
                <a16:creationId xmlns:a16="http://schemas.microsoft.com/office/drawing/2014/main" id="{02D1D922-4290-4E21-8B53-A3B4AF65CE4E}"/>
              </a:ext>
            </a:extLst>
          </p:cNvPr>
          <p:cNvSpPr/>
          <p:nvPr/>
        </p:nvSpPr>
        <p:spPr>
          <a:xfrm>
            <a:off x="111096" y="6361788"/>
            <a:ext cx="8921810" cy="338554"/>
          </a:xfrm>
          <a:prstGeom prst="rect">
            <a:avLst/>
          </a:prstGeom>
        </p:spPr>
        <p:txBody>
          <a:bodyPr wrap="square">
            <a:spAutoFit/>
          </a:bodyPr>
          <a:lstStyle/>
          <a:p>
            <a:pPr algn="ctr"/>
            <a:r>
              <a:rPr lang="en-US" sz="1600" dirty="0"/>
              <a:t>Ryrie, C. C. (1995). Dispensationalism (Rev. and expanded., p. 33, 36). Chicago: Moody Publishers.</a:t>
            </a:r>
          </a:p>
        </p:txBody>
      </p:sp>
    </p:spTree>
    <p:extLst>
      <p:ext uri="{BB962C8B-B14F-4D97-AF65-F5344CB8AC3E}">
        <p14:creationId xmlns:p14="http://schemas.microsoft.com/office/powerpoint/2010/main" val="994089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b="1" dirty="0">
                <a:latin typeface="+mn-lt"/>
              </a:rPr>
              <a:t>Biblical Dispensationalism</a:t>
            </a:r>
          </a:p>
        </p:txBody>
      </p:sp>
      <p:sp>
        <p:nvSpPr>
          <p:cNvPr id="3" name="Subtitle 2"/>
          <p:cNvSpPr>
            <a:spLocks noGrp="1"/>
          </p:cNvSpPr>
          <p:nvPr>
            <p:ph type="subTitle" idx="1"/>
          </p:nvPr>
        </p:nvSpPr>
        <p:spPr>
          <a:xfrm>
            <a:off x="981255" y="3602038"/>
            <a:ext cx="7181491" cy="1655762"/>
          </a:xfrm>
        </p:spPr>
        <p:txBody>
          <a:bodyPr>
            <a:normAutofit/>
          </a:bodyPr>
          <a:lstStyle/>
          <a:p>
            <a:r>
              <a:rPr lang="en-US" sz="3600" b="1" dirty="0"/>
              <a:t>Session 4</a:t>
            </a:r>
          </a:p>
          <a:p>
            <a:r>
              <a:rPr lang="en-US" sz="3600" b="1" dirty="0">
                <a:solidFill>
                  <a:srgbClr val="3333FF"/>
                </a:solidFill>
                <a:ea typeface="+mj-ea"/>
                <a:cs typeface="+mj-cs"/>
              </a:rPr>
              <a:t>History of Biblical Dispensationalism</a:t>
            </a:r>
          </a:p>
        </p:txBody>
      </p:sp>
    </p:spTree>
    <p:extLst>
      <p:ext uri="{BB962C8B-B14F-4D97-AF65-F5344CB8AC3E}">
        <p14:creationId xmlns:p14="http://schemas.microsoft.com/office/powerpoint/2010/main" val="561225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normAutofit/>
          </a:bodyPr>
          <a:lstStyle/>
          <a:p>
            <a:pPr algn="ctr" eaLnBrk="1" hangingPunct="1">
              <a:lnSpc>
                <a:spcPct val="100000"/>
              </a:lnSpc>
            </a:pPr>
            <a:r>
              <a:rPr lang="en-US" altLang="en-US" sz="3600" b="1" dirty="0">
                <a:solidFill>
                  <a:srgbClr val="3333FF"/>
                </a:solidFill>
                <a:latin typeface="+mn-lt"/>
              </a:rPr>
              <a:t>Overview</a:t>
            </a:r>
          </a:p>
        </p:txBody>
      </p:sp>
      <p:sp>
        <p:nvSpPr>
          <p:cNvPr id="17411" name="Rectangle 7"/>
          <p:cNvSpPr>
            <a:spLocks noGrp="1" noChangeArrowheads="1"/>
          </p:cNvSpPr>
          <p:nvPr>
            <p:ph type="body" idx="1"/>
          </p:nvPr>
        </p:nvSpPr>
        <p:spPr>
          <a:xfrm>
            <a:off x="462749" y="1143000"/>
            <a:ext cx="8218503" cy="4800600"/>
          </a:xfrm>
        </p:spPr>
        <p:txBody>
          <a:bodyPr>
            <a:noAutofit/>
          </a:bodyPr>
          <a:lstStyle/>
          <a:p>
            <a:pPr marL="684213" indent="-684213">
              <a:lnSpc>
                <a:spcPct val="100000"/>
              </a:lnSpc>
              <a:spcBef>
                <a:spcPts val="0"/>
              </a:spcBef>
              <a:spcAft>
                <a:spcPts val="1800"/>
              </a:spcAft>
              <a:buClr>
                <a:srgbClr val="008000"/>
              </a:buClr>
              <a:buFont typeface="+mj-lt"/>
              <a:buAutoNum type="romanUcPeriod"/>
            </a:pPr>
            <a:r>
              <a:rPr lang="en-US" altLang="en-US" sz="3400" dirty="0"/>
              <a:t>The Early Church</a:t>
            </a:r>
          </a:p>
          <a:p>
            <a:pPr marL="684213" indent="-684213">
              <a:lnSpc>
                <a:spcPct val="100000"/>
              </a:lnSpc>
              <a:spcBef>
                <a:spcPts val="0"/>
              </a:spcBef>
              <a:spcAft>
                <a:spcPts val="1800"/>
              </a:spcAft>
              <a:buClr>
                <a:srgbClr val="008000"/>
              </a:buClr>
              <a:buFont typeface="+mj-lt"/>
              <a:buAutoNum type="romanUcPeriod"/>
            </a:pPr>
            <a:r>
              <a:rPr lang="en-US" altLang="en-US" sz="3400" dirty="0"/>
              <a:t>The Alexandrian Abdication</a:t>
            </a:r>
          </a:p>
          <a:p>
            <a:pPr marL="684213" indent="-684213">
              <a:lnSpc>
                <a:spcPct val="100000"/>
              </a:lnSpc>
              <a:spcBef>
                <a:spcPts val="0"/>
              </a:spcBef>
              <a:spcAft>
                <a:spcPts val="1800"/>
              </a:spcAft>
              <a:buClr>
                <a:srgbClr val="008000"/>
              </a:buClr>
              <a:buFont typeface="+mj-lt"/>
              <a:buAutoNum type="romanUcPeriod"/>
            </a:pPr>
            <a:r>
              <a:rPr lang="en-US" altLang="en-US" sz="3400" dirty="0"/>
              <a:t>The Dark Ages</a:t>
            </a:r>
          </a:p>
          <a:p>
            <a:pPr marL="684213" indent="-684213">
              <a:lnSpc>
                <a:spcPct val="100000"/>
              </a:lnSpc>
              <a:spcBef>
                <a:spcPts val="0"/>
              </a:spcBef>
              <a:spcAft>
                <a:spcPts val="1800"/>
              </a:spcAft>
              <a:buClr>
                <a:srgbClr val="008000"/>
              </a:buClr>
              <a:buFont typeface="+mj-lt"/>
              <a:buAutoNum type="romanUcPeriod"/>
            </a:pPr>
            <a:r>
              <a:rPr lang="en-US" altLang="en-US" sz="3400" dirty="0"/>
              <a:t>Positive Contributions of the Reformers </a:t>
            </a:r>
          </a:p>
          <a:p>
            <a:pPr marL="684213" indent="-684213">
              <a:lnSpc>
                <a:spcPct val="100000"/>
              </a:lnSpc>
              <a:spcBef>
                <a:spcPts val="0"/>
              </a:spcBef>
              <a:spcAft>
                <a:spcPts val="1800"/>
              </a:spcAft>
              <a:buClr>
                <a:srgbClr val="008000"/>
              </a:buClr>
              <a:buFont typeface="+mj-lt"/>
              <a:buAutoNum type="romanUcPeriod"/>
            </a:pPr>
            <a:r>
              <a:rPr lang="en-US" altLang="en-US" sz="3400" dirty="0"/>
              <a:t>The Reformers’ Incomplete Reforms</a:t>
            </a:r>
          </a:p>
          <a:p>
            <a:pPr marL="684213" indent="-684213">
              <a:lnSpc>
                <a:spcPct val="100000"/>
              </a:lnSpc>
              <a:spcBef>
                <a:spcPts val="0"/>
              </a:spcBef>
              <a:spcAft>
                <a:spcPts val="1800"/>
              </a:spcAft>
              <a:buClr>
                <a:srgbClr val="008000"/>
              </a:buClr>
              <a:buFont typeface="+mj-lt"/>
              <a:buAutoNum type="romanUcPeriod"/>
            </a:pPr>
            <a:r>
              <a:rPr lang="en-US" altLang="en-US" sz="3400" dirty="0"/>
              <a:t>Contemporary Reformation Theology</a:t>
            </a:r>
          </a:p>
          <a:p>
            <a:pPr marL="684213" indent="-684213">
              <a:lnSpc>
                <a:spcPct val="100000"/>
              </a:lnSpc>
              <a:spcBef>
                <a:spcPts val="0"/>
              </a:spcBef>
              <a:spcAft>
                <a:spcPts val="1800"/>
              </a:spcAft>
              <a:buClr>
                <a:srgbClr val="008000"/>
              </a:buClr>
              <a:buFont typeface="+mj-lt"/>
              <a:buAutoNum type="romanUcPeriod"/>
            </a:pPr>
            <a:r>
              <a:rPr lang="en-US" altLang="en-US" sz="3400" dirty="0"/>
              <a:t>Dispensationalism's Contribution</a:t>
            </a:r>
          </a:p>
        </p:txBody>
      </p:sp>
    </p:spTree>
    <p:extLst>
      <p:ext uri="{BB962C8B-B14F-4D97-AF65-F5344CB8AC3E}">
        <p14:creationId xmlns:p14="http://schemas.microsoft.com/office/powerpoint/2010/main" val="284630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normAutofit/>
          </a:bodyPr>
          <a:lstStyle/>
          <a:p>
            <a:pPr algn="ctr" eaLnBrk="1" hangingPunct="1">
              <a:lnSpc>
                <a:spcPct val="100000"/>
              </a:lnSpc>
            </a:pPr>
            <a:r>
              <a:rPr lang="en-US" altLang="en-US" sz="3600" b="1" dirty="0">
                <a:solidFill>
                  <a:srgbClr val="3333FF"/>
                </a:solidFill>
                <a:latin typeface="+mn-lt"/>
              </a:rPr>
              <a:t>Overview</a:t>
            </a:r>
          </a:p>
        </p:txBody>
      </p:sp>
      <p:sp>
        <p:nvSpPr>
          <p:cNvPr id="17411" name="Rectangle 7"/>
          <p:cNvSpPr>
            <a:spLocks noGrp="1" noChangeArrowheads="1"/>
          </p:cNvSpPr>
          <p:nvPr>
            <p:ph type="body" idx="1"/>
          </p:nvPr>
        </p:nvSpPr>
        <p:spPr>
          <a:xfrm>
            <a:off x="462749" y="1143000"/>
            <a:ext cx="8218503" cy="4800600"/>
          </a:xfrm>
        </p:spPr>
        <p:txBody>
          <a:bodyPr>
            <a:noAutofit/>
          </a:bodyPr>
          <a:lstStyle/>
          <a:p>
            <a:pPr marL="684213" indent="-684213">
              <a:lnSpc>
                <a:spcPct val="100000"/>
              </a:lnSpc>
              <a:spcBef>
                <a:spcPts val="0"/>
              </a:spcBef>
              <a:spcAft>
                <a:spcPts val="1800"/>
              </a:spcAft>
              <a:buClr>
                <a:srgbClr val="008000"/>
              </a:buClr>
              <a:buFont typeface="+mj-lt"/>
              <a:buAutoNum type="romanUcPeriod"/>
            </a:pPr>
            <a:r>
              <a:rPr lang="en-US" altLang="en-US" sz="3400" b="1" u="sng" dirty="0">
                <a:solidFill>
                  <a:srgbClr val="3333FF"/>
                </a:solidFill>
                <a:ea typeface="+mj-ea"/>
                <a:cs typeface="+mj-cs"/>
              </a:rPr>
              <a:t>THE EARLY CHURCH</a:t>
            </a:r>
          </a:p>
          <a:p>
            <a:pPr marL="684213" indent="-684213">
              <a:lnSpc>
                <a:spcPct val="100000"/>
              </a:lnSpc>
              <a:spcBef>
                <a:spcPts val="0"/>
              </a:spcBef>
              <a:spcAft>
                <a:spcPts val="1800"/>
              </a:spcAft>
              <a:buClr>
                <a:srgbClr val="008000"/>
              </a:buClr>
              <a:buFont typeface="+mj-lt"/>
              <a:buAutoNum type="romanUcPeriod"/>
            </a:pPr>
            <a:r>
              <a:rPr lang="en-US" altLang="en-US" sz="3400" dirty="0"/>
              <a:t>The Alexandrian Abdication</a:t>
            </a:r>
          </a:p>
          <a:p>
            <a:pPr marL="684213" indent="-684213">
              <a:lnSpc>
                <a:spcPct val="100000"/>
              </a:lnSpc>
              <a:spcBef>
                <a:spcPts val="0"/>
              </a:spcBef>
              <a:spcAft>
                <a:spcPts val="1800"/>
              </a:spcAft>
              <a:buClr>
                <a:srgbClr val="008000"/>
              </a:buClr>
              <a:buFont typeface="+mj-lt"/>
              <a:buAutoNum type="romanUcPeriod"/>
            </a:pPr>
            <a:r>
              <a:rPr lang="en-US" altLang="en-US" sz="3400" dirty="0"/>
              <a:t>The Dark Ages</a:t>
            </a:r>
          </a:p>
          <a:p>
            <a:pPr marL="684213" indent="-684213">
              <a:lnSpc>
                <a:spcPct val="100000"/>
              </a:lnSpc>
              <a:spcBef>
                <a:spcPts val="0"/>
              </a:spcBef>
              <a:spcAft>
                <a:spcPts val="1800"/>
              </a:spcAft>
              <a:buClr>
                <a:srgbClr val="008000"/>
              </a:buClr>
              <a:buFont typeface="+mj-lt"/>
              <a:buAutoNum type="romanUcPeriod"/>
            </a:pPr>
            <a:r>
              <a:rPr lang="en-US" altLang="en-US" sz="3400" dirty="0"/>
              <a:t>Positive Contributions of the Reformers </a:t>
            </a:r>
          </a:p>
          <a:p>
            <a:pPr marL="684213" indent="-684213">
              <a:lnSpc>
                <a:spcPct val="100000"/>
              </a:lnSpc>
              <a:spcBef>
                <a:spcPts val="0"/>
              </a:spcBef>
              <a:spcAft>
                <a:spcPts val="1800"/>
              </a:spcAft>
              <a:buClr>
                <a:srgbClr val="008000"/>
              </a:buClr>
              <a:buFont typeface="+mj-lt"/>
              <a:buAutoNum type="romanUcPeriod"/>
            </a:pPr>
            <a:r>
              <a:rPr lang="en-US" altLang="en-US" sz="3400" dirty="0"/>
              <a:t>The Reformers’ Incomplete Reforms</a:t>
            </a:r>
          </a:p>
          <a:p>
            <a:pPr marL="684213" indent="-684213">
              <a:lnSpc>
                <a:spcPct val="100000"/>
              </a:lnSpc>
              <a:spcBef>
                <a:spcPts val="0"/>
              </a:spcBef>
              <a:spcAft>
                <a:spcPts val="1800"/>
              </a:spcAft>
              <a:buClr>
                <a:srgbClr val="008000"/>
              </a:buClr>
              <a:buFont typeface="+mj-lt"/>
              <a:buAutoNum type="romanUcPeriod"/>
            </a:pPr>
            <a:r>
              <a:rPr lang="en-US" altLang="en-US" sz="3400" dirty="0"/>
              <a:t>Contemporary Reformation Theology</a:t>
            </a:r>
          </a:p>
          <a:p>
            <a:pPr marL="684213" indent="-684213">
              <a:lnSpc>
                <a:spcPct val="100000"/>
              </a:lnSpc>
              <a:spcBef>
                <a:spcPts val="0"/>
              </a:spcBef>
              <a:spcAft>
                <a:spcPts val="1800"/>
              </a:spcAft>
              <a:buClr>
                <a:srgbClr val="008000"/>
              </a:buClr>
              <a:buFont typeface="+mj-lt"/>
              <a:buAutoNum type="romanUcPeriod"/>
            </a:pPr>
            <a:r>
              <a:rPr lang="en-US" altLang="en-US" sz="3400" dirty="0"/>
              <a:t>Dispensationalism's Contribution</a:t>
            </a:r>
          </a:p>
        </p:txBody>
      </p:sp>
    </p:spTree>
    <p:extLst>
      <p:ext uri="{BB962C8B-B14F-4D97-AF65-F5344CB8AC3E}">
        <p14:creationId xmlns:p14="http://schemas.microsoft.com/office/powerpoint/2010/main" val="3751632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5949" y="1362075"/>
            <a:ext cx="6239436" cy="4124325"/>
          </a:xfrm>
        </p:spPr>
        <p:txBody>
          <a:bodyPr>
            <a:normAutofit/>
          </a:bodyPr>
          <a:lstStyle/>
          <a:p>
            <a:pPr marL="0" indent="0" algn="just">
              <a:lnSpc>
                <a:spcPct val="100000"/>
              </a:lnSpc>
              <a:buFont typeface="Wingdings" pitchFamily="2" charset="2"/>
              <a:buNone/>
              <a:defRPr/>
            </a:pPr>
            <a:r>
              <a:rPr lang="en-US" sz="2800" dirty="0"/>
              <a:t>“But I and every other </a:t>
            </a:r>
            <a:r>
              <a:rPr lang="en-US" sz="2800" b="1" u="sng" dirty="0">
                <a:solidFill>
                  <a:srgbClr val="3333FF"/>
                </a:solidFill>
                <a:ea typeface="+mj-ea"/>
                <a:cs typeface="+mj-cs"/>
              </a:rPr>
              <a:t>completely orthodox </a:t>
            </a:r>
            <a:r>
              <a:rPr lang="en-US" sz="2800" dirty="0"/>
              <a:t>Christian feel certain that there will be a resurrection of the flesh, followed by a thousand years in the rebuilt, embellished, and </a:t>
            </a:r>
            <a:r>
              <a:rPr lang="en-US" sz="2800" b="1" u="sng" dirty="0">
                <a:solidFill>
                  <a:srgbClr val="3333FF"/>
                </a:solidFill>
                <a:ea typeface="+mj-ea"/>
                <a:cs typeface="+mj-cs"/>
              </a:rPr>
              <a:t>enlarged city of Jerusalem</a:t>
            </a:r>
            <a:r>
              <a:rPr lang="en-US" sz="2800" dirty="0"/>
              <a:t> as was announced by the prophets Ezekiel, Isaiah, and the others.”</a:t>
            </a:r>
          </a:p>
        </p:txBody>
      </p:sp>
      <p:sp>
        <p:nvSpPr>
          <p:cNvPr id="92163" name="TextBox 3"/>
          <p:cNvSpPr txBox="1">
            <a:spLocks noChangeArrowheads="1"/>
          </p:cNvSpPr>
          <p:nvPr/>
        </p:nvSpPr>
        <p:spPr bwMode="auto">
          <a:xfrm>
            <a:off x="2406141" y="227166"/>
            <a:ext cx="4331718" cy="861774"/>
          </a:xfrm>
          <a:prstGeom prst="rect">
            <a:avLst/>
          </a:prstGeom>
          <a:noFill/>
          <a:ln w="9525">
            <a:noFill/>
            <a:miter lim="800000"/>
            <a:headEnd/>
            <a:tailEnd/>
          </a:ln>
        </p:spPr>
        <p:txBody>
          <a:bodyPr wrap="square">
            <a:spAutoFit/>
          </a:bodyPr>
          <a:lstStyle/>
          <a:p>
            <a:pPr algn="ctr"/>
            <a:r>
              <a:rPr lang="en-US" sz="3200" b="1" dirty="0">
                <a:solidFill>
                  <a:srgbClr val="3333FF"/>
                </a:solidFill>
                <a:ea typeface="+mj-ea"/>
                <a:cs typeface="+mj-cs"/>
              </a:rPr>
              <a:t>Justin Martyr </a:t>
            </a:r>
          </a:p>
          <a:p>
            <a:pPr algn="ctr"/>
            <a:r>
              <a:rPr lang="en-US" dirty="0">
                <a:ea typeface="+mj-ea"/>
                <a:cs typeface="+mj-cs"/>
              </a:rPr>
              <a:t>(100-165 </a:t>
            </a:r>
            <a:r>
              <a:rPr lang="en-US" cap="small" dirty="0" err="1">
                <a:ea typeface="+mj-ea"/>
                <a:cs typeface="+mj-cs"/>
              </a:rPr>
              <a:t>a.d.</a:t>
            </a:r>
            <a:r>
              <a:rPr lang="en-US" cap="small" dirty="0">
                <a:ea typeface="+mj-ea"/>
                <a:cs typeface="+mj-cs"/>
              </a:rPr>
              <a:t> </a:t>
            </a:r>
            <a:r>
              <a:rPr lang="en-US" i="1" dirty="0"/>
              <a:t>Dialogue with Trypho</a:t>
            </a:r>
            <a:r>
              <a:rPr lang="en-US" dirty="0"/>
              <a:t>, 80.</a:t>
            </a:r>
          </a:p>
        </p:txBody>
      </p:sp>
      <p:pic>
        <p:nvPicPr>
          <p:cNvPr id="2" name="Picture 1">
            <a:extLst>
              <a:ext uri="{FF2B5EF4-FFF2-40B4-BE49-F238E27FC236}">
                <a16:creationId xmlns:a16="http://schemas.microsoft.com/office/drawing/2014/main" id="{27369A0E-710E-4F2A-85E6-FEA1352E5769}"/>
              </a:ext>
            </a:extLst>
          </p:cNvPr>
          <p:cNvPicPr>
            <a:picLocks noChangeAspect="1"/>
          </p:cNvPicPr>
          <p:nvPr/>
        </p:nvPicPr>
        <p:blipFill>
          <a:blip r:embed="rId3"/>
          <a:stretch>
            <a:fillRect/>
          </a:stretch>
        </p:blipFill>
        <p:spPr>
          <a:xfrm>
            <a:off x="246529" y="1519237"/>
            <a:ext cx="2286000" cy="3552825"/>
          </a:xfrm>
          <a:prstGeom prst="rect">
            <a:avLst/>
          </a:prstGeom>
        </p:spPr>
      </p:pic>
    </p:spTree>
    <p:extLst>
      <p:ext uri="{BB962C8B-B14F-4D97-AF65-F5344CB8AC3E}">
        <p14:creationId xmlns:p14="http://schemas.microsoft.com/office/powerpoint/2010/main" val="2489446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Box 3"/>
          <p:cNvSpPr txBox="1">
            <a:spLocks noChangeArrowheads="1"/>
          </p:cNvSpPr>
          <p:nvPr/>
        </p:nvSpPr>
        <p:spPr bwMode="auto">
          <a:xfrm>
            <a:off x="1638300" y="212247"/>
            <a:ext cx="5867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200" b="1" dirty="0">
                <a:solidFill>
                  <a:srgbClr val="3333FF"/>
                </a:solidFill>
                <a:latin typeface="+mn-lt"/>
                <a:ea typeface="+mj-ea"/>
                <a:cs typeface="+mj-cs"/>
              </a:rPr>
              <a:t>Rev. Philip Schaff</a:t>
            </a:r>
            <a:endParaRPr lang="en-US" altLang="en-US" sz="3600" b="1" dirty="0">
              <a:solidFill>
                <a:srgbClr val="3333FF"/>
              </a:solidFill>
              <a:latin typeface="+mn-lt"/>
              <a:ea typeface="+mj-ea"/>
              <a:cs typeface="+mj-cs"/>
            </a:endParaRPr>
          </a:p>
          <a:p>
            <a:pPr algn="ctr" eaLnBrk="1" hangingPunct="1"/>
            <a:r>
              <a:rPr lang="en-US" altLang="en-US" sz="1800" i="1" dirty="0">
                <a:latin typeface="Calibri" panose="020F0502020204030204" pitchFamily="34" charset="0"/>
                <a:cs typeface="+mn-cs"/>
              </a:rPr>
              <a:t>History of the Christian Church, vol. 2 , p. 614.</a:t>
            </a:r>
          </a:p>
        </p:txBody>
      </p:sp>
      <p:pic>
        <p:nvPicPr>
          <p:cNvPr id="2" name="Picture 1">
            <a:extLst>
              <a:ext uri="{FF2B5EF4-FFF2-40B4-BE49-F238E27FC236}">
                <a16:creationId xmlns:a16="http://schemas.microsoft.com/office/drawing/2014/main" id="{7EEABD25-4868-4F76-92B8-1A7158E2D250}"/>
              </a:ext>
            </a:extLst>
          </p:cNvPr>
          <p:cNvPicPr>
            <a:picLocks noChangeAspect="1"/>
          </p:cNvPicPr>
          <p:nvPr/>
        </p:nvPicPr>
        <p:blipFill>
          <a:blip r:embed="rId3"/>
          <a:stretch>
            <a:fillRect/>
          </a:stretch>
        </p:blipFill>
        <p:spPr>
          <a:xfrm>
            <a:off x="161364" y="1527641"/>
            <a:ext cx="1700846" cy="2286000"/>
          </a:xfrm>
          <a:prstGeom prst="rect">
            <a:avLst/>
          </a:prstGeom>
        </p:spPr>
      </p:pic>
      <p:sp>
        <p:nvSpPr>
          <p:cNvPr id="7" name="Content Placeholder 2">
            <a:extLst>
              <a:ext uri="{FF2B5EF4-FFF2-40B4-BE49-F238E27FC236}">
                <a16:creationId xmlns:a16="http://schemas.microsoft.com/office/drawing/2014/main" id="{8C8EE6BF-93FA-4219-8439-20BF42440AAA}"/>
              </a:ext>
            </a:extLst>
          </p:cNvPr>
          <p:cNvSpPr>
            <a:spLocks noGrp="1"/>
          </p:cNvSpPr>
          <p:nvPr>
            <p:ph idx="1"/>
          </p:nvPr>
        </p:nvSpPr>
        <p:spPr>
          <a:xfrm>
            <a:off x="1890785" y="1371600"/>
            <a:ext cx="7154600" cy="4810125"/>
          </a:xfrm>
        </p:spPr>
        <p:txBody>
          <a:bodyPr>
            <a:noAutofit/>
          </a:bodyPr>
          <a:lstStyle/>
          <a:p>
            <a:pPr marL="0" indent="0" algn="just">
              <a:lnSpc>
                <a:spcPct val="100000"/>
              </a:lnSpc>
              <a:spcBef>
                <a:spcPts val="0"/>
              </a:spcBef>
              <a:buFont typeface="Wingdings" panose="05000000000000000000" pitchFamily="2" charset="2"/>
              <a:buNone/>
              <a:defRPr/>
            </a:pPr>
            <a:r>
              <a:rPr lang="en-US" sz="2800" dirty="0"/>
              <a:t>“The most striking point in the eschatology of the ante-Nicene age (A.D. 100–325) is </a:t>
            </a:r>
            <a:r>
              <a:rPr lang="en-US" sz="2800" b="1" u="sng" dirty="0">
                <a:solidFill>
                  <a:srgbClr val="3333FF"/>
                </a:solidFill>
              </a:rPr>
              <a:t>the prominent chiliasm</a:t>
            </a:r>
            <a:r>
              <a:rPr lang="en-US" sz="2800" dirty="0"/>
              <a:t>, </a:t>
            </a:r>
            <a:r>
              <a:rPr lang="en-US" sz="2800" b="1" u="sng" dirty="0">
                <a:solidFill>
                  <a:srgbClr val="3333FF"/>
                </a:solidFill>
              </a:rPr>
              <a:t>or millenarianism</a:t>
            </a:r>
            <a:r>
              <a:rPr lang="en-US" sz="2800" dirty="0"/>
              <a:t>, that is </a:t>
            </a:r>
            <a:r>
              <a:rPr lang="en-US" sz="2800" b="1" u="sng" dirty="0">
                <a:solidFill>
                  <a:srgbClr val="3333FF"/>
                </a:solidFill>
              </a:rPr>
              <a:t>the belief of a visible reign of Christ in glory on earth with the risen saints for a thousand years, before the general resurrection and judgment</a:t>
            </a:r>
            <a:r>
              <a:rPr lang="en-US" sz="2800" dirty="0"/>
              <a:t>. It was indeed not the doctrine of the church embodied in any creed or form of devotion, but a widely current opinion of distinguished teachers, such as Barnabas, Papias, Justin Martyr, Irenaeus, Tertullian, Methodius, and </a:t>
            </a:r>
            <a:r>
              <a:rPr lang="en-US" sz="2800" dirty="0" err="1"/>
              <a:t>Lactantius</a:t>
            </a:r>
            <a:r>
              <a:rPr lang="en-US" sz="2800" dirty="0"/>
              <a:t>.”</a:t>
            </a:r>
          </a:p>
        </p:txBody>
      </p:sp>
    </p:spTree>
    <p:extLst>
      <p:ext uri="{BB962C8B-B14F-4D97-AF65-F5344CB8AC3E}">
        <p14:creationId xmlns:p14="http://schemas.microsoft.com/office/powerpoint/2010/main" val="1221731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1069668"/>
            <a:ext cx="8991600" cy="5693866"/>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a:t>
            </a:r>
            <a:r>
              <a:rPr lang="en-US" sz="2800" dirty="0">
                <a:latin typeface="Calibri" panose="020F0502020204030204" pitchFamily="34" charset="0"/>
              </a:rPr>
              <a:t>The </a:t>
            </a:r>
            <a:r>
              <a:rPr lang="en-US" sz="2800" b="1" u="sng" dirty="0">
                <a:solidFill>
                  <a:srgbClr val="3333FF"/>
                </a:solidFill>
                <a:ea typeface="+mj-ea"/>
                <a:cs typeface="+mj-cs"/>
              </a:rPr>
              <a:t>ancient</a:t>
            </a:r>
            <a:r>
              <a:rPr lang="en-US" sz="2800" dirty="0">
                <a:latin typeface="Calibri" panose="020F0502020204030204" pitchFamily="34" charset="0"/>
              </a:rPr>
              <a:t> and popular </a:t>
            </a:r>
            <a:r>
              <a:rPr lang="en-US" sz="2800" b="1" u="sng" dirty="0">
                <a:solidFill>
                  <a:srgbClr val="3333FF"/>
                </a:solidFill>
                <a:ea typeface="+mj-ea"/>
                <a:cs typeface="+mj-cs"/>
              </a:rPr>
              <a:t>doctrine of the Millennium</a:t>
            </a:r>
            <a:r>
              <a:rPr lang="en-US" sz="2800" b="1" dirty="0">
                <a:solidFill>
                  <a:srgbClr val="3333FF"/>
                </a:solidFill>
                <a:ea typeface="+mj-ea"/>
                <a:cs typeface="+mj-cs"/>
              </a:rPr>
              <a:t> </a:t>
            </a:r>
            <a:r>
              <a:rPr lang="en-US" sz="2800" dirty="0">
                <a:latin typeface="Calibri" panose="020F0502020204030204" pitchFamily="34" charset="0"/>
              </a:rPr>
              <a:t>was intimately connected with the second coming of Christ. As the works of the creation had been finished in six days, their duration in their present state, according to a tradition which was attributed to the prophet Elijah, was fixed to six thousand years. By the same analogy it was inferred, that this long period of labor and contention, which was now almost elapsed, would be succeeded by a joyful Sabbath of a thousand years; and that Christ, with the triumphant band of the saints and the elect who had escaped death, or who had been miraculously revived, would reign upon earth till the time appointed for the last and general resurrection…</a:t>
            </a:r>
            <a:r>
              <a:rPr lang="en-US" sz="2800" b="1" u="sng" dirty="0">
                <a:solidFill>
                  <a:srgbClr val="3333FF"/>
                </a:solidFill>
                <a:ea typeface="+mj-ea"/>
                <a:cs typeface="+mj-cs"/>
              </a:rPr>
              <a:t>The assurance of such a Millennium was carefully inculcated ...</a:t>
            </a:r>
          </a:p>
        </p:txBody>
      </p:sp>
      <p:sp>
        <p:nvSpPr>
          <p:cNvPr id="3" name="Rectangle 2"/>
          <p:cNvSpPr/>
          <p:nvPr/>
        </p:nvSpPr>
        <p:spPr>
          <a:xfrm>
            <a:off x="2200276" y="213371"/>
            <a:ext cx="4743449" cy="861774"/>
          </a:xfrm>
          <a:prstGeom prst="rect">
            <a:avLst/>
          </a:prstGeom>
        </p:spPr>
        <p:txBody>
          <a:bodyPr wrap="square">
            <a:spAutoFit/>
          </a:bodyPr>
          <a:lstStyle/>
          <a:p>
            <a:pPr algn="ctr"/>
            <a:r>
              <a:rPr lang="en-US" sz="3200" b="1" dirty="0">
                <a:solidFill>
                  <a:srgbClr val="3333FF"/>
                </a:solidFill>
                <a:ea typeface="+mj-ea"/>
                <a:cs typeface="+mj-cs"/>
              </a:rPr>
              <a:t>Edward Gibbon</a:t>
            </a:r>
          </a:p>
          <a:p>
            <a:pPr algn="ctr"/>
            <a:r>
              <a:rPr lang="en-US" sz="1800" dirty="0">
                <a:latin typeface="Calibri" panose="020F0502020204030204" pitchFamily="34" charset="0"/>
                <a:ea typeface="+mj-ea"/>
                <a:cs typeface="Calibri" panose="020F0502020204030204" pitchFamily="34" charset="0"/>
              </a:rPr>
              <a:t>History of Christianity (NY: </a:t>
            </a:r>
            <a:r>
              <a:rPr lang="en-US" sz="1800" dirty="0" err="1">
                <a:latin typeface="Calibri" panose="020F0502020204030204" pitchFamily="34" charset="0"/>
                <a:ea typeface="+mj-ea"/>
                <a:cs typeface="Calibri" panose="020F0502020204030204" pitchFamily="34" charset="0"/>
              </a:rPr>
              <a:t>Eckler</a:t>
            </a:r>
            <a:r>
              <a:rPr lang="en-US" sz="1800" dirty="0">
                <a:latin typeface="Calibri" panose="020F0502020204030204" pitchFamily="34" charset="0"/>
                <a:ea typeface="+mj-ea"/>
                <a:cs typeface="Calibri" panose="020F0502020204030204" pitchFamily="34" charset="0"/>
              </a:rPr>
              <a:t>, 1916), 141-44.</a:t>
            </a:r>
          </a:p>
        </p:txBody>
      </p:sp>
      <p:pic>
        <p:nvPicPr>
          <p:cNvPr id="2" name="Picture 1">
            <a:extLst>
              <a:ext uri="{FF2B5EF4-FFF2-40B4-BE49-F238E27FC236}">
                <a16:creationId xmlns:a16="http://schemas.microsoft.com/office/drawing/2014/main" id="{C00A99A2-2123-4473-B3B1-3D97674A2488}"/>
              </a:ext>
            </a:extLst>
          </p:cNvPr>
          <p:cNvPicPr>
            <a:picLocks noChangeAspect="1"/>
          </p:cNvPicPr>
          <p:nvPr/>
        </p:nvPicPr>
        <p:blipFill>
          <a:blip r:embed="rId3"/>
          <a:stretch>
            <a:fillRect/>
          </a:stretch>
        </p:blipFill>
        <p:spPr>
          <a:xfrm>
            <a:off x="8281993" y="62755"/>
            <a:ext cx="785807" cy="1097280"/>
          </a:xfrm>
          <a:prstGeom prst="rect">
            <a:avLst/>
          </a:prstGeom>
        </p:spPr>
      </p:pic>
    </p:spTree>
    <p:extLst>
      <p:ext uri="{BB962C8B-B14F-4D97-AF65-F5344CB8AC3E}">
        <p14:creationId xmlns:p14="http://schemas.microsoft.com/office/powerpoint/2010/main" val="130536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1061042"/>
            <a:ext cx="8991600" cy="3970318"/>
          </a:xfrm>
          <a:prstGeom prst="rect">
            <a:avLst/>
          </a:prstGeom>
        </p:spPr>
        <p:txBody>
          <a:bodyPr wrap="square">
            <a:spAutoFit/>
          </a:bodyPr>
          <a:lstStyle/>
          <a:p>
            <a:pPr algn="just"/>
            <a:r>
              <a:rPr lang="en-US" sz="2800" b="1" u="sng" dirty="0">
                <a:solidFill>
                  <a:srgbClr val="3333FF"/>
                </a:solidFill>
                <a:ea typeface="+mj-ea"/>
                <a:cs typeface="+mj-cs"/>
              </a:rPr>
              <a:t>…by a succession of fathers from Justin Martyr, and Irenaeus, who conversed with the immediate disciples of the apostles</a:t>
            </a:r>
            <a:r>
              <a:rPr lang="en-US" sz="2800" dirty="0">
                <a:latin typeface="Calibri" panose="020F0502020204030204" pitchFamily="34" charset="0"/>
              </a:rPr>
              <a:t>, down to </a:t>
            </a:r>
            <a:r>
              <a:rPr lang="en-US" sz="2800" dirty="0" err="1">
                <a:latin typeface="Calibri" panose="020F0502020204030204" pitchFamily="34" charset="0"/>
              </a:rPr>
              <a:t>Lactantius</a:t>
            </a:r>
            <a:r>
              <a:rPr lang="en-US" sz="2800" dirty="0">
                <a:latin typeface="Calibri" panose="020F0502020204030204" pitchFamily="34" charset="0"/>
              </a:rPr>
              <a:t>, who was preceptor to the son of Constantine. Though it might not be universally received, </a:t>
            </a:r>
            <a:r>
              <a:rPr lang="en-US" sz="2800" b="1" u="sng" dirty="0">
                <a:solidFill>
                  <a:srgbClr val="3333FF"/>
                </a:solidFill>
                <a:ea typeface="+mj-ea"/>
                <a:cs typeface="+mj-cs"/>
              </a:rPr>
              <a:t>it appears to have been the reigning sentiment of the orthodox believers</a:t>
            </a:r>
            <a:r>
              <a:rPr lang="en-US" sz="2800" dirty="0">
                <a:latin typeface="Calibri" panose="020F0502020204030204" pitchFamily="34" charset="0"/>
              </a:rPr>
              <a:t>; and it seems so well adapted to the desires and apprehensions of mankind, that it must have contributed in a very considerable degree to the progress of the Christian faith</a:t>
            </a:r>
            <a:r>
              <a:rPr lang="en-US" sz="2800" dirty="0">
                <a:latin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956ADE59-BC25-4619-97D9-B112EAF60CDC}"/>
              </a:ext>
            </a:extLst>
          </p:cNvPr>
          <p:cNvSpPr/>
          <p:nvPr/>
        </p:nvSpPr>
        <p:spPr>
          <a:xfrm>
            <a:off x="2200276" y="213371"/>
            <a:ext cx="4743449" cy="861774"/>
          </a:xfrm>
          <a:prstGeom prst="rect">
            <a:avLst/>
          </a:prstGeom>
        </p:spPr>
        <p:txBody>
          <a:bodyPr wrap="square">
            <a:spAutoFit/>
          </a:bodyPr>
          <a:lstStyle/>
          <a:p>
            <a:pPr algn="ctr"/>
            <a:r>
              <a:rPr lang="en-US" sz="3200" b="1" dirty="0">
                <a:solidFill>
                  <a:srgbClr val="3333FF"/>
                </a:solidFill>
                <a:ea typeface="+mj-ea"/>
                <a:cs typeface="+mj-cs"/>
              </a:rPr>
              <a:t>Edward Gibbon</a:t>
            </a:r>
          </a:p>
          <a:p>
            <a:pPr algn="ctr"/>
            <a:r>
              <a:rPr lang="en-US" sz="1800" dirty="0">
                <a:latin typeface="Calibri" panose="020F0502020204030204" pitchFamily="34" charset="0"/>
                <a:ea typeface="+mj-ea"/>
                <a:cs typeface="Calibri" panose="020F0502020204030204" pitchFamily="34" charset="0"/>
              </a:rPr>
              <a:t>History of Christianity (NY: </a:t>
            </a:r>
            <a:r>
              <a:rPr lang="en-US" sz="1800" dirty="0" err="1">
                <a:latin typeface="Calibri" panose="020F0502020204030204" pitchFamily="34" charset="0"/>
                <a:ea typeface="+mj-ea"/>
                <a:cs typeface="Calibri" panose="020F0502020204030204" pitchFamily="34" charset="0"/>
              </a:rPr>
              <a:t>Eckler</a:t>
            </a:r>
            <a:r>
              <a:rPr lang="en-US" sz="1800" dirty="0">
                <a:latin typeface="Calibri" panose="020F0502020204030204" pitchFamily="34" charset="0"/>
                <a:ea typeface="+mj-ea"/>
                <a:cs typeface="Calibri" panose="020F0502020204030204" pitchFamily="34" charset="0"/>
              </a:rPr>
              <a:t>, 1916), 141-44.</a:t>
            </a:r>
          </a:p>
        </p:txBody>
      </p:sp>
      <p:pic>
        <p:nvPicPr>
          <p:cNvPr id="5" name="Picture 4">
            <a:extLst>
              <a:ext uri="{FF2B5EF4-FFF2-40B4-BE49-F238E27FC236}">
                <a16:creationId xmlns:a16="http://schemas.microsoft.com/office/drawing/2014/main" id="{5D6CF87F-A432-4BA9-BA6B-60018D637D69}"/>
              </a:ext>
            </a:extLst>
          </p:cNvPr>
          <p:cNvPicPr>
            <a:picLocks noChangeAspect="1"/>
          </p:cNvPicPr>
          <p:nvPr/>
        </p:nvPicPr>
        <p:blipFill>
          <a:blip r:embed="rId3"/>
          <a:stretch>
            <a:fillRect/>
          </a:stretch>
        </p:blipFill>
        <p:spPr>
          <a:xfrm>
            <a:off x="8281993" y="62755"/>
            <a:ext cx="785807" cy="1097280"/>
          </a:xfrm>
          <a:prstGeom prst="rect">
            <a:avLst/>
          </a:prstGeom>
        </p:spPr>
      </p:pic>
      <p:sp>
        <p:nvSpPr>
          <p:cNvPr id="2" name="Rectangle 1">
            <a:extLst>
              <a:ext uri="{FF2B5EF4-FFF2-40B4-BE49-F238E27FC236}">
                <a16:creationId xmlns:a16="http://schemas.microsoft.com/office/drawing/2014/main" id="{B7E26916-7EEC-4379-9A91-7EC92534D081}"/>
              </a:ext>
            </a:extLst>
          </p:cNvPr>
          <p:cNvSpPr/>
          <p:nvPr/>
        </p:nvSpPr>
        <p:spPr>
          <a:xfrm>
            <a:off x="1465701" y="6275297"/>
            <a:ext cx="6212598" cy="369332"/>
          </a:xfrm>
          <a:prstGeom prst="rect">
            <a:avLst/>
          </a:prstGeom>
        </p:spPr>
        <p:txBody>
          <a:bodyPr wrap="none">
            <a:spAutoFit/>
          </a:bodyPr>
          <a:lstStyle/>
          <a:p>
            <a:r>
              <a:rPr lang="en-US" dirty="0"/>
              <a:t>Gibbon also authored the, </a:t>
            </a:r>
            <a:r>
              <a:rPr lang="en-US" i="1" dirty="0"/>
              <a:t>Decline and Fall of the Roman Empire</a:t>
            </a:r>
          </a:p>
        </p:txBody>
      </p:sp>
    </p:spTree>
    <p:extLst>
      <p:ext uri="{BB962C8B-B14F-4D97-AF65-F5344CB8AC3E}">
        <p14:creationId xmlns:p14="http://schemas.microsoft.com/office/powerpoint/2010/main" val="873486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29884"/>
            <a:ext cx="9144000" cy="3108543"/>
          </a:xfrm>
          <a:prstGeom prst="rect">
            <a:avLst/>
          </a:prstGeom>
        </p:spPr>
        <p:txBody>
          <a:bodyPr wrap="square">
            <a:spAutoFit/>
          </a:bodyPr>
          <a:lstStyle/>
          <a:p>
            <a:pPr algn="just"/>
            <a:r>
              <a:rPr lang="en-US" sz="2800" dirty="0">
                <a:cs typeface="Calibri" panose="020F0502020204030204" pitchFamily="34" charset="0"/>
              </a:rPr>
              <a:t>Silver says of the apostolic fathers that </a:t>
            </a:r>
            <a:r>
              <a:rPr lang="en-US" sz="2800" b="1" dirty="0">
                <a:solidFill>
                  <a:srgbClr val="3333FF"/>
                </a:solidFill>
                <a:ea typeface="+mj-ea"/>
                <a:cs typeface="+mj-cs"/>
              </a:rPr>
              <a:t>"</a:t>
            </a:r>
            <a:r>
              <a:rPr lang="en-US" sz="2800" b="1" u="sng" dirty="0">
                <a:solidFill>
                  <a:srgbClr val="3333FF"/>
                </a:solidFill>
                <a:ea typeface="+mj-ea"/>
                <a:cs typeface="+mj-cs"/>
              </a:rPr>
              <a:t>they expected the return of the Lord in their day</a:t>
            </a:r>
            <a:r>
              <a:rPr lang="en-US" sz="2800" dirty="0">
                <a:cs typeface="Calibri" panose="020F0502020204030204" pitchFamily="34" charset="0"/>
              </a:rPr>
              <a:t>…They believed the time was imminent because the Lord had taught them to live in a watchful attitude." Concerning the ante Nicene fathers, he says: "by tradition they knew the faith of the apostles. </a:t>
            </a:r>
            <a:r>
              <a:rPr lang="en-US" sz="2800" b="1" u="sng" dirty="0">
                <a:solidFill>
                  <a:srgbClr val="3333FF"/>
                </a:solidFill>
                <a:ea typeface="+mj-ea"/>
                <a:cs typeface="+mj-cs"/>
              </a:rPr>
              <a:t>They taught the doctrine of the imminent and pre-millennial return of the Lord</a:t>
            </a:r>
            <a:r>
              <a:rPr lang="en-US" sz="2800" dirty="0">
                <a:cs typeface="Calibri" panose="020F0502020204030204" pitchFamily="34" charset="0"/>
              </a:rPr>
              <a:t>.”</a:t>
            </a:r>
          </a:p>
        </p:txBody>
      </p:sp>
      <p:sp>
        <p:nvSpPr>
          <p:cNvPr id="3" name="Rectangle 2"/>
          <p:cNvSpPr/>
          <p:nvPr/>
        </p:nvSpPr>
        <p:spPr>
          <a:xfrm>
            <a:off x="1938338" y="191111"/>
            <a:ext cx="5267324" cy="1138773"/>
          </a:xfrm>
          <a:prstGeom prst="rect">
            <a:avLst/>
          </a:prstGeom>
        </p:spPr>
        <p:txBody>
          <a:bodyPr wrap="square">
            <a:spAutoFit/>
          </a:bodyPr>
          <a:lstStyle/>
          <a:p>
            <a:pPr algn="ctr" eaLnBrk="1" hangingPunct="1"/>
            <a:r>
              <a:rPr lang="en-US" sz="3200" b="1" dirty="0">
                <a:solidFill>
                  <a:srgbClr val="3333FF"/>
                </a:solidFill>
                <a:ea typeface="+mj-ea"/>
                <a:cs typeface="+mj-cs"/>
              </a:rPr>
              <a:t>Jesse Forest Silver</a:t>
            </a:r>
          </a:p>
          <a:p>
            <a:pPr algn="ctr"/>
            <a:r>
              <a:rPr lang="en-US" i="1" dirty="0">
                <a:latin typeface="Calibri" panose="020F0502020204030204" pitchFamily="34" charset="0"/>
                <a:ea typeface="+mj-ea"/>
                <a:cs typeface="Calibri" panose="020F0502020204030204" pitchFamily="34" charset="0"/>
              </a:rPr>
              <a:t>The Lord’s Return: Seen in History and in Scripture as Premillennial and Imminent </a:t>
            </a:r>
            <a:r>
              <a:rPr lang="en-US" dirty="0">
                <a:latin typeface="Calibri" panose="020F0502020204030204" pitchFamily="34" charset="0"/>
                <a:ea typeface="+mj-ea"/>
                <a:cs typeface="Calibri" panose="020F0502020204030204" pitchFamily="34" charset="0"/>
              </a:rPr>
              <a:t>(NY: </a:t>
            </a:r>
            <a:r>
              <a:rPr lang="en-US" dirty="0" err="1">
                <a:latin typeface="Calibri" panose="020F0502020204030204" pitchFamily="34" charset="0"/>
                <a:ea typeface="+mj-ea"/>
                <a:cs typeface="Calibri" panose="020F0502020204030204" pitchFamily="34" charset="0"/>
              </a:rPr>
              <a:t>Revell</a:t>
            </a:r>
            <a:r>
              <a:rPr lang="en-US" dirty="0">
                <a:latin typeface="Calibri" panose="020F0502020204030204" pitchFamily="34" charset="0"/>
                <a:ea typeface="+mj-ea"/>
                <a:cs typeface="Calibri" panose="020F0502020204030204" pitchFamily="34" charset="0"/>
              </a:rPr>
              <a:t>, 1914), 62-64.</a:t>
            </a:r>
          </a:p>
        </p:txBody>
      </p:sp>
    </p:spTree>
    <p:extLst>
      <p:ext uri="{BB962C8B-B14F-4D97-AF65-F5344CB8AC3E}">
        <p14:creationId xmlns:p14="http://schemas.microsoft.com/office/powerpoint/2010/main" val="2662481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normAutofit/>
          </a:bodyPr>
          <a:lstStyle/>
          <a:p>
            <a:pPr algn="ctr" eaLnBrk="1" hangingPunct="1">
              <a:lnSpc>
                <a:spcPct val="100000"/>
              </a:lnSpc>
            </a:pPr>
            <a:r>
              <a:rPr lang="en-US" altLang="en-US" sz="3600" b="1" dirty="0">
                <a:solidFill>
                  <a:srgbClr val="3333FF"/>
                </a:solidFill>
                <a:latin typeface="+mn-lt"/>
              </a:rPr>
              <a:t>Overview</a:t>
            </a:r>
          </a:p>
        </p:txBody>
      </p:sp>
      <p:sp>
        <p:nvSpPr>
          <p:cNvPr id="17411" name="Rectangle 7"/>
          <p:cNvSpPr>
            <a:spLocks noGrp="1" noChangeArrowheads="1"/>
          </p:cNvSpPr>
          <p:nvPr>
            <p:ph type="body" idx="1"/>
          </p:nvPr>
        </p:nvSpPr>
        <p:spPr>
          <a:xfrm>
            <a:off x="462749" y="1143000"/>
            <a:ext cx="8218503" cy="4800600"/>
          </a:xfrm>
        </p:spPr>
        <p:txBody>
          <a:bodyPr>
            <a:noAutofit/>
          </a:bodyPr>
          <a:lstStyle/>
          <a:p>
            <a:pPr marL="684213" indent="-684213">
              <a:lnSpc>
                <a:spcPct val="100000"/>
              </a:lnSpc>
              <a:spcBef>
                <a:spcPts val="0"/>
              </a:spcBef>
              <a:spcAft>
                <a:spcPts val="1800"/>
              </a:spcAft>
              <a:buClr>
                <a:srgbClr val="008000"/>
              </a:buClr>
              <a:buFont typeface="+mj-lt"/>
              <a:buAutoNum type="romanUcPeriod"/>
            </a:pPr>
            <a:r>
              <a:rPr lang="en-US" altLang="en-US" sz="3400" dirty="0"/>
              <a:t>The Early Church</a:t>
            </a:r>
          </a:p>
          <a:p>
            <a:pPr marL="684213" indent="-684213">
              <a:lnSpc>
                <a:spcPct val="100000"/>
              </a:lnSpc>
              <a:spcBef>
                <a:spcPts val="0"/>
              </a:spcBef>
              <a:spcAft>
                <a:spcPts val="1800"/>
              </a:spcAft>
              <a:buClr>
                <a:srgbClr val="008000"/>
              </a:buClr>
              <a:buFont typeface="+mj-lt"/>
              <a:buAutoNum type="romanUcPeriod"/>
            </a:pPr>
            <a:r>
              <a:rPr lang="en-US" altLang="en-US" sz="3400" b="1" u="sng" dirty="0">
                <a:solidFill>
                  <a:srgbClr val="3333FF"/>
                </a:solidFill>
                <a:ea typeface="+mj-ea"/>
                <a:cs typeface="+mj-cs"/>
              </a:rPr>
              <a:t>THE ALEXANDRIAN ABDICATION</a:t>
            </a:r>
          </a:p>
          <a:p>
            <a:pPr marL="684213" indent="-684213">
              <a:lnSpc>
                <a:spcPct val="100000"/>
              </a:lnSpc>
              <a:spcBef>
                <a:spcPts val="0"/>
              </a:spcBef>
              <a:spcAft>
                <a:spcPts val="1800"/>
              </a:spcAft>
              <a:buClr>
                <a:srgbClr val="008000"/>
              </a:buClr>
              <a:buFont typeface="+mj-lt"/>
              <a:buAutoNum type="romanUcPeriod"/>
            </a:pPr>
            <a:r>
              <a:rPr lang="en-US" altLang="en-US" sz="3400" dirty="0"/>
              <a:t>The Dark Ages</a:t>
            </a:r>
          </a:p>
          <a:p>
            <a:pPr marL="684213" indent="-684213">
              <a:lnSpc>
                <a:spcPct val="100000"/>
              </a:lnSpc>
              <a:spcBef>
                <a:spcPts val="0"/>
              </a:spcBef>
              <a:spcAft>
                <a:spcPts val="1800"/>
              </a:spcAft>
              <a:buClr>
                <a:srgbClr val="008000"/>
              </a:buClr>
              <a:buFont typeface="+mj-lt"/>
              <a:buAutoNum type="romanUcPeriod"/>
            </a:pPr>
            <a:r>
              <a:rPr lang="en-US" altLang="en-US" sz="3400" dirty="0"/>
              <a:t>Positive Contributions of the Reformers </a:t>
            </a:r>
          </a:p>
          <a:p>
            <a:pPr marL="684213" indent="-684213">
              <a:lnSpc>
                <a:spcPct val="100000"/>
              </a:lnSpc>
              <a:spcBef>
                <a:spcPts val="0"/>
              </a:spcBef>
              <a:spcAft>
                <a:spcPts val="1800"/>
              </a:spcAft>
              <a:buClr>
                <a:srgbClr val="008000"/>
              </a:buClr>
              <a:buFont typeface="+mj-lt"/>
              <a:buAutoNum type="romanUcPeriod"/>
            </a:pPr>
            <a:r>
              <a:rPr lang="en-US" altLang="en-US" sz="3400" dirty="0"/>
              <a:t>The Reformers’ Incomplete Reforms</a:t>
            </a:r>
          </a:p>
          <a:p>
            <a:pPr marL="684213" indent="-684213">
              <a:lnSpc>
                <a:spcPct val="100000"/>
              </a:lnSpc>
              <a:spcBef>
                <a:spcPts val="0"/>
              </a:spcBef>
              <a:spcAft>
                <a:spcPts val="1800"/>
              </a:spcAft>
              <a:buClr>
                <a:srgbClr val="008000"/>
              </a:buClr>
              <a:buFont typeface="+mj-lt"/>
              <a:buAutoNum type="romanUcPeriod"/>
            </a:pPr>
            <a:r>
              <a:rPr lang="en-US" altLang="en-US" sz="3400" dirty="0"/>
              <a:t>Contemporary Reformation Theology</a:t>
            </a:r>
          </a:p>
          <a:p>
            <a:pPr marL="684213" indent="-684213">
              <a:lnSpc>
                <a:spcPct val="100000"/>
              </a:lnSpc>
              <a:spcBef>
                <a:spcPts val="0"/>
              </a:spcBef>
              <a:spcAft>
                <a:spcPts val="1800"/>
              </a:spcAft>
              <a:buClr>
                <a:srgbClr val="008000"/>
              </a:buClr>
              <a:buFont typeface="+mj-lt"/>
              <a:buAutoNum type="romanUcPeriod"/>
            </a:pPr>
            <a:r>
              <a:rPr lang="en-US" altLang="en-US" sz="3400" dirty="0"/>
              <a:t>Dispensationalism's Contribution</a:t>
            </a:r>
          </a:p>
        </p:txBody>
      </p:sp>
    </p:spTree>
    <p:extLst>
      <p:ext uri="{BB962C8B-B14F-4D97-AF65-F5344CB8AC3E}">
        <p14:creationId xmlns:p14="http://schemas.microsoft.com/office/powerpoint/2010/main" val="150057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6195"/>
            <a:ext cx="9144000" cy="1775006"/>
          </a:xfrm>
        </p:spPr>
        <p:txBody>
          <a:bodyPr anchor="ctr">
            <a:normAutofit/>
          </a:bodyPr>
          <a:lstStyle/>
          <a:p>
            <a:r>
              <a:rPr lang="en-US" sz="3600" b="1" dirty="0"/>
              <a:t>Sessions 1-3:</a:t>
            </a:r>
          </a:p>
          <a:p>
            <a:r>
              <a:rPr lang="en-US" sz="3200" b="1" dirty="0"/>
              <a:t> </a:t>
            </a:r>
            <a:r>
              <a:rPr lang="en-US" sz="3600" b="1" dirty="0">
                <a:solidFill>
                  <a:srgbClr val="3333FF"/>
                </a:solidFill>
                <a:ea typeface="+mj-ea"/>
                <a:cs typeface="+mj-cs"/>
              </a:rPr>
              <a:t>Introduction to Biblical Dispensationalism</a:t>
            </a:r>
            <a:endParaRPr lang="en-US" sz="3400" b="1" dirty="0">
              <a:solidFill>
                <a:srgbClr val="3333FF"/>
              </a:solidFill>
              <a:ea typeface="+mj-ea"/>
              <a:cs typeface="+mj-cs"/>
            </a:endParaRPr>
          </a:p>
        </p:txBody>
      </p:sp>
      <p:pic>
        <p:nvPicPr>
          <p:cNvPr id="4" name="Picture 3">
            <a:extLst>
              <a:ext uri="{FF2B5EF4-FFF2-40B4-BE49-F238E27FC236}">
                <a16:creationId xmlns:a16="http://schemas.microsoft.com/office/drawing/2014/main" id="{0026532A-06AE-4486-BE7D-B7CD94E4A126}"/>
              </a:ext>
            </a:extLst>
          </p:cNvPr>
          <p:cNvPicPr>
            <a:picLocks noChangeAspect="1"/>
          </p:cNvPicPr>
          <p:nvPr/>
        </p:nvPicPr>
        <p:blipFill>
          <a:blip r:embed="rId3"/>
          <a:stretch>
            <a:fillRect/>
          </a:stretch>
        </p:blipFill>
        <p:spPr>
          <a:xfrm>
            <a:off x="194692" y="1999364"/>
            <a:ext cx="8754615" cy="2859272"/>
          </a:xfrm>
          <a:prstGeom prst="rect">
            <a:avLst/>
          </a:prstGeom>
          <a:solidFill>
            <a:schemeClr val="bg1"/>
          </a:solidFill>
        </p:spPr>
      </p:pic>
    </p:spTree>
    <p:extLst>
      <p:ext uri="{BB962C8B-B14F-4D97-AF65-F5344CB8AC3E}">
        <p14:creationId xmlns:p14="http://schemas.microsoft.com/office/powerpoint/2010/main" val="2998069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sz="3600" b="1" dirty="0">
                <a:solidFill>
                  <a:srgbClr val="3333FF"/>
                </a:solidFill>
                <a:latin typeface="+mn-lt"/>
              </a:rPr>
              <a:t>Allegorization</a:t>
            </a:r>
          </a:p>
        </p:txBody>
      </p:sp>
      <p:sp>
        <p:nvSpPr>
          <p:cNvPr id="3" name="Content Placeholder 2"/>
          <p:cNvSpPr>
            <a:spLocks noGrp="1"/>
          </p:cNvSpPr>
          <p:nvPr>
            <p:ph idx="1"/>
          </p:nvPr>
        </p:nvSpPr>
        <p:spPr>
          <a:xfrm>
            <a:off x="0" y="1143000"/>
            <a:ext cx="9036424" cy="3733800"/>
          </a:xfrm>
        </p:spPr>
        <p:txBody>
          <a:bodyPr>
            <a:normAutofit/>
          </a:bodyPr>
          <a:lstStyle/>
          <a:p>
            <a:pPr marL="457200" indent="-457200" algn="just">
              <a:lnSpc>
                <a:spcPct val="100000"/>
              </a:lnSpc>
              <a:spcBef>
                <a:spcPts val="600"/>
              </a:spcBef>
              <a:spcAft>
                <a:spcPts val="600"/>
              </a:spcAft>
              <a:buClr>
                <a:schemeClr val="tx1"/>
              </a:buClr>
              <a:defRPr/>
            </a:pPr>
            <a:r>
              <a:rPr lang="en-US" sz="2800" dirty="0"/>
              <a:t>Allegorizing is searching for a hidden or a secret meaning underlying but remote from and unrelated in reality to the more obvious meaning of a text. In other words the literal reading is a sort of code, which needs to be deciphered to determine the more significant and hidden meaning. </a:t>
            </a:r>
            <a:r>
              <a:rPr lang="en-US" sz="2800" b="1" dirty="0">
                <a:solidFill>
                  <a:srgbClr val="3333FF"/>
                </a:solidFill>
                <a:ea typeface="+mj-ea"/>
                <a:cs typeface="+mj-cs"/>
              </a:rPr>
              <a:t>In this approach the literal is superficial; the allegorical is the true meaning.</a:t>
            </a:r>
          </a:p>
        </p:txBody>
      </p:sp>
      <p:sp>
        <p:nvSpPr>
          <p:cNvPr id="4" name="Rectangle 3">
            <a:extLst>
              <a:ext uri="{FF2B5EF4-FFF2-40B4-BE49-F238E27FC236}">
                <a16:creationId xmlns:a16="http://schemas.microsoft.com/office/drawing/2014/main" id="{4CF090DF-9F8C-4467-97F1-6B2DF60BD2EA}"/>
              </a:ext>
            </a:extLst>
          </p:cNvPr>
          <p:cNvSpPr/>
          <p:nvPr/>
        </p:nvSpPr>
        <p:spPr>
          <a:xfrm>
            <a:off x="553571" y="6139949"/>
            <a:ext cx="8036859" cy="646331"/>
          </a:xfrm>
          <a:prstGeom prst="rect">
            <a:avLst/>
          </a:prstGeom>
        </p:spPr>
        <p:txBody>
          <a:bodyPr wrap="square">
            <a:spAutoFit/>
          </a:bodyPr>
          <a:lstStyle/>
          <a:p>
            <a:pPr algn="ctr"/>
            <a:r>
              <a:rPr lang="en-US" dirty="0" err="1"/>
              <a:t>Zuck</a:t>
            </a:r>
            <a:r>
              <a:rPr lang="en-US" dirty="0"/>
              <a:t>, Roy B. </a:t>
            </a:r>
            <a:r>
              <a:rPr lang="en-US" i="1" dirty="0"/>
              <a:t>Basic Bible Interpretation: A Practical Guide to Discovering Biblical Truth (p. 29). Edited by Craig </a:t>
            </a:r>
            <a:r>
              <a:rPr lang="en-US" i="1" dirty="0" err="1"/>
              <a:t>Bubeck</a:t>
            </a:r>
            <a:r>
              <a:rPr lang="en-US" i="1" dirty="0"/>
              <a:t> Sr. Colorado Springs, CO: David C. Cook, 1991.</a:t>
            </a:r>
            <a:endParaRPr lang="en-US" dirty="0"/>
          </a:p>
        </p:txBody>
      </p:sp>
    </p:spTree>
    <p:extLst>
      <p:ext uri="{BB962C8B-B14F-4D97-AF65-F5344CB8AC3E}">
        <p14:creationId xmlns:p14="http://schemas.microsoft.com/office/powerpoint/2010/main" val="2155240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DBFBCF3-702D-4C55-9AD0-14CCC156C602}"/>
              </a:ext>
            </a:extLst>
          </p:cNvPr>
          <p:cNvSpPr>
            <a:spLocks noGrp="1" noChangeArrowheads="1"/>
          </p:cNvSpPr>
          <p:nvPr>
            <p:ph type="title"/>
          </p:nvPr>
        </p:nvSpPr>
        <p:spPr>
          <a:xfrm>
            <a:off x="1769309" y="228600"/>
            <a:ext cx="5605382" cy="1143000"/>
          </a:xfrm>
        </p:spPr>
        <p:txBody>
          <a:bodyPr>
            <a:normAutofit/>
          </a:bodyPr>
          <a:lstStyle/>
          <a:p>
            <a:pPr algn="ctr"/>
            <a:r>
              <a:rPr lang="en-US" altLang="en-US" sz="3600" b="1" dirty="0">
                <a:solidFill>
                  <a:srgbClr val="3333FF"/>
                </a:solidFill>
                <a:latin typeface="+mn-lt"/>
              </a:rPr>
              <a:t>Alexander’s Four Generals</a:t>
            </a:r>
            <a:br>
              <a:rPr lang="en-US" altLang="en-US" sz="3600" b="1" dirty="0">
                <a:solidFill>
                  <a:srgbClr val="3333FF"/>
                </a:solidFill>
                <a:latin typeface="+mn-lt"/>
              </a:rPr>
            </a:br>
            <a:r>
              <a:rPr lang="en-US" altLang="en-US" sz="2800" b="1" dirty="0">
                <a:solidFill>
                  <a:srgbClr val="3333FF"/>
                </a:solidFill>
                <a:latin typeface="+mn-lt"/>
              </a:rPr>
              <a:t>Daniel 7:6; 8:8,22</a:t>
            </a:r>
          </a:p>
        </p:txBody>
      </p:sp>
      <p:graphicFrame>
        <p:nvGraphicFramePr>
          <p:cNvPr id="2" name="Table 1">
            <a:extLst>
              <a:ext uri="{FF2B5EF4-FFF2-40B4-BE49-F238E27FC236}">
                <a16:creationId xmlns:a16="http://schemas.microsoft.com/office/drawing/2014/main" id="{460C70B0-D5A7-4769-B189-7570899E49D7}"/>
              </a:ext>
            </a:extLst>
          </p:cNvPr>
          <p:cNvGraphicFramePr>
            <a:graphicFrameLocks noGrp="1"/>
          </p:cNvGraphicFramePr>
          <p:nvPr>
            <p:extLst>
              <p:ext uri="{D42A27DB-BD31-4B8C-83A1-F6EECF244321}">
                <p14:modId xmlns:p14="http://schemas.microsoft.com/office/powerpoint/2010/main" val="3294668988"/>
              </p:ext>
            </p:extLst>
          </p:nvPr>
        </p:nvGraphicFramePr>
        <p:xfrm>
          <a:off x="1028700" y="1691640"/>
          <a:ext cx="7086600" cy="3474720"/>
        </p:xfrm>
        <a:graphic>
          <a:graphicData uri="http://schemas.openxmlformats.org/drawingml/2006/table">
            <a:tbl>
              <a:tblPr firstRow="1" bandRow="1">
                <a:tableStyleId>{5C22544A-7EE6-4342-B048-85BDC9FD1C3A}</a:tableStyleId>
              </a:tblPr>
              <a:tblGrid>
                <a:gridCol w="3543300">
                  <a:extLst>
                    <a:ext uri="{9D8B030D-6E8A-4147-A177-3AD203B41FA5}">
                      <a16:colId xmlns:a16="http://schemas.microsoft.com/office/drawing/2014/main" val="3340154120"/>
                    </a:ext>
                  </a:extLst>
                </a:gridCol>
                <a:gridCol w="3543300">
                  <a:extLst>
                    <a:ext uri="{9D8B030D-6E8A-4147-A177-3AD203B41FA5}">
                      <a16:colId xmlns:a16="http://schemas.microsoft.com/office/drawing/2014/main" val="1867013496"/>
                    </a:ext>
                  </a:extLst>
                </a:gridCol>
              </a:tblGrid>
              <a:tr h="1737360">
                <a:tc>
                  <a:txBody>
                    <a:bodyPr/>
                    <a:lstStyle/>
                    <a:p>
                      <a:pPr algn="ctr"/>
                      <a:r>
                        <a:rPr lang="en-US" altLang="en-US" sz="3600" b="0" dirty="0" err="1">
                          <a:latin typeface="Calibri" panose="020F0502020204030204" pitchFamily="34" charset="0"/>
                          <a:cs typeface="Calibri" panose="020F0502020204030204" pitchFamily="34" charset="0"/>
                        </a:rPr>
                        <a:t>Cassander</a:t>
                      </a:r>
                      <a:endParaRPr lang="en-US" altLang="en-US" sz="3600" b="0" dirty="0">
                        <a:latin typeface="Calibri" panose="020F0502020204030204" pitchFamily="34" charset="0"/>
                        <a:cs typeface="Calibri" panose="020F0502020204030204" pitchFamily="34" charset="0"/>
                      </a:endParaRPr>
                    </a:p>
                    <a:p>
                      <a:pPr algn="ctr"/>
                      <a:r>
                        <a:rPr lang="en-US" altLang="en-US" sz="3600" b="0" dirty="0">
                          <a:latin typeface="Calibri" panose="020F0502020204030204" pitchFamily="34" charset="0"/>
                          <a:cs typeface="Calibri" panose="020F0502020204030204" pitchFamily="34" charset="0"/>
                        </a:rPr>
                        <a:t>Macedonia</a:t>
                      </a:r>
                    </a:p>
                  </a:txBody>
                  <a:tcPr anchor="ctr">
                    <a:solidFill>
                      <a:srgbClr val="000066"/>
                    </a:solidFill>
                  </a:tcPr>
                </a:tc>
                <a:tc>
                  <a:txBody>
                    <a:bodyPr/>
                    <a:lstStyle/>
                    <a:p>
                      <a:pPr algn="ctr"/>
                      <a:r>
                        <a:rPr lang="en-US" altLang="en-US" sz="3600" b="1" dirty="0">
                          <a:solidFill>
                            <a:srgbClr val="FFFF00"/>
                          </a:solidFill>
                          <a:latin typeface="Calibri" panose="020F0502020204030204" pitchFamily="34" charset="0"/>
                          <a:cs typeface="Calibri" panose="020F0502020204030204" pitchFamily="34" charset="0"/>
                        </a:rPr>
                        <a:t>Ptolemy</a:t>
                      </a:r>
                    </a:p>
                    <a:p>
                      <a:pPr algn="ctr"/>
                      <a:r>
                        <a:rPr lang="en-US" altLang="en-US" sz="3600" b="1" dirty="0">
                          <a:solidFill>
                            <a:srgbClr val="FFFF00"/>
                          </a:solidFill>
                          <a:latin typeface="Calibri" panose="020F0502020204030204" pitchFamily="34" charset="0"/>
                          <a:cs typeface="Calibri" panose="020F0502020204030204" pitchFamily="34" charset="0"/>
                        </a:rPr>
                        <a:t>Egypt</a:t>
                      </a:r>
                    </a:p>
                  </a:txBody>
                  <a:tcPr anchor="ctr">
                    <a:solidFill>
                      <a:srgbClr val="C00000"/>
                    </a:solidFill>
                  </a:tcPr>
                </a:tc>
                <a:extLst>
                  <a:ext uri="{0D108BD9-81ED-4DB2-BD59-A6C34878D82A}">
                    <a16:rowId xmlns:a16="http://schemas.microsoft.com/office/drawing/2014/main" val="58391898"/>
                  </a:ext>
                </a:extLst>
              </a:tr>
              <a:tr h="1737360">
                <a:tc>
                  <a:txBody>
                    <a:bodyPr/>
                    <a:lstStyle/>
                    <a:p>
                      <a:pPr algn="ctr"/>
                      <a:r>
                        <a:rPr lang="en-US" altLang="en-US" sz="3600" b="0" kern="1200" dirty="0">
                          <a:solidFill>
                            <a:schemeClr val="lt1"/>
                          </a:solidFill>
                          <a:latin typeface="Calibri" panose="020F0502020204030204" pitchFamily="34" charset="0"/>
                          <a:ea typeface="+mn-ea"/>
                          <a:cs typeface="Calibri" panose="020F0502020204030204" pitchFamily="34" charset="0"/>
                        </a:rPr>
                        <a:t>Lysimachus</a:t>
                      </a:r>
                    </a:p>
                    <a:p>
                      <a:pPr algn="ctr"/>
                      <a:r>
                        <a:rPr lang="en-US" altLang="en-US" sz="3600" b="0" kern="1200" dirty="0">
                          <a:solidFill>
                            <a:schemeClr val="lt1"/>
                          </a:solidFill>
                          <a:latin typeface="Calibri" panose="020F0502020204030204" pitchFamily="34" charset="0"/>
                          <a:ea typeface="+mn-ea"/>
                          <a:cs typeface="Calibri" panose="020F0502020204030204" pitchFamily="34" charset="0"/>
                        </a:rPr>
                        <a:t>Thrace &amp;</a:t>
                      </a:r>
                    </a:p>
                    <a:p>
                      <a:pPr algn="ctr"/>
                      <a:r>
                        <a:rPr lang="en-US" altLang="en-US" sz="3600" b="0" kern="1200" dirty="0">
                          <a:solidFill>
                            <a:schemeClr val="lt1"/>
                          </a:solidFill>
                          <a:latin typeface="Calibri" panose="020F0502020204030204" pitchFamily="34" charset="0"/>
                          <a:ea typeface="+mn-ea"/>
                          <a:cs typeface="Calibri" panose="020F0502020204030204" pitchFamily="34" charset="0"/>
                        </a:rPr>
                        <a:t> Asia Minor</a:t>
                      </a:r>
                      <a:endParaRPr lang="en-US" sz="3600" b="0" kern="1200" dirty="0">
                        <a:solidFill>
                          <a:schemeClr val="lt1"/>
                        </a:solidFill>
                        <a:latin typeface="Calibri" panose="020F0502020204030204" pitchFamily="34" charset="0"/>
                        <a:ea typeface="+mn-ea"/>
                        <a:cs typeface="Calibri" panose="020F0502020204030204" pitchFamily="34" charset="0"/>
                      </a:endParaRPr>
                    </a:p>
                  </a:txBody>
                  <a:tcPr anchor="ctr">
                    <a:solidFill>
                      <a:srgbClr val="000066"/>
                    </a:solidFill>
                  </a:tcPr>
                </a:tc>
                <a:tc>
                  <a:txBody>
                    <a:bodyPr/>
                    <a:lstStyle/>
                    <a:p>
                      <a:pPr algn="ctr"/>
                      <a:r>
                        <a:rPr lang="en-US" altLang="en-US" sz="3600" b="0" kern="1200" dirty="0" err="1">
                          <a:solidFill>
                            <a:schemeClr val="lt1"/>
                          </a:solidFill>
                          <a:latin typeface="Calibri" panose="020F0502020204030204" pitchFamily="34" charset="0"/>
                          <a:ea typeface="+mn-ea"/>
                          <a:cs typeface="Calibri" panose="020F0502020204030204" pitchFamily="34" charset="0"/>
                        </a:rPr>
                        <a:t>Seleucus</a:t>
                      </a:r>
                      <a:endParaRPr lang="en-US" altLang="en-US" sz="3600" b="0" kern="1200" dirty="0">
                        <a:solidFill>
                          <a:schemeClr val="lt1"/>
                        </a:solidFill>
                        <a:latin typeface="Calibri" panose="020F0502020204030204" pitchFamily="34" charset="0"/>
                        <a:ea typeface="+mn-ea"/>
                        <a:cs typeface="Calibri" panose="020F0502020204030204" pitchFamily="34" charset="0"/>
                      </a:endParaRPr>
                    </a:p>
                    <a:p>
                      <a:pPr algn="ctr"/>
                      <a:r>
                        <a:rPr lang="en-US" altLang="en-US" sz="3600" b="0" kern="1200" dirty="0">
                          <a:solidFill>
                            <a:schemeClr val="lt1"/>
                          </a:solidFill>
                          <a:latin typeface="Calibri" panose="020F0502020204030204" pitchFamily="34" charset="0"/>
                          <a:ea typeface="+mn-ea"/>
                          <a:cs typeface="Calibri" panose="020F0502020204030204" pitchFamily="34" charset="0"/>
                        </a:rPr>
                        <a:t>Syria </a:t>
                      </a:r>
                    </a:p>
                    <a:p>
                      <a:pPr algn="ctr"/>
                      <a:r>
                        <a:rPr lang="en-US" altLang="en-US" sz="3600" b="0" kern="1200" dirty="0">
                          <a:solidFill>
                            <a:schemeClr val="lt1"/>
                          </a:solidFill>
                          <a:latin typeface="Calibri" panose="020F0502020204030204" pitchFamily="34" charset="0"/>
                          <a:ea typeface="+mn-ea"/>
                          <a:cs typeface="Calibri" panose="020F0502020204030204" pitchFamily="34" charset="0"/>
                        </a:rPr>
                        <a:t>(including Israel)</a:t>
                      </a:r>
                    </a:p>
                  </a:txBody>
                  <a:tcPr anchor="ctr">
                    <a:solidFill>
                      <a:srgbClr val="000066"/>
                    </a:solidFill>
                  </a:tcPr>
                </a:tc>
                <a:extLst>
                  <a:ext uri="{0D108BD9-81ED-4DB2-BD59-A6C34878D82A}">
                    <a16:rowId xmlns:a16="http://schemas.microsoft.com/office/drawing/2014/main" val="2928192964"/>
                  </a:ext>
                </a:extLst>
              </a:tr>
            </a:tbl>
          </a:graphicData>
        </a:graphic>
      </p:graphicFrame>
    </p:spTree>
    <p:extLst>
      <p:ext uri="{BB962C8B-B14F-4D97-AF65-F5344CB8AC3E}">
        <p14:creationId xmlns:p14="http://schemas.microsoft.com/office/powerpoint/2010/main" val="2500017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3D7BD-FDC3-4BB4-91F5-9419C5415686}"/>
              </a:ext>
            </a:extLst>
          </p:cNvPr>
          <p:cNvSpPr>
            <a:spLocks noGrp="1"/>
          </p:cNvSpPr>
          <p:nvPr>
            <p:ph type="title"/>
          </p:nvPr>
        </p:nvSpPr>
        <p:spPr>
          <a:xfrm>
            <a:off x="489137" y="221687"/>
            <a:ext cx="8165726" cy="773392"/>
          </a:xfrm>
        </p:spPr>
        <p:txBody>
          <a:bodyPr>
            <a:normAutofit/>
          </a:bodyPr>
          <a:lstStyle/>
          <a:p>
            <a:pPr algn="ctr">
              <a:lnSpc>
                <a:spcPct val="100000"/>
              </a:lnSpc>
            </a:pPr>
            <a:r>
              <a:rPr lang="en-US" sz="3600" b="1" dirty="0">
                <a:solidFill>
                  <a:srgbClr val="3333FF"/>
                </a:solidFill>
                <a:latin typeface="+mn-lt"/>
              </a:rPr>
              <a:t>The Hellenistic Age 336-30 BC</a:t>
            </a:r>
            <a:endParaRPr lang="en-US" sz="2800" dirty="0">
              <a:latin typeface="+mn-lt"/>
              <a:ea typeface="+mn-ea"/>
              <a:cs typeface="+mn-cs"/>
            </a:endParaRPr>
          </a:p>
        </p:txBody>
      </p:sp>
      <p:sp>
        <p:nvSpPr>
          <p:cNvPr id="3" name="Content Placeholder 2">
            <a:extLst>
              <a:ext uri="{FF2B5EF4-FFF2-40B4-BE49-F238E27FC236}">
                <a16:creationId xmlns:a16="http://schemas.microsoft.com/office/drawing/2014/main" id="{B8C470F1-4C67-4DCA-8AE7-DC7C7CF1D92A}"/>
              </a:ext>
            </a:extLst>
          </p:cNvPr>
          <p:cNvSpPr>
            <a:spLocks noGrp="1"/>
          </p:cNvSpPr>
          <p:nvPr>
            <p:ph idx="1"/>
          </p:nvPr>
        </p:nvSpPr>
        <p:spPr>
          <a:xfrm>
            <a:off x="0" y="1138519"/>
            <a:ext cx="9144000" cy="5497794"/>
          </a:xfrm>
        </p:spPr>
        <p:txBody>
          <a:bodyPr>
            <a:noAutofit/>
          </a:bodyPr>
          <a:lstStyle/>
          <a:p>
            <a:pPr marL="457200" indent="-457200" algn="just">
              <a:lnSpc>
                <a:spcPct val="100000"/>
              </a:lnSpc>
              <a:spcBef>
                <a:spcPts val="600"/>
              </a:spcBef>
              <a:spcAft>
                <a:spcPts val="600"/>
              </a:spcAft>
              <a:buClr>
                <a:schemeClr val="tx1"/>
              </a:buClr>
              <a:defRPr/>
            </a:pPr>
            <a:r>
              <a:rPr lang="en-US" sz="2700" dirty="0"/>
              <a:t>The Hellenistic Age was a time when Greek culture including Greek philosophers and philosophies were  introduced to the cultures of Alexander's Empire. </a:t>
            </a:r>
          </a:p>
          <a:p>
            <a:pPr marL="457200" indent="-457200" algn="just">
              <a:lnSpc>
                <a:spcPct val="100000"/>
              </a:lnSpc>
              <a:spcBef>
                <a:spcPts val="600"/>
              </a:spcBef>
              <a:spcAft>
                <a:spcPts val="600"/>
              </a:spcAft>
              <a:buClr>
                <a:schemeClr val="tx1"/>
              </a:buClr>
              <a:defRPr/>
            </a:pPr>
            <a:r>
              <a:rPr lang="en-US" sz="2700" dirty="0"/>
              <a:t>After Alexander’s death, the Ptolemies </a:t>
            </a:r>
            <a:r>
              <a:rPr lang="en-US" sz="2700" i="1" dirty="0"/>
              <a:t>(who ruled from Alexandria), </a:t>
            </a:r>
            <a:r>
              <a:rPr lang="en-US" sz="2700" dirty="0"/>
              <a:t>introduced government practices designed to turn Jewish culture toward a more Hellenistic culture.  </a:t>
            </a:r>
          </a:p>
          <a:p>
            <a:pPr marL="457200" indent="-457200" algn="just">
              <a:lnSpc>
                <a:spcPct val="100000"/>
              </a:lnSpc>
              <a:spcBef>
                <a:spcPts val="600"/>
              </a:spcBef>
              <a:spcAft>
                <a:spcPts val="600"/>
              </a:spcAft>
              <a:buClr>
                <a:schemeClr val="tx1"/>
              </a:buClr>
              <a:defRPr/>
            </a:pPr>
            <a:r>
              <a:rPr lang="en-US" sz="2700" dirty="0"/>
              <a:t>Many Greek-speaking Jews did not understand Hebrew and were embarrassed by Judaism’s religious practices as compared with the ‘sophisticated culture’ of the Greeks and consequently, enthusiastically embraced Greek culture including its philosophers and philosophies, and Greek allegorization was also enthusiastically embraced.</a:t>
            </a:r>
          </a:p>
        </p:txBody>
      </p:sp>
    </p:spTree>
    <p:extLst>
      <p:ext uri="{BB962C8B-B14F-4D97-AF65-F5344CB8AC3E}">
        <p14:creationId xmlns:p14="http://schemas.microsoft.com/office/powerpoint/2010/main" val="2021359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1" dirty="0">
                <a:solidFill>
                  <a:srgbClr val="0000FF"/>
                </a:solidFill>
              </a:rPr>
              <a:t> </a:t>
            </a:r>
            <a:r>
              <a:rPr lang="en-US" altLang="en-US" sz="3600" b="1" dirty="0">
                <a:solidFill>
                  <a:srgbClr val="3333FF"/>
                </a:solidFill>
                <a:latin typeface="+mn-lt"/>
              </a:rPr>
              <a:t>Jewish Allegorization</a:t>
            </a:r>
          </a:p>
        </p:txBody>
      </p:sp>
      <p:sp>
        <p:nvSpPr>
          <p:cNvPr id="3" name="Content Placeholder 2"/>
          <p:cNvSpPr>
            <a:spLocks noGrp="1"/>
          </p:cNvSpPr>
          <p:nvPr>
            <p:ph idx="1"/>
          </p:nvPr>
        </p:nvSpPr>
        <p:spPr>
          <a:xfrm>
            <a:off x="0" y="1143000"/>
            <a:ext cx="9036424" cy="4459941"/>
          </a:xfrm>
        </p:spPr>
        <p:txBody>
          <a:bodyPr>
            <a:noAutofit/>
          </a:bodyPr>
          <a:lstStyle/>
          <a:p>
            <a:pPr marL="457200" indent="-457200" algn="just">
              <a:lnSpc>
                <a:spcPct val="100000"/>
              </a:lnSpc>
              <a:spcBef>
                <a:spcPts val="600"/>
              </a:spcBef>
              <a:spcAft>
                <a:spcPts val="600"/>
              </a:spcAft>
              <a:buClr>
                <a:schemeClr val="tx1"/>
              </a:buClr>
              <a:defRPr/>
            </a:pPr>
            <a:r>
              <a:rPr lang="en-US" sz="2800" dirty="0"/>
              <a:t>Jews in Alexandria, Egypt were influenced by Greek philosophy. But they too faced a problem: How could they accept the Old Testament and also Greek philosophy, particularly that of Plato? Their solution was to do the same as the Greek philosophers themselves, namely, to allegorize the Old Testament.…</a:t>
            </a:r>
            <a:r>
              <a:rPr lang="en-US" sz="2800" b="1" dirty="0">
                <a:solidFill>
                  <a:srgbClr val="3333FF"/>
                </a:solidFill>
                <a:ea typeface="+mj-ea"/>
                <a:cs typeface="+mj-cs"/>
              </a:rPr>
              <a:t>Because of the many Greeks living in Alexandria, the Jews were readily influenced by them, and easily took up allegorizing the Old Testament as a way of accepting it along with Greek philosophy</a:t>
            </a:r>
            <a:r>
              <a:rPr lang="en-US" sz="2800" dirty="0"/>
              <a:t>. </a:t>
            </a:r>
            <a:endParaRPr lang="en-US" sz="2800" b="1" dirty="0">
              <a:solidFill>
                <a:srgbClr val="3333FF"/>
              </a:solidFill>
              <a:ea typeface="+mj-ea"/>
              <a:cs typeface="+mj-cs"/>
            </a:endParaRPr>
          </a:p>
        </p:txBody>
      </p:sp>
      <p:sp>
        <p:nvSpPr>
          <p:cNvPr id="4" name="Rectangle 3">
            <a:extLst>
              <a:ext uri="{FF2B5EF4-FFF2-40B4-BE49-F238E27FC236}">
                <a16:creationId xmlns:a16="http://schemas.microsoft.com/office/drawing/2014/main" id="{4CF090DF-9F8C-4467-97F1-6B2DF60BD2EA}"/>
              </a:ext>
            </a:extLst>
          </p:cNvPr>
          <p:cNvSpPr/>
          <p:nvPr/>
        </p:nvSpPr>
        <p:spPr>
          <a:xfrm>
            <a:off x="553571" y="6139949"/>
            <a:ext cx="8036859" cy="646331"/>
          </a:xfrm>
          <a:prstGeom prst="rect">
            <a:avLst/>
          </a:prstGeom>
        </p:spPr>
        <p:txBody>
          <a:bodyPr wrap="square">
            <a:spAutoFit/>
          </a:bodyPr>
          <a:lstStyle/>
          <a:p>
            <a:pPr algn="ctr"/>
            <a:r>
              <a:rPr lang="en-US" dirty="0" err="1"/>
              <a:t>Zuck</a:t>
            </a:r>
            <a:r>
              <a:rPr lang="en-US" dirty="0"/>
              <a:t>, Roy B. </a:t>
            </a:r>
            <a:r>
              <a:rPr lang="en-US" i="1" dirty="0"/>
              <a:t>Basic Bible Interpretation: A Practical Guide to Discovering Biblical Truth (p. 30). Edited by Craig </a:t>
            </a:r>
            <a:r>
              <a:rPr lang="en-US" i="1" dirty="0" err="1"/>
              <a:t>Bubeck</a:t>
            </a:r>
            <a:r>
              <a:rPr lang="en-US" i="1" dirty="0"/>
              <a:t> Sr. Colorado Springs, CO: David C. Cook, 1991.</a:t>
            </a:r>
            <a:endParaRPr lang="en-US" dirty="0"/>
          </a:p>
        </p:txBody>
      </p:sp>
    </p:spTree>
    <p:extLst>
      <p:ext uri="{BB962C8B-B14F-4D97-AF65-F5344CB8AC3E}">
        <p14:creationId xmlns:p14="http://schemas.microsoft.com/office/powerpoint/2010/main" val="901009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22" y="45720"/>
            <a:ext cx="8997956" cy="6766560"/>
          </a:xfrm>
          <a:prstGeom prst="rect">
            <a:avLst/>
          </a:prstGeom>
        </p:spPr>
      </p:pic>
      <p:sp>
        <p:nvSpPr>
          <p:cNvPr id="134147" name="Rectangle 1"/>
          <p:cNvSpPr>
            <a:spLocks noChangeArrowheads="1"/>
          </p:cNvSpPr>
          <p:nvPr/>
        </p:nvSpPr>
        <p:spPr bwMode="auto">
          <a:xfrm>
            <a:off x="457201" y="163516"/>
            <a:ext cx="82296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ea typeface="+mj-ea"/>
                <a:cs typeface="Calibri" panose="020F0502020204030204" pitchFamily="34" charset="0"/>
              </a:rPr>
              <a:t>Acts 20:29-30 </a:t>
            </a:r>
          </a:p>
          <a:p>
            <a:pPr algn="just">
              <a:spcBef>
                <a:spcPts val="600"/>
              </a:spcBef>
              <a:spcAft>
                <a:spcPts val="600"/>
              </a:spcAft>
            </a:pPr>
            <a:r>
              <a:rPr lang="en-US" sz="3600" dirty="0">
                <a:cs typeface="Calibri" panose="020F0502020204030204" pitchFamily="34" charset="0"/>
              </a:rPr>
              <a:t>“</a:t>
            </a:r>
            <a:r>
              <a:rPr lang="en-US" sz="3600" dirty="0"/>
              <a:t>I know that </a:t>
            </a:r>
            <a:r>
              <a:rPr lang="en-US" sz="3600" b="1" dirty="0">
                <a:solidFill>
                  <a:srgbClr val="3333FF"/>
                </a:solidFill>
                <a:ea typeface="+mj-ea"/>
                <a:cs typeface="+mj-cs"/>
              </a:rPr>
              <a:t>after my departure savage wolves will come in among you</a:t>
            </a:r>
            <a:r>
              <a:rPr lang="en-US" sz="3600" dirty="0"/>
              <a:t>, not sparing the flock; and from among your own selves men will arise, speaking perverse things, to draw away the disciples after them.”</a:t>
            </a:r>
            <a:endParaRPr lang="en-US" altLang="en-US" sz="3600" dirty="0"/>
          </a:p>
        </p:txBody>
      </p:sp>
    </p:spTree>
    <p:extLst>
      <p:ext uri="{BB962C8B-B14F-4D97-AF65-F5344CB8AC3E}">
        <p14:creationId xmlns:p14="http://schemas.microsoft.com/office/powerpoint/2010/main" val="4198557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normAutofit/>
          </a:bodyPr>
          <a:lstStyle/>
          <a:p>
            <a:pPr algn="ctr"/>
            <a:r>
              <a:rPr lang="en-US" altLang="en-US" b="1" dirty="0">
                <a:solidFill>
                  <a:srgbClr val="0000FF"/>
                </a:solidFill>
              </a:rPr>
              <a:t> </a:t>
            </a:r>
            <a:r>
              <a:rPr lang="en-US" altLang="en-US" sz="3600" b="1" dirty="0">
                <a:solidFill>
                  <a:srgbClr val="3333FF"/>
                </a:solidFill>
                <a:latin typeface="+mn-lt"/>
              </a:rPr>
              <a:t>Alexandrian and Antiochene Fathers</a:t>
            </a:r>
          </a:p>
        </p:txBody>
      </p:sp>
      <p:sp>
        <p:nvSpPr>
          <p:cNvPr id="3" name="Content Placeholder 2"/>
          <p:cNvSpPr>
            <a:spLocks noGrp="1"/>
          </p:cNvSpPr>
          <p:nvPr>
            <p:ph idx="1"/>
          </p:nvPr>
        </p:nvSpPr>
        <p:spPr>
          <a:xfrm>
            <a:off x="0" y="1143000"/>
            <a:ext cx="9036424" cy="1564341"/>
          </a:xfrm>
        </p:spPr>
        <p:txBody>
          <a:bodyPr>
            <a:noAutofit/>
          </a:bodyPr>
          <a:lstStyle/>
          <a:p>
            <a:pPr marL="457200" indent="-457200" algn="just">
              <a:lnSpc>
                <a:spcPct val="100000"/>
              </a:lnSpc>
              <a:spcBef>
                <a:spcPts val="600"/>
              </a:spcBef>
              <a:spcAft>
                <a:spcPts val="600"/>
              </a:spcAft>
              <a:buClr>
                <a:schemeClr val="tx1"/>
              </a:buClr>
              <a:defRPr/>
            </a:pPr>
            <a:r>
              <a:rPr lang="en-US" sz="2800" dirty="0"/>
              <a:t>Two schools of thought developed about 200 years or so after Christ, schools of hermeneutical views that had a strong impact on the church for centuries to come.</a:t>
            </a:r>
          </a:p>
        </p:txBody>
      </p:sp>
      <p:sp>
        <p:nvSpPr>
          <p:cNvPr id="4" name="Rectangle 3">
            <a:extLst>
              <a:ext uri="{FF2B5EF4-FFF2-40B4-BE49-F238E27FC236}">
                <a16:creationId xmlns:a16="http://schemas.microsoft.com/office/drawing/2014/main" id="{4CF090DF-9F8C-4467-97F1-6B2DF60BD2EA}"/>
              </a:ext>
            </a:extLst>
          </p:cNvPr>
          <p:cNvSpPr/>
          <p:nvPr/>
        </p:nvSpPr>
        <p:spPr>
          <a:xfrm>
            <a:off x="553571" y="6202704"/>
            <a:ext cx="8036859" cy="584775"/>
          </a:xfrm>
          <a:prstGeom prst="rect">
            <a:avLst/>
          </a:prstGeom>
        </p:spPr>
        <p:txBody>
          <a:bodyPr wrap="square">
            <a:spAutoFit/>
          </a:bodyPr>
          <a:lstStyle/>
          <a:p>
            <a:pPr algn="ctr"/>
            <a:r>
              <a:rPr lang="en-US" sz="1600" dirty="0" err="1"/>
              <a:t>Zuck</a:t>
            </a:r>
            <a:r>
              <a:rPr lang="en-US" sz="1600" dirty="0"/>
              <a:t>, Roy B. </a:t>
            </a:r>
            <a:r>
              <a:rPr lang="en-US" sz="1600" i="1" dirty="0"/>
              <a:t>Basic Bible Interpretation: A Practical Guide to Discovering Biblical Truth (p. 35). Edited by Craig </a:t>
            </a:r>
            <a:r>
              <a:rPr lang="en-US" sz="1600" i="1" dirty="0" err="1"/>
              <a:t>Bubeck</a:t>
            </a:r>
            <a:r>
              <a:rPr lang="en-US" sz="1600" i="1" dirty="0"/>
              <a:t> Sr. Colorado Springs, CO: David C. Cook, 1991.</a:t>
            </a:r>
            <a:endParaRPr lang="en-US" sz="1600" dirty="0"/>
          </a:p>
        </p:txBody>
      </p:sp>
      <p:pic>
        <p:nvPicPr>
          <p:cNvPr id="2" name="Picture 1">
            <a:extLst>
              <a:ext uri="{FF2B5EF4-FFF2-40B4-BE49-F238E27FC236}">
                <a16:creationId xmlns:a16="http://schemas.microsoft.com/office/drawing/2014/main" id="{4E6DA513-6DEC-45A2-91D2-B30995D94AE8}"/>
              </a:ext>
            </a:extLst>
          </p:cNvPr>
          <p:cNvPicPr>
            <a:picLocks noChangeAspect="1"/>
          </p:cNvPicPr>
          <p:nvPr/>
        </p:nvPicPr>
        <p:blipFill>
          <a:blip r:embed="rId3"/>
          <a:stretch>
            <a:fillRect/>
          </a:stretch>
        </p:blipFill>
        <p:spPr>
          <a:xfrm>
            <a:off x="2556934" y="2487711"/>
            <a:ext cx="4030133" cy="3657600"/>
          </a:xfrm>
          <a:prstGeom prst="rect">
            <a:avLst/>
          </a:prstGeom>
        </p:spPr>
      </p:pic>
    </p:spTree>
    <p:extLst>
      <p:ext uri="{BB962C8B-B14F-4D97-AF65-F5344CB8AC3E}">
        <p14:creationId xmlns:p14="http://schemas.microsoft.com/office/powerpoint/2010/main" val="3504934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normAutofit/>
          </a:bodyPr>
          <a:lstStyle/>
          <a:p>
            <a:pPr algn="ctr"/>
            <a:r>
              <a:rPr lang="en-US" altLang="en-US" b="1" dirty="0">
                <a:solidFill>
                  <a:srgbClr val="0000FF"/>
                </a:solidFill>
              </a:rPr>
              <a:t> </a:t>
            </a:r>
            <a:r>
              <a:rPr lang="en-US" altLang="en-US" sz="3600" b="1" dirty="0">
                <a:solidFill>
                  <a:srgbClr val="3333FF"/>
                </a:solidFill>
                <a:latin typeface="+mn-lt"/>
              </a:rPr>
              <a:t>Alexandrian Fathers</a:t>
            </a:r>
          </a:p>
        </p:txBody>
      </p:sp>
      <p:sp>
        <p:nvSpPr>
          <p:cNvPr id="3" name="Content Placeholder 2"/>
          <p:cNvSpPr>
            <a:spLocks noGrp="1"/>
          </p:cNvSpPr>
          <p:nvPr>
            <p:ph idx="1"/>
          </p:nvPr>
        </p:nvSpPr>
        <p:spPr>
          <a:xfrm>
            <a:off x="0" y="1143000"/>
            <a:ext cx="9036424" cy="4675094"/>
          </a:xfrm>
        </p:spPr>
        <p:txBody>
          <a:bodyPr>
            <a:noAutofit/>
          </a:bodyPr>
          <a:lstStyle/>
          <a:p>
            <a:pPr marL="457200" indent="-457200" algn="just">
              <a:lnSpc>
                <a:spcPct val="100000"/>
              </a:lnSpc>
              <a:spcBef>
                <a:spcPts val="600"/>
              </a:spcBef>
              <a:spcAft>
                <a:spcPts val="600"/>
              </a:spcAft>
              <a:buClr>
                <a:schemeClr val="tx1"/>
              </a:buClr>
              <a:defRPr/>
            </a:pPr>
            <a:r>
              <a:rPr lang="en-US" sz="2600" dirty="0"/>
              <a:t>Clement of Alexandria (155–216 A.D.), was influenced by the </a:t>
            </a:r>
            <a:r>
              <a:rPr lang="en-US" sz="2600" b="1" dirty="0">
                <a:solidFill>
                  <a:srgbClr val="3333FF"/>
                </a:solidFill>
                <a:ea typeface="+mj-ea"/>
                <a:cs typeface="+mj-cs"/>
              </a:rPr>
              <a:t>Jewish allegorist Philo</a:t>
            </a:r>
            <a:r>
              <a:rPr lang="en-US" sz="2600" dirty="0"/>
              <a:t>. Clement taught that all Scripture speaks in a mysterious language of symbols. One reason is so that readers may become inquisitive and another is that </a:t>
            </a:r>
            <a:r>
              <a:rPr lang="en-US" sz="2600" b="1" dirty="0">
                <a:solidFill>
                  <a:srgbClr val="3333FF"/>
                </a:solidFill>
                <a:ea typeface="+mj-ea"/>
                <a:cs typeface="+mj-cs"/>
              </a:rPr>
              <a:t>it is not suitable for everyone to understand the Scriptures</a:t>
            </a:r>
            <a:r>
              <a:rPr lang="en-US" sz="2600" dirty="0"/>
              <a:t>.</a:t>
            </a:r>
          </a:p>
          <a:p>
            <a:pPr marL="457200" indent="-457200" algn="just">
              <a:lnSpc>
                <a:spcPct val="100000"/>
              </a:lnSpc>
              <a:spcBef>
                <a:spcPts val="600"/>
              </a:spcBef>
              <a:spcAft>
                <a:spcPts val="600"/>
              </a:spcAft>
              <a:buClr>
                <a:schemeClr val="tx1"/>
              </a:buClr>
              <a:defRPr/>
            </a:pPr>
            <a:r>
              <a:rPr lang="en-US" sz="2600" b="1" dirty="0">
                <a:solidFill>
                  <a:srgbClr val="3333FF"/>
                </a:solidFill>
                <a:ea typeface="+mj-ea"/>
                <a:cs typeface="+mj-cs"/>
              </a:rPr>
              <a:t>Five Meanings of Scripture: </a:t>
            </a:r>
            <a:r>
              <a:rPr lang="en-US" sz="2600" dirty="0"/>
              <a:t>(a) </a:t>
            </a:r>
            <a:r>
              <a:rPr lang="en-US" sz="2600" b="1" dirty="0">
                <a:solidFill>
                  <a:srgbClr val="3333FF"/>
                </a:solidFill>
                <a:ea typeface="+mj-ea"/>
                <a:cs typeface="+mj-cs"/>
              </a:rPr>
              <a:t>historical</a:t>
            </a:r>
            <a:r>
              <a:rPr lang="en-US" sz="2600" dirty="0"/>
              <a:t> (the stories of the Bible), (b) </a:t>
            </a:r>
            <a:r>
              <a:rPr lang="en-US" sz="2600" b="1" dirty="0">
                <a:solidFill>
                  <a:srgbClr val="3333FF"/>
                </a:solidFill>
                <a:ea typeface="+mj-ea"/>
                <a:cs typeface="+mj-cs"/>
              </a:rPr>
              <a:t>doctrinal</a:t>
            </a:r>
            <a:r>
              <a:rPr lang="en-US" sz="2600" dirty="0"/>
              <a:t>, with moral and theological teachings, (c) </a:t>
            </a:r>
            <a:r>
              <a:rPr lang="en-US" sz="2600" b="1" dirty="0">
                <a:solidFill>
                  <a:srgbClr val="3333FF"/>
                </a:solidFill>
                <a:ea typeface="+mj-ea"/>
                <a:cs typeface="+mj-cs"/>
              </a:rPr>
              <a:t>prophetic</a:t>
            </a:r>
            <a:r>
              <a:rPr lang="en-US" sz="2600" dirty="0"/>
              <a:t>, which includes types and prophecies, (d) philosophical (allegories in historical persons such as Sarah representing true wisdom and Hagar representing pagan philosophy), and (e) </a:t>
            </a:r>
            <a:r>
              <a:rPr lang="en-US" sz="2600" b="1" dirty="0">
                <a:solidFill>
                  <a:srgbClr val="3333FF"/>
                </a:solidFill>
                <a:ea typeface="+mj-ea"/>
                <a:cs typeface="+mj-cs"/>
              </a:rPr>
              <a:t>mystical</a:t>
            </a:r>
            <a:r>
              <a:rPr lang="en-US" sz="2600" dirty="0"/>
              <a:t> (moral and spiritual truths).</a:t>
            </a:r>
          </a:p>
        </p:txBody>
      </p:sp>
      <p:sp>
        <p:nvSpPr>
          <p:cNvPr id="4" name="Rectangle 3">
            <a:extLst>
              <a:ext uri="{FF2B5EF4-FFF2-40B4-BE49-F238E27FC236}">
                <a16:creationId xmlns:a16="http://schemas.microsoft.com/office/drawing/2014/main" id="{4CF090DF-9F8C-4467-97F1-6B2DF60BD2EA}"/>
              </a:ext>
            </a:extLst>
          </p:cNvPr>
          <p:cNvSpPr/>
          <p:nvPr/>
        </p:nvSpPr>
        <p:spPr>
          <a:xfrm>
            <a:off x="553571" y="6202704"/>
            <a:ext cx="8036859" cy="584775"/>
          </a:xfrm>
          <a:prstGeom prst="rect">
            <a:avLst/>
          </a:prstGeom>
        </p:spPr>
        <p:txBody>
          <a:bodyPr wrap="square">
            <a:spAutoFit/>
          </a:bodyPr>
          <a:lstStyle/>
          <a:p>
            <a:pPr algn="ctr"/>
            <a:r>
              <a:rPr lang="en-US" sz="1600" dirty="0" err="1"/>
              <a:t>Zuck</a:t>
            </a:r>
            <a:r>
              <a:rPr lang="en-US" sz="1600" dirty="0"/>
              <a:t>, Roy B. </a:t>
            </a:r>
            <a:r>
              <a:rPr lang="en-US" sz="1600" i="1" dirty="0"/>
              <a:t>Basic Bible Interpretation: A Practical Guide to Discovering Biblical Truth (pp. 35–36). Edited by Craig </a:t>
            </a:r>
            <a:r>
              <a:rPr lang="en-US" sz="1600" i="1" dirty="0" err="1"/>
              <a:t>Bubeck</a:t>
            </a:r>
            <a:r>
              <a:rPr lang="en-US" sz="1600" i="1" dirty="0"/>
              <a:t> Sr. Colorado Springs, CO: David C. Cook, 1991.</a:t>
            </a:r>
            <a:endParaRPr lang="en-US" sz="1600" dirty="0"/>
          </a:p>
        </p:txBody>
      </p:sp>
    </p:spTree>
    <p:extLst>
      <p:ext uri="{BB962C8B-B14F-4D97-AF65-F5344CB8AC3E}">
        <p14:creationId xmlns:p14="http://schemas.microsoft.com/office/powerpoint/2010/main" val="896783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normAutofit/>
          </a:bodyPr>
          <a:lstStyle/>
          <a:p>
            <a:pPr algn="ctr"/>
            <a:r>
              <a:rPr lang="en-US" altLang="en-US" sz="3600" b="1" dirty="0">
                <a:solidFill>
                  <a:srgbClr val="3333FF"/>
                </a:solidFill>
                <a:latin typeface="+mn-lt"/>
              </a:rPr>
              <a:t>Antiochene Fathers</a:t>
            </a:r>
          </a:p>
        </p:txBody>
      </p:sp>
      <p:sp>
        <p:nvSpPr>
          <p:cNvPr id="3" name="Content Placeholder 2"/>
          <p:cNvSpPr>
            <a:spLocks noGrp="1"/>
          </p:cNvSpPr>
          <p:nvPr>
            <p:ph idx="1"/>
          </p:nvPr>
        </p:nvSpPr>
        <p:spPr>
          <a:xfrm>
            <a:off x="0" y="1143000"/>
            <a:ext cx="9036424" cy="4191000"/>
          </a:xfrm>
        </p:spPr>
        <p:txBody>
          <a:bodyPr>
            <a:noAutofit/>
          </a:bodyPr>
          <a:lstStyle/>
          <a:p>
            <a:pPr marL="457200" indent="-457200" algn="just">
              <a:lnSpc>
                <a:spcPct val="100000"/>
              </a:lnSpc>
              <a:spcBef>
                <a:spcPts val="0"/>
              </a:spcBef>
              <a:spcAft>
                <a:spcPts val="600"/>
              </a:spcAft>
              <a:buClr>
                <a:schemeClr val="tx1"/>
              </a:buClr>
              <a:defRPr/>
            </a:pPr>
            <a:r>
              <a:rPr lang="en-US" sz="2700" dirty="0"/>
              <a:t>Sensing the rampant disregard for the literal meaning of the Scriptures in the Alexandrian Fathers, </a:t>
            </a:r>
            <a:r>
              <a:rPr lang="en-US" sz="2700" b="1" dirty="0">
                <a:solidFill>
                  <a:srgbClr val="3333FF"/>
                </a:solidFill>
                <a:ea typeface="+mj-ea"/>
                <a:cs typeface="+mj-cs"/>
              </a:rPr>
              <a:t>several church leaders in Antioch of Syria </a:t>
            </a:r>
            <a:r>
              <a:rPr lang="en-US" sz="2700" i="1" dirty="0"/>
              <a:t>(Lucian, ca. 240–312 founder of the Antiochene school) </a:t>
            </a:r>
            <a:r>
              <a:rPr lang="en-US" sz="2700" b="1" u="sng" dirty="0">
                <a:solidFill>
                  <a:srgbClr val="3333FF"/>
                </a:solidFill>
                <a:ea typeface="+mj-ea"/>
                <a:cs typeface="+mj-cs"/>
              </a:rPr>
              <a:t>emphasized historical, literal interpretation</a:t>
            </a:r>
            <a:r>
              <a:rPr lang="en-US" sz="2700" dirty="0"/>
              <a:t>. </a:t>
            </a:r>
            <a:r>
              <a:rPr lang="en-US" sz="2700" b="1" u="sng" dirty="0">
                <a:solidFill>
                  <a:srgbClr val="3333FF"/>
                </a:solidFill>
                <a:ea typeface="+mj-ea"/>
                <a:cs typeface="+mj-cs"/>
              </a:rPr>
              <a:t>They stressed the study of the Bible’s original languages</a:t>
            </a:r>
            <a:r>
              <a:rPr lang="en-US" sz="2700" b="1" dirty="0">
                <a:solidFill>
                  <a:srgbClr val="3333FF"/>
                </a:solidFill>
                <a:ea typeface="+mj-ea"/>
                <a:cs typeface="+mj-cs"/>
              </a:rPr>
              <a:t> (Hebrew and Greek) </a:t>
            </a:r>
            <a:r>
              <a:rPr lang="en-US" sz="2700" dirty="0"/>
              <a:t>and they wrote commentaries on the Scriptures. The basis for uniting the Old and New Testaments was typology and predictive prophecy rather than allegorizing. For them, literal interpretation included figurative language.</a:t>
            </a:r>
          </a:p>
          <a:p>
            <a:pPr marL="457200" indent="-457200" algn="just">
              <a:lnSpc>
                <a:spcPct val="100000"/>
              </a:lnSpc>
              <a:spcBef>
                <a:spcPts val="0"/>
              </a:spcBef>
              <a:spcAft>
                <a:spcPts val="600"/>
              </a:spcAft>
              <a:buClr>
                <a:schemeClr val="tx1"/>
              </a:buClr>
              <a:defRPr/>
            </a:pPr>
            <a:endParaRPr lang="en-US" sz="2600" dirty="0"/>
          </a:p>
        </p:txBody>
      </p:sp>
      <p:sp>
        <p:nvSpPr>
          <p:cNvPr id="4" name="Rectangle 3">
            <a:extLst>
              <a:ext uri="{FF2B5EF4-FFF2-40B4-BE49-F238E27FC236}">
                <a16:creationId xmlns:a16="http://schemas.microsoft.com/office/drawing/2014/main" id="{4CF090DF-9F8C-4467-97F1-6B2DF60BD2EA}"/>
              </a:ext>
            </a:extLst>
          </p:cNvPr>
          <p:cNvSpPr/>
          <p:nvPr/>
        </p:nvSpPr>
        <p:spPr>
          <a:xfrm>
            <a:off x="553571" y="6202704"/>
            <a:ext cx="8036859" cy="584775"/>
          </a:xfrm>
          <a:prstGeom prst="rect">
            <a:avLst/>
          </a:prstGeom>
        </p:spPr>
        <p:txBody>
          <a:bodyPr wrap="square">
            <a:spAutoFit/>
          </a:bodyPr>
          <a:lstStyle/>
          <a:p>
            <a:pPr algn="ctr"/>
            <a:r>
              <a:rPr lang="en-US" sz="1600" dirty="0" err="1"/>
              <a:t>Zuck</a:t>
            </a:r>
            <a:r>
              <a:rPr lang="en-US" sz="1600" dirty="0"/>
              <a:t>, Roy B. </a:t>
            </a:r>
            <a:r>
              <a:rPr lang="en-US" sz="1600" i="1" dirty="0"/>
              <a:t>Basic Bible Interpretation: A Practical Guide to Discovering Biblical Truth (p. 37). Edited by Craig </a:t>
            </a:r>
            <a:r>
              <a:rPr lang="en-US" sz="1600" i="1" dirty="0" err="1"/>
              <a:t>Bubeck</a:t>
            </a:r>
            <a:r>
              <a:rPr lang="en-US" sz="1600" i="1" dirty="0"/>
              <a:t> Sr. Colorado Springs, CO: David C. Cook, 1991.</a:t>
            </a:r>
            <a:endParaRPr lang="en-US" sz="1600" dirty="0"/>
          </a:p>
        </p:txBody>
      </p:sp>
    </p:spTree>
    <p:extLst>
      <p:ext uri="{BB962C8B-B14F-4D97-AF65-F5344CB8AC3E}">
        <p14:creationId xmlns:p14="http://schemas.microsoft.com/office/powerpoint/2010/main" val="2227367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EF8C19-20EC-4A78-826C-83F281478D31}"/>
              </a:ext>
            </a:extLst>
          </p:cNvPr>
          <p:cNvSpPr txBox="1">
            <a:spLocks/>
          </p:cNvSpPr>
          <p:nvPr/>
        </p:nvSpPr>
        <p:spPr>
          <a:xfrm>
            <a:off x="241251" y="190869"/>
            <a:ext cx="8661499"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“Proper” Hermeneutics </a:t>
            </a:r>
          </a:p>
        </p:txBody>
      </p:sp>
      <p:sp>
        <p:nvSpPr>
          <p:cNvPr id="5" name="TextBox 4">
            <a:extLst>
              <a:ext uri="{FF2B5EF4-FFF2-40B4-BE49-F238E27FC236}">
                <a16:creationId xmlns:a16="http://schemas.microsoft.com/office/drawing/2014/main" id="{D0C8FA1F-8C7E-42B4-8FE1-031D5C99FF7B}"/>
              </a:ext>
            </a:extLst>
          </p:cNvPr>
          <p:cNvSpPr txBox="1"/>
          <p:nvPr/>
        </p:nvSpPr>
        <p:spPr>
          <a:xfrm>
            <a:off x="0" y="1093863"/>
            <a:ext cx="9143999" cy="3046988"/>
          </a:xfrm>
          <a:prstGeom prst="rect">
            <a:avLst/>
          </a:prstGeom>
          <a:noFill/>
        </p:spPr>
        <p:txBody>
          <a:bodyPr wrap="square" rtlCol="0">
            <a:spAutoFit/>
          </a:bodyPr>
          <a:lstStyle/>
          <a:p>
            <a:pPr marL="460375" lvl="1" indent="-457200" algn="just">
              <a:spcAft>
                <a:spcPts val="1200"/>
              </a:spcAft>
              <a:buFont typeface="Arial" panose="020B0604020202020204" pitchFamily="34" charset="0"/>
              <a:buChar char="•"/>
            </a:pPr>
            <a:r>
              <a:rPr lang="en-US" sz="3200" b="1" dirty="0"/>
              <a:t>– </a:t>
            </a:r>
            <a:r>
              <a:rPr lang="en-US" altLang="en-US" sz="3200" dirty="0">
                <a:solidFill>
                  <a:prstClr val="black"/>
                </a:solidFill>
              </a:rPr>
              <a:t>a </a:t>
            </a:r>
            <a:r>
              <a:rPr lang="en-US" altLang="en-US" sz="3200" b="1" u="sng" dirty="0">
                <a:solidFill>
                  <a:srgbClr val="0000FF"/>
                </a:solidFill>
              </a:rPr>
              <a:t>consistently</a:t>
            </a:r>
            <a:r>
              <a:rPr lang="en-US" altLang="en-US" sz="3200" dirty="0">
                <a:solidFill>
                  <a:prstClr val="black"/>
                </a:solidFill>
              </a:rPr>
              <a:t> literal, or normal, interpretive grid which attaches to every word the same meaning that it would have in normal usage, whether in speaking, writing, or thinking.  Often referred to as the </a:t>
            </a:r>
            <a:r>
              <a:rPr lang="en-US" altLang="en-US" sz="3200" b="1" i="1" dirty="0">
                <a:solidFill>
                  <a:srgbClr val="0000FF"/>
                </a:solidFill>
              </a:rPr>
              <a:t>“Literal, Historical, Grammatical,” </a:t>
            </a:r>
            <a:r>
              <a:rPr lang="en-US" altLang="en-US" sz="3200" dirty="0">
                <a:solidFill>
                  <a:prstClr val="black"/>
                </a:solidFill>
              </a:rPr>
              <a:t>method of interpretation.</a:t>
            </a:r>
            <a:endParaRPr lang="en-US" sz="3200" dirty="0"/>
          </a:p>
        </p:txBody>
      </p:sp>
    </p:spTree>
    <p:extLst>
      <p:ext uri="{BB962C8B-B14F-4D97-AF65-F5344CB8AC3E}">
        <p14:creationId xmlns:p14="http://schemas.microsoft.com/office/powerpoint/2010/main" val="1404576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1" dirty="0">
                <a:solidFill>
                  <a:srgbClr val="0000FF"/>
                </a:solidFill>
              </a:rPr>
              <a:t> </a:t>
            </a:r>
            <a:r>
              <a:rPr lang="en-US" altLang="en-US" sz="3600" b="1" dirty="0">
                <a:solidFill>
                  <a:srgbClr val="3333FF"/>
                </a:solidFill>
                <a:latin typeface="+mn-lt"/>
              </a:rPr>
              <a:t>Dangers of Allegorization</a:t>
            </a:r>
          </a:p>
        </p:txBody>
      </p:sp>
      <p:sp>
        <p:nvSpPr>
          <p:cNvPr id="3" name="Content Placeholder 2"/>
          <p:cNvSpPr>
            <a:spLocks noGrp="1"/>
          </p:cNvSpPr>
          <p:nvPr>
            <p:ph idx="1"/>
          </p:nvPr>
        </p:nvSpPr>
        <p:spPr>
          <a:xfrm>
            <a:off x="1600200" y="1143000"/>
            <a:ext cx="7138358" cy="3733800"/>
          </a:xfrm>
        </p:spPr>
        <p:txBody>
          <a:bodyPr>
            <a:normAutofit/>
          </a:bodyPr>
          <a:lstStyle/>
          <a:p>
            <a:pPr marL="457200" indent="-457200">
              <a:spcBef>
                <a:spcPts val="600"/>
              </a:spcBef>
              <a:spcAft>
                <a:spcPts val="600"/>
              </a:spcAft>
              <a:buClr>
                <a:schemeClr val="tx1"/>
              </a:buClr>
              <a:defRPr/>
            </a:pPr>
            <a:r>
              <a:rPr lang="en-US" sz="3200" dirty="0"/>
              <a:t>Text is not being interpreted</a:t>
            </a:r>
          </a:p>
          <a:p>
            <a:pPr marL="457200" indent="-457200">
              <a:spcBef>
                <a:spcPts val="600"/>
              </a:spcBef>
              <a:spcAft>
                <a:spcPts val="600"/>
              </a:spcAft>
              <a:buClr>
                <a:schemeClr val="tx1"/>
              </a:buClr>
              <a:defRPr/>
            </a:pPr>
            <a:r>
              <a:rPr lang="en-US" sz="3200" dirty="0"/>
              <a:t>Authority is transferred from text to interpreter</a:t>
            </a:r>
          </a:p>
          <a:p>
            <a:pPr marL="457200" indent="-457200">
              <a:spcBef>
                <a:spcPts val="600"/>
              </a:spcBef>
              <a:spcAft>
                <a:spcPts val="600"/>
              </a:spcAft>
              <a:buClr>
                <a:schemeClr val="tx1"/>
              </a:buClr>
              <a:defRPr/>
            </a:pPr>
            <a:r>
              <a:rPr lang="en-US" sz="3200" dirty="0"/>
              <a:t>There is no way to test the interpreter</a:t>
            </a:r>
          </a:p>
          <a:p>
            <a:pPr marL="457200" indent="-457200">
              <a:spcBef>
                <a:spcPts val="600"/>
              </a:spcBef>
              <a:spcAft>
                <a:spcPts val="600"/>
              </a:spcAft>
              <a:buClr>
                <a:schemeClr val="tx1"/>
              </a:buClr>
              <a:defRPr/>
            </a:pPr>
            <a:r>
              <a:rPr lang="en-US" sz="3200" dirty="0"/>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09" name="Picture 2" descr="http://www.bonders.org/wp-content/uploads/2013/11/Herm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4505058"/>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143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9414"/>
            <a:ext cx="9144000" cy="1400786"/>
          </a:xfrm>
        </p:spPr>
        <p:txBody>
          <a:bodyPr anchor="ctr">
            <a:noAutofit/>
          </a:bodyPr>
          <a:lstStyle/>
          <a:p>
            <a:r>
              <a:rPr lang="en-US" sz="3600" b="1" dirty="0">
                <a:solidFill>
                  <a:srgbClr val="3333FF"/>
                </a:solidFill>
                <a:latin typeface="+mn-lt"/>
              </a:rPr>
              <a:t>Introduction to Biblical Dispensationalism</a:t>
            </a:r>
            <a:br>
              <a:rPr lang="en-US" sz="3600" b="1" dirty="0">
                <a:latin typeface="+mn-lt"/>
              </a:rPr>
            </a:br>
            <a:r>
              <a:rPr lang="en-US" sz="3200" b="1" dirty="0">
                <a:latin typeface="+mn-lt"/>
              </a:rPr>
              <a:t>Sessions 1-3 Outline</a:t>
            </a:r>
            <a:endParaRPr lang="en-US" sz="3600" b="1" dirty="0">
              <a:latin typeface="+mn-lt"/>
            </a:endParaRPr>
          </a:p>
        </p:txBody>
      </p:sp>
      <p:sp>
        <p:nvSpPr>
          <p:cNvPr id="3" name="Subtitle 2"/>
          <p:cNvSpPr>
            <a:spLocks noGrp="1"/>
          </p:cNvSpPr>
          <p:nvPr>
            <p:ph type="subTitle" idx="1"/>
          </p:nvPr>
        </p:nvSpPr>
        <p:spPr>
          <a:xfrm>
            <a:off x="242047" y="1600200"/>
            <a:ext cx="8712767" cy="3657600"/>
          </a:xfrm>
        </p:spPr>
        <p:txBody>
          <a:bodyPr>
            <a:noAutofit/>
          </a:bodyPr>
          <a:lstStyle/>
          <a:p>
            <a:pPr marL="685800" indent="-685800" algn="l">
              <a:lnSpc>
                <a:spcPct val="100000"/>
              </a:lnSpc>
              <a:spcBef>
                <a:spcPts val="0"/>
              </a:spcBef>
              <a:spcAft>
                <a:spcPts val="3600"/>
              </a:spcAft>
              <a:buFont typeface="+mj-lt"/>
              <a:buAutoNum type="romanUcPeriod"/>
            </a:pPr>
            <a:r>
              <a:rPr lang="en-US" sz="3600" dirty="0"/>
              <a:t>Important Assumptions and Prerequisites</a:t>
            </a:r>
          </a:p>
          <a:p>
            <a:pPr marL="685800" indent="-685800" algn="l">
              <a:lnSpc>
                <a:spcPct val="100000"/>
              </a:lnSpc>
              <a:spcBef>
                <a:spcPts val="0"/>
              </a:spcBef>
              <a:spcAft>
                <a:spcPts val="3600"/>
              </a:spcAft>
              <a:buFont typeface="+mj-lt"/>
              <a:buAutoNum type="romanUcPeriod"/>
            </a:pPr>
            <a:r>
              <a:rPr lang="en-US" sz="3600" dirty="0"/>
              <a:t>Definition of Biblical Dispensationalism</a:t>
            </a:r>
          </a:p>
          <a:p>
            <a:pPr marL="685800" indent="-685800" algn="l">
              <a:lnSpc>
                <a:spcPct val="100000"/>
              </a:lnSpc>
              <a:spcBef>
                <a:spcPts val="0"/>
              </a:spcBef>
              <a:spcAft>
                <a:spcPts val="3600"/>
              </a:spcAft>
              <a:buFont typeface="+mj-lt"/>
              <a:buAutoNum type="romanUcPeriod"/>
            </a:pPr>
            <a:r>
              <a:rPr lang="en-US" sz="3600" dirty="0"/>
              <a:t>Origins of Biblical Dispensationalism</a:t>
            </a:r>
          </a:p>
          <a:p>
            <a:pPr marL="685800" indent="-685800" algn="l">
              <a:lnSpc>
                <a:spcPct val="100000"/>
              </a:lnSpc>
              <a:spcBef>
                <a:spcPts val="0"/>
              </a:spcBef>
              <a:spcAft>
                <a:spcPts val="3600"/>
              </a:spcAft>
              <a:buFont typeface="+mj-lt"/>
              <a:buAutoNum type="romanUcPeriod"/>
            </a:pPr>
            <a:r>
              <a:rPr lang="en-US" sz="3600" dirty="0"/>
              <a:t>Evidence for Dispensationalism</a:t>
            </a:r>
          </a:p>
          <a:p>
            <a:pPr marL="685800" indent="-685800" algn="l">
              <a:lnSpc>
                <a:spcPct val="100000"/>
              </a:lnSpc>
              <a:spcBef>
                <a:spcPts val="0"/>
              </a:spcBef>
              <a:spcAft>
                <a:spcPts val="3600"/>
              </a:spcAft>
              <a:buFont typeface="+mj-lt"/>
              <a:buAutoNum type="romanUcPeriod"/>
            </a:pPr>
            <a:r>
              <a:rPr lang="en-US" sz="3600" dirty="0"/>
              <a:t>What is a Dispensation?</a:t>
            </a:r>
          </a:p>
        </p:txBody>
      </p:sp>
    </p:spTree>
    <p:extLst>
      <p:ext uri="{BB962C8B-B14F-4D97-AF65-F5344CB8AC3E}">
        <p14:creationId xmlns:p14="http://schemas.microsoft.com/office/powerpoint/2010/main" val="3652074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3600" b="1" dirty="0">
                <a:solidFill>
                  <a:srgbClr val="3333FF"/>
                </a:solidFill>
                <a:latin typeface="+mn-lt"/>
              </a:rPr>
              <a:t>Dangers of Allegorization</a:t>
            </a:r>
          </a:p>
        </p:txBody>
      </p:sp>
      <p:sp>
        <p:nvSpPr>
          <p:cNvPr id="3" name="Content Placeholder 2"/>
          <p:cNvSpPr>
            <a:spLocks noGrp="1"/>
          </p:cNvSpPr>
          <p:nvPr>
            <p:ph idx="1"/>
          </p:nvPr>
        </p:nvSpPr>
        <p:spPr>
          <a:xfrm>
            <a:off x="1600200" y="1143000"/>
            <a:ext cx="7052094" cy="3733800"/>
          </a:xfrm>
        </p:spPr>
        <p:txBody>
          <a:bodyPr>
            <a:normAutofit/>
          </a:bodyPr>
          <a:lstStyle/>
          <a:p>
            <a:pPr marL="457200" indent="-457200">
              <a:spcBef>
                <a:spcPts val="600"/>
              </a:spcBef>
              <a:spcAft>
                <a:spcPts val="600"/>
              </a:spcAft>
              <a:buClr>
                <a:schemeClr val="tx1"/>
              </a:buClr>
              <a:defRPr/>
            </a:pPr>
            <a:r>
              <a:rPr lang="en-US" sz="3200" b="1" u="sng" dirty="0">
                <a:solidFill>
                  <a:srgbClr val="3333FF"/>
                </a:solidFill>
                <a:ea typeface="+mj-ea"/>
                <a:cs typeface="+mj-cs"/>
              </a:rPr>
              <a:t>Text is not being interpreted</a:t>
            </a:r>
          </a:p>
          <a:p>
            <a:pPr marL="457200" indent="-457200">
              <a:spcBef>
                <a:spcPts val="600"/>
              </a:spcBef>
              <a:spcAft>
                <a:spcPts val="600"/>
              </a:spcAft>
              <a:buClr>
                <a:schemeClr val="tx1"/>
              </a:buClr>
              <a:defRPr/>
            </a:pPr>
            <a:r>
              <a:rPr lang="en-US" sz="3200" dirty="0"/>
              <a:t>Authority is transferred from text to interpreter</a:t>
            </a:r>
          </a:p>
          <a:p>
            <a:pPr marL="457200" indent="-457200">
              <a:spcBef>
                <a:spcPts val="600"/>
              </a:spcBef>
              <a:spcAft>
                <a:spcPts val="600"/>
              </a:spcAft>
              <a:buClr>
                <a:schemeClr val="tx1"/>
              </a:buClr>
              <a:defRPr/>
            </a:pPr>
            <a:r>
              <a:rPr lang="en-US" sz="3200" dirty="0"/>
              <a:t>There is no way to test the interpreter</a:t>
            </a:r>
          </a:p>
          <a:p>
            <a:pPr marL="457200" indent="-457200">
              <a:spcBef>
                <a:spcPts val="600"/>
              </a:spcBef>
              <a:spcAft>
                <a:spcPts val="600"/>
              </a:spcAft>
              <a:buClr>
                <a:schemeClr val="tx1"/>
              </a:buClr>
              <a:defRPr/>
            </a:pPr>
            <a:r>
              <a:rPr lang="en-US" sz="3200" dirty="0"/>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09" name="Picture 2" descr="http://www.bonders.org/wp-content/uploads/2013/11/Herm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4505058"/>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160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ctrTitle" sz="quarter"/>
          </p:nvPr>
        </p:nvSpPr>
        <p:spPr>
          <a:xfrm>
            <a:off x="256374" y="1366345"/>
            <a:ext cx="8686800" cy="3069021"/>
          </a:xfrm>
        </p:spPr>
        <p:txBody>
          <a:bodyPr anchor="t"/>
          <a:lstStyle/>
          <a:p>
            <a:pPr algn="just" eaLnBrk="1" hangingPunct="1">
              <a:lnSpc>
                <a:spcPct val="100000"/>
              </a:lnSpc>
            </a:pPr>
            <a:r>
              <a:rPr lang="en-US" altLang="en-US" sz="3200" b="0" dirty="0">
                <a:solidFill>
                  <a:schemeClr val="tx1"/>
                </a:solidFill>
                <a:latin typeface="+mn-lt"/>
                <a:cs typeface="Calibri" panose="020F0502020204030204" pitchFamily="34" charset="0"/>
              </a:rPr>
              <a:t>“…it will be noticed at once that its habit is to disregard the common signification of words and give wing to all manner of fanciful speculation. It does not draw out the legitimate meaning of an author’s language, but </a:t>
            </a:r>
            <a:r>
              <a:rPr lang="en-US" altLang="en-US" sz="3200" b="1" u="sng" dirty="0">
                <a:solidFill>
                  <a:srgbClr val="3333FF"/>
                </a:solidFill>
                <a:latin typeface="+mn-lt"/>
              </a:rPr>
              <a:t>foists into it whatever the whim or fancy of an interpreter may desire</a:t>
            </a:r>
            <a:r>
              <a:rPr lang="en-US" altLang="en-US" sz="3200" b="0" dirty="0">
                <a:solidFill>
                  <a:schemeClr val="tx1"/>
                </a:solidFill>
                <a:latin typeface="+mn-lt"/>
                <a:cs typeface="Calibri" panose="020F0502020204030204" pitchFamily="34" charset="0"/>
              </a:rPr>
              <a:t>.”</a:t>
            </a:r>
            <a:r>
              <a:rPr lang="en-US" altLang="en-US" sz="3200" b="0" dirty="0">
                <a:latin typeface="+mn-lt"/>
                <a:cs typeface="Calibri" panose="020F0502020204030204" pitchFamily="34" charset="0"/>
              </a:rPr>
              <a:t> </a:t>
            </a:r>
          </a:p>
        </p:txBody>
      </p:sp>
      <p:sp>
        <p:nvSpPr>
          <p:cNvPr id="16387" name="Rectangle 1027"/>
          <p:cNvSpPr>
            <a:spLocks noGrp="1" noChangeArrowheads="1"/>
          </p:cNvSpPr>
          <p:nvPr>
            <p:ph type="subTitle" sz="quarter" idx="1"/>
          </p:nvPr>
        </p:nvSpPr>
        <p:spPr>
          <a:xfrm>
            <a:off x="457200" y="202722"/>
            <a:ext cx="8229600" cy="1066800"/>
          </a:xfrm>
        </p:spPr>
        <p:txBody>
          <a:bodyPr/>
          <a:lstStyle/>
          <a:p>
            <a:pPr algn="ctr" eaLnBrk="1" hangingPunct="1">
              <a:defRPr/>
            </a:pPr>
            <a:r>
              <a:rPr lang="en-US" sz="3200" b="1" dirty="0">
                <a:solidFill>
                  <a:srgbClr val="3333FF"/>
                </a:solidFill>
                <a:ea typeface="+mj-ea"/>
                <a:cs typeface="+mj-cs"/>
              </a:rPr>
              <a:t>Milton S. Terry</a:t>
            </a:r>
          </a:p>
          <a:p>
            <a:pPr algn="ctr" eaLnBrk="1" hangingPunct="1">
              <a:defRPr/>
            </a:pPr>
            <a:r>
              <a:rPr lang="en-US" sz="2400" i="1" dirty="0">
                <a:cs typeface="Calibri" panose="020F0502020204030204" pitchFamily="34" charset="0"/>
              </a:rPr>
              <a:t>Biblical Hermeneutics</a:t>
            </a:r>
            <a:r>
              <a:rPr lang="en-US" sz="2400" dirty="0">
                <a:cs typeface="Calibri" panose="020F0502020204030204" pitchFamily="34" charset="0"/>
              </a:rPr>
              <a:t> (NY: Philips and Hunt, 1883), 224. </a:t>
            </a:r>
          </a:p>
        </p:txBody>
      </p:sp>
      <p:pic>
        <p:nvPicPr>
          <p:cNvPr id="2" name="Picture 1">
            <a:extLst>
              <a:ext uri="{FF2B5EF4-FFF2-40B4-BE49-F238E27FC236}">
                <a16:creationId xmlns:a16="http://schemas.microsoft.com/office/drawing/2014/main" id="{F7F22D4A-0E43-4DD2-BE7D-C3EE3670AF47}"/>
              </a:ext>
            </a:extLst>
          </p:cNvPr>
          <p:cNvPicPr>
            <a:picLocks noChangeAspect="1"/>
          </p:cNvPicPr>
          <p:nvPr/>
        </p:nvPicPr>
        <p:blipFill>
          <a:blip r:embed="rId3"/>
          <a:stretch>
            <a:fillRect/>
          </a:stretch>
        </p:blipFill>
        <p:spPr>
          <a:xfrm>
            <a:off x="3343701" y="4484294"/>
            <a:ext cx="2456598" cy="2194560"/>
          </a:xfrm>
          <a:prstGeom prst="rect">
            <a:avLst/>
          </a:prstGeom>
        </p:spPr>
      </p:pic>
    </p:spTree>
    <p:extLst>
      <p:ext uri="{BB962C8B-B14F-4D97-AF65-F5344CB8AC3E}">
        <p14:creationId xmlns:p14="http://schemas.microsoft.com/office/powerpoint/2010/main" val="1075267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4318407"/>
            <a:ext cx="8686800" cy="2016125"/>
          </a:xfrm>
        </p:spPr>
        <p:txBody>
          <a:bodyPr anchor="ctr">
            <a:normAutofit/>
          </a:bodyPr>
          <a:lstStyle/>
          <a:p>
            <a:pPr marL="0" indent="0" algn="ctr">
              <a:buFont typeface="Wingdings" panose="05000000000000000000" pitchFamily="2" charset="2"/>
              <a:buNone/>
              <a:defRPr/>
            </a:pPr>
            <a:r>
              <a:rPr lang="en-US" sz="5400" b="1" dirty="0">
                <a:solidFill>
                  <a:srgbClr val="3333FF"/>
                </a:solidFill>
                <a:ea typeface="+mj-ea"/>
                <a:cs typeface="+mj-cs"/>
              </a:rPr>
              <a:t>“The one who spiritualizes tells spiritual lies.”</a:t>
            </a:r>
          </a:p>
        </p:txBody>
      </p:sp>
      <p:pic>
        <p:nvPicPr>
          <p:cNvPr id="2" name="Picture 1">
            <a:extLst>
              <a:ext uri="{FF2B5EF4-FFF2-40B4-BE49-F238E27FC236}">
                <a16:creationId xmlns:a16="http://schemas.microsoft.com/office/drawing/2014/main" id="{A1F11597-5787-4FCF-B272-3B8AABB4A30C}"/>
              </a:ext>
            </a:extLst>
          </p:cNvPr>
          <p:cNvPicPr>
            <a:picLocks noChangeAspect="1"/>
          </p:cNvPicPr>
          <p:nvPr/>
        </p:nvPicPr>
        <p:blipFill>
          <a:blip r:embed="rId3"/>
          <a:stretch>
            <a:fillRect/>
          </a:stretch>
        </p:blipFill>
        <p:spPr>
          <a:xfrm>
            <a:off x="1306286" y="650970"/>
            <a:ext cx="6531429" cy="3657600"/>
          </a:xfrm>
          <a:prstGeom prst="rect">
            <a:avLst/>
          </a:prstGeom>
        </p:spPr>
      </p:pic>
    </p:spTree>
    <p:extLst>
      <p:ext uri="{BB962C8B-B14F-4D97-AF65-F5344CB8AC3E}">
        <p14:creationId xmlns:p14="http://schemas.microsoft.com/office/powerpoint/2010/main" val="4077630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3600" b="1" dirty="0">
                <a:solidFill>
                  <a:srgbClr val="3333FF"/>
                </a:solidFill>
                <a:latin typeface="+mn-lt"/>
              </a:rPr>
              <a:t>Dangers of Allegorization</a:t>
            </a:r>
          </a:p>
        </p:txBody>
      </p:sp>
      <p:sp>
        <p:nvSpPr>
          <p:cNvPr id="3" name="Content Placeholder 2"/>
          <p:cNvSpPr>
            <a:spLocks noGrp="1"/>
          </p:cNvSpPr>
          <p:nvPr>
            <p:ph idx="1"/>
          </p:nvPr>
        </p:nvSpPr>
        <p:spPr>
          <a:xfrm>
            <a:off x="1600200" y="1143000"/>
            <a:ext cx="7086600" cy="3733800"/>
          </a:xfrm>
        </p:spPr>
        <p:txBody>
          <a:bodyPr>
            <a:normAutofit/>
          </a:bodyPr>
          <a:lstStyle/>
          <a:p>
            <a:pPr marL="457200" indent="-457200">
              <a:spcBef>
                <a:spcPts val="600"/>
              </a:spcBef>
              <a:spcAft>
                <a:spcPts val="600"/>
              </a:spcAft>
              <a:buClr>
                <a:schemeClr val="tx1"/>
              </a:buClr>
              <a:defRPr/>
            </a:pPr>
            <a:r>
              <a:rPr lang="en-US" sz="3200" dirty="0"/>
              <a:t>Text is not being interpreted</a:t>
            </a:r>
          </a:p>
          <a:p>
            <a:pPr marL="457200" indent="-457200">
              <a:spcBef>
                <a:spcPts val="600"/>
              </a:spcBef>
              <a:spcAft>
                <a:spcPts val="600"/>
              </a:spcAft>
              <a:buClr>
                <a:schemeClr val="tx1"/>
              </a:buClr>
              <a:defRPr/>
            </a:pPr>
            <a:r>
              <a:rPr lang="en-US" sz="3200" b="1" u="sng" dirty="0">
                <a:solidFill>
                  <a:srgbClr val="3333FF"/>
                </a:solidFill>
                <a:ea typeface="+mj-ea"/>
                <a:cs typeface="+mj-cs"/>
              </a:rPr>
              <a:t>Authority is transferred from text to interpreter</a:t>
            </a:r>
          </a:p>
          <a:p>
            <a:pPr marL="457200" indent="-457200">
              <a:spcBef>
                <a:spcPts val="600"/>
              </a:spcBef>
              <a:spcAft>
                <a:spcPts val="600"/>
              </a:spcAft>
              <a:buClr>
                <a:schemeClr val="tx1"/>
              </a:buClr>
              <a:defRPr/>
            </a:pPr>
            <a:r>
              <a:rPr lang="en-US" sz="3200" dirty="0"/>
              <a:t>There is no way to test the interpreter</a:t>
            </a:r>
          </a:p>
          <a:p>
            <a:pPr marL="457200" indent="-457200">
              <a:spcBef>
                <a:spcPts val="600"/>
              </a:spcBef>
              <a:spcAft>
                <a:spcPts val="600"/>
              </a:spcAft>
              <a:buClr>
                <a:schemeClr val="tx1"/>
              </a:buClr>
              <a:defRPr/>
            </a:pPr>
            <a:r>
              <a:rPr lang="en-US" sz="3200" dirty="0"/>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09" name="Picture 2" descr="http://www.bonders.org/wp-content/uploads/2013/11/Herm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4505058"/>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630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p:nvPr>
        </p:nvSpPr>
        <p:spPr>
          <a:xfrm>
            <a:off x="2691442" y="1828800"/>
            <a:ext cx="5995358" cy="3048000"/>
          </a:xfrm>
        </p:spPr>
        <p:txBody>
          <a:bodyPr anchor="t">
            <a:normAutofit/>
          </a:bodyPr>
          <a:lstStyle/>
          <a:p>
            <a:pPr algn="just" eaLnBrk="1" hangingPunct="1"/>
            <a:r>
              <a:rPr lang="en-US" altLang="en-US" sz="3200" b="0" dirty="0">
                <a:solidFill>
                  <a:schemeClr val="tx1"/>
                </a:solidFill>
                <a:latin typeface="+mn-lt"/>
                <a:cs typeface="Calibri" panose="020F0502020204030204" pitchFamily="34" charset="0"/>
              </a:rPr>
              <a:t>“…once we start with the rule that whole passages and books of scripture say one thing when they mean another, the reader is delivered bound hand and foot to </a:t>
            </a:r>
            <a:r>
              <a:rPr lang="en-US" altLang="en-US" sz="3200" b="1" u="sng" dirty="0">
                <a:solidFill>
                  <a:srgbClr val="3333FF"/>
                </a:solidFill>
                <a:latin typeface="+mn-lt"/>
              </a:rPr>
              <a:t>the caprice of the interpreter</a:t>
            </a:r>
            <a:r>
              <a:rPr lang="en-US" altLang="en-US" sz="3200" b="0" dirty="0">
                <a:solidFill>
                  <a:schemeClr val="tx1"/>
                </a:solidFill>
                <a:latin typeface="+mn-lt"/>
                <a:cs typeface="Calibri" panose="020F0502020204030204" pitchFamily="34" charset="0"/>
              </a:rPr>
              <a:t>.” </a:t>
            </a:r>
          </a:p>
        </p:txBody>
      </p:sp>
      <p:sp>
        <p:nvSpPr>
          <p:cNvPr id="15363" name="Rectangle 3"/>
          <p:cNvSpPr>
            <a:spLocks noGrp="1" noChangeArrowheads="1"/>
          </p:cNvSpPr>
          <p:nvPr>
            <p:ph type="subTitle" sz="quarter" idx="1"/>
          </p:nvPr>
        </p:nvSpPr>
        <p:spPr>
          <a:xfrm>
            <a:off x="2229929" y="193518"/>
            <a:ext cx="4684143" cy="1635282"/>
          </a:xfrm>
        </p:spPr>
        <p:txBody>
          <a:bodyPr>
            <a:normAutofit fontScale="85000" lnSpcReduction="10000"/>
          </a:bodyPr>
          <a:lstStyle/>
          <a:p>
            <a:pPr algn="ctr" eaLnBrk="1" hangingPunct="1">
              <a:lnSpc>
                <a:spcPct val="110000"/>
              </a:lnSpc>
              <a:spcBef>
                <a:spcPts val="0"/>
              </a:spcBef>
              <a:defRPr/>
            </a:pPr>
            <a:r>
              <a:rPr lang="en-US" sz="3800" b="1" kern="1200" dirty="0">
                <a:solidFill>
                  <a:srgbClr val="0000FF"/>
                </a:solidFill>
              </a:rPr>
              <a:t>Jerome</a:t>
            </a:r>
            <a:endParaRPr lang="en-US" sz="3900" b="1" kern="1200" dirty="0">
              <a:solidFill>
                <a:srgbClr val="0000FF"/>
              </a:solidFill>
            </a:endParaRPr>
          </a:p>
          <a:p>
            <a:pPr>
              <a:lnSpc>
                <a:spcPct val="110000"/>
              </a:lnSpc>
              <a:spcBef>
                <a:spcPts val="0"/>
              </a:spcBef>
              <a:defRPr/>
            </a:pPr>
            <a:r>
              <a:rPr lang="en-US" sz="2600" b="1" dirty="0">
                <a:solidFill>
                  <a:srgbClr val="0000FF"/>
                </a:solidFill>
              </a:rPr>
              <a:t>347–420 </a:t>
            </a:r>
            <a:r>
              <a:rPr lang="en-US" sz="2600" b="1" cap="small" dirty="0" err="1">
                <a:solidFill>
                  <a:srgbClr val="0000FF"/>
                </a:solidFill>
              </a:rPr>
              <a:t>a.d.</a:t>
            </a:r>
            <a:endParaRPr lang="en-US" sz="2600" b="1" kern="1200" cap="small" dirty="0">
              <a:solidFill>
                <a:srgbClr val="0000FF"/>
              </a:solidFill>
            </a:endParaRPr>
          </a:p>
          <a:p>
            <a:pPr algn="ctr" eaLnBrk="1" hangingPunct="1">
              <a:lnSpc>
                <a:spcPct val="110000"/>
              </a:lnSpc>
              <a:spcBef>
                <a:spcPts val="0"/>
              </a:spcBef>
              <a:defRPr/>
            </a:pPr>
            <a:r>
              <a:rPr lang="en-US" sz="2100" dirty="0">
                <a:cs typeface="Calibri" panose="020F0502020204030204" pitchFamily="34" charset="0"/>
              </a:rPr>
              <a:t>Quoted by F.W. Farrar, </a:t>
            </a:r>
            <a:r>
              <a:rPr lang="en-US" sz="2100" i="1" dirty="0">
                <a:cs typeface="Calibri" panose="020F0502020204030204" pitchFamily="34" charset="0"/>
              </a:rPr>
              <a:t>History of interpretation</a:t>
            </a:r>
            <a:r>
              <a:rPr lang="en-US" sz="2100" dirty="0">
                <a:cs typeface="Calibri" panose="020F0502020204030204" pitchFamily="34" charset="0"/>
              </a:rPr>
              <a:t> (NY: E.P. Dutton and Company, 1886), 238-39.</a:t>
            </a:r>
          </a:p>
        </p:txBody>
      </p:sp>
      <p:pic>
        <p:nvPicPr>
          <p:cNvPr id="3994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956099"/>
            <a:ext cx="2167029" cy="272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ECC9A9B-77E8-4CC4-BA9C-7A08DD073731}"/>
              </a:ext>
            </a:extLst>
          </p:cNvPr>
          <p:cNvPicPr>
            <a:picLocks noChangeAspect="1"/>
          </p:cNvPicPr>
          <p:nvPr/>
        </p:nvPicPr>
        <p:blipFill>
          <a:blip r:embed="rId4"/>
          <a:stretch>
            <a:fillRect/>
          </a:stretch>
        </p:blipFill>
        <p:spPr>
          <a:xfrm>
            <a:off x="3864647" y="4556247"/>
            <a:ext cx="1414707" cy="2194560"/>
          </a:xfrm>
          <a:prstGeom prst="rect">
            <a:avLst/>
          </a:prstGeom>
          <a:ln>
            <a:solidFill>
              <a:schemeClr val="tx1"/>
            </a:solidFill>
          </a:ln>
        </p:spPr>
      </p:pic>
    </p:spTree>
    <p:extLst>
      <p:ext uri="{BB962C8B-B14F-4D97-AF65-F5344CB8AC3E}">
        <p14:creationId xmlns:p14="http://schemas.microsoft.com/office/powerpoint/2010/main" val="59906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3600" b="1" dirty="0">
                <a:solidFill>
                  <a:srgbClr val="3333FF"/>
                </a:solidFill>
                <a:latin typeface="+mn-lt"/>
              </a:rPr>
              <a:t>Dangers of Allegorization</a:t>
            </a:r>
          </a:p>
        </p:txBody>
      </p:sp>
      <p:sp>
        <p:nvSpPr>
          <p:cNvPr id="3" name="Content Placeholder 2"/>
          <p:cNvSpPr>
            <a:spLocks noGrp="1"/>
          </p:cNvSpPr>
          <p:nvPr>
            <p:ph idx="1"/>
          </p:nvPr>
        </p:nvSpPr>
        <p:spPr>
          <a:xfrm>
            <a:off x="1600200" y="1143000"/>
            <a:ext cx="7086600" cy="3733800"/>
          </a:xfrm>
        </p:spPr>
        <p:txBody>
          <a:bodyPr>
            <a:normAutofit/>
          </a:bodyPr>
          <a:lstStyle/>
          <a:p>
            <a:pPr marL="457200" indent="-457200">
              <a:spcBef>
                <a:spcPts val="600"/>
              </a:spcBef>
              <a:spcAft>
                <a:spcPts val="600"/>
              </a:spcAft>
              <a:buClr>
                <a:schemeClr val="tx1"/>
              </a:buClr>
              <a:defRPr/>
            </a:pPr>
            <a:r>
              <a:rPr lang="en-US" sz="3200" dirty="0"/>
              <a:t>Text is not being interpreted</a:t>
            </a:r>
          </a:p>
          <a:p>
            <a:pPr marL="457200" indent="-457200">
              <a:spcBef>
                <a:spcPts val="600"/>
              </a:spcBef>
              <a:spcAft>
                <a:spcPts val="600"/>
              </a:spcAft>
              <a:buClr>
                <a:schemeClr val="tx1"/>
              </a:buClr>
              <a:defRPr/>
            </a:pPr>
            <a:r>
              <a:rPr lang="en-US" sz="3200" dirty="0"/>
              <a:t>Authority is transferred from text to interpreter</a:t>
            </a:r>
          </a:p>
          <a:p>
            <a:pPr marL="457200" indent="-457200">
              <a:spcBef>
                <a:spcPts val="600"/>
              </a:spcBef>
              <a:spcAft>
                <a:spcPts val="600"/>
              </a:spcAft>
              <a:buClr>
                <a:schemeClr val="tx1"/>
              </a:buClr>
              <a:defRPr/>
            </a:pPr>
            <a:r>
              <a:rPr lang="en-US" sz="3200" b="1" u="sng" dirty="0">
                <a:solidFill>
                  <a:srgbClr val="3333FF"/>
                </a:solidFill>
                <a:ea typeface="+mj-ea"/>
                <a:cs typeface="+mj-cs"/>
              </a:rPr>
              <a:t>There is no way to test the interpreter</a:t>
            </a:r>
          </a:p>
          <a:p>
            <a:pPr marL="457200" indent="-457200">
              <a:spcBef>
                <a:spcPts val="600"/>
              </a:spcBef>
              <a:spcAft>
                <a:spcPts val="600"/>
              </a:spcAft>
              <a:buClr>
                <a:schemeClr val="tx1"/>
              </a:buClr>
              <a:defRPr/>
            </a:pPr>
            <a:r>
              <a:rPr lang="en-US" sz="3200" dirty="0"/>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09" name="Picture 2" descr="http://www.bonders.org/wp-content/uploads/2013/11/Herm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4505058"/>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385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D07B6-F0BC-4788-BC37-2C7B0A8BAD2F}"/>
              </a:ext>
            </a:extLst>
          </p:cNvPr>
          <p:cNvPicPr>
            <a:picLocks noChangeAspect="1"/>
          </p:cNvPicPr>
          <p:nvPr/>
        </p:nvPicPr>
        <p:blipFill>
          <a:blip r:embed="rId3"/>
          <a:stretch>
            <a:fillRect/>
          </a:stretch>
        </p:blipFill>
        <p:spPr>
          <a:xfrm>
            <a:off x="1819275" y="1138237"/>
            <a:ext cx="5505450" cy="4371975"/>
          </a:xfrm>
          <a:prstGeom prst="rect">
            <a:avLst/>
          </a:prstGeom>
          <a:effectLst>
            <a:glow rad="101600">
              <a:srgbClr val="FF0000">
                <a:alpha val="60000"/>
              </a:srgbClr>
            </a:glow>
          </a:effectLst>
        </p:spPr>
      </p:pic>
      <p:sp>
        <p:nvSpPr>
          <p:cNvPr id="5" name="Rectangle 4">
            <a:extLst>
              <a:ext uri="{FF2B5EF4-FFF2-40B4-BE49-F238E27FC236}">
                <a16:creationId xmlns:a16="http://schemas.microsoft.com/office/drawing/2014/main" id="{4C3DD109-0C2F-424E-93A0-0245700215DE}"/>
              </a:ext>
            </a:extLst>
          </p:cNvPr>
          <p:cNvSpPr/>
          <p:nvPr/>
        </p:nvSpPr>
        <p:spPr>
          <a:xfrm>
            <a:off x="913842" y="231855"/>
            <a:ext cx="7324723" cy="646331"/>
          </a:xfrm>
          <a:prstGeom prst="rect">
            <a:avLst/>
          </a:prstGeom>
        </p:spPr>
        <p:txBody>
          <a:bodyPr wrap="square">
            <a:spAutoFit/>
          </a:bodyPr>
          <a:lstStyle/>
          <a:p>
            <a:pPr algn="ctr"/>
            <a:r>
              <a:rPr lang="en-US" sz="3600" b="1" dirty="0">
                <a:solidFill>
                  <a:srgbClr val="3333FF"/>
                </a:solidFill>
                <a:ea typeface="+mj-ea"/>
                <a:cs typeface="+mj-cs"/>
              </a:rPr>
              <a:t>“Do not touch My anointed ones, </a:t>
            </a:r>
          </a:p>
        </p:txBody>
      </p:sp>
      <p:sp>
        <p:nvSpPr>
          <p:cNvPr id="6" name="Rectangle 5">
            <a:extLst>
              <a:ext uri="{FF2B5EF4-FFF2-40B4-BE49-F238E27FC236}">
                <a16:creationId xmlns:a16="http://schemas.microsoft.com/office/drawing/2014/main" id="{042DC064-AFF4-4856-AD22-2BFA4DB6E406}"/>
              </a:ext>
            </a:extLst>
          </p:cNvPr>
          <p:cNvSpPr/>
          <p:nvPr/>
        </p:nvSpPr>
        <p:spPr>
          <a:xfrm>
            <a:off x="913842" y="5614987"/>
            <a:ext cx="7324723" cy="1077218"/>
          </a:xfrm>
          <a:prstGeom prst="rect">
            <a:avLst/>
          </a:prstGeom>
        </p:spPr>
        <p:txBody>
          <a:bodyPr wrap="square">
            <a:spAutoFit/>
          </a:bodyPr>
          <a:lstStyle/>
          <a:p>
            <a:pPr algn="ctr"/>
            <a:r>
              <a:rPr lang="en-US" sz="3600" b="1" dirty="0">
                <a:solidFill>
                  <a:srgbClr val="3333FF"/>
                </a:solidFill>
                <a:ea typeface="+mj-ea"/>
                <a:cs typeface="+mj-cs"/>
              </a:rPr>
              <a:t>And do My prophets no harm.” </a:t>
            </a:r>
          </a:p>
          <a:p>
            <a:pPr algn="ctr">
              <a:spcAft>
                <a:spcPts val="1000"/>
              </a:spcAft>
            </a:pPr>
            <a:r>
              <a:rPr lang="en-US" sz="2800" b="1" dirty="0">
                <a:solidFill>
                  <a:srgbClr val="3333FF"/>
                </a:solidFill>
                <a:ea typeface="+mj-ea"/>
                <a:cs typeface="+mj-cs"/>
              </a:rPr>
              <a:t>Psalm 105:15</a:t>
            </a:r>
            <a:endParaRPr lang="en-US" sz="1200" dirty="0">
              <a:effectLst/>
              <a:latin typeface="Calibri" panose="020F0502020204030204" pitchFamily="34" charset="0"/>
            </a:endParaRPr>
          </a:p>
        </p:txBody>
      </p:sp>
    </p:spTree>
    <p:extLst>
      <p:ext uri="{BB962C8B-B14F-4D97-AF65-F5344CB8AC3E}">
        <p14:creationId xmlns:p14="http://schemas.microsoft.com/office/powerpoint/2010/main" val="649257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3600" b="1" dirty="0">
                <a:solidFill>
                  <a:srgbClr val="3333FF"/>
                </a:solidFill>
                <a:latin typeface="+mn-lt"/>
              </a:rPr>
              <a:t>Dangers of Allegorization</a:t>
            </a:r>
          </a:p>
        </p:txBody>
      </p:sp>
      <p:sp>
        <p:nvSpPr>
          <p:cNvPr id="3" name="Content Placeholder 2"/>
          <p:cNvSpPr>
            <a:spLocks noGrp="1"/>
          </p:cNvSpPr>
          <p:nvPr>
            <p:ph idx="1"/>
          </p:nvPr>
        </p:nvSpPr>
        <p:spPr>
          <a:xfrm>
            <a:off x="1600200" y="1143000"/>
            <a:ext cx="7086600" cy="3733800"/>
          </a:xfrm>
        </p:spPr>
        <p:txBody>
          <a:bodyPr>
            <a:normAutofit/>
          </a:bodyPr>
          <a:lstStyle/>
          <a:p>
            <a:pPr marL="457200" indent="-457200">
              <a:spcBef>
                <a:spcPts val="600"/>
              </a:spcBef>
              <a:spcAft>
                <a:spcPts val="600"/>
              </a:spcAft>
              <a:buClr>
                <a:schemeClr val="tx1"/>
              </a:buClr>
              <a:defRPr/>
            </a:pPr>
            <a:r>
              <a:rPr lang="en-US" sz="3200" dirty="0"/>
              <a:t>Text is not being interpreted</a:t>
            </a:r>
          </a:p>
          <a:p>
            <a:pPr marL="457200" indent="-457200">
              <a:spcBef>
                <a:spcPts val="600"/>
              </a:spcBef>
              <a:spcAft>
                <a:spcPts val="600"/>
              </a:spcAft>
              <a:buClr>
                <a:schemeClr val="tx1"/>
              </a:buClr>
              <a:defRPr/>
            </a:pPr>
            <a:r>
              <a:rPr lang="en-US" sz="3200" dirty="0"/>
              <a:t>Authority is transferred from text to interpreter</a:t>
            </a:r>
          </a:p>
          <a:p>
            <a:pPr marL="457200" indent="-457200">
              <a:spcBef>
                <a:spcPts val="600"/>
              </a:spcBef>
              <a:spcAft>
                <a:spcPts val="600"/>
              </a:spcAft>
              <a:buClr>
                <a:schemeClr val="tx1"/>
              </a:buClr>
              <a:defRPr/>
            </a:pPr>
            <a:r>
              <a:rPr lang="en-US" sz="3200" dirty="0"/>
              <a:t>There is no way to test the interpreter</a:t>
            </a:r>
          </a:p>
          <a:p>
            <a:pPr marL="457200" indent="-457200">
              <a:spcBef>
                <a:spcPts val="600"/>
              </a:spcBef>
              <a:spcAft>
                <a:spcPts val="600"/>
              </a:spcAft>
              <a:buClr>
                <a:schemeClr val="tx1"/>
              </a:buClr>
              <a:defRPr/>
            </a:pPr>
            <a:r>
              <a:rPr lang="en-US" sz="3200" b="1" u="sng" dirty="0">
                <a:solidFill>
                  <a:srgbClr val="3333FF"/>
                </a:solidFill>
                <a:ea typeface="+mj-ea"/>
                <a:cs typeface="+mj-cs"/>
              </a:rPr>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09" name="Picture 2" descr="http://www.bonders.org/wp-content/uploads/2013/11/Herm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4505058"/>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516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3600" b="1" dirty="0">
                <a:solidFill>
                  <a:srgbClr val="3333FF"/>
                </a:solidFill>
                <a:latin typeface="+mn-lt"/>
              </a:rPr>
              <a:t>Dangers of Allegorization</a:t>
            </a:r>
          </a:p>
        </p:txBody>
      </p:sp>
      <p:pic>
        <p:nvPicPr>
          <p:cNvPr id="5" name="Picture 4">
            <a:extLst>
              <a:ext uri="{FF2B5EF4-FFF2-40B4-BE49-F238E27FC236}">
                <a16:creationId xmlns:a16="http://schemas.microsoft.com/office/drawing/2014/main" id="{7CFE2FC8-EA14-4909-BC27-A4FDF0CA33F2}"/>
              </a:ext>
            </a:extLst>
          </p:cNvPr>
          <p:cNvPicPr>
            <a:picLocks noChangeAspect="1"/>
          </p:cNvPicPr>
          <p:nvPr/>
        </p:nvPicPr>
        <p:blipFill>
          <a:blip r:embed="rId3"/>
          <a:stretch>
            <a:fillRect/>
          </a:stretch>
        </p:blipFill>
        <p:spPr>
          <a:xfrm>
            <a:off x="1714500" y="1276350"/>
            <a:ext cx="5715000" cy="4724400"/>
          </a:xfrm>
          <a:prstGeom prst="rect">
            <a:avLst/>
          </a:prstGeom>
        </p:spPr>
      </p:pic>
    </p:spTree>
    <p:extLst>
      <p:ext uri="{BB962C8B-B14F-4D97-AF65-F5344CB8AC3E}">
        <p14:creationId xmlns:p14="http://schemas.microsoft.com/office/powerpoint/2010/main" val="555060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sz="quarter"/>
          </p:nvPr>
        </p:nvSpPr>
        <p:spPr>
          <a:xfrm>
            <a:off x="2667000" y="1590675"/>
            <a:ext cx="6248400" cy="4810125"/>
          </a:xfrm>
        </p:spPr>
        <p:txBody>
          <a:bodyPr anchor="t"/>
          <a:lstStyle/>
          <a:p>
            <a:pPr algn="just" eaLnBrk="1" hangingPunct="1">
              <a:lnSpc>
                <a:spcPct val="100000"/>
              </a:lnSpc>
            </a:pPr>
            <a:r>
              <a:rPr lang="en-US" altLang="en-US" sz="3200" b="0" dirty="0">
                <a:solidFill>
                  <a:schemeClr val="tx1"/>
                </a:solidFill>
                <a:latin typeface="+mn-lt"/>
                <a:cs typeface="Calibri" panose="020F0502020204030204" pitchFamily="34" charset="0"/>
              </a:rPr>
              <a:t>“…to state that the principal meaning of the Bible is a second-sense meaning, and that the principle method of interpretation is ‘spiritualizing,’ is to open the door to almost </a:t>
            </a:r>
            <a:r>
              <a:rPr lang="en-US" altLang="en-US" sz="3200" b="1" u="sng" dirty="0">
                <a:solidFill>
                  <a:srgbClr val="3333FF"/>
                </a:solidFill>
                <a:latin typeface="+mn-lt"/>
              </a:rPr>
              <a:t>uncontrolled speculation and imagination</a:t>
            </a:r>
            <a:r>
              <a:rPr lang="en-US" altLang="en-US" sz="3200" b="0" dirty="0">
                <a:solidFill>
                  <a:schemeClr val="tx1"/>
                </a:solidFill>
                <a:latin typeface="+mn-lt"/>
                <a:cs typeface="Calibri" panose="020F0502020204030204" pitchFamily="34" charset="0"/>
              </a:rPr>
              <a:t>. For this reason we have insisted that the control in interpretation is the literal method.”</a:t>
            </a:r>
          </a:p>
        </p:txBody>
      </p:sp>
      <p:sp>
        <p:nvSpPr>
          <p:cNvPr id="17411" name="Rectangle 3"/>
          <p:cNvSpPr>
            <a:spLocks noGrp="1" noChangeArrowheads="1"/>
          </p:cNvSpPr>
          <p:nvPr>
            <p:ph type="subTitle" sz="quarter" idx="1"/>
          </p:nvPr>
        </p:nvSpPr>
        <p:spPr>
          <a:xfrm>
            <a:off x="2404613" y="202722"/>
            <a:ext cx="4334774" cy="1295400"/>
          </a:xfrm>
        </p:spPr>
        <p:txBody>
          <a:bodyPr/>
          <a:lstStyle/>
          <a:p>
            <a:pPr algn="ctr" eaLnBrk="1" hangingPunct="1">
              <a:defRPr/>
            </a:pPr>
            <a:r>
              <a:rPr lang="en-US" sz="3200" b="1" dirty="0">
                <a:solidFill>
                  <a:srgbClr val="3333FF"/>
                </a:solidFill>
                <a:ea typeface="+mj-ea"/>
                <a:cs typeface="+mj-cs"/>
              </a:rPr>
              <a:t>Bernard Ramm</a:t>
            </a:r>
          </a:p>
          <a:p>
            <a:pPr algn="ctr" eaLnBrk="1" hangingPunct="1">
              <a:defRPr/>
            </a:pPr>
            <a:r>
              <a:rPr lang="en-US" sz="2000" i="1" dirty="0">
                <a:cs typeface="Calibri" panose="020F0502020204030204" pitchFamily="34" charset="0"/>
              </a:rPr>
              <a:t>Protestant Biblical Interpretation</a:t>
            </a:r>
            <a:r>
              <a:rPr lang="en-US" sz="2000" dirty="0">
                <a:cs typeface="Calibri" panose="020F0502020204030204" pitchFamily="34" charset="0"/>
              </a:rPr>
              <a:t>, 3d ed. (Grand Rapids: Baker, 1979), 65.</a:t>
            </a:r>
          </a:p>
          <a:p>
            <a:pPr algn="l" eaLnBrk="1" hangingPunct="1">
              <a:defRPr/>
            </a:pPr>
            <a:endParaRPr lang="en-US" sz="2000" dirty="0">
              <a:cs typeface="Calibri" panose="020F0502020204030204" pitchFamily="34" charset="0"/>
            </a:endParaRPr>
          </a:p>
        </p:txBody>
      </p:sp>
      <p:pic>
        <p:nvPicPr>
          <p:cNvPr id="4813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981200"/>
            <a:ext cx="23127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822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IMMCG~1\AppData\Local\Temp\SNAGHTML3624c50e.PNG">
            <a:extLst>
              <a:ext uri="{FF2B5EF4-FFF2-40B4-BE49-F238E27FC236}">
                <a16:creationId xmlns:a16="http://schemas.microsoft.com/office/drawing/2014/main" id="{5B343B5B-C7ED-4E23-A455-BA65F1509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165" y="685800"/>
            <a:ext cx="7465671" cy="5486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D45D49C-1B36-4A2B-BB8C-CAD41154D86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718421" y="4878154"/>
            <a:ext cx="1160339" cy="220464"/>
          </a:xfrm>
          <a:prstGeom prst="rect">
            <a:avLst/>
          </a:prstGeom>
          <a:solidFill>
            <a:schemeClr val="accent5">
              <a:lumMod val="60000"/>
              <a:lumOff val="40000"/>
            </a:schemeClr>
          </a:solidFill>
        </p:spPr>
      </p:pic>
    </p:spTree>
    <p:extLst>
      <p:ext uri="{BB962C8B-B14F-4D97-AF65-F5344CB8AC3E}">
        <p14:creationId xmlns:p14="http://schemas.microsoft.com/office/powerpoint/2010/main" val="194112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normAutofit/>
          </a:bodyPr>
          <a:lstStyle/>
          <a:p>
            <a:pPr algn="ctr" eaLnBrk="1" hangingPunct="1">
              <a:lnSpc>
                <a:spcPct val="100000"/>
              </a:lnSpc>
            </a:pPr>
            <a:r>
              <a:rPr lang="en-US" altLang="en-US" sz="3600" b="1" dirty="0">
                <a:solidFill>
                  <a:srgbClr val="3333FF"/>
                </a:solidFill>
                <a:latin typeface="+mn-lt"/>
              </a:rPr>
              <a:t>5 Causes for the Shift to Allegorism</a:t>
            </a:r>
          </a:p>
        </p:txBody>
      </p:sp>
      <p:sp>
        <p:nvSpPr>
          <p:cNvPr id="17411" name="Rectangle 7"/>
          <p:cNvSpPr>
            <a:spLocks noGrp="1" noChangeArrowheads="1"/>
          </p:cNvSpPr>
          <p:nvPr>
            <p:ph type="body" idx="1"/>
          </p:nvPr>
        </p:nvSpPr>
        <p:spPr>
          <a:xfrm>
            <a:off x="266700" y="1143000"/>
            <a:ext cx="8610600" cy="3886200"/>
          </a:xfrm>
        </p:spPr>
        <p:txBody>
          <a:bodyPr>
            <a:normAutofit/>
          </a:bodyPr>
          <a:lstStyle/>
          <a:p>
            <a:pPr marL="461963" indent="-461963" eaLnBrk="1" hangingPunct="1">
              <a:spcBef>
                <a:spcPts val="0"/>
              </a:spcBef>
              <a:spcAft>
                <a:spcPts val="2400"/>
              </a:spcAft>
              <a:buFont typeface="+mj-lt"/>
              <a:buAutoNum type="arabicPeriod"/>
            </a:pPr>
            <a:r>
              <a:rPr lang="en-US" altLang="en-US" sz="2800" dirty="0"/>
              <a:t>Need for immediate relevance</a:t>
            </a:r>
          </a:p>
          <a:p>
            <a:pPr marL="461963" indent="-461963" eaLnBrk="1" hangingPunct="1">
              <a:spcBef>
                <a:spcPts val="0"/>
              </a:spcBef>
              <a:spcAft>
                <a:spcPts val="2400"/>
              </a:spcAft>
              <a:buFont typeface="+mj-lt"/>
              <a:buAutoNum type="arabicPeriod"/>
            </a:pPr>
            <a:r>
              <a:rPr lang="en-US" altLang="en-US" sz="2800" dirty="0"/>
              <a:t>Incorporation of human philosophy into interpretation</a:t>
            </a:r>
          </a:p>
          <a:p>
            <a:pPr marL="461963" indent="-461963" eaLnBrk="1" hangingPunct="1">
              <a:spcBef>
                <a:spcPts val="0"/>
              </a:spcBef>
              <a:spcAft>
                <a:spcPts val="2400"/>
              </a:spcAft>
              <a:buFont typeface="+mj-lt"/>
              <a:buAutoNum type="arabicPeriod"/>
            </a:pPr>
            <a:r>
              <a:rPr lang="en-US" altLang="en-US" sz="2800" dirty="0"/>
              <a:t>Gnostic dualism (Gen. 1:31; 1 John 2:22; 4:2-3; Acts 17:32; 1 Cor. 15:12)</a:t>
            </a:r>
          </a:p>
          <a:p>
            <a:pPr marL="461963" indent="-461963" eaLnBrk="1" hangingPunct="1">
              <a:spcBef>
                <a:spcPts val="0"/>
              </a:spcBef>
              <a:spcAft>
                <a:spcPts val="2400"/>
              </a:spcAft>
              <a:buFont typeface="+mj-lt"/>
              <a:buAutoNum type="arabicPeriod"/>
            </a:pPr>
            <a:r>
              <a:rPr lang="en-US" altLang="en-US" sz="2800" dirty="0"/>
              <a:t>Decline of the church's Jewish population</a:t>
            </a:r>
          </a:p>
          <a:p>
            <a:pPr marL="461963" indent="-461963" eaLnBrk="1" hangingPunct="1">
              <a:spcBef>
                <a:spcPts val="0"/>
              </a:spcBef>
              <a:spcAft>
                <a:spcPts val="2400"/>
              </a:spcAft>
              <a:buFont typeface="+mj-lt"/>
              <a:buAutoNum type="arabicPeriod"/>
            </a:pPr>
            <a:r>
              <a:rPr lang="en-US" altLang="en-US" sz="2800" dirty="0"/>
              <a:t>Constantine’s Edict of Milan (A.D. 313)</a:t>
            </a:r>
          </a:p>
        </p:txBody>
      </p:sp>
      <p:pic>
        <p:nvPicPr>
          <p:cNvPr id="2" name="Picture 1">
            <a:extLst>
              <a:ext uri="{FF2B5EF4-FFF2-40B4-BE49-F238E27FC236}">
                <a16:creationId xmlns:a16="http://schemas.microsoft.com/office/drawing/2014/main" id="{D9F513FC-3222-4DCE-A141-A797C40DE4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4467" y="4873932"/>
            <a:ext cx="2015067" cy="1828800"/>
          </a:xfrm>
          <a:prstGeom prst="rect">
            <a:avLst/>
          </a:prstGeom>
        </p:spPr>
      </p:pic>
    </p:spTree>
    <p:extLst>
      <p:ext uri="{BB962C8B-B14F-4D97-AF65-F5344CB8AC3E}">
        <p14:creationId xmlns:p14="http://schemas.microsoft.com/office/powerpoint/2010/main" val="2805633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normAutofit/>
          </a:bodyPr>
          <a:lstStyle/>
          <a:p>
            <a:pPr algn="ctr">
              <a:lnSpc>
                <a:spcPct val="100000"/>
              </a:lnSpc>
            </a:pPr>
            <a:r>
              <a:rPr lang="en-US" altLang="en-US" sz="3600" b="1" dirty="0">
                <a:solidFill>
                  <a:srgbClr val="3333FF"/>
                </a:solidFill>
                <a:latin typeface="+mn-lt"/>
              </a:rPr>
              <a:t>5 Causes for the Shift to Allegorism</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a:spcBef>
                <a:spcPts val="0"/>
              </a:spcBef>
              <a:spcAft>
                <a:spcPts val="2400"/>
              </a:spcAft>
              <a:buClr>
                <a:schemeClr val="tx1"/>
              </a:buClr>
              <a:buFont typeface="+mj-lt"/>
              <a:buAutoNum type="arabicPeriod"/>
            </a:pPr>
            <a:r>
              <a:rPr lang="en-US" altLang="en-US" sz="2800" b="1" dirty="0">
                <a:solidFill>
                  <a:srgbClr val="3333FF"/>
                </a:solidFill>
                <a:highlight>
                  <a:srgbClr val="FFFF00"/>
                </a:highlight>
                <a:ea typeface="+mj-ea"/>
                <a:cs typeface="+mj-cs"/>
              </a:rPr>
              <a:t>Need for immediate relevance</a:t>
            </a:r>
          </a:p>
          <a:p>
            <a:pPr marL="461963" indent="-461963">
              <a:spcBef>
                <a:spcPts val="0"/>
              </a:spcBef>
              <a:spcAft>
                <a:spcPts val="2400"/>
              </a:spcAft>
              <a:buClr>
                <a:schemeClr val="tx1"/>
              </a:buClr>
              <a:buFont typeface="+mj-lt"/>
              <a:buAutoNum type="arabicPeriod"/>
            </a:pPr>
            <a:r>
              <a:rPr lang="en-US" altLang="en-US" sz="2800" dirty="0"/>
              <a:t>Incorporation of human philosophy into interpretation</a:t>
            </a:r>
          </a:p>
          <a:p>
            <a:pPr marL="461963" indent="-461963">
              <a:spcBef>
                <a:spcPts val="0"/>
              </a:spcBef>
              <a:spcAft>
                <a:spcPts val="2400"/>
              </a:spcAft>
              <a:buClr>
                <a:schemeClr val="tx1"/>
              </a:buClr>
              <a:buFont typeface="+mj-lt"/>
              <a:buAutoNum type="arabicPeriod"/>
            </a:pPr>
            <a:r>
              <a:rPr lang="en-US" altLang="en-US" sz="2800" dirty="0"/>
              <a:t>Gnostic dualism (Gen. 1:31; 1 John 2:22; 4:2-3; Acts 17:32; 1 Cor. 15:12)</a:t>
            </a:r>
          </a:p>
          <a:p>
            <a:pPr marL="461963" indent="-461963">
              <a:spcBef>
                <a:spcPts val="0"/>
              </a:spcBef>
              <a:spcAft>
                <a:spcPts val="2400"/>
              </a:spcAft>
              <a:buClr>
                <a:schemeClr val="tx1"/>
              </a:buClr>
              <a:buFont typeface="+mj-lt"/>
              <a:buAutoNum type="arabicPeriod"/>
            </a:pPr>
            <a:r>
              <a:rPr lang="en-US" altLang="en-US" sz="2800" dirty="0"/>
              <a:t>Decline of the church's Jewish population</a:t>
            </a:r>
          </a:p>
          <a:p>
            <a:pPr marL="461963" indent="-461963">
              <a:spcBef>
                <a:spcPts val="0"/>
              </a:spcBef>
              <a:spcAft>
                <a:spcPts val="2400"/>
              </a:spcAft>
              <a:buClr>
                <a:schemeClr val="tx1"/>
              </a:buClr>
              <a:buFont typeface="+mj-lt"/>
              <a:buAutoNum type="arabicPeriod"/>
            </a:pPr>
            <a:r>
              <a:rPr lang="en-US" altLang="en-US" sz="2800" dirty="0"/>
              <a:t>Constantine’s Edict of Milan (A.D. 313)</a:t>
            </a:r>
          </a:p>
        </p:txBody>
      </p:sp>
      <p:pic>
        <p:nvPicPr>
          <p:cNvPr id="6" name="Picture 5">
            <a:extLst>
              <a:ext uri="{FF2B5EF4-FFF2-40B4-BE49-F238E27FC236}">
                <a16:creationId xmlns:a16="http://schemas.microsoft.com/office/drawing/2014/main" id="{F19CFCC8-AB2A-4696-A68A-B63C7AC562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4467" y="4873932"/>
            <a:ext cx="2015067" cy="1828800"/>
          </a:xfrm>
          <a:prstGeom prst="rect">
            <a:avLst/>
          </a:prstGeom>
        </p:spPr>
      </p:pic>
    </p:spTree>
    <p:extLst>
      <p:ext uri="{BB962C8B-B14F-4D97-AF65-F5344CB8AC3E}">
        <p14:creationId xmlns:p14="http://schemas.microsoft.com/office/powerpoint/2010/main" val="4205801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4850" y="1492638"/>
            <a:ext cx="7734300" cy="3970318"/>
          </a:xfrm>
          <a:prstGeom prst="rect">
            <a:avLst/>
          </a:prstGeom>
        </p:spPr>
        <p:txBody>
          <a:bodyPr wrap="square">
            <a:spAutoFit/>
          </a:bodyPr>
          <a:lstStyle/>
          <a:p>
            <a:pPr algn="just"/>
            <a:r>
              <a:rPr lang="en-US" sz="2800" dirty="0">
                <a:cs typeface="Calibri" panose="020F0502020204030204" pitchFamily="34" charset="0"/>
              </a:rPr>
              <a:t>“</a:t>
            </a:r>
            <a:r>
              <a:rPr lang="en-US" sz="2800" dirty="0"/>
              <a:t>But citing verses in the Old Testament, in themselves frequently very obscure, as if superior to verses in the New, revealed no understanding of the significance of historical and progressive revelation for hermeneutics…They considered the Old (especially) and the New Testaments filled with parables, enigmas, and riddles. </a:t>
            </a:r>
            <a:r>
              <a:rPr lang="en-US" sz="2800" b="1" dirty="0">
                <a:solidFill>
                  <a:srgbClr val="3333FF"/>
                </a:solidFill>
                <a:ea typeface="+mj-ea"/>
                <a:cs typeface="+mj-cs"/>
              </a:rPr>
              <a:t>The allegorical method alone sufficed to bring out the meaning of these parables, enigmas, and riddles</a:t>
            </a:r>
            <a:r>
              <a:rPr lang="en-US" sz="2800" dirty="0">
                <a:cs typeface="Calibri" panose="020F0502020204030204" pitchFamily="34" charset="0"/>
              </a:rPr>
              <a:t>.”</a:t>
            </a:r>
          </a:p>
        </p:txBody>
      </p:sp>
      <p:sp>
        <p:nvSpPr>
          <p:cNvPr id="3" name="Rectangle 2"/>
          <p:cNvSpPr/>
          <p:nvPr/>
        </p:nvSpPr>
        <p:spPr>
          <a:xfrm>
            <a:off x="2156380" y="191869"/>
            <a:ext cx="4831241" cy="1200329"/>
          </a:xfrm>
          <a:prstGeom prst="rect">
            <a:avLst/>
          </a:prstGeom>
        </p:spPr>
        <p:txBody>
          <a:bodyPr wrap="square">
            <a:spAutoFit/>
          </a:bodyPr>
          <a:lstStyle/>
          <a:p>
            <a:pPr algn="ctr"/>
            <a:r>
              <a:rPr lang="en-US" sz="3200" b="1" dirty="0">
                <a:solidFill>
                  <a:srgbClr val="3333FF"/>
                </a:solidFill>
                <a:ea typeface="+mj-ea"/>
                <a:cs typeface="+mj-cs"/>
              </a:rPr>
              <a:t>Bernard Ramm</a:t>
            </a:r>
          </a:p>
          <a:p>
            <a:pPr algn="ctr"/>
            <a:r>
              <a:rPr lang="en-US" sz="2000" i="1" dirty="0"/>
              <a:t>Protestant Biblical Interpretation</a:t>
            </a:r>
            <a:r>
              <a:rPr lang="en-US" sz="2000" dirty="0"/>
              <a:t>, 3rd rev. ed. (Grand Rapids: Baker, 1970), 30.</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7258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normAutofit/>
          </a:bodyPr>
          <a:lstStyle/>
          <a:p>
            <a:pPr algn="ctr">
              <a:lnSpc>
                <a:spcPct val="100000"/>
              </a:lnSpc>
            </a:pPr>
            <a:r>
              <a:rPr lang="en-US" altLang="en-US" sz="3600" b="1" dirty="0">
                <a:solidFill>
                  <a:srgbClr val="3333FF"/>
                </a:solidFill>
                <a:latin typeface="+mn-lt"/>
              </a:rPr>
              <a:t>5 Causes for the Shift to Allegorism</a:t>
            </a:r>
          </a:p>
        </p:txBody>
      </p:sp>
      <p:sp>
        <p:nvSpPr>
          <p:cNvPr id="17411" name="Rectangle 7"/>
          <p:cNvSpPr>
            <a:spLocks noGrp="1" noChangeArrowheads="1"/>
          </p:cNvSpPr>
          <p:nvPr>
            <p:ph type="body" idx="1"/>
          </p:nvPr>
        </p:nvSpPr>
        <p:spPr>
          <a:xfrm>
            <a:off x="266699" y="1143000"/>
            <a:ext cx="8690487" cy="5105400"/>
          </a:xfrm>
        </p:spPr>
        <p:txBody>
          <a:bodyPr/>
          <a:lstStyle/>
          <a:p>
            <a:pPr marL="461963" indent="-461963">
              <a:spcBef>
                <a:spcPts val="0"/>
              </a:spcBef>
              <a:spcAft>
                <a:spcPts val="2400"/>
              </a:spcAft>
              <a:buClr>
                <a:schemeClr val="tx1"/>
              </a:buClr>
              <a:buFont typeface="+mj-lt"/>
              <a:buAutoNum type="arabicPeriod"/>
            </a:pPr>
            <a:r>
              <a:rPr lang="en-US" altLang="en-US" sz="2800" dirty="0"/>
              <a:t>Need for immediate relevance</a:t>
            </a:r>
          </a:p>
          <a:p>
            <a:pPr marL="461963" indent="-461963">
              <a:spcBef>
                <a:spcPts val="0"/>
              </a:spcBef>
              <a:spcAft>
                <a:spcPts val="2400"/>
              </a:spcAft>
              <a:buClr>
                <a:schemeClr val="tx1"/>
              </a:buClr>
              <a:buFont typeface="+mj-lt"/>
              <a:buAutoNum type="arabicPeriod"/>
            </a:pPr>
            <a:r>
              <a:rPr lang="en-US" altLang="en-US" sz="2800" b="1" dirty="0">
                <a:solidFill>
                  <a:srgbClr val="3333FF"/>
                </a:solidFill>
                <a:highlight>
                  <a:srgbClr val="FFFF00"/>
                </a:highlight>
                <a:ea typeface="+mj-ea"/>
                <a:cs typeface="+mj-cs"/>
              </a:rPr>
              <a:t>Incorporation of human philosophy into interpretation</a:t>
            </a:r>
          </a:p>
          <a:p>
            <a:pPr marL="461963" indent="-461963">
              <a:spcBef>
                <a:spcPts val="0"/>
              </a:spcBef>
              <a:spcAft>
                <a:spcPts val="2400"/>
              </a:spcAft>
              <a:buClr>
                <a:schemeClr val="tx1"/>
              </a:buClr>
              <a:buFont typeface="+mj-lt"/>
              <a:buAutoNum type="arabicPeriod"/>
            </a:pPr>
            <a:r>
              <a:rPr lang="en-US" altLang="en-US" sz="2800" dirty="0"/>
              <a:t>Gnostic dualism (Gen. 1:31; 1 John 2:22; 4:2-3; Acts 17:32; 1 Cor. 15:12)</a:t>
            </a:r>
          </a:p>
          <a:p>
            <a:pPr marL="461963" indent="-461963">
              <a:spcBef>
                <a:spcPts val="0"/>
              </a:spcBef>
              <a:spcAft>
                <a:spcPts val="2400"/>
              </a:spcAft>
              <a:buClr>
                <a:schemeClr val="tx1"/>
              </a:buClr>
              <a:buFont typeface="+mj-lt"/>
              <a:buAutoNum type="arabicPeriod"/>
            </a:pPr>
            <a:r>
              <a:rPr lang="en-US" altLang="en-US" sz="2800" dirty="0"/>
              <a:t>Decline of the church's Jewish population</a:t>
            </a:r>
          </a:p>
          <a:p>
            <a:pPr marL="461963" indent="-461963">
              <a:spcBef>
                <a:spcPts val="0"/>
              </a:spcBef>
              <a:spcAft>
                <a:spcPts val="2400"/>
              </a:spcAft>
              <a:buClr>
                <a:schemeClr val="tx1"/>
              </a:buClr>
              <a:buFont typeface="+mj-lt"/>
              <a:buAutoNum type="arabicPeriod"/>
            </a:pPr>
            <a:r>
              <a:rPr lang="en-US" altLang="en-US" sz="2800" dirty="0"/>
              <a:t>Constantine’s Edict of Milan (A.D. 313)</a:t>
            </a:r>
          </a:p>
        </p:txBody>
      </p:sp>
      <p:pic>
        <p:nvPicPr>
          <p:cNvPr id="6" name="Picture 5">
            <a:extLst>
              <a:ext uri="{FF2B5EF4-FFF2-40B4-BE49-F238E27FC236}">
                <a16:creationId xmlns:a16="http://schemas.microsoft.com/office/drawing/2014/main" id="{F19CFCC8-AB2A-4696-A68A-B63C7AC562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4467" y="4873932"/>
            <a:ext cx="2015067" cy="1828800"/>
          </a:xfrm>
          <a:prstGeom prst="rect">
            <a:avLst/>
          </a:prstGeom>
        </p:spPr>
      </p:pic>
    </p:spTree>
    <p:extLst>
      <p:ext uri="{BB962C8B-B14F-4D97-AF65-F5344CB8AC3E}">
        <p14:creationId xmlns:p14="http://schemas.microsoft.com/office/powerpoint/2010/main" val="1596954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22" y="45720"/>
            <a:ext cx="8997956" cy="6766560"/>
          </a:xfrm>
          <a:prstGeom prst="rect">
            <a:avLst/>
          </a:prstGeom>
        </p:spPr>
      </p:pic>
      <p:sp>
        <p:nvSpPr>
          <p:cNvPr id="134147" name="Rectangle 1"/>
          <p:cNvSpPr>
            <a:spLocks noChangeArrowheads="1"/>
          </p:cNvSpPr>
          <p:nvPr/>
        </p:nvSpPr>
        <p:spPr bwMode="auto">
          <a:xfrm>
            <a:off x="457201" y="163516"/>
            <a:ext cx="8229600"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ea typeface="+mj-ea"/>
                <a:cs typeface="Calibri" panose="020F0502020204030204" pitchFamily="34" charset="0"/>
              </a:rPr>
              <a:t>Colossians 2:8 </a:t>
            </a:r>
          </a:p>
          <a:p>
            <a:pPr algn="just">
              <a:spcBef>
                <a:spcPts val="600"/>
              </a:spcBef>
              <a:spcAft>
                <a:spcPts val="600"/>
              </a:spcAft>
            </a:pPr>
            <a:r>
              <a:rPr lang="en-US" sz="3600" dirty="0">
                <a:cs typeface="Calibri" panose="020F0502020204030204" pitchFamily="34" charset="0"/>
              </a:rPr>
              <a:t>See to it that no one takes you captive through </a:t>
            </a:r>
            <a:r>
              <a:rPr lang="en-US" sz="3600" b="1" dirty="0">
                <a:solidFill>
                  <a:srgbClr val="3333FF"/>
                </a:solidFill>
                <a:ea typeface="+mj-ea"/>
                <a:cs typeface="+mj-cs"/>
              </a:rPr>
              <a:t>philosophy</a:t>
            </a:r>
            <a:r>
              <a:rPr lang="en-US" sz="3600" dirty="0">
                <a:cs typeface="Calibri" panose="020F0502020204030204" pitchFamily="34" charset="0"/>
              </a:rPr>
              <a:t> and empty deception, according to the tradition of men, according to the </a:t>
            </a:r>
            <a:r>
              <a:rPr lang="en-US" sz="3600" b="1" dirty="0">
                <a:solidFill>
                  <a:srgbClr val="3333FF"/>
                </a:solidFill>
                <a:ea typeface="+mj-ea"/>
                <a:cs typeface="+mj-cs"/>
              </a:rPr>
              <a:t>elementary principles of the world</a:t>
            </a:r>
            <a:r>
              <a:rPr lang="en-US" sz="3600" dirty="0">
                <a:cs typeface="Calibri" panose="020F0502020204030204" pitchFamily="34" charset="0"/>
              </a:rPr>
              <a:t>, rather than according to Christ.</a:t>
            </a:r>
          </a:p>
        </p:txBody>
      </p:sp>
    </p:spTree>
    <p:extLst>
      <p:ext uri="{BB962C8B-B14F-4D97-AF65-F5344CB8AC3E}">
        <p14:creationId xmlns:p14="http://schemas.microsoft.com/office/powerpoint/2010/main" val="88528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5300" y="1476546"/>
            <a:ext cx="8153400" cy="3970318"/>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a:t>
            </a:r>
            <a:r>
              <a:rPr lang="en-US" sz="2800" dirty="0">
                <a:latin typeface="Calibri" panose="020F0502020204030204" pitchFamily="34" charset="0"/>
              </a:rPr>
              <a:t>The outstanding Jewish allegorist was Philo (25-50 </a:t>
            </a:r>
            <a:r>
              <a:rPr lang="en-US" sz="2800" cap="small" dirty="0" err="1">
                <a:latin typeface="Calibri" panose="020F0502020204030204" pitchFamily="34" charset="0"/>
              </a:rPr>
              <a:t>a.d.</a:t>
            </a:r>
            <a:r>
              <a:rPr lang="en-US" sz="2800" dirty="0">
                <a:latin typeface="Calibri" panose="020F0502020204030204" pitchFamily="34" charset="0"/>
              </a:rPr>
              <a:t>)…was a thoroughly convinced Jew. To him the Scriptures (primarily in the Septuagint version) were superior to Plato and Greek philosophy…Yet, </a:t>
            </a:r>
            <a:r>
              <a:rPr lang="en-US" sz="2800" b="1" dirty="0">
                <a:solidFill>
                  <a:srgbClr val="3333FF"/>
                </a:solidFill>
                <a:ea typeface="+mj-ea"/>
                <a:cs typeface="+mj-cs"/>
              </a:rPr>
              <a:t>he had a great fondness for Greek philosophy</a:t>
            </a:r>
            <a:r>
              <a:rPr lang="en-US" sz="2800" dirty="0">
                <a:latin typeface="Calibri" panose="020F0502020204030204" pitchFamily="34" charset="0"/>
              </a:rPr>
              <a:t>, especially Plato and Pythagoras. </a:t>
            </a:r>
            <a:r>
              <a:rPr lang="en-US" sz="2800" b="1" dirty="0">
                <a:solidFill>
                  <a:srgbClr val="3333FF"/>
                </a:solidFill>
                <a:ea typeface="+mj-ea"/>
                <a:cs typeface="+mj-cs"/>
              </a:rPr>
              <a:t>By a most elaborate system of allegorizing he was able to reconcile for himself his loyalty to his Hebrew faith and his love for Greek philosophy</a:t>
            </a:r>
            <a:r>
              <a:rPr lang="en-US" sz="2800" dirty="0">
                <a:latin typeface="Calibri" panose="020F0502020204030204" pitchFamily="34" charset="0"/>
                <a:cs typeface="Calibri" panose="020F0502020204030204" pitchFamily="34" charset="0"/>
              </a:rPr>
              <a:t>.”</a:t>
            </a:r>
          </a:p>
        </p:txBody>
      </p:sp>
      <p:sp>
        <p:nvSpPr>
          <p:cNvPr id="5" name="Rectangle 4"/>
          <p:cNvSpPr/>
          <p:nvPr/>
        </p:nvSpPr>
        <p:spPr>
          <a:xfrm>
            <a:off x="2151842" y="191869"/>
            <a:ext cx="4840316" cy="1200329"/>
          </a:xfrm>
          <a:prstGeom prst="rect">
            <a:avLst/>
          </a:prstGeom>
        </p:spPr>
        <p:txBody>
          <a:bodyPr wrap="square">
            <a:spAutoFit/>
          </a:bodyPr>
          <a:lstStyle/>
          <a:p>
            <a:pPr algn="ctr"/>
            <a:r>
              <a:rPr lang="en-US" sz="3200" b="1" dirty="0">
                <a:solidFill>
                  <a:srgbClr val="3333FF"/>
                </a:solidFill>
                <a:ea typeface="+mj-ea"/>
                <a:cs typeface="+mj-cs"/>
              </a:rPr>
              <a:t>Bernard Ramm</a:t>
            </a:r>
          </a:p>
          <a:p>
            <a:pPr algn="ctr"/>
            <a:r>
              <a:rPr lang="en-US" sz="2000" i="1" dirty="0">
                <a:latin typeface="Calibri" panose="020F0502020204030204" pitchFamily="34" charset="0"/>
              </a:rPr>
              <a:t>Protestant Biblical Interpretation</a:t>
            </a:r>
            <a:r>
              <a:rPr lang="en-US" sz="2000" dirty="0">
                <a:latin typeface="Calibri" panose="020F0502020204030204" pitchFamily="34" charset="0"/>
              </a:rPr>
              <a:t>, 3rd rev. ed. (Grand Rapids: Baker, 1970), 27.</a:t>
            </a:r>
            <a:endParaRPr lang="en-US" sz="2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969405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476546"/>
            <a:ext cx="8534400" cy="4832092"/>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a:t>
            </a:r>
            <a:r>
              <a:rPr lang="en-US" sz="2800" dirty="0">
                <a:latin typeface="Calibri" panose="020F0502020204030204" pitchFamily="34" charset="0"/>
              </a:rPr>
              <a:t>Clement of Alexandria (c. 155‒c. 220) was unashamedly </a:t>
            </a:r>
            <a:r>
              <a:rPr lang="en-US" sz="2800" b="1" u="sng" dirty="0">
                <a:solidFill>
                  <a:srgbClr val="3333FF"/>
                </a:solidFill>
                <a:ea typeface="+mj-ea"/>
                <a:cs typeface="+mj-cs"/>
              </a:rPr>
              <a:t>a Christian Platonist</a:t>
            </a:r>
            <a:r>
              <a:rPr lang="en-US" sz="2800" b="1" dirty="0">
                <a:solidFill>
                  <a:srgbClr val="3333FF"/>
                </a:solidFill>
                <a:ea typeface="+mj-ea"/>
                <a:cs typeface="+mj-cs"/>
              </a:rPr>
              <a:t> and as such he quoted from Plato, and indeed from other philosophers, with the same ease that He quoted from the Hebrew Scriptures and the New Testament</a:t>
            </a:r>
            <a:r>
              <a:rPr lang="en-US" sz="2800" dirty="0">
                <a:latin typeface="Calibri" panose="020F0502020204030204" pitchFamily="34" charset="0"/>
              </a:rPr>
              <a:t>. Moreover, </a:t>
            </a:r>
            <a:r>
              <a:rPr lang="en-US" sz="2800" b="1" u="sng" dirty="0">
                <a:solidFill>
                  <a:srgbClr val="3333FF"/>
                </a:solidFill>
                <a:ea typeface="+mj-ea"/>
                <a:cs typeface="+mj-cs"/>
              </a:rPr>
              <a:t>he interpreted the Bible in light of Platonic concepts</a:t>
            </a:r>
            <a:r>
              <a:rPr lang="en-US" sz="2800" dirty="0">
                <a:latin typeface="Calibri" panose="020F0502020204030204" pitchFamily="34" charset="0"/>
              </a:rPr>
              <a:t>…His dependence upon Plato is further evident  in a speculative passage in which the Jews feature as ‘helpers’ while the Christians are considered ‘fit to rule.’ </a:t>
            </a:r>
            <a:r>
              <a:rPr lang="en-US" sz="2800" b="1" dirty="0">
                <a:solidFill>
                  <a:srgbClr val="3333FF"/>
                </a:solidFill>
                <a:ea typeface="+mj-ea"/>
                <a:cs typeface="+mj-cs"/>
              </a:rPr>
              <a:t>Origen continued the Alexandrian tradition of interpreting the Bible in a way which harmonized with Greek philosophy</a:t>
            </a:r>
            <a:r>
              <a:rPr lang="en-US" sz="2800" dirty="0">
                <a:latin typeface="Calibri" panose="020F0502020204030204" pitchFamily="34" charset="0"/>
                <a:cs typeface="Calibri" panose="020F0502020204030204" pitchFamily="34" charset="0"/>
              </a:rPr>
              <a:t>.”</a:t>
            </a:r>
          </a:p>
        </p:txBody>
      </p:sp>
      <p:sp>
        <p:nvSpPr>
          <p:cNvPr id="8" name="TextBox 7"/>
          <p:cNvSpPr txBox="1"/>
          <p:nvPr/>
        </p:nvSpPr>
        <p:spPr>
          <a:xfrm>
            <a:off x="2509748" y="194096"/>
            <a:ext cx="4124505" cy="1200329"/>
          </a:xfrm>
          <a:prstGeom prst="rect">
            <a:avLst/>
          </a:prstGeom>
          <a:noFill/>
        </p:spPr>
        <p:txBody>
          <a:bodyPr wrap="square" rtlCol="0">
            <a:spAutoFit/>
          </a:bodyPr>
          <a:lstStyle/>
          <a:p>
            <a:pPr algn="ctr"/>
            <a:r>
              <a:rPr lang="en-US" sz="3200" b="1" dirty="0">
                <a:solidFill>
                  <a:srgbClr val="3333FF"/>
                </a:solidFill>
                <a:ea typeface="+mj-ea"/>
                <a:cs typeface="+mj-cs"/>
              </a:rPr>
              <a:t>Ronald E. </a:t>
            </a:r>
            <a:r>
              <a:rPr lang="en-US" sz="3200" b="1" dirty="0" err="1">
                <a:solidFill>
                  <a:srgbClr val="3333FF"/>
                </a:solidFill>
                <a:ea typeface="+mj-ea"/>
                <a:cs typeface="+mj-cs"/>
              </a:rPr>
              <a:t>Diprose</a:t>
            </a:r>
            <a:endParaRPr lang="en-US" sz="3200" b="1" dirty="0">
              <a:solidFill>
                <a:srgbClr val="3333FF"/>
              </a:solidFill>
              <a:ea typeface="+mj-ea"/>
              <a:cs typeface="+mj-cs"/>
            </a:endParaRPr>
          </a:p>
          <a:p>
            <a:pPr algn="ctr"/>
            <a:r>
              <a:rPr lang="en-US" sz="2000" i="1" dirty="0">
                <a:latin typeface="Calibri" panose="020F0502020204030204" pitchFamily="34" charset="0"/>
              </a:rPr>
              <a:t>Israel in the Development of Christian Thought</a:t>
            </a:r>
            <a:r>
              <a:rPr lang="en-US" sz="2000" dirty="0">
                <a:latin typeface="Calibri" panose="020F0502020204030204" pitchFamily="34" charset="0"/>
              </a:rPr>
              <a:t> (Rome: IBEI, 2000), 157-58.</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699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normAutofit/>
          </a:bodyPr>
          <a:lstStyle/>
          <a:p>
            <a:pPr algn="ctr">
              <a:lnSpc>
                <a:spcPct val="100000"/>
              </a:lnSpc>
            </a:pPr>
            <a:r>
              <a:rPr lang="en-US" altLang="en-US" sz="3600" b="1" dirty="0">
                <a:solidFill>
                  <a:srgbClr val="3333FF"/>
                </a:solidFill>
                <a:latin typeface="+mn-lt"/>
              </a:rPr>
              <a:t>5 Causes for the Shift to Allegorism</a:t>
            </a:r>
          </a:p>
        </p:txBody>
      </p:sp>
      <p:sp>
        <p:nvSpPr>
          <p:cNvPr id="17411" name="Rectangle 7"/>
          <p:cNvSpPr>
            <a:spLocks noGrp="1" noChangeArrowheads="1"/>
          </p:cNvSpPr>
          <p:nvPr>
            <p:ph type="body" idx="1"/>
          </p:nvPr>
        </p:nvSpPr>
        <p:spPr>
          <a:xfrm>
            <a:off x="266699" y="1143000"/>
            <a:ext cx="8690487" cy="5105400"/>
          </a:xfrm>
        </p:spPr>
        <p:txBody>
          <a:bodyPr/>
          <a:lstStyle/>
          <a:p>
            <a:pPr marL="461963" indent="-461963">
              <a:spcBef>
                <a:spcPts val="0"/>
              </a:spcBef>
              <a:spcAft>
                <a:spcPts val="2400"/>
              </a:spcAft>
              <a:buClr>
                <a:schemeClr val="tx1"/>
              </a:buClr>
              <a:buFont typeface="+mj-lt"/>
              <a:buAutoNum type="arabicPeriod"/>
            </a:pPr>
            <a:r>
              <a:rPr lang="en-US" altLang="en-US" sz="2800" dirty="0"/>
              <a:t>Need for immediate relevance</a:t>
            </a:r>
          </a:p>
          <a:p>
            <a:pPr marL="461963" indent="-461963">
              <a:spcBef>
                <a:spcPts val="0"/>
              </a:spcBef>
              <a:spcAft>
                <a:spcPts val="2400"/>
              </a:spcAft>
              <a:buClr>
                <a:schemeClr val="tx1"/>
              </a:buClr>
              <a:buFont typeface="+mj-lt"/>
              <a:buAutoNum type="arabicPeriod"/>
            </a:pPr>
            <a:r>
              <a:rPr lang="en-US" altLang="en-US" sz="2800" dirty="0"/>
              <a:t>Incorporation of human philosophy into interpretation</a:t>
            </a:r>
          </a:p>
          <a:p>
            <a:pPr marL="461963" indent="-461963">
              <a:spcBef>
                <a:spcPts val="0"/>
              </a:spcBef>
              <a:spcAft>
                <a:spcPts val="2400"/>
              </a:spcAft>
              <a:buClr>
                <a:schemeClr val="tx1"/>
              </a:buClr>
              <a:buFont typeface="+mj-lt"/>
              <a:buAutoNum type="arabicPeriod"/>
            </a:pPr>
            <a:r>
              <a:rPr lang="en-US" altLang="en-US" sz="2800" b="1" dirty="0">
                <a:solidFill>
                  <a:srgbClr val="3333FF"/>
                </a:solidFill>
                <a:highlight>
                  <a:srgbClr val="FFFF00"/>
                </a:highlight>
                <a:ea typeface="+mj-ea"/>
                <a:cs typeface="+mj-cs"/>
              </a:rPr>
              <a:t>Gnostic dualism (Gen. 1:31; 1 John 2:22; 4:2-3; Acts 17:32; 1 Cor. 15:12)</a:t>
            </a:r>
          </a:p>
          <a:p>
            <a:pPr marL="461963" indent="-461963">
              <a:spcBef>
                <a:spcPts val="0"/>
              </a:spcBef>
              <a:spcAft>
                <a:spcPts val="2400"/>
              </a:spcAft>
              <a:buClr>
                <a:schemeClr val="tx1"/>
              </a:buClr>
              <a:buFont typeface="+mj-lt"/>
              <a:buAutoNum type="arabicPeriod"/>
            </a:pPr>
            <a:r>
              <a:rPr lang="en-US" altLang="en-US" sz="2800" dirty="0"/>
              <a:t>Decline of the church's Jewish population</a:t>
            </a:r>
          </a:p>
          <a:p>
            <a:pPr marL="461963" indent="-461963">
              <a:spcBef>
                <a:spcPts val="0"/>
              </a:spcBef>
              <a:spcAft>
                <a:spcPts val="2400"/>
              </a:spcAft>
              <a:buClr>
                <a:schemeClr val="tx1"/>
              </a:buClr>
              <a:buFont typeface="+mj-lt"/>
              <a:buAutoNum type="arabicPeriod"/>
            </a:pPr>
            <a:r>
              <a:rPr lang="en-US" altLang="en-US" sz="2800" dirty="0"/>
              <a:t>Constantine’s Edict of Milan (A.D. 313)</a:t>
            </a:r>
          </a:p>
        </p:txBody>
      </p:sp>
      <p:pic>
        <p:nvPicPr>
          <p:cNvPr id="6" name="Picture 5">
            <a:extLst>
              <a:ext uri="{FF2B5EF4-FFF2-40B4-BE49-F238E27FC236}">
                <a16:creationId xmlns:a16="http://schemas.microsoft.com/office/drawing/2014/main" id="{F19CFCC8-AB2A-4696-A68A-B63C7AC562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4467" y="4873932"/>
            <a:ext cx="2015067" cy="1828800"/>
          </a:xfrm>
          <a:prstGeom prst="rect">
            <a:avLst/>
          </a:prstGeom>
        </p:spPr>
      </p:pic>
    </p:spTree>
    <p:extLst>
      <p:ext uri="{BB962C8B-B14F-4D97-AF65-F5344CB8AC3E}">
        <p14:creationId xmlns:p14="http://schemas.microsoft.com/office/powerpoint/2010/main" val="2913752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E52C27-7F2B-4512-9969-71D3DCE12456}"/>
              </a:ext>
            </a:extLst>
          </p:cNvPr>
          <p:cNvPicPr>
            <a:picLocks noChangeAspect="1"/>
          </p:cNvPicPr>
          <p:nvPr/>
        </p:nvPicPr>
        <p:blipFill>
          <a:blip r:embed="rId3"/>
          <a:stretch>
            <a:fillRect/>
          </a:stretch>
        </p:blipFill>
        <p:spPr>
          <a:xfrm>
            <a:off x="2619375" y="241737"/>
            <a:ext cx="3905250" cy="2276475"/>
          </a:xfrm>
          <a:prstGeom prst="rect">
            <a:avLst/>
          </a:prstGeom>
          <a:ln>
            <a:solidFill>
              <a:schemeClr val="tx1"/>
            </a:solidFill>
          </a:ln>
        </p:spPr>
      </p:pic>
      <p:sp>
        <p:nvSpPr>
          <p:cNvPr id="5" name="Rectangle 7">
            <a:extLst>
              <a:ext uri="{FF2B5EF4-FFF2-40B4-BE49-F238E27FC236}">
                <a16:creationId xmlns:a16="http://schemas.microsoft.com/office/drawing/2014/main" id="{C6C34043-B596-4834-B3E7-7D7EFB8ADB6F}"/>
              </a:ext>
            </a:extLst>
          </p:cNvPr>
          <p:cNvSpPr txBox="1">
            <a:spLocks noChangeArrowheads="1"/>
          </p:cNvSpPr>
          <p:nvPr/>
        </p:nvSpPr>
        <p:spPr>
          <a:xfrm>
            <a:off x="266700" y="2743200"/>
            <a:ext cx="8697838" cy="35052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61963" indent="-461963" algn="just">
              <a:lnSpc>
                <a:spcPct val="100000"/>
              </a:lnSpc>
              <a:spcBef>
                <a:spcPts val="0"/>
              </a:spcBef>
              <a:buClr>
                <a:schemeClr val="tx1"/>
              </a:buClr>
            </a:pPr>
            <a:r>
              <a:rPr lang="en-US" altLang="en-US" sz="2800" dirty="0"/>
              <a:t>This philosophical doctrine taught that the flesh was evil and the spirit was good.  </a:t>
            </a:r>
            <a:r>
              <a:rPr lang="en-US" altLang="en-US" sz="2800" b="1" u="sng" dirty="0">
                <a:solidFill>
                  <a:srgbClr val="3333FF"/>
                </a:solidFill>
                <a:ea typeface="+mj-ea"/>
                <a:cs typeface="+mj-cs"/>
              </a:rPr>
              <a:t>Man therefore would not be judged for what he did in his body</a:t>
            </a:r>
            <a:r>
              <a:rPr lang="en-US" altLang="en-US" sz="2800" dirty="0"/>
              <a:t>, but only for his spiritual deeds. This was the prominent philosophical doctrine of the Nicolaitans which Jesus condemned in the churches at Ephesus and Pergamos (Rev. 2:6, 15)</a:t>
            </a:r>
          </a:p>
        </p:txBody>
      </p:sp>
    </p:spTree>
    <p:extLst>
      <p:ext uri="{BB962C8B-B14F-4D97-AF65-F5344CB8AC3E}">
        <p14:creationId xmlns:p14="http://schemas.microsoft.com/office/powerpoint/2010/main" val="1247147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600200"/>
            <a:ext cx="8534400" cy="5262979"/>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a:t>
            </a:r>
            <a:r>
              <a:rPr lang="en-US" sz="2800" dirty="0">
                <a:latin typeface="Calibri" panose="020F0502020204030204" pitchFamily="34" charset="0"/>
              </a:rPr>
              <a:t>The…factor in his [Augustine] change of view was the influence of Greek philosophy upon his thinking. Before his conversion </a:t>
            </a:r>
            <a:r>
              <a:rPr lang="en-US" sz="2800" b="1" dirty="0">
                <a:solidFill>
                  <a:srgbClr val="3333FF"/>
                </a:solidFill>
                <a:ea typeface="+mj-ea"/>
                <a:cs typeface="+mj-cs"/>
              </a:rPr>
              <a:t>Augustine was deeply immersed in the study of this philosophy</a:t>
            </a:r>
            <a:r>
              <a:rPr lang="en-US" sz="2800" dirty="0">
                <a:latin typeface="Calibri" panose="020F0502020204030204" pitchFamily="34" charset="0"/>
              </a:rPr>
              <a:t>, much of which asserted the inherent evil of the physical or material and the inherent goodness of the totally spiritual. This philosophy continued to leave it's mark up on him even after his conversion. </a:t>
            </a:r>
            <a:r>
              <a:rPr lang="en-US" sz="2800" b="1" dirty="0">
                <a:solidFill>
                  <a:srgbClr val="3333FF"/>
                </a:solidFill>
                <a:ea typeface="+mj-ea"/>
                <a:cs typeface="+mj-cs"/>
              </a:rPr>
              <a:t>It prompted him to reject as carnal the pre-millennial idea of an earthly, political Kingdom of God with great material blessings. He believed that, in order for the Kingdom of God to be good, it must be spiritual in nature.</a:t>
            </a:r>
            <a:r>
              <a:rPr lang="en-US" sz="2800" dirty="0">
                <a:latin typeface="Calibri" panose="020F0502020204030204" pitchFamily="34" charset="0"/>
                <a:cs typeface="Calibri" panose="020F0502020204030204" pitchFamily="34" charset="0"/>
              </a:rPr>
              <a:t>”</a:t>
            </a:r>
          </a:p>
        </p:txBody>
      </p:sp>
      <p:sp>
        <p:nvSpPr>
          <p:cNvPr id="3" name="Rectangle 2"/>
          <p:cNvSpPr/>
          <p:nvPr/>
        </p:nvSpPr>
        <p:spPr>
          <a:xfrm>
            <a:off x="1552576" y="191869"/>
            <a:ext cx="6038849" cy="1154162"/>
          </a:xfrm>
          <a:prstGeom prst="rect">
            <a:avLst/>
          </a:prstGeom>
        </p:spPr>
        <p:txBody>
          <a:bodyPr wrap="square">
            <a:spAutoFit/>
          </a:bodyPr>
          <a:lstStyle/>
          <a:p>
            <a:pPr algn="ctr">
              <a:spcAft>
                <a:spcPts val="600"/>
              </a:spcAft>
            </a:pPr>
            <a:r>
              <a:rPr lang="en-US" sz="3200" b="1" dirty="0" err="1">
                <a:solidFill>
                  <a:srgbClr val="3333FF"/>
                </a:solidFill>
                <a:ea typeface="+mj-ea"/>
                <a:cs typeface="+mj-cs"/>
              </a:rPr>
              <a:t>Renald</a:t>
            </a:r>
            <a:r>
              <a:rPr lang="en-US" sz="3200" b="1" dirty="0">
                <a:solidFill>
                  <a:srgbClr val="3333FF"/>
                </a:solidFill>
                <a:ea typeface="+mj-ea"/>
                <a:cs typeface="+mj-cs"/>
              </a:rPr>
              <a:t> Showers</a:t>
            </a:r>
          </a:p>
          <a:p>
            <a:pPr lvl="0" algn="ctr"/>
            <a:r>
              <a:rPr lang="en-US" sz="1600" dirty="0">
                <a:latin typeface="Calibri" panose="020F0502020204030204" pitchFamily="34" charset="0"/>
              </a:rPr>
              <a:t>John </a:t>
            </a:r>
            <a:r>
              <a:rPr lang="en-US" sz="1600" dirty="0" err="1">
                <a:latin typeface="Calibri" panose="020F0502020204030204" pitchFamily="34" charset="0"/>
              </a:rPr>
              <a:t>Ankerberg</a:t>
            </a:r>
            <a:r>
              <a:rPr lang="en-US" sz="1600" dirty="0">
                <a:latin typeface="Calibri" panose="020F0502020204030204" pitchFamily="34" charset="0"/>
              </a:rPr>
              <a:t> and </a:t>
            </a:r>
            <a:r>
              <a:rPr lang="en-US" sz="1600" dirty="0" err="1">
                <a:latin typeface="Calibri" panose="020F0502020204030204" pitchFamily="34" charset="0"/>
              </a:rPr>
              <a:t>Renald</a:t>
            </a:r>
            <a:r>
              <a:rPr lang="en-US" sz="1600" dirty="0">
                <a:latin typeface="Calibri" panose="020F0502020204030204" pitchFamily="34" charset="0"/>
              </a:rPr>
              <a:t> Showers, </a:t>
            </a:r>
            <a:r>
              <a:rPr lang="en-US" sz="1600" i="1" dirty="0">
                <a:latin typeface="Calibri" panose="020F0502020204030204" pitchFamily="34" charset="0"/>
              </a:rPr>
              <a:t>The Most Asked Prophecy Questions</a:t>
            </a:r>
            <a:r>
              <a:rPr lang="en-US" sz="1600" dirty="0">
                <a:latin typeface="Calibri" panose="020F0502020204030204" pitchFamily="34" charset="0"/>
              </a:rPr>
              <a:t> (Chattanooga, TN: ATRI, 2000), 326.</a:t>
            </a:r>
            <a:endParaRPr lang="en-US" sz="160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32D9729D-A2B9-4529-ACBD-6FD4E5157B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656" y="101516"/>
            <a:ext cx="1286284" cy="1097280"/>
          </a:xfrm>
          <a:prstGeom prst="rect">
            <a:avLst/>
          </a:prstGeom>
        </p:spPr>
      </p:pic>
    </p:spTree>
    <p:extLst>
      <p:ext uri="{BB962C8B-B14F-4D97-AF65-F5344CB8AC3E}">
        <p14:creationId xmlns:p14="http://schemas.microsoft.com/office/powerpoint/2010/main" val="3900708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Session 1-2 Outline</a:t>
            </a:r>
          </a:p>
        </p:txBody>
      </p:sp>
      <p:sp>
        <p:nvSpPr>
          <p:cNvPr id="3" name="Subtitle 2"/>
          <p:cNvSpPr>
            <a:spLocks noGrp="1"/>
          </p:cNvSpPr>
          <p:nvPr>
            <p:ph type="subTitle" idx="1"/>
          </p:nvPr>
        </p:nvSpPr>
        <p:spPr>
          <a:xfrm>
            <a:off x="251013" y="1170774"/>
            <a:ext cx="8735332" cy="5145943"/>
          </a:xfrm>
        </p:spPr>
        <p:txBody>
          <a:bodyPr>
            <a:noAutofit/>
          </a:bodyPr>
          <a:lstStyle/>
          <a:p>
            <a:pPr marL="461963" indent="-461963" algn="l">
              <a:lnSpc>
                <a:spcPct val="100000"/>
              </a:lnSpc>
              <a:spcBef>
                <a:spcPts val="0"/>
              </a:spcBef>
              <a:spcAft>
                <a:spcPts val="1800"/>
              </a:spcAft>
              <a:buFont typeface="+mj-lt"/>
              <a:buAutoNum type="romanUcPeriod"/>
            </a:pPr>
            <a:r>
              <a:rPr lang="en-US" sz="3400" b="1" u="sng" dirty="0">
                <a:solidFill>
                  <a:srgbClr val="3333FF"/>
                </a:solidFill>
                <a:ea typeface="+mj-ea"/>
                <a:cs typeface="+mj-cs"/>
              </a:rPr>
              <a:t>Important Assumptions and Prerequisites</a:t>
            </a:r>
          </a:p>
          <a:p>
            <a:pPr marL="914400" lvl="1" indent="-452438" algn="l">
              <a:lnSpc>
                <a:spcPct val="100000"/>
              </a:lnSpc>
              <a:spcBef>
                <a:spcPts val="0"/>
              </a:spcBef>
              <a:spcAft>
                <a:spcPts val="1800"/>
              </a:spcAft>
              <a:buFont typeface="+mj-lt"/>
              <a:buAutoNum type="alphaUcPeriod"/>
            </a:pPr>
            <a:r>
              <a:rPr lang="en-US" sz="3200" dirty="0"/>
              <a:t>The Inspiration &amp; Authority of Scripture</a:t>
            </a:r>
          </a:p>
          <a:p>
            <a:pPr marL="1376363" lvl="2" indent="-461963" algn="l">
              <a:lnSpc>
                <a:spcPct val="100000"/>
              </a:lnSpc>
              <a:spcBef>
                <a:spcPts val="0"/>
              </a:spcBef>
              <a:spcAft>
                <a:spcPts val="1800"/>
              </a:spcAft>
              <a:buFont typeface="+mj-lt"/>
              <a:buAutoNum type="arabicPeriod"/>
            </a:pPr>
            <a:r>
              <a:rPr lang="en-US" sz="3200" dirty="0"/>
              <a:t>Revelation</a:t>
            </a:r>
          </a:p>
          <a:p>
            <a:pPr marL="1376363" lvl="2" indent="-461963" algn="l">
              <a:lnSpc>
                <a:spcPct val="100000"/>
              </a:lnSpc>
              <a:spcBef>
                <a:spcPts val="0"/>
              </a:spcBef>
              <a:spcAft>
                <a:spcPts val="1800"/>
              </a:spcAft>
              <a:buFont typeface="+mj-lt"/>
              <a:buAutoNum type="arabicPeriod"/>
            </a:pPr>
            <a:r>
              <a:rPr lang="en-US" sz="3200" dirty="0"/>
              <a:t>Inspiration</a:t>
            </a:r>
          </a:p>
          <a:p>
            <a:pPr marL="1376363" lvl="2" indent="-461963" algn="l">
              <a:lnSpc>
                <a:spcPct val="100000"/>
              </a:lnSpc>
              <a:spcBef>
                <a:spcPts val="0"/>
              </a:spcBef>
              <a:spcAft>
                <a:spcPts val="1800"/>
              </a:spcAft>
              <a:buFont typeface="+mj-lt"/>
              <a:buAutoNum type="arabicPeriod"/>
            </a:pPr>
            <a:r>
              <a:rPr lang="en-US" sz="3200" dirty="0"/>
              <a:t>Inerrancy</a:t>
            </a:r>
          </a:p>
          <a:p>
            <a:pPr marL="1376363" lvl="2" indent="-461963" algn="l">
              <a:lnSpc>
                <a:spcPct val="100000"/>
              </a:lnSpc>
              <a:spcBef>
                <a:spcPts val="0"/>
              </a:spcBef>
              <a:spcAft>
                <a:spcPts val="1800"/>
              </a:spcAft>
              <a:buFont typeface="+mj-lt"/>
              <a:buAutoNum type="arabicPeriod"/>
            </a:pPr>
            <a:r>
              <a:rPr lang="en-US" sz="3200" dirty="0"/>
              <a:t>Canon</a:t>
            </a:r>
          </a:p>
          <a:p>
            <a:pPr marL="1376363" lvl="2" indent="-461963" algn="l">
              <a:lnSpc>
                <a:spcPct val="100000"/>
              </a:lnSpc>
              <a:spcBef>
                <a:spcPts val="0"/>
              </a:spcBef>
              <a:spcAft>
                <a:spcPts val="1800"/>
              </a:spcAft>
              <a:buFont typeface="+mj-lt"/>
              <a:buAutoNum type="arabicPeriod"/>
            </a:pPr>
            <a:r>
              <a:rPr lang="en-US" sz="3200" dirty="0"/>
              <a:t>Hermeneutics</a:t>
            </a:r>
          </a:p>
        </p:txBody>
      </p:sp>
    </p:spTree>
    <p:extLst>
      <p:ext uri="{BB962C8B-B14F-4D97-AF65-F5344CB8AC3E}">
        <p14:creationId xmlns:p14="http://schemas.microsoft.com/office/powerpoint/2010/main" val="36043904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442621"/>
            <a:ext cx="8915400" cy="5262979"/>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a:t>
            </a:r>
            <a:r>
              <a:rPr lang="en-US" sz="2800" dirty="0">
                <a:latin typeface="Calibri" panose="020F0502020204030204" pitchFamily="34" charset="0"/>
              </a:rPr>
              <a:t>And this opinion would not be objectionable, if it were believed that the joys of the saints in that Sabbath shall be spiritual, and consequent on the presence of God; for </a:t>
            </a:r>
            <a:r>
              <a:rPr lang="en-US" sz="2800" b="1" dirty="0">
                <a:solidFill>
                  <a:srgbClr val="3333FF"/>
                </a:solidFill>
                <a:ea typeface="+mj-ea"/>
                <a:cs typeface="+mj-cs"/>
              </a:rPr>
              <a:t>I myself, too, once held this opinion</a:t>
            </a:r>
            <a:r>
              <a:rPr lang="en-US" sz="2800" dirty="0">
                <a:latin typeface="Calibri" panose="020F0502020204030204" pitchFamily="34" charset="0"/>
              </a:rPr>
              <a:t>. But, as they assert that those who then rise again shall enjoy the leisure of </a:t>
            </a:r>
            <a:r>
              <a:rPr lang="en-US" sz="2800" b="1" dirty="0">
                <a:solidFill>
                  <a:srgbClr val="3333FF"/>
                </a:solidFill>
                <a:ea typeface="+mj-ea"/>
                <a:cs typeface="+mj-cs"/>
              </a:rPr>
              <a:t>immoderate carnal banquets, furnished with an amount of meat and drink such as not only to shock the feeling of the temperate</a:t>
            </a:r>
            <a:r>
              <a:rPr lang="en-US" sz="2800" dirty="0">
                <a:latin typeface="Calibri" panose="020F0502020204030204" pitchFamily="34" charset="0"/>
              </a:rPr>
              <a:t>, but even to surpass the measure of credulity itself, </a:t>
            </a:r>
            <a:r>
              <a:rPr lang="en-US" sz="2800" b="1" dirty="0">
                <a:solidFill>
                  <a:srgbClr val="3333FF"/>
                </a:solidFill>
                <a:ea typeface="+mj-ea"/>
                <a:cs typeface="+mj-cs"/>
              </a:rPr>
              <a:t>such assertions can be believed only by the carnal</a:t>
            </a:r>
            <a:r>
              <a:rPr lang="en-US" sz="2800" dirty="0">
                <a:latin typeface="Calibri" panose="020F0502020204030204" pitchFamily="34" charset="0"/>
              </a:rPr>
              <a:t>. </a:t>
            </a:r>
            <a:r>
              <a:rPr lang="en-US" sz="2800" b="1" dirty="0">
                <a:solidFill>
                  <a:srgbClr val="3333FF"/>
                </a:solidFill>
                <a:ea typeface="+mj-ea"/>
                <a:cs typeface="+mj-cs"/>
              </a:rPr>
              <a:t>They who do believe them are called by the spiritual </a:t>
            </a:r>
            <a:r>
              <a:rPr lang="en-US" sz="2800" b="1" u="sng" dirty="0">
                <a:solidFill>
                  <a:srgbClr val="3333FF"/>
                </a:solidFill>
                <a:ea typeface="+mj-ea"/>
                <a:cs typeface="+mj-cs"/>
              </a:rPr>
              <a:t>Chiliasts</a:t>
            </a:r>
            <a:r>
              <a:rPr lang="en-US" sz="2800" b="1" dirty="0">
                <a:solidFill>
                  <a:srgbClr val="3333FF"/>
                </a:solidFill>
                <a:ea typeface="+mj-ea"/>
                <a:cs typeface="+mj-cs"/>
              </a:rPr>
              <a:t>, which we may literally reproduce by the name </a:t>
            </a:r>
            <a:r>
              <a:rPr lang="en-US" sz="2800" b="1" u="sng" dirty="0">
                <a:solidFill>
                  <a:srgbClr val="3333FF"/>
                </a:solidFill>
                <a:ea typeface="+mj-ea"/>
                <a:cs typeface="+mj-cs"/>
              </a:rPr>
              <a:t>Millenarians</a:t>
            </a:r>
            <a:r>
              <a:rPr lang="en-US" sz="2800" dirty="0">
                <a:latin typeface="Calibri" panose="020F0502020204030204" pitchFamily="34" charset="0"/>
                <a:cs typeface="Calibri" panose="020F0502020204030204" pitchFamily="34" charset="0"/>
              </a:rPr>
              <a:t>.”</a:t>
            </a:r>
          </a:p>
        </p:txBody>
      </p:sp>
      <p:sp>
        <p:nvSpPr>
          <p:cNvPr id="3" name="Rectangle 2"/>
          <p:cNvSpPr/>
          <p:nvPr/>
        </p:nvSpPr>
        <p:spPr>
          <a:xfrm>
            <a:off x="681488" y="191869"/>
            <a:ext cx="7781025" cy="1200329"/>
          </a:xfrm>
          <a:prstGeom prst="rect">
            <a:avLst/>
          </a:prstGeom>
        </p:spPr>
        <p:txBody>
          <a:bodyPr wrap="square">
            <a:spAutoFit/>
          </a:bodyPr>
          <a:lstStyle/>
          <a:p>
            <a:pPr algn="ctr"/>
            <a:r>
              <a:rPr lang="en-US" sz="3200" b="1" dirty="0">
                <a:solidFill>
                  <a:srgbClr val="3333FF"/>
                </a:solidFill>
                <a:ea typeface="+mj-ea"/>
                <a:cs typeface="+mj-cs"/>
              </a:rPr>
              <a:t>Augustine</a:t>
            </a:r>
          </a:p>
          <a:p>
            <a:pPr algn="ctr"/>
            <a:r>
              <a:rPr lang="en-US" sz="2400" b="1" dirty="0">
                <a:solidFill>
                  <a:srgbClr val="3333FF"/>
                </a:solidFill>
                <a:ea typeface="+mj-ea"/>
                <a:cs typeface="+mj-cs"/>
              </a:rPr>
              <a:t>354-430 </a:t>
            </a:r>
            <a:r>
              <a:rPr lang="en-US" sz="2400" b="1" cap="small" dirty="0" err="1">
                <a:solidFill>
                  <a:srgbClr val="3333FF"/>
                </a:solidFill>
                <a:ea typeface="+mj-ea"/>
                <a:cs typeface="+mj-cs"/>
              </a:rPr>
              <a:t>a.d.</a:t>
            </a:r>
            <a:endParaRPr lang="en-US" sz="2400" b="1" cap="small" dirty="0">
              <a:solidFill>
                <a:srgbClr val="3333FF"/>
              </a:solidFill>
              <a:ea typeface="+mj-ea"/>
              <a:cs typeface="+mj-cs"/>
            </a:endParaRPr>
          </a:p>
          <a:p>
            <a:pPr algn="ctr"/>
            <a:r>
              <a:rPr lang="en-US" sz="1600" i="1" dirty="0">
                <a:latin typeface="Calibri" panose="020F0502020204030204" pitchFamily="34" charset="0"/>
              </a:rPr>
              <a:t>The City of God</a:t>
            </a:r>
            <a:r>
              <a:rPr lang="en-US" sz="1600" dirty="0">
                <a:latin typeface="Calibri" panose="020F0502020204030204" pitchFamily="34" charset="0"/>
              </a:rPr>
              <a:t>, trans., Marcus </a:t>
            </a:r>
            <a:r>
              <a:rPr lang="en-US" sz="1600" dirty="0" err="1">
                <a:latin typeface="Calibri" panose="020F0502020204030204" pitchFamily="34" charset="0"/>
              </a:rPr>
              <a:t>Dods</a:t>
            </a:r>
            <a:r>
              <a:rPr lang="en-US" sz="1600" dirty="0">
                <a:latin typeface="Calibri" panose="020F0502020204030204" pitchFamily="34" charset="0"/>
              </a:rPr>
              <a:t> (NY: Random House, 1950), Book XX, chap. 7, p. 719.</a:t>
            </a:r>
            <a:endParaRPr lang="en-US" sz="1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2589366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normAutofit/>
          </a:bodyPr>
          <a:lstStyle/>
          <a:p>
            <a:pPr algn="ctr">
              <a:lnSpc>
                <a:spcPct val="100000"/>
              </a:lnSpc>
            </a:pPr>
            <a:r>
              <a:rPr lang="en-US" altLang="en-US" sz="3600" b="1" dirty="0">
                <a:solidFill>
                  <a:srgbClr val="3333FF"/>
                </a:solidFill>
                <a:latin typeface="+mn-lt"/>
              </a:rPr>
              <a:t>5 Causes for the Shift to Allegorism</a:t>
            </a:r>
          </a:p>
        </p:txBody>
      </p:sp>
      <p:sp>
        <p:nvSpPr>
          <p:cNvPr id="17411" name="Rectangle 7"/>
          <p:cNvSpPr>
            <a:spLocks noGrp="1" noChangeArrowheads="1"/>
          </p:cNvSpPr>
          <p:nvPr>
            <p:ph type="body" idx="1"/>
          </p:nvPr>
        </p:nvSpPr>
        <p:spPr>
          <a:xfrm>
            <a:off x="266699" y="1143000"/>
            <a:ext cx="8690487" cy="5105400"/>
          </a:xfrm>
        </p:spPr>
        <p:txBody>
          <a:bodyPr/>
          <a:lstStyle/>
          <a:p>
            <a:pPr marL="461963" indent="-461963">
              <a:spcBef>
                <a:spcPts val="0"/>
              </a:spcBef>
              <a:spcAft>
                <a:spcPts val="2400"/>
              </a:spcAft>
              <a:buClr>
                <a:schemeClr val="tx1"/>
              </a:buClr>
              <a:buFont typeface="+mj-lt"/>
              <a:buAutoNum type="arabicPeriod"/>
            </a:pPr>
            <a:r>
              <a:rPr lang="en-US" altLang="en-US" sz="2800" dirty="0"/>
              <a:t>Need for immediate relevance</a:t>
            </a:r>
          </a:p>
          <a:p>
            <a:pPr marL="461963" indent="-461963">
              <a:spcBef>
                <a:spcPts val="0"/>
              </a:spcBef>
              <a:spcAft>
                <a:spcPts val="2400"/>
              </a:spcAft>
              <a:buClr>
                <a:schemeClr val="tx1"/>
              </a:buClr>
              <a:buFont typeface="+mj-lt"/>
              <a:buAutoNum type="arabicPeriod"/>
            </a:pPr>
            <a:r>
              <a:rPr lang="en-US" altLang="en-US" sz="2800" dirty="0"/>
              <a:t>Incorporation of human philosophy into interpretation</a:t>
            </a:r>
          </a:p>
          <a:p>
            <a:pPr marL="461963" indent="-461963">
              <a:spcBef>
                <a:spcPts val="0"/>
              </a:spcBef>
              <a:spcAft>
                <a:spcPts val="2400"/>
              </a:spcAft>
              <a:buClr>
                <a:schemeClr val="tx1"/>
              </a:buClr>
              <a:buFont typeface="+mj-lt"/>
              <a:buAutoNum type="arabicPeriod"/>
            </a:pPr>
            <a:r>
              <a:rPr lang="en-US" altLang="en-US" sz="2800" dirty="0"/>
              <a:t>Gnostic dualism (Gen. 1:31; 1 John 2:22; 4:2-3; Acts 17:32; 1 Cor. 15:12)</a:t>
            </a:r>
          </a:p>
          <a:p>
            <a:pPr marL="461963" indent="-461963">
              <a:spcBef>
                <a:spcPts val="0"/>
              </a:spcBef>
              <a:spcAft>
                <a:spcPts val="2400"/>
              </a:spcAft>
              <a:buClr>
                <a:schemeClr val="tx1"/>
              </a:buClr>
              <a:buFont typeface="+mj-lt"/>
              <a:buAutoNum type="arabicPeriod"/>
            </a:pPr>
            <a:r>
              <a:rPr lang="en-US" altLang="en-US" sz="2800" b="1" dirty="0">
                <a:solidFill>
                  <a:srgbClr val="3333FF"/>
                </a:solidFill>
                <a:highlight>
                  <a:srgbClr val="FFFF00"/>
                </a:highlight>
                <a:ea typeface="+mj-ea"/>
                <a:cs typeface="+mj-cs"/>
              </a:rPr>
              <a:t>Decline of the church's Jewish population</a:t>
            </a:r>
          </a:p>
          <a:p>
            <a:pPr marL="461963" indent="-461963">
              <a:spcBef>
                <a:spcPts val="0"/>
              </a:spcBef>
              <a:spcAft>
                <a:spcPts val="2400"/>
              </a:spcAft>
              <a:buClr>
                <a:schemeClr val="tx1"/>
              </a:buClr>
              <a:buFont typeface="+mj-lt"/>
              <a:buAutoNum type="arabicPeriod"/>
            </a:pPr>
            <a:r>
              <a:rPr lang="en-US" altLang="en-US" sz="2800" dirty="0"/>
              <a:t>Constantine’s Edict of Milan (A.D. 313)</a:t>
            </a:r>
          </a:p>
        </p:txBody>
      </p:sp>
      <p:pic>
        <p:nvPicPr>
          <p:cNvPr id="6" name="Picture 5">
            <a:extLst>
              <a:ext uri="{FF2B5EF4-FFF2-40B4-BE49-F238E27FC236}">
                <a16:creationId xmlns:a16="http://schemas.microsoft.com/office/drawing/2014/main" id="{F19CFCC8-AB2A-4696-A68A-B63C7AC562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4467" y="4873932"/>
            <a:ext cx="2015067" cy="1828800"/>
          </a:xfrm>
          <a:prstGeom prst="rect">
            <a:avLst/>
          </a:prstGeom>
        </p:spPr>
      </p:pic>
    </p:spTree>
    <p:extLst>
      <p:ext uri="{BB962C8B-B14F-4D97-AF65-F5344CB8AC3E}">
        <p14:creationId xmlns:p14="http://schemas.microsoft.com/office/powerpoint/2010/main" val="733251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D71AAE-EC4D-49B4-9F16-9220DFED0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337" y="228600"/>
            <a:ext cx="8311326" cy="6400800"/>
          </a:xfrm>
          <a:prstGeom prst="rect">
            <a:avLst/>
          </a:prstGeom>
          <a:solidFill>
            <a:srgbClr val="000066"/>
          </a:solidFill>
        </p:spPr>
      </p:pic>
    </p:spTree>
    <p:extLst>
      <p:ext uri="{BB962C8B-B14F-4D97-AF65-F5344CB8AC3E}">
        <p14:creationId xmlns:p14="http://schemas.microsoft.com/office/powerpoint/2010/main" val="38940833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normAutofit/>
          </a:bodyPr>
          <a:lstStyle/>
          <a:p>
            <a:pPr algn="ctr">
              <a:lnSpc>
                <a:spcPct val="100000"/>
              </a:lnSpc>
            </a:pPr>
            <a:r>
              <a:rPr lang="en-US" altLang="en-US" sz="3600" b="1" dirty="0">
                <a:solidFill>
                  <a:srgbClr val="3333FF"/>
                </a:solidFill>
                <a:latin typeface="+mn-lt"/>
              </a:rPr>
              <a:t>5 Causes for the Shift to Allegorism</a:t>
            </a:r>
          </a:p>
        </p:txBody>
      </p:sp>
      <p:sp>
        <p:nvSpPr>
          <p:cNvPr id="17411" name="Rectangle 7"/>
          <p:cNvSpPr>
            <a:spLocks noGrp="1" noChangeArrowheads="1"/>
          </p:cNvSpPr>
          <p:nvPr>
            <p:ph type="body" idx="1"/>
          </p:nvPr>
        </p:nvSpPr>
        <p:spPr>
          <a:xfrm>
            <a:off x="266699" y="1143000"/>
            <a:ext cx="8690487" cy="5105400"/>
          </a:xfrm>
        </p:spPr>
        <p:txBody>
          <a:bodyPr/>
          <a:lstStyle/>
          <a:p>
            <a:pPr marL="461963" indent="-461963">
              <a:spcBef>
                <a:spcPts val="0"/>
              </a:spcBef>
              <a:spcAft>
                <a:spcPts val="2400"/>
              </a:spcAft>
              <a:buClr>
                <a:schemeClr val="tx1"/>
              </a:buClr>
              <a:buFont typeface="+mj-lt"/>
              <a:buAutoNum type="arabicPeriod"/>
            </a:pPr>
            <a:r>
              <a:rPr lang="en-US" altLang="en-US" sz="2800" dirty="0"/>
              <a:t>Need for immediate relevance</a:t>
            </a:r>
          </a:p>
          <a:p>
            <a:pPr marL="461963" indent="-461963">
              <a:spcBef>
                <a:spcPts val="0"/>
              </a:spcBef>
              <a:spcAft>
                <a:spcPts val="2400"/>
              </a:spcAft>
              <a:buClr>
                <a:schemeClr val="tx1"/>
              </a:buClr>
              <a:buFont typeface="+mj-lt"/>
              <a:buAutoNum type="arabicPeriod"/>
            </a:pPr>
            <a:r>
              <a:rPr lang="en-US" altLang="en-US" sz="2800" dirty="0"/>
              <a:t>Incorporation of human philosophy into interpretation</a:t>
            </a:r>
          </a:p>
          <a:p>
            <a:pPr marL="461963" indent="-461963">
              <a:spcBef>
                <a:spcPts val="0"/>
              </a:spcBef>
              <a:spcAft>
                <a:spcPts val="2400"/>
              </a:spcAft>
              <a:buClr>
                <a:schemeClr val="tx1"/>
              </a:buClr>
              <a:buFont typeface="+mj-lt"/>
              <a:buAutoNum type="arabicPeriod"/>
            </a:pPr>
            <a:r>
              <a:rPr lang="en-US" altLang="en-US" sz="2800" dirty="0"/>
              <a:t>Gnostic dualism (Gen. 1:31; 1 John 2:22; 4:2-3; Acts 17:32; 1 Cor. 15:12)</a:t>
            </a:r>
          </a:p>
          <a:p>
            <a:pPr marL="461963" indent="-461963">
              <a:spcBef>
                <a:spcPts val="0"/>
              </a:spcBef>
              <a:spcAft>
                <a:spcPts val="2400"/>
              </a:spcAft>
              <a:buClr>
                <a:schemeClr val="tx1"/>
              </a:buClr>
              <a:buFont typeface="+mj-lt"/>
              <a:buAutoNum type="arabicPeriod"/>
            </a:pPr>
            <a:r>
              <a:rPr lang="en-US" altLang="en-US" sz="2800" dirty="0"/>
              <a:t>Decline of the church's Jewish population</a:t>
            </a:r>
          </a:p>
          <a:p>
            <a:pPr marL="461963" indent="-461963">
              <a:spcBef>
                <a:spcPts val="0"/>
              </a:spcBef>
              <a:spcAft>
                <a:spcPts val="2400"/>
              </a:spcAft>
              <a:buClr>
                <a:schemeClr val="tx1"/>
              </a:buClr>
              <a:buFont typeface="+mj-lt"/>
              <a:buAutoNum type="arabicPeriod"/>
            </a:pPr>
            <a:r>
              <a:rPr lang="en-US" altLang="en-US" sz="2800" b="1" dirty="0">
                <a:solidFill>
                  <a:srgbClr val="3333FF"/>
                </a:solidFill>
                <a:highlight>
                  <a:srgbClr val="FFFF00"/>
                </a:highlight>
                <a:ea typeface="+mj-ea"/>
                <a:cs typeface="+mj-cs"/>
              </a:rPr>
              <a:t>Constantine’s Edict of Milan (A.D. 313)</a:t>
            </a:r>
          </a:p>
        </p:txBody>
      </p:sp>
      <p:pic>
        <p:nvPicPr>
          <p:cNvPr id="6" name="Picture 5">
            <a:extLst>
              <a:ext uri="{FF2B5EF4-FFF2-40B4-BE49-F238E27FC236}">
                <a16:creationId xmlns:a16="http://schemas.microsoft.com/office/drawing/2014/main" id="{F19CFCC8-AB2A-4696-A68A-B63C7AC562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4467" y="4873932"/>
            <a:ext cx="2015067" cy="1828800"/>
          </a:xfrm>
          <a:prstGeom prst="rect">
            <a:avLst/>
          </a:prstGeom>
        </p:spPr>
      </p:pic>
    </p:spTree>
    <p:extLst>
      <p:ext uri="{BB962C8B-B14F-4D97-AF65-F5344CB8AC3E}">
        <p14:creationId xmlns:p14="http://schemas.microsoft.com/office/powerpoint/2010/main" val="34008025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normAutofit/>
          </a:bodyPr>
          <a:lstStyle/>
          <a:p>
            <a:pPr algn="ctr">
              <a:lnSpc>
                <a:spcPct val="100000"/>
              </a:lnSpc>
            </a:pPr>
            <a:r>
              <a:rPr lang="en-US" altLang="en-US" sz="3600" b="1" dirty="0">
                <a:solidFill>
                  <a:srgbClr val="3333FF"/>
                </a:solidFill>
                <a:latin typeface="+mn-lt"/>
              </a:rPr>
              <a:t>Constantine’s Edict of Milan (A.D. 313)</a:t>
            </a:r>
          </a:p>
        </p:txBody>
      </p:sp>
      <p:sp>
        <p:nvSpPr>
          <p:cNvPr id="17411" name="Rectangle 7"/>
          <p:cNvSpPr>
            <a:spLocks noGrp="1" noChangeArrowheads="1"/>
          </p:cNvSpPr>
          <p:nvPr>
            <p:ph type="body" idx="1"/>
          </p:nvPr>
        </p:nvSpPr>
        <p:spPr>
          <a:xfrm>
            <a:off x="1868129" y="1143000"/>
            <a:ext cx="7089057" cy="3802626"/>
          </a:xfrm>
        </p:spPr>
        <p:txBody>
          <a:bodyPr/>
          <a:lstStyle/>
          <a:p>
            <a:pPr marL="0" indent="0" algn="just">
              <a:lnSpc>
                <a:spcPct val="100000"/>
              </a:lnSpc>
              <a:spcBef>
                <a:spcPts val="0"/>
              </a:spcBef>
              <a:buClr>
                <a:schemeClr val="tx1"/>
              </a:buClr>
              <a:buNone/>
            </a:pPr>
            <a:r>
              <a:rPr lang="en-US" altLang="en-US" sz="2800" dirty="0"/>
              <a:t>This agreement </a:t>
            </a:r>
            <a:r>
              <a:rPr lang="en-US" altLang="en-US" sz="2800" i="1" dirty="0"/>
              <a:t>to treat Christians benevolently</a:t>
            </a:r>
            <a:r>
              <a:rPr lang="en-US" altLang="en-US" sz="2800" dirty="0"/>
              <a:t>, was made in February 313 </a:t>
            </a:r>
            <a:r>
              <a:rPr lang="en-US" altLang="en-US" sz="2800" cap="small" dirty="0" err="1"/>
              <a:t>a.d.</a:t>
            </a:r>
            <a:r>
              <a:rPr lang="en-US" altLang="en-US" sz="2800" dirty="0"/>
              <a:t> and it gave Christianity legal status within the Roman Empire. </a:t>
            </a:r>
            <a:r>
              <a:rPr lang="en-US" altLang="en-US" sz="2800" i="1" dirty="0"/>
              <a:t>It did not however</a:t>
            </a:r>
            <a:r>
              <a:rPr lang="en-US" altLang="en-US" sz="2800" dirty="0"/>
              <a:t>, make Christianity the official religion of the Roman empire, as some have mistakenly concluded. </a:t>
            </a:r>
            <a:r>
              <a:rPr lang="en-US" sz="2800" dirty="0"/>
              <a:t>This took place under Emperor Theodosius I in 380 </a:t>
            </a:r>
            <a:r>
              <a:rPr lang="en-US" altLang="en-US" sz="2800" cap="small" dirty="0" err="1"/>
              <a:t>a.d.</a:t>
            </a:r>
            <a:endParaRPr lang="en-US" altLang="en-US" sz="2800" b="1" dirty="0">
              <a:solidFill>
                <a:srgbClr val="3333FF"/>
              </a:solidFill>
              <a:highlight>
                <a:srgbClr val="FFFF00"/>
              </a:highlight>
              <a:ea typeface="+mj-ea"/>
              <a:cs typeface="+mj-cs"/>
            </a:endParaRPr>
          </a:p>
        </p:txBody>
      </p:sp>
      <p:pic>
        <p:nvPicPr>
          <p:cNvPr id="5" name="Picture 4" descr="A person looking at the camera&#10;&#10;Description automatically generated">
            <a:extLst>
              <a:ext uri="{FF2B5EF4-FFF2-40B4-BE49-F238E27FC236}">
                <a16:creationId xmlns:a16="http://schemas.microsoft.com/office/drawing/2014/main" id="{494BF37F-FC20-4E0F-9242-2E4FC44A9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62" y="1318440"/>
            <a:ext cx="1502749" cy="2286000"/>
          </a:xfrm>
          <a:prstGeom prst="rect">
            <a:avLst/>
          </a:prstGeom>
        </p:spPr>
      </p:pic>
    </p:spTree>
    <p:extLst>
      <p:ext uri="{BB962C8B-B14F-4D97-AF65-F5344CB8AC3E}">
        <p14:creationId xmlns:p14="http://schemas.microsoft.com/office/powerpoint/2010/main" val="16442686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9337" y="1534954"/>
            <a:ext cx="8900160" cy="5078313"/>
          </a:xfrm>
          <a:prstGeom prst="rect">
            <a:avLst/>
          </a:prstGeom>
        </p:spPr>
        <p:txBody>
          <a:bodyPr wrap="square">
            <a:spAutoFit/>
          </a:bodyPr>
          <a:lstStyle/>
          <a:p>
            <a:pPr algn="just"/>
            <a:r>
              <a:rPr lang="en-US" sz="2700" dirty="0">
                <a:latin typeface="Calibri" panose="020F0502020204030204" pitchFamily="34" charset="0"/>
                <a:cs typeface="Calibri" panose="020F0502020204030204" pitchFamily="34" charset="0"/>
              </a:rPr>
              <a:t>“</a:t>
            </a:r>
            <a:r>
              <a:rPr lang="en-US" sz="2700" dirty="0">
                <a:latin typeface="Calibri" panose="020F0502020204030204" pitchFamily="34" charset="0"/>
              </a:rPr>
              <a:t>That new view became known as </a:t>
            </a:r>
            <a:r>
              <a:rPr lang="en-US" sz="2700" b="1" dirty="0">
                <a:solidFill>
                  <a:srgbClr val="3333FF"/>
                </a:solidFill>
                <a:ea typeface="+mj-ea"/>
                <a:cs typeface="+mj-cs"/>
              </a:rPr>
              <a:t>Amillennialism</a:t>
            </a:r>
            <a:r>
              <a:rPr lang="en-US" sz="2700" dirty="0">
                <a:latin typeface="Calibri" panose="020F0502020204030204" pitchFamily="34" charset="0"/>
              </a:rPr>
              <a:t>. Several things prompted this change in Augustine. First, the political situation of the Church in the Roman empire had changed radically around the period of his life. </a:t>
            </a:r>
            <a:r>
              <a:rPr lang="en-US" sz="2700" b="1" dirty="0">
                <a:solidFill>
                  <a:srgbClr val="3333FF"/>
                </a:solidFill>
                <a:ea typeface="+mj-ea"/>
                <a:cs typeface="+mj-cs"/>
              </a:rPr>
              <a:t>By his time the Roman persecution of the Church had stopped, and the state had made itself the servant of the Church</a:t>
            </a:r>
            <a:r>
              <a:rPr lang="en-US" sz="2700" dirty="0">
                <a:latin typeface="Calibri" panose="020F0502020204030204" pitchFamily="34" charset="0"/>
              </a:rPr>
              <a:t>. As the Roman empire crumbled, the Church stood fast, ready to rule in the place of the empire. It looked as if Gentile world dominion was being crushed and that the Church was becoming victorious over it. </a:t>
            </a:r>
            <a:r>
              <a:rPr lang="en-US" sz="2700" b="1" dirty="0">
                <a:solidFill>
                  <a:srgbClr val="3333FF"/>
                </a:solidFill>
                <a:ea typeface="+mj-ea"/>
                <a:cs typeface="+mj-cs"/>
              </a:rPr>
              <a:t>Under these circumstances Augustine concluded that Premillennialism was obsolete, and that it did not fit the current situation</a:t>
            </a:r>
            <a:r>
              <a:rPr lang="en-US" sz="2700" dirty="0">
                <a:latin typeface="Calibri" panose="020F0502020204030204" pitchFamily="34" charset="0"/>
              </a:rPr>
              <a:t>. In the place of it he developed the... </a:t>
            </a:r>
            <a:endParaRPr lang="en-US" sz="2700" dirty="0">
              <a:latin typeface="Calibri" panose="020F0502020204030204" pitchFamily="34" charset="0"/>
              <a:cs typeface="Calibri" panose="020F0502020204030204" pitchFamily="34" charset="0"/>
            </a:endParaRPr>
          </a:p>
        </p:txBody>
      </p:sp>
      <p:sp>
        <p:nvSpPr>
          <p:cNvPr id="3" name="Rectangle 2"/>
          <p:cNvSpPr/>
          <p:nvPr/>
        </p:nvSpPr>
        <p:spPr>
          <a:xfrm>
            <a:off x="1981200" y="202722"/>
            <a:ext cx="5181600" cy="1154162"/>
          </a:xfrm>
          <a:prstGeom prst="rect">
            <a:avLst/>
          </a:prstGeom>
        </p:spPr>
        <p:txBody>
          <a:bodyPr wrap="square">
            <a:spAutoFit/>
          </a:bodyPr>
          <a:lstStyle/>
          <a:p>
            <a:pPr algn="ctr">
              <a:spcAft>
                <a:spcPts val="600"/>
              </a:spcAft>
            </a:pPr>
            <a:r>
              <a:rPr lang="en-US" sz="3200" b="1" dirty="0" err="1">
                <a:solidFill>
                  <a:srgbClr val="3333FF"/>
                </a:solidFill>
                <a:ea typeface="+mj-ea"/>
                <a:cs typeface="+mj-cs"/>
              </a:rPr>
              <a:t>Renald</a:t>
            </a:r>
            <a:r>
              <a:rPr lang="en-US" sz="3200" b="1" dirty="0">
                <a:solidFill>
                  <a:srgbClr val="3333FF"/>
                </a:solidFill>
                <a:ea typeface="+mj-ea"/>
                <a:cs typeface="+mj-cs"/>
              </a:rPr>
              <a:t> Showers</a:t>
            </a:r>
          </a:p>
          <a:p>
            <a:pPr lvl="0" algn="ctr"/>
            <a:r>
              <a:rPr lang="en-US" sz="1600" dirty="0">
                <a:latin typeface="Calibri" panose="020F0502020204030204" pitchFamily="34" charset="0"/>
              </a:rPr>
              <a:t>John </a:t>
            </a:r>
            <a:r>
              <a:rPr lang="en-US" sz="1600" dirty="0" err="1">
                <a:latin typeface="Calibri" panose="020F0502020204030204" pitchFamily="34" charset="0"/>
              </a:rPr>
              <a:t>Ankerberg</a:t>
            </a:r>
            <a:r>
              <a:rPr lang="en-US" sz="1600" dirty="0">
                <a:latin typeface="Calibri" panose="020F0502020204030204" pitchFamily="34" charset="0"/>
              </a:rPr>
              <a:t> and </a:t>
            </a:r>
            <a:r>
              <a:rPr lang="en-US" sz="1600" dirty="0" err="1">
                <a:latin typeface="Calibri" panose="020F0502020204030204" pitchFamily="34" charset="0"/>
              </a:rPr>
              <a:t>Renald</a:t>
            </a:r>
            <a:r>
              <a:rPr lang="en-US" sz="1600" dirty="0">
                <a:latin typeface="Calibri" panose="020F0502020204030204" pitchFamily="34" charset="0"/>
              </a:rPr>
              <a:t> Showers, </a:t>
            </a:r>
            <a:r>
              <a:rPr lang="en-US" sz="1600" i="1" dirty="0">
                <a:latin typeface="Calibri" panose="020F0502020204030204" pitchFamily="34" charset="0"/>
              </a:rPr>
              <a:t>The Most Asked Prophecy Questions</a:t>
            </a:r>
            <a:r>
              <a:rPr lang="en-US" sz="1600" dirty="0">
                <a:latin typeface="Calibri" panose="020F0502020204030204" pitchFamily="34" charset="0"/>
              </a:rPr>
              <a:t> (Chattanooga, TN: ATRI, 2000), 325.</a:t>
            </a:r>
            <a:endParaRPr lang="en-US" sz="1600" dirty="0">
              <a:effectLst>
                <a:outerShdw blurRad="38100" dist="38100" dir="2700000" algn="tl">
                  <a:srgbClr val="000000">
                    <a:alpha val="43137"/>
                  </a:srgbClr>
                </a:outerShdw>
              </a:effectLst>
              <a:latin typeface="Calibri" panose="020F0502020204030204" pitchFamily="34" charset="0"/>
            </a:endParaRPr>
          </a:p>
        </p:txBody>
      </p:sp>
      <p:pic>
        <p:nvPicPr>
          <p:cNvPr id="4" name="Picture 3">
            <a:extLst>
              <a:ext uri="{FF2B5EF4-FFF2-40B4-BE49-F238E27FC236}">
                <a16:creationId xmlns:a16="http://schemas.microsoft.com/office/drawing/2014/main" id="{2A6591C8-48F6-46C6-A698-57D7B24B25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656" y="101516"/>
            <a:ext cx="1286284" cy="1097280"/>
          </a:xfrm>
          <a:prstGeom prst="rect">
            <a:avLst/>
          </a:prstGeom>
        </p:spPr>
      </p:pic>
    </p:spTree>
    <p:extLst>
      <p:ext uri="{BB962C8B-B14F-4D97-AF65-F5344CB8AC3E}">
        <p14:creationId xmlns:p14="http://schemas.microsoft.com/office/powerpoint/2010/main" val="6725422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799" y="1534954"/>
            <a:ext cx="8534400" cy="3108543"/>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a:t>
            </a:r>
            <a:r>
              <a:rPr lang="en-US" sz="2800" dirty="0">
                <a:latin typeface="Calibri" panose="020F0502020204030204" pitchFamily="34" charset="0"/>
              </a:rPr>
              <a:t>the idea that </a:t>
            </a:r>
            <a:r>
              <a:rPr lang="en-US" sz="2800" b="1" dirty="0">
                <a:solidFill>
                  <a:srgbClr val="3333FF"/>
                </a:solidFill>
                <a:ea typeface="+mj-ea"/>
                <a:cs typeface="+mj-cs"/>
              </a:rPr>
              <a:t>the Church is the Kingdom of the Messiah foretold in such Scriptures as Daniel 2 and 7 and Revelation 20</a:t>
            </a:r>
            <a:r>
              <a:rPr lang="en-US" sz="2800" dirty="0">
                <a:latin typeface="Calibri" panose="020F0502020204030204" pitchFamily="34" charset="0"/>
              </a:rPr>
              <a:t>. In his book, </a:t>
            </a:r>
            <a:r>
              <a:rPr lang="en-US" sz="2800" i="1" dirty="0">
                <a:latin typeface="Calibri" panose="020F0502020204030204" pitchFamily="34" charset="0"/>
              </a:rPr>
              <a:t>The</a:t>
            </a:r>
            <a:r>
              <a:rPr lang="en-US" sz="2800" dirty="0">
                <a:latin typeface="Calibri" panose="020F0502020204030204" pitchFamily="34" charset="0"/>
              </a:rPr>
              <a:t> </a:t>
            </a:r>
            <a:r>
              <a:rPr lang="en-US" sz="2800" i="1" dirty="0">
                <a:latin typeface="Calibri" panose="020F0502020204030204" pitchFamily="34" charset="0"/>
              </a:rPr>
              <a:t>City of God</a:t>
            </a:r>
            <a:r>
              <a:rPr lang="en-US" sz="2800" dirty="0">
                <a:latin typeface="Calibri" panose="020F0502020204030204" pitchFamily="34" charset="0"/>
              </a:rPr>
              <a:t>, he became the first person to teach the idea that the organized </a:t>
            </a:r>
            <a:r>
              <a:rPr lang="en-US" sz="2800" b="1" dirty="0">
                <a:solidFill>
                  <a:srgbClr val="3333FF"/>
                </a:solidFill>
                <a:ea typeface="+mj-ea"/>
                <a:cs typeface="+mj-cs"/>
              </a:rPr>
              <a:t>Catholic (Universal) Church is the promised Messianic Kingdom and that the Millennium began with the first coming of Christ</a:t>
            </a:r>
            <a:r>
              <a:rPr lang="en-US" sz="2800" dirty="0">
                <a:latin typeface="Calibri" panose="020F0502020204030204" pitchFamily="34" charset="0"/>
              </a:rPr>
              <a:t>.</a:t>
            </a:r>
            <a:r>
              <a:rPr lang="en-US" sz="2800" dirty="0">
                <a:latin typeface="Calibri" panose="020F0502020204030204" pitchFamily="34" charset="0"/>
                <a:cs typeface="Calibri" panose="020F0502020204030204" pitchFamily="34" charset="0"/>
              </a:rPr>
              <a:t>”</a:t>
            </a:r>
          </a:p>
        </p:txBody>
      </p:sp>
      <p:sp>
        <p:nvSpPr>
          <p:cNvPr id="3" name="Rectangle 2"/>
          <p:cNvSpPr/>
          <p:nvPr/>
        </p:nvSpPr>
        <p:spPr>
          <a:xfrm>
            <a:off x="1981200" y="202722"/>
            <a:ext cx="5181600" cy="1154162"/>
          </a:xfrm>
          <a:prstGeom prst="rect">
            <a:avLst/>
          </a:prstGeom>
        </p:spPr>
        <p:txBody>
          <a:bodyPr wrap="square">
            <a:spAutoFit/>
          </a:bodyPr>
          <a:lstStyle/>
          <a:p>
            <a:pPr algn="ctr">
              <a:spcAft>
                <a:spcPts val="600"/>
              </a:spcAft>
            </a:pPr>
            <a:r>
              <a:rPr lang="en-US" sz="3200" b="1" dirty="0" err="1">
                <a:solidFill>
                  <a:srgbClr val="3333FF"/>
                </a:solidFill>
                <a:ea typeface="+mj-ea"/>
                <a:cs typeface="+mj-cs"/>
              </a:rPr>
              <a:t>Renald</a:t>
            </a:r>
            <a:r>
              <a:rPr lang="en-US" sz="3200" b="1" dirty="0">
                <a:solidFill>
                  <a:srgbClr val="3333FF"/>
                </a:solidFill>
                <a:ea typeface="+mj-ea"/>
                <a:cs typeface="+mj-cs"/>
              </a:rPr>
              <a:t> Showers</a:t>
            </a:r>
          </a:p>
          <a:p>
            <a:pPr lvl="0" algn="ctr"/>
            <a:r>
              <a:rPr lang="en-US" sz="1600" dirty="0">
                <a:latin typeface="Calibri" panose="020F0502020204030204" pitchFamily="34" charset="0"/>
              </a:rPr>
              <a:t>John </a:t>
            </a:r>
            <a:r>
              <a:rPr lang="en-US" sz="1600" dirty="0" err="1">
                <a:latin typeface="Calibri" panose="020F0502020204030204" pitchFamily="34" charset="0"/>
              </a:rPr>
              <a:t>Ankerberg</a:t>
            </a:r>
            <a:r>
              <a:rPr lang="en-US" sz="1600" dirty="0">
                <a:latin typeface="Calibri" panose="020F0502020204030204" pitchFamily="34" charset="0"/>
              </a:rPr>
              <a:t> and </a:t>
            </a:r>
            <a:r>
              <a:rPr lang="en-US" sz="1600" dirty="0" err="1">
                <a:latin typeface="Calibri" panose="020F0502020204030204" pitchFamily="34" charset="0"/>
              </a:rPr>
              <a:t>Renald</a:t>
            </a:r>
            <a:r>
              <a:rPr lang="en-US" sz="1600" dirty="0">
                <a:latin typeface="Calibri" panose="020F0502020204030204" pitchFamily="34" charset="0"/>
              </a:rPr>
              <a:t> Showers, </a:t>
            </a:r>
            <a:r>
              <a:rPr lang="en-US" sz="1600" i="1" dirty="0">
                <a:latin typeface="Calibri" panose="020F0502020204030204" pitchFamily="34" charset="0"/>
              </a:rPr>
              <a:t>The Most Asked Prophecy Questions</a:t>
            </a:r>
            <a:r>
              <a:rPr lang="en-US" sz="1600" dirty="0">
                <a:latin typeface="Calibri" panose="020F0502020204030204" pitchFamily="34" charset="0"/>
              </a:rPr>
              <a:t> (Chattanooga, TN: ATRI, 2000), 325.</a:t>
            </a:r>
            <a:endParaRPr lang="en-US" sz="1600" dirty="0">
              <a:effectLst>
                <a:outerShdw blurRad="38100" dist="38100" dir="2700000" algn="tl">
                  <a:srgbClr val="000000">
                    <a:alpha val="43137"/>
                  </a:srgbClr>
                </a:outerShdw>
              </a:effectLst>
              <a:latin typeface="Calibri" panose="020F0502020204030204" pitchFamily="34" charset="0"/>
            </a:endParaRPr>
          </a:p>
        </p:txBody>
      </p:sp>
      <p:pic>
        <p:nvPicPr>
          <p:cNvPr id="4" name="Picture 3">
            <a:extLst>
              <a:ext uri="{FF2B5EF4-FFF2-40B4-BE49-F238E27FC236}">
                <a16:creationId xmlns:a16="http://schemas.microsoft.com/office/drawing/2014/main" id="{0D3F6FF6-73DD-4F64-A3D9-9268936E22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656" y="101516"/>
            <a:ext cx="1286284" cy="1097280"/>
          </a:xfrm>
          <a:prstGeom prst="rect">
            <a:avLst/>
          </a:prstGeom>
        </p:spPr>
      </p:pic>
    </p:spTree>
    <p:extLst>
      <p:ext uri="{BB962C8B-B14F-4D97-AF65-F5344CB8AC3E}">
        <p14:creationId xmlns:p14="http://schemas.microsoft.com/office/powerpoint/2010/main" val="3128638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325746"/>
            <a:ext cx="8534400" cy="5262979"/>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a:t>
            </a:r>
            <a:r>
              <a:rPr lang="en-US" sz="2800" dirty="0">
                <a:latin typeface="Calibri" panose="020F0502020204030204" pitchFamily="34" charset="0"/>
              </a:rPr>
              <a:t>Origen (</a:t>
            </a:r>
            <a:r>
              <a:rPr lang="en-US" sz="2800" dirty="0"/>
              <a:t>185-254 </a:t>
            </a:r>
            <a:r>
              <a:rPr lang="en-US" sz="2800" cap="small" dirty="0" err="1"/>
              <a:t>a.d.</a:t>
            </a:r>
            <a:r>
              <a:rPr lang="en-US" sz="2800" dirty="0">
                <a:latin typeface="Calibri" panose="020F0502020204030204" pitchFamily="34" charset="0"/>
              </a:rPr>
              <a:t>) was also influenced by the example of Philo, a first-century Alexandrian Jew who had interpreted the Old Testament Scriptures allegorically in order to make them harmonize with his Platonism. Allegorism played an important part in Origen's theory of interpretation and, as </a:t>
            </a:r>
            <a:r>
              <a:rPr lang="en-US" sz="2800" b="1" dirty="0">
                <a:solidFill>
                  <a:srgbClr val="3333FF"/>
                </a:solidFill>
                <a:ea typeface="+mj-ea"/>
                <a:cs typeface="+mj-cs"/>
              </a:rPr>
              <a:t>he was the first biblical scholar to work out ‘a complete hermeneutical theory’</a:t>
            </a:r>
            <a:r>
              <a:rPr lang="en-US" sz="2800" dirty="0">
                <a:latin typeface="Calibri" panose="020F0502020204030204" pitchFamily="34" charset="0"/>
              </a:rPr>
              <a:t>, his work was destined to exert great influence on the Christian approach to the Hebrew Scriptures, for centuries to come…</a:t>
            </a:r>
            <a:r>
              <a:rPr lang="en-US" sz="2800" b="1" dirty="0">
                <a:solidFill>
                  <a:srgbClr val="3333FF"/>
                </a:solidFill>
                <a:ea typeface="+mj-ea"/>
                <a:cs typeface="+mj-cs"/>
              </a:rPr>
              <a:t>Origen is remembered for his philosophical speculation as the allegorist </a:t>
            </a:r>
            <a:r>
              <a:rPr lang="en-US" sz="2800" b="1" i="1" dirty="0">
                <a:solidFill>
                  <a:srgbClr val="3333FF"/>
                </a:solidFill>
                <a:ea typeface="+mj-ea"/>
                <a:cs typeface="+mj-cs"/>
              </a:rPr>
              <a:t>par excellence </a:t>
            </a:r>
            <a:r>
              <a:rPr lang="en-US" sz="2800" b="1" dirty="0">
                <a:solidFill>
                  <a:srgbClr val="3333FF"/>
                </a:solidFill>
                <a:ea typeface="+mj-ea"/>
                <a:cs typeface="+mj-cs"/>
              </a:rPr>
              <a:t>among Biblical interpreters.”</a:t>
            </a:r>
          </a:p>
        </p:txBody>
      </p:sp>
      <p:sp>
        <p:nvSpPr>
          <p:cNvPr id="3" name="Rectangle 2"/>
          <p:cNvSpPr/>
          <p:nvPr/>
        </p:nvSpPr>
        <p:spPr>
          <a:xfrm>
            <a:off x="1451215" y="223826"/>
            <a:ext cx="6241570" cy="907941"/>
          </a:xfrm>
          <a:prstGeom prst="rect">
            <a:avLst/>
          </a:prstGeom>
        </p:spPr>
        <p:txBody>
          <a:bodyPr wrap="square">
            <a:spAutoFit/>
          </a:bodyPr>
          <a:lstStyle/>
          <a:p>
            <a:pPr algn="ctr">
              <a:spcAft>
                <a:spcPts val="600"/>
              </a:spcAft>
            </a:pPr>
            <a:r>
              <a:rPr lang="en-US" sz="3200" b="1" dirty="0">
                <a:solidFill>
                  <a:srgbClr val="3333FF"/>
                </a:solidFill>
                <a:ea typeface="+mj-ea"/>
                <a:cs typeface="+mj-cs"/>
              </a:rPr>
              <a:t>Ronald E. </a:t>
            </a:r>
            <a:r>
              <a:rPr lang="en-US" sz="3200" b="1" dirty="0" err="1">
                <a:solidFill>
                  <a:srgbClr val="3333FF"/>
                </a:solidFill>
                <a:ea typeface="+mj-ea"/>
                <a:cs typeface="+mj-cs"/>
              </a:rPr>
              <a:t>Diprose</a:t>
            </a:r>
            <a:endParaRPr lang="en-US" sz="3200" b="1" dirty="0">
              <a:solidFill>
                <a:srgbClr val="3333FF"/>
              </a:solidFill>
              <a:ea typeface="+mj-ea"/>
              <a:cs typeface="+mj-cs"/>
            </a:endParaRPr>
          </a:p>
          <a:p>
            <a:pPr algn="ctr"/>
            <a:r>
              <a:rPr lang="en-US" sz="1600" i="1" dirty="0">
                <a:latin typeface="Calibri" panose="020F0502020204030204" pitchFamily="34" charset="0"/>
              </a:rPr>
              <a:t>Israel in the Development of Christian Thought</a:t>
            </a:r>
            <a:r>
              <a:rPr lang="en-US" sz="1600" dirty="0">
                <a:latin typeface="Calibri" panose="020F0502020204030204" pitchFamily="34" charset="0"/>
              </a:rPr>
              <a:t> (Rome: IBEI, 2000), 86-87.</a:t>
            </a:r>
            <a:endParaRPr lang="en-US" sz="1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6724017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299" y="1600200"/>
            <a:ext cx="8915400" cy="3046988"/>
          </a:xfrm>
          <a:prstGeom prst="rect">
            <a:avLst/>
          </a:prstGeom>
        </p:spPr>
        <p:txBody>
          <a:bodyPr wrap="square">
            <a:spAutoFit/>
          </a:bodyPr>
          <a:lstStyle/>
          <a:p>
            <a:pPr algn="just"/>
            <a:r>
              <a:rPr lang="en-US" sz="3200" dirty="0">
                <a:latin typeface="Calibri" panose="020F0502020204030204" pitchFamily="34" charset="0"/>
              </a:rPr>
              <a:t>Augustine wrote, “the saints reign with Christ during the same thousand years, understood in the same way, that is, of the time of His first coming” and </a:t>
            </a:r>
            <a:r>
              <a:rPr lang="en-US" sz="3200" b="1" dirty="0">
                <a:solidFill>
                  <a:srgbClr val="3333FF"/>
                </a:solidFill>
                <a:ea typeface="+mj-ea"/>
                <a:cs typeface="+mj-cs"/>
              </a:rPr>
              <a:t>“Therefore the Church </a:t>
            </a:r>
            <a:r>
              <a:rPr lang="en-US" sz="3200" b="1" u="sng" dirty="0">
                <a:solidFill>
                  <a:srgbClr val="3333FF"/>
                </a:solidFill>
                <a:ea typeface="+mj-ea"/>
                <a:cs typeface="+mj-cs"/>
              </a:rPr>
              <a:t>even now</a:t>
            </a:r>
            <a:r>
              <a:rPr lang="en-US" sz="3200" b="1" dirty="0">
                <a:solidFill>
                  <a:srgbClr val="3333FF"/>
                </a:solidFill>
                <a:ea typeface="+mj-ea"/>
                <a:cs typeface="+mj-cs"/>
              </a:rPr>
              <a:t> is the kingdom of Christ, and the kingdom of heaven. Accordingly, </a:t>
            </a:r>
            <a:r>
              <a:rPr lang="en-US" sz="3200" b="1" u="sng" dirty="0">
                <a:solidFill>
                  <a:srgbClr val="3333FF"/>
                </a:solidFill>
                <a:ea typeface="+mj-ea"/>
                <a:cs typeface="+mj-cs"/>
              </a:rPr>
              <a:t>even now</a:t>
            </a:r>
            <a:r>
              <a:rPr lang="en-US" sz="3200" b="1" dirty="0">
                <a:solidFill>
                  <a:srgbClr val="3333FF"/>
                </a:solidFill>
                <a:ea typeface="+mj-ea"/>
                <a:cs typeface="+mj-cs"/>
              </a:rPr>
              <a:t> His saints reign with Him.</a:t>
            </a:r>
            <a:r>
              <a:rPr lang="en-US" sz="3200" dirty="0">
                <a:latin typeface="Calibri" panose="020F0502020204030204" pitchFamily="34" charset="0"/>
                <a:cs typeface="Calibri" panose="020F0502020204030204" pitchFamily="34" charset="0"/>
              </a:rPr>
              <a:t>”</a:t>
            </a:r>
          </a:p>
        </p:txBody>
      </p:sp>
      <p:sp>
        <p:nvSpPr>
          <p:cNvPr id="3" name="Rectangle 2"/>
          <p:cNvSpPr/>
          <p:nvPr/>
        </p:nvSpPr>
        <p:spPr>
          <a:xfrm>
            <a:off x="655608" y="218926"/>
            <a:ext cx="7832785" cy="1354217"/>
          </a:xfrm>
          <a:prstGeom prst="rect">
            <a:avLst/>
          </a:prstGeom>
        </p:spPr>
        <p:txBody>
          <a:bodyPr wrap="square">
            <a:spAutoFit/>
          </a:bodyPr>
          <a:lstStyle/>
          <a:p>
            <a:pPr algn="ctr">
              <a:spcAft>
                <a:spcPts val="600"/>
              </a:spcAft>
            </a:pPr>
            <a:r>
              <a:rPr lang="en-US" sz="3200" b="1" dirty="0">
                <a:solidFill>
                  <a:srgbClr val="3333FF"/>
                </a:solidFill>
                <a:ea typeface="+mj-ea"/>
                <a:cs typeface="+mj-cs"/>
              </a:rPr>
              <a:t>Augustine</a:t>
            </a:r>
            <a:endParaRPr lang="en-US" sz="3600" b="1" dirty="0">
              <a:solidFill>
                <a:srgbClr val="3333FF"/>
              </a:solidFill>
              <a:ea typeface="+mj-ea"/>
              <a:cs typeface="+mj-cs"/>
            </a:endParaRPr>
          </a:p>
          <a:p>
            <a:pPr algn="ctr">
              <a:spcAft>
                <a:spcPts val="600"/>
              </a:spcAft>
            </a:pPr>
            <a:r>
              <a:rPr lang="en-US" sz="2400" b="1" dirty="0">
                <a:solidFill>
                  <a:srgbClr val="3333FF"/>
                </a:solidFill>
              </a:rPr>
              <a:t>354-430 </a:t>
            </a:r>
            <a:r>
              <a:rPr lang="en-US" sz="2400" b="1" cap="small" dirty="0" err="1">
                <a:solidFill>
                  <a:srgbClr val="3333FF"/>
                </a:solidFill>
              </a:rPr>
              <a:t>a.d.</a:t>
            </a:r>
            <a:endParaRPr lang="en-US" sz="2400" b="1" dirty="0">
              <a:solidFill>
                <a:srgbClr val="3333FF"/>
              </a:solidFill>
              <a:ea typeface="+mj-ea"/>
              <a:cs typeface="+mj-cs"/>
            </a:endParaRPr>
          </a:p>
          <a:p>
            <a:pPr algn="ctr"/>
            <a:r>
              <a:rPr lang="en-US" sz="1600" i="1" dirty="0">
                <a:latin typeface="Calibri" panose="020F0502020204030204" pitchFamily="34" charset="0"/>
              </a:rPr>
              <a:t>The City of God</a:t>
            </a:r>
            <a:r>
              <a:rPr lang="en-US" sz="1600" dirty="0">
                <a:latin typeface="Calibri" panose="020F0502020204030204" pitchFamily="34" charset="0"/>
              </a:rPr>
              <a:t>, trans., Marcus </a:t>
            </a:r>
            <a:r>
              <a:rPr lang="en-US" sz="1600" dirty="0" err="1">
                <a:latin typeface="Calibri" panose="020F0502020204030204" pitchFamily="34" charset="0"/>
              </a:rPr>
              <a:t>Dods</a:t>
            </a:r>
            <a:r>
              <a:rPr lang="en-US" sz="1600" dirty="0">
                <a:latin typeface="Calibri" panose="020F0502020204030204" pitchFamily="34" charset="0"/>
              </a:rPr>
              <a:t> (NY: Random House, 1950), Book XX, chap. 9, p. 725-26.</a:t>
            </a:r>
            <a:endParaRPr lang="en-US" sz="1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2826527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4294967295"/>
          </p:nvPr>
        </p:nvSpPr>
        <p:spPr>
          <a:xfrm>
            <a:off x="152400" y="1580058"/>
            <a:ext cx="8839200" cy="4495800"/>
          </a:xfrm>
        </p:spPr>
        <p:txBody>
          <a:bodyPr lIns="92075" tIns="46038" rIns="92075" bIns="46038">
            <a:noAutofit/>
          </a:bodyPr>
          <a:lstStyle/>
          <a:p>
            <a:pPr marL="0" indent="0" algn="just" eaLnBrk="1" hangingPunct="1">
              <a:lnSpc>
                <a:spcPct val="100000"/>
              </a:lnSpc>
              <a:buFont typeface="Wingdings" panose="05000000000000000000" pitchFamily="2" charset="2"/>
              <a:buNone/>
              <a:defRPr/>
            </a:pPr>
            <a:r>
              <a:rPr lang="en-US" sz="3000" dirty="0"/>
              <a:t>“</a:t>
            </a:r>
            <a:r>
              <a:rPr lang="en-US" sz="3000" dirty="0" err="1"/>
              <a:t>Papias</a:t>
            </a:r>
            <a:r>
              <a:rPr lang="en-US" sz="3000" dirty="0"/>
              <a:t> . . . says that there will be a millennium after the resurrections of the dead, when the kingdom of Christ will be set up in material form on this earth. I suppose that </a:t>
            </a:r>
            <a:r>
              <a:rPr lang="en-US" sz="3000" b="1" u="sng" dirty="0">
                <a:solidFill>
                  <a:srgbClr val="3333FF"/>
                </a:solidFill>
                <a:ea typeface="+mj-ea"/>
                <a:cs typeface="+mj-cs"/>
              </a:rPr>
              <a:t>he got these notions by a perverse reading of the apostolic accounts</a:t>
            </a:r>
            <a:r>
              <a:rPr lang="en-US" sz="3000" dirty="0"/>
              <a:t>, not realizing that they had spoken mystically and symbolically. For he was </a:t>
            </a:r>
            <a:r>
              <a:rPr lang="en-US" sz="3000" b="1" u="sng" dirty="0">
                <a:solidFill>
                  <a:srgbClr val="3333FF"/>
                </a:solidFill>
                <a:ea typeface="+mj-ea"/>
                <a:cs typeface="+mj-cs"/>
              </a:rPr>
              <a:t>a man of very little intelligence, as is clear from his books</a:t>
            </a:r>
            <a:r>
              <a:rPr lang="en-US" sz="3000" dirty="0"/>
              <a:t>. But he is responsible for the fact that so many Christian writers after him held the same opinion, relying on his antiquity, for instance </a:t>
            </a:r>
            <a:r>
              <a:rPr lang="en-US" sz="3000" dirty="0" err="1"/>
              <a:t>Irenaeus</a:t>
            </a:r>
            <a:r>
              <a:rPr lang="en-US" sz="3000" dirty="0"/>
              <a:t> and whoever else appears to have held the same views.”</a:t>
            </a:r>
          </a:p>
        </p:txBody>
      </p:sp>
      <p:sp>
        <p:nvSpPr>
          <p:cNvPr id="46083" name="TextBox 3"/>
          <p:cNvSpPr txBox="1">
            <a:spLocks noChangeArrowheads="1"/>
          </p:cNvSpPr>
          <p:nvPr/>
        </p:nvSpPr>
        <p:spPr bwMode="auto">
          <a:xfrm>
            <a:off x="1485900" y="202722"/>
            <a:ext cx="61722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dirty="0">
                <a:solidFill>
                  <a:srgbClr val="3333FF"/>
                </a:solidFill>
                <a:latin typeface="+mn-lt"/>
                <a:ea typeface="+mj-ea"/>
                <a:cs typeface="+mj-cs"/>
              </a:rPr>
              <a:t>Eusebius</a:t>
            </a:r>
            <a:endParaRPr lang="en-US" altLang="en-US" sz="3600" b="1" dirty="0">
              <a:solidFill>
                <a:srgbClr val="3333FF"/>
              </a:solidFill>
              <a:latin typeface="+mn-lt"/>
              <a:ea typeface="+mj-ea"/>
              <a:cs typeface="+mj-cs"/>
            </a:endParaRPr>
          </a:p>
          <a:p>
            <a:pPr algn="ctr"/>
            <a:r>
              <a:rPr lang="en-US" b="1" dirty="0">
                <a:solidFill>
                  <a:srgbClr val="3333FF"/>
                </a:solidFill>
                <a:latin typeface="+mn-lt"/>
                <a:ea typeface="+mj-ea"/>
                <a:cs typeface="+mj-cs"/>
              </a:rPr>
              <a:t>263-339 </a:t>
            </a:r>
            <a:r>
              <a:rPr lang="en-US" b="1" cap="small" dirty="0" err="1">
                <a:solidFill>
                  <a:srgbClr val="0000FF"/>
                </a:solidFill>
                <a:latin typeface="+mn-lt"/>
              </a:rPr>
              <a:t>a.d.</a:t>
            </a:r>
            <a:endParaRPr lang="en-US" altLang="en-US" b="1" dirty="0">
              <a:solidFill>
                <a:srgbClr val="3333FF"/>
              </a:solidFill>
              <a:latin typeface="+mn-lt"/>
              <a:ea typeface="+mj-ea"/>
              <a:cs typeface="+mj-cs"/>
            </a:endParaRPr>
          </a:p>
          <a:p>
            <a:pPr algn="ctr" eaLnBrk="1" hangingPunct="1"/>
            <a:r>
              <a:rPr lang="en-US" altLang="en-US" sz="2000" i="1" dirty="0">
                <a:latin typeface="Calibri" panose="020F0502020204030204" pitchFamily="34" charset="0"/>
                <a:cs typeface="Calibri" panose="020F0502020204030204" pitchFamily="34" charset="0"/>
              </a:rPr>
              <a:t>Ecclesiastical History</a:t>
            </a:r>
            <a:r>
              <a:rPr lang="en-US" altLang="en-US" sz="2000" dirty="0">
                <a:latin typeface="Calibri" panose="020F0502020204030204" pitchFamily="34" charset="0"/>
                <a:cs typeface="Calibri" panose="020F0502020204030204" pitchFamily="34" charset="0"/>
              </a:rPr>
              <a:t>, 3.39.12-13</a:t>
            </a:r>
          </a:p>
        </p:txBody>
      </p:sp>
      <p:pic>
        <p:nvPicPr>
          <p:cNvPr id="4608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52400"/>
            <a:ext cx="88488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598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IMMCG~1\AppData\Local\Temp\SNAGHTML361bbe53.PNG">
            <a:extLst>
              <a:ext uri="{FF2B5EF4-FFF2-40B4-BE49-F238E27FC236}">
                <a16:creationId xmlns:a16="http://schemas.microsoft.com/office/drawing/2014/main" id="{9616A6BC-F45A-40ED-B41F-5C75754EA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165" y="685800"/>
            <a:ext cx="7465671" cy="5486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0149B8-8A63-4789-BF84-46962D58E98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718421" y="4878154"/>
            <a:ext cx="1160339" cy="220464"/>
          </a:xfrm>
          <a:prstGeom prst="rect">
            <a:avLst/>
          </a:prstGeom>
          <a:solidFill>
            <a:schemeClr val="accent5">
              <a:lumMod val="60000"/>
              <a:lumOff val="40000"/>
            </a:schemeClr>
          </a:solidFill>
        </p:spPr>
      </p:pic>
    </p:spTree>
    <p:extLst>
      <p:ext uri="{BB962C8B-B14F-4D97-AF65-F5344CB8AC3E}">
        <p14:creationId xmlns:p14="http://schemas.microsoft.com/office/powerpoint/2010/main" val="5998783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p:nvPr>
        </p:nvSpPr>
        <p:spPr>
          <a:xfrm>
            <a:off x="114300" y="1737500"/>
            <a:ext cx="8915400" cy="4836555"/>
          </a:xfrm>
        </p:spPr>
        <p:txBody>
          <a:bodyPr anchor="t">
            <a:noAutofit/>
          </a:bodyPr>
          <a:lstStyle/>
          <a:p>
            <a:pPr algn="just" eaLnBrk="1" hangingPunct="1">
              <a:lnSpc>
                <a:spcPct val="100000"/>
              </a:lnSpc>
            </a:pPr>
            <a:r>
              <a:rPr lang="en-US" altLang="en-US" sz="3000" b="0" dirty="0">
                <a:solidFill>
                  <a:schemeClr val="tx1"/>
                </a:solidFill>
                <a:latin typeface="+mn-lt"/>
                <a:cs typeface="Calibri" panose="020F0502020204030204" pitchFamily="34" charset="0"/>
              </a:rPr>
              <a:t>“</a:t>
            </a:r>
            <a:r>
              <a:rPr lang="en-US" sz="3000" b="0" dirty="0">
                <a:solidFill>
                  <a:schemeClr val="tx1"/>
                </a:solidFill>
                <a:latin typeface="+mn-lt"/>
              </a:rPr>
              <a:t>How must we understand what the </a:t>
            </a:r>
            <a:r>
              <a:rPr lang="en-US" sz="3000" b="0" dirty="0" err="1">
                <a:solidFill>
                  <a:schemeClr val="tx1"/>
                </a:solidFill>
                <a:latin typeface="+mn-lt"/>
              </a:rPr>
              <a:t>Saviour</a:t>
            </a:r>
            <a:r>
              <a:rPr lang="en-US" sz="3000" b="0" dirty="0">
                <a:solidFill>
                  <a:schemeClr val="tx1"/>
                </a:solidFill>
                <a:latin typeface="+mn-lt"/>
              </a:rPr>
              <a:t> says in Matthew: ‘But I say to you, I will not drink again of this fruit of the vine until that day when I drink it new with you in the Kingdom of my Father’? (Matt. 26. 29). This passage is the origin of </a:t>
            </a:r>
            <a:r>
              <a:rPr lang="en-US" sz="3000" b="1" u="sng" dirty="0">
                <a:solidFill>
                  <a:srgbClr val="3333FF"/>
                </a:solidFill>
                <a:latin typeface="+mn-lt"/>
              </a:rPr>
              <a:t>a certain fable of a thousand years</a:t>
            </a:r>
            <a:r>
              <a:rPr lang="en-US" sz="3000" b="0" dirty="0">
                <a:latin typeface="+mn-lt"/>
              </a:rPr>
              <a:t>, </a:t>
            </a:r>
            <a:r>
              <a:rPr lang="en-US" sz="3000" b="0" dirty="0">
                <a:solidFill>
                  <a:schemeClr val="tx1"/>
                </a:solidFill>
                <a:latin typeface="+mn-lt"/>
              </a:rPr>
              <a:t>in which they say that Christ will reign in the flesh and will drink that wine which He has not drunk since that time until the end of the world…</a:t>
            </a:r>
            <a:r>
              <a:rPr lang="en-US" sz="3000" b="1" u="sng" dirty="0">
                <a:solidFill>
                  <a:srgbClr val="3333FF"/>
                </a:solidFill>
                <a:latin typeface="+mn-lt"/>
              </a:rPr>
              <a:t>For the kingdom of God isn’t food and drink</a:t>
            </a:r>
            <a:r>
              <a:rPr lang="en-US" sz="3000" b="0" dirty="0">
                <a:latin typeface="+mn-lt"/>
              </a:rPr>
              <a:t>, </a:t>
            </a:r>
            <a:r>
              <a:rPr lang="en-US" sz="3000" b="0" dirty="0">
                <a:solidFill>
                  <a:schemeClr val="tx1"/>
                </a:solidFill>
                <a:latin typeface="+mn-lt"/>
              </a:rPr>
              <a:t>but justice, joy and peace in the Holy Spirit (Rom. 14. 17)</a:t>
            </a:r>
            <a:r>
              <a:rPr lang="en-US" altLang="en-US" sz="3000" b="0" dirty="0">
                <a:solidFill>
                  <a:schemeClr val="tx1"/>
                </a:solidFill>
                <a:latin typeface="+mn-lt"/>
                <a:cs typeface="Calibri" panose="020F0502020204030204" pitchFamily="34" charset="0"/>
              </a:rPr>
              <a:t>.” </a:t>
            </a:r>
          </a:p>
        </p:txBody>
      </p:sp>
      <p:sp>
        <p:nvSpPr>
          <p:cNvPr id="15363" name="Rectangle 3"/>
          <p:cNvSpPr>
            <a:spLocks noGrp="1" noChangeArrowheads="1"/>
          </p:cNvSpPr>
          <p:nvPr>
            <p:ph type="subTitle" sz="quarter" idx="1"/>
          </p:nvPr>
        </p:nvSpPr>
        <p:spPr>
          <a:xfrm>
            <a:off x="1447800" y="202721"/>
            <a:ext cx="6248400" cy="1246517"/>
          </a:xfrm>
        </p:spPr>
        <p:txBody>
          <a:bodyPr>
            <a:noAutofit/>
          </a:bodyPr>
          <a:lstStyle/>
          <a:p>
            <a:pPr algn="ctr" eaLnBrk="1" hangingPunct="1">
              <a:lnSpc>
                <a:spcPct val="100000"/>
              </a:lnSpc>
              <a:spcBef>
                <a:spcPts val="0"/>
              </a:spcBef>
              <a:defRPr/>
            </a:pPr>
            <a:r>
              <a:rPr lang="en-US" sz="3200" b="1" dirty="0">
                <a:solidFill>
                  <a:srgbClr val="3333FF"/>
                </a:solidFill>
                <a:ea typeface="+mj-ea"/>
                <a:cs typeface="+mj-cs"/>
              </a:rPr>
              <a:t>Jerome</a:t>
            </a:r>
            <a:endParaRPr lang="en-US" sz="3600" b="1" dirty="0">
              <a:solidFill>
                <a:srgbClr val="3333FF"/>
              </a:solidFill>
              <a:ea typeface="+mj-ea"/>
              <a:cs typeface="+mj-cs"/>
            </a:endParaRPr>
          </a:p>
          <a:p>
            <a:pPr>
              <a:lnSpc>
                <a:spcPct val="100000"/>
              </a:lnSpc>
              <a:spcBef>
                <a:spcPts val="0"/>
              </a:spcBef>
              <a:defRPr/>
            </a:pPr>
            <a:r>
              <a:rPr lang="en-US" sz="2400" b="1" dirty="0">
                <a:solidFill>
                  <a:srgbClr val="0000FF"/>
                </a:solidFill>
              </a:rPr>
              <a:t>347–420 </a:t>
            </a:r>
            <a:r>
              <a:rPr lang="en-US" sz="2400" b="1" cap="small" dirty="0" err="1">
                <a:solidFill>
                  <a:srgbClr val="0000FF"/>
                </a:solidFill>
              </a:rPr>
              <a:t>a.d.</a:t>
            </a:r>
            <a:endParaRPr lang="en-US" sz="2400" b="1" cap="small" dirty="0">
              <a:solidFill>
                <a:srgbClr val="0000FF"/>
              </a:solidFill>
            </a:endParaRPr>
          </a:p>
          <a:p>
            <a:pPr>
              <a:lnSpc>
                <a:spcPct val="100000"/>
              </a:lnSpc>
              <a:spcBef>
                <a:spcPts val="0"/>
              </a:spcBef>
              <a:defRPr/>
            </a:pPr>
            <a:r>
              <a:rPr lang="en-US" dirty="0">
                <a:cs typeface="Calibri" panose="020F0502020204030204" pitchFamily="34" charset="0"/>
              </a:rPr>
              <a:t>http://www.tertullian.org/fathers/jerome_letter_120.htm</a:t>
            </a:r>
            <a:endParaRPr lang="en-US" b="1" u="sng" dirty="0">
              <a:solidFill>
                <a:srgbClr val="C00000"/>
              </a:solidFill>
              <a:ea typeface="+mj-ea"/>
              <a:cs typeface="+mj-cs"/>
            </a:endParaRPr>
          </a:p>
        </p:txBody>
      </p:sp>
      <p:pic>
        <p:nvPicPr>
          <p:cNvPr id="3994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73562"/>
            <a:ext cx="972667" cy="12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8000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normAutofit/>
          </a:bodyPr>
          <a:lstStyle/>
          <a:p>
            <a:pPr algn="ctr" eaLnBrk="1" hangingPunct="1">
              <a:lnSpc>
                <a:spcPct val="100000"/>
              </a:lnSpc>
            </a:pPr>
            <a:r>
              <a:rPr lang="en-US" altLang="en-US" sz="3600" b="1" dirty="0">
                <a:solidFill>
                  <a:srgbClr val="3333FF"/>
                </a:solidFill>
                <a:latin typeface="+mn-lt"/>
              </a:rPr>
              <a:t>Review</a:t>
            </a:r>
          </a:p>
        </p:txBody>
      </p:sp>
      <p:sp>
        <p:nvSpPr>
          <p:cNvPr id="17411" name="Rectangle 7"/>
          <p:cNvSpPr>
            <a:spLocks noGrp="1" noChangeArrowheads="1"/>
          </p:cNvSpPr>
          <p:nvPr>
            <p:ph type="body" idx="1"/>
          </p:nvPr>
        </p:nvSpPr>
        <p:spPr>
          <a:xfrm>
            <a:off x="533299" y="1048108"/>
            <a:ext cx="8077402" cy="5231921"/>
          </a:xfrm>
        </p:spPr>
        <p:txBody>
          <a:bodyPr>
            <a:noAutofit/>
          </a:bodyPr>
          <a:lstStyle/>
          <a:p>
            <a:pPr marL="684213" indent="-684213">
              <a:lnSpc>
                <a:spcPct val="100000"/>
              </a:lnSpc>
              <a:spcBef>
                <a:spcPts val="0"/>
              </a:spcBef>
              <a:spcAft>
                <a:spcPts val="1800"/>
              </a:spcAft>
              <a:buClr>
                <a:srgbClr val="008000"/>
              </a:buClr>
              <a:buFont typeface="+mj-lt"/>
              <a:buAutoNum type="romanUcPeriod"/>
            </a:pPr>
            <a:r>
              <a:rPr lang="en-US" altLang="en-US" sz="3400" dirty="0"/>
              <a:t>The Early Church</a:t>
            </a:r>
          </a:p>
          <a:p>
            <a:pPr marL="684213" indent="-684213">
              <a:lnSpc>
                <a:spcPct val="100000"/>
              </a:lnSpc>
              <a:spcBef>
                <a:spcPts val="0"/>
              </a:spcBef>
              <a:spcAft>
                <a:spcPts val="1800"/>
              </a:spcAft>
              <a:buClr>
                <a:srgbClr val="008000"/>
              </a:buClr>
              <a:buFont typeface="+mj-lt"/>
              <a:buAutoNum type="romanUcPeriod"/>
            </a:pPr>
            <a:r>
              <a:rPr lang="en-US" altLang="en-US" sz="3400" dirty="0"/>
              <a:t>The Alexandrian Abdication</a:t>
            </a:r>
          </a:p>
          <a:p>
            <a:pPr marL="684213" indent="-684213">
              <a:lnSpc>
                <a:spcPct val="100000"/>
              </a:lnSpc>
              <a:spcBef>
                <a:spcPts val="0"/>
              </a:spcBef>
              <a:spcAft>
                <a:spcPts val="1800"/>
              </a:spcAft>
              <a:buClr>
                <a:srgbClr val="008000"/>
              </a:buClr>
              <a:buFont typeface="+mj-lt"/>
              <a:buAutoNum type="romanUcPeriod"/>
            </a:pPr>
            <a:r>
              <a:rPr lang="en-US" altLang="en-US" sz="3400" b="1" dirty="0">
                <a:solidFill>
                  <a:srgbClr val="3333FF"/>
                </a:solidFill>
                <a:ea typeface="+mj-ea"/>
                <a:cs typeface="+mj-cs"/>
              </a:rPr>
              <a:t>The Dark Ages</a:t>
            </a:r>
          </a:p>
          <a:p>
            <a:pPr marL="684213" indent="-684213">
              <a:lnSpc>
                <a:spcPct val="100000"/>
              </a:lnSpc>
              <a:spcBef>
                <a:spcPts val="0"/>
              </a:spcBef>
              <a:spcAft>
                <a:spcPts val="1800"/>
              </a:spcAft>
              <a:buClr>
                <a:srgbClr val="008000"/>
              </a:buClr>
              <a:buFont typeface="+mj-lt"/>
              <a:buAutoNum type="romanUcPeriod"/>
            </a:pPr>
            <a:r>
              <a:rPr lang="en-US" altLang="en-US" sz="3400" dirty="0"/>
              <a:t>Positive Contributions Of The Reformers </a:t>
            </a:r>
          </a:p>
          <a:p>
            <a:pPr marL="684213" indent="-684213">
              <a:lnSpc>
                <a:spcPct val="100000"/>
              </a:lnSpc>
              <a:spcBef>
                <a:spcPts val="0"/>
              </a:spcBef>
              <a:spcAft>
                <a:spcPts val="1800"/>
              </a:spcAft>
              <a:buClr>
                <a:srgbClr val="008000"/>
              </a:buClr>
              <a:buFont typeface="+mj-lt"/>
              <a:buAutoNum type="romanUcPeriod"/>
            </a:pPr>
            <a:r>
              <a:rPr lang="en-US" altLang="en-US" sz="3400" dirty="0"/>
              <a:t>The Reformers’ Incomplete Reforms</a:t>
            </a:r>
          </a:p>
          <a:p>
            <a:pPr marL="684213" indent="-684213">
              <a:lnSpc>
                <a:spcPct val="100000"/>
              </a:lnSpc>
              <a:spcBef>
                <a:spcPts val="0"/>
              </a:spcBef>
              <a:spcAft>
                <a:spcPts val="1800"/>
              </a:spcAft>
              <a:buClr>
                <a:srgbClr val="008000"/>
              </a:buClr>
              <a:buFont typeface="+mj-lt"/>
              <a:buAutoNum type="romanUcPeriod"/>
            </a:pPr>
            <a:r>
              <a:rPr lang="en-US" altLang="en-US" sz="3400" dirty="0"/>
              <a:t>Contemporary Reformation Theology</a:t>
            </a:r>
          </a:p>
          <a:p>
            <a:pPr marL="684213" indent="-684213">
              <a:lnSpc>
                <a:spcPct val="100000"/>
              </a:lnSpc>
              <a:spcBef>
                <a:spcPts val="0"/>
              </a:spcBef>
              <a:spcAft>
                <a:spcPts val="1800"/>
              </a:spcAft>
              <a:buClr>
                <a:srgbClr val="008000"/>
              </a:buClr>
              <a:buFont typeface="+mj-lt"/>
              <a:buAutoNum type="romanUcPeriod"/>
            </a:pPr>
            <a:r>
              <a:rPr lang="en-US" altLang="en-US" sz="3400" dirty="0"/>
              <a:t>Dispensationalism's Contribution</a:t>
            </a:r>
          </a:p>
        </p:txBody>
      </p:sp>
    </p:spTree>
    <p:extLst>
      <p:ext uri="{BB962C8B-B14F-4D97-AF65-F5344CB8AC3E}">
        <p14:creationId xmlns:p14="http://schemas.microsoft.com/office/powerpoint/2010/main" val="26365044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5920"/>
            <a:ext cx="7886700" cy="400184"/>
          </a:xfrm>
        </p:spPr>
        <p:txBody>
          <a:bodyPr>
            <a:normAutofit fontScale="90000"/>
          </a:bodyPr>
          <a:lstStyle/>
          <a:p>
            <a:pPr algn="ctr"/>
            <a:r>
              <a:rPr lang="en-US" sz="2400" b="1" dirty="0">
                <a:latin typeface="+mn-lt"/>
              </a:rPr>
              <a:t>Resources</a:t>
            </a:r>
          </a:p>
        </p:txBody>
      </p:sp>
      <p:sp>
        <p:nvSpPr>
          <p:cNvPr id="3" name="Content Placeholder 2"/>
          <p:cNvSpPr>
            <a:spLocks noGrp="1"/>
          </p:cNvSpPr>
          <p:nvPr>
            <p:ph idx="1"/>
          </p:nvPr>
        </p:nvSpPr>
        <p:spPr>
          <a:xfrm>
            <a:off x="119271" y="636104"/>
            <a:ext cx="8925338" cy="5540859"/>
          </a:xfrm>
        </p:spPr>
        <p:txBody>
          <a:bodyPr>
            <a:normAutofit fontScale="85000" lnSpcReduction="20000"/>
          </a:bodyPr>
          <a:lstStyle/>
          <a:p>
            <a:pPr marL="231775" indent="-231775"/>
            <a:r>
              <a:rPr lang="en-US" sz="1800" dirty="0"/>
              <a:t>Alva J. McClain, Law &amp; Grace, Moody, 1967 978-088469-001-6</a:t>
            </a:r>
          </a:p>
          <a:p>
            <a:pPr marL="231775" indent="-231775"/>
            <a:r>
              <a:rPr lang="en-US" sz="1800" dirty="0"/>
              <a:t>Arnold H. </a:t>
            </a:r>
            <a:r>
              <a:rPr lang="en-US" sz="1800" dirty="0" err="1"/>
              <a:t>Ehlert</a:t>
            </a:r>
            <a:r>
              <a:rPr lang="en-US" sz="1800" dirty="0"/>
              <a:t>, </a:t>
            </a:r>
            <a:r>
              <a:rPr lang="en-US" sz="1800" i="1" dirty="0"/>
              <a:t>“A Bibliography of Dispensationalism,” </a:t>
            </a:r>
            <a:r>
              <a:rPr lang="en-US" sz="1800" dirty="0"/>
              <a:t>Bibliotheca Sacra (January 1944–January 1946): 101:95–101, 199–209, 319–28, 447–60; 102:84–92, 207–19, 322–34, 455–67; 103:57–67.</a:t>
            </a:r>
          </a:p>
          <a:p>
            <a:pPr marL="231775" indent="-231775"/>
            <a:r>
              <a:rPr lang="en-US" sz="1800" dirty="0"/>
              <a:t>Charles C. Ryrie, Dispensationalism, Moody, 2007, 080242189X</a:t>
            </a:r>
          </a:p>
          <a:p>
            <a:pPr marL="231775" indent="-231775"/>
            <a:r>
              <a:rPr lang="en-US" sz="1800" dirty="0"/>
              <a:t>Christopher Cone, gen. ed., Dispensationalism Tomorrow &amp; Beyond, Tyndale Seminary Press, 2008 9780981479101</a:t>
            </a:r>
          </a:p>
          <a:p>
            <a:pPr marL="231775" indent="-231775"/>
            <a:r>
              <a:rPr lang="en-US" sz="1800" dirty="0"/>
              <a:t>Christopher Cone, gen. ed., An Introduction To The New Covenant, Tyndale Seminary Press, 2013, 9781938484100</a:t>
            </a:r>
          </a:p>
          <a:p>
            <a:pPr marL="231775" indent="-231775"/>
            <a:r>
              <a:rPr lang="en-US" sz="1800" dirty="0"/>
              <a:t>Walvoord, J. F., The Prophecy Knowledge Handbook. Wheaton, IL: Victor Books. 1990. </a:t>
            </a:r>
          </a:p>
          <a:p>
            <a:pPr marL="231775" indent="-231775"/>
            <a:r>
              <a:rPr lang="en-US" sz="1800" dirty="0"/>
              <a:t>Lewis S. Chafer, Major Bible Themes, Zondervan, 1974, 0-310-22390-3</a:t>
            </a:r>
          </a:p>
          <a:p>
            <a:pPr marL="231775" indent="-231775"/>
            <a:r>
              <a:rPr lang="en-US" sz="1800" dirty="0"/>
              <a:t>Mike </a:t>
            </a:r>
            <a:r>
              <a:rPr lang="en-US" sz="1800" dirty="0" err="1"/>
              <a:t>Stallard</a:t>
            </a:r>
            <a:r>
              <a:rPr lang="en-US" sz="1800" dirty="0"/>
              <a:t>, gen .ed., Dispensational Understanding of the New Covenant, Regular Baptist Books, 2012, 9781607764946</a:t>
            </a:r>
          </a:p>
          <a:p>
            <a:pPr marL="231775" indent="-231775"/>
            <a:r>
              <a:rPr lang="en-US" sz="1800" dirty="0"/>
              <a:t>Paul Enns, The Moody Handbook of Theology, Moody 1989, </a:t>
            </a:r>
          </a:p>
          <a:p>
            <a:pPr marL="231775" indent="-231775"/>
            <a:r>
              <a:rPr lang="en-US" sz="1800" dirty="0" err="1"/>
              <a:t>Renald</a:t>
            </a:r>
            <a:r>
              <a:rPr lang="en-US" sz="1800" dirty="0"/>
              <a:t> E. Showers, There Really Is A Difference, Friend of Israel Gospel Ministry, 1990, 0915540509</a:t>
            </a:r>
          </a:p>
          <a:p>
            <a:pPr marL="231775" indent="-231775"/>
            <a:r>
              <a:rPr lang="en-US" sz="1800" dirty="0"/>
              <a:t>Rene </a:t>
            </a:r>
            <a:r>
              <a:rPr lang="en-US" sz="1800" dirty="0" err="1"/>
              <a:t>Pache</a:t>
            </a:r>
            <a:r>
              <a:rPr lang="en-US" sz="1800" dirty="0"/>
              <a:t>, The Inspiration and Authority of Scripture, Sheffield Pub Co, 1992</a:t>
            </a:r>
          </a:p>
          <a:p>
            <a:pPr marL="231775" indent="-231775"/>
            <a:r>
              <a:rPr lang="en-US" sz="1800" dirty="0"/>
              <a:t>Roy B. </a:t>
            </a:r>
            <a:r>
              <a:rPr lang="en-US" sz="1800" dirty="0" err="1"/>
              <a:t>Zuck</a:t>
            </a:r>
            <a:r>
              <a:rPr lang="en-US" sz="1800" dirty="0"/>
              <a:t>, Basic Bible Interpretation, SP Publications, 1991</a:t>
            </a:r>
          </a:p>
          <a:p>
            <a:pPr marL="231775" indent="-231775"/>
            <a:r>
              <a:rPr lang="en-US" sz="1800" dirty="0"/>
              <a:t>Charting the End Times </a:t>
            </a:r>
            <a:r>
              <a:rPr lang="en-US" sz="1800" dirty="0" err="1"/>
              <a:t>CD-Rom</a:t>
            </a:r>
            <a:r>
              <a:rPr lang="en-US" sz="1800" dirty="0"/>
              <a:t>: A Visual Guide to Understanding Bible Prophecy, ISBN-10: 0736917624</a:t>
            </a:r>
          </a:p>
          <a:p>
            <a:pPr marL="0" indent="0">
              <a:buNone/>
            </a:pPr>
            <a:r>
              <a:rPr lang="en-US" sz="1800" dirty="0"/>
              <a:t>Materials from:</a:t>
            </a:r>
          </a:p>
          <a:p>
            <a:pPr marL="233363" indent="-233363"/>
            <a:r>
              <a:rPr lang="en-US" sz="1800" dirty="0"/>
              <a:t>Dr. Andy Woods, Sugar Land Bible Church, </a:t>
            </a:r>
            <a:r>
              <a:rPr lang="en-US" sz="1800" dirty="0">
                <a:hlinkClick r:id="rId3"/>
              </a:rPr>
              <a:t>www.slbc.org</a:t>
            </a:r>
            <a:r>
              <a:rPr lang="en-US" sz="1800" dirty="0"/>
              <a:t> </a:t>
            </a:r>
          </a:p>
          <a:p>
            <a:pPr marL="233363" indent="-233363"/>
            <a:r>
              <a:rPr lang="en-US" sz="1800" dirty="0"/>
              <a:t>Dr. Vern Peterman, Holly Hills Bible Church, </a:t>
            </a:r>
            <a:r>
              <a:rPr lang="en-US" sz="1800" dirty="0">
                <a:hlinkClick r:id="rId4"/>
              </a:rPr>
              <a:t>www.hollyhillsbiblechurch.org</a:t>
            </a:r>
            <a:r>
              <a:rPr lang="en-US" sz="1800" dirty="0"/>
              <a:t> </a:t>
            </a:r>
          </a:p>
          <a:p>
            <a:pPr marL="233363" lvl="2" indent="-233363"/>
            <a:r>
              <a:rPr lang="en-US" sz="1800" dirty="0"/>
              <a:t>George Zeller, Middletown Bible Church, </a:t>
            </a:r>
            <a:r>
              <a:rPr lang="en-US" sz="1800" dirty="0">
                <a:hlinkClick r:id="rId5"/>
              </a:rPr>
              <a:t>www.middletownbiblechurch.org</a:t>
            </a:r>
            <a:endParaRPr lang="en-US" sz="1800" dirty="0"/>
          </a:p>
          <a:p>
            <a:pPr marL="233363" lvl="2" indent="-233363"/>
            <a:r>
              <a:rPr lang="en-US" sz="1800" dirty="0"/>
              <a:t>Ed Allsteadt, Sugar Land Bible Church, </a:t>
            </a:r>
            <a:r>
              <a:rPr lang="en-US" sz="1800" dirty="0">
                <a:hlinkClick r:id="rId3"/>
              </a:rPr>
              <a:t>www.slbc.org</a:t>
            </a:r>
            <a:r>
              <a:rPr lang="en-US" sz="1800" dirty="0"/>
              <a:t> </a:t>
            </a:r>
          </a:p>
        </p:txBody>
      </p:sp>
    </p:spTree>
    <p:extLst>
      <p:ext uri="{BB962C8B-B14F-4D97-AF65-F5344CB8AC3E}">
        <p14:creationId xmlns:p14="http://schemas.microsoft.com/office/powerpoint/2010/main" val="1542425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012" y="1159134"/>
            <a:ext cx="8660702" cy="4570482"/>
          </a:xfrm>
          <a:prstGeom prst="rect">
            <a:avLst/>
          </a:prstGeom>
          <a:noFill/>
        </p:spPr>
        <p:txBody>
          <a:bodyPr wrap="square" rtlCol="0">
            <a:spAutoFit/>
          </a:bodyPr>
          <a:lstStyle/>
          <a:p>
            <a:pPr marL="457200" indent="-457200" defTabSz="685800">
              <a:spcAft>
                <a:spcPts val="1800"/>
              </a:spcAft>
              <a:buFont typeface="+mj-lt"/>
              <a:buAutoNum type="romanUcPeriod" startAt="2"/>
            </a:pPr>
            <a:r>
              <a:rPr lang="en-US" sz="3400" b="1" u="sng" dirty="0">
                <a:solidFill>
                  <a:srgbClr val="3333FF"/>
                </a:solidFill>
                <a:ea typeface="+mj-ea"/>
                <a:cs typeface="+mj-cs"/>
              </a:rPr>
              <a:t>Definition of Biblical Dispensationalism</a:t>
            </a:r>
          </a:p>
          <a:p>
            <a:pPr marL="914400" lvl="1" indent="-461963">
              <a:spcAft>
                <a:spcPts val="1200"/>
              </a:spcAft>
              <a:buFont typeface="+mj-lt"/>
              <a:buAutoNum type="alphaUcPeriod"/>
            </a:pPr>
            <a:r>
              <a:rPr lang="en-US" sz="3200" dirty="0"/>
              <a:t>A Common Misconception</a:t>
            </a:r>
          </a:p>
          <a:p>
            <a:pPr marL="914400" lvl="1" indent="-461963">
              <a:spcAft>
                <a:spcPts val="1200"/>
              </a:spcAft>
              <a:buFont typeface="+mj-lt"/>
              <a:buAutoNum type="alphaUcPeriod"/>
            </a:pPr>
            <a:r>
              <a:rPr lang="en-US" sz="3200" dirty="0"/>
              <a:t>Some Anti-Dispensationalists</a:t>
            </a:r>
          </a:p>
          <a:p>
            <a:pPr marL="914400" lvl="1" indent="-461963">
              <a:spcAft>
                <a:spcPts val="1200"/>
              </a:spcAft>
              <a:buFont typeface="+mj-lt"/>
              <a:buAutoNum type="alphaUcPeriod"/>
            </a:pPr>
            <a:r>
              <a:rPr lang="en-US" sz="3200" dirty="0"/>
              <a:t>Definition</a:t>
            </a:r>
          </a:p>
          <a:p>
            <a:pPr lvl="3" indent="-461963">
              <a:spcAft>
                <a:spcPts val="1200"/>
              </a:spcAft>
              <a:buFont typeface="+mj-lt"/>
              <a:buAutoNum type="arabicPeriod"/>
            </a:pPr>
            <a:r>
              <a:rPr lang="en-US" sz="3200" dirty="0"/>
              <a:t>Literal Interpretation</a:t>
            </a:r>
          </a:p>
          <a:p>
            <a:pPr lvl="3" indent="-461963">
              <a:spcAft>
                <a:spcPts val="1200"/>
              </a:spcAft>
              <a:buFont typeface="+mj-lt"/>
              <a:buAutoNum type="arabicPeriod"/>
            </a:pPr>
            <a:r>
              <a:rPr lang="en-US" sz="3200" dirty="0"/>
              <a:t>Biblical Distinctions</a:t>
            </a:r>
          </a:p>
          <a:p>
            <a:pPr lvl="3" indent="-461963">
              <a:spcAft>
                <a:spcPts val="1200"/>
              </a:spcAft>
              <a:buFont typeface="+mj-lt"/>
              <a:buAutoNum type="arabicPeriod"/>
            </a:pPr>
            <a:r>
              <a:rPr lang="en-US" sz="3200" dirty="0"/>
              <a:t>Dispensations</a:t>
            </a:r>
          </a:p>
        </p:txBody>
      </p:sp>
      <p:sp>
        <p:nvSpPr>
          <p:cNvPr id="4" name="Title 1">
            <a:extLst>
              <a:ext uri="{FF2B5EF4-FFF2-40B4-BE49-F238E27FC236}">
                <a16:creationId xmlns:a16="http://schemas.microsoft.com/office/drawing/2014/main" id="{DE5793E8-D1D8-40B6-946A-28FE2810F390}"/>
              </a:ext>
            </a:extLst>
          </p:cNvPr>
          <p:cNvSpPr txBox="1">
            <a:spLocks/>
          </p:cNvSpPr>
          <p:nvPr/>
        </p:nvSpPr>
        <p:spPr>
          <a:xfrm>
            <a:off x="1143000" y="199414"/>
            <a:ext cx="6858000" cy="971360"/>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600" b="1" dirty="0">
                <a:latin typeface="+mn-lt"/>
              </a:rPr>
              <a:t>Session 3 Outline</a:t>
            </a:r>
          </a:p>
        </p:txBody>
      </p:sp>
    </p:spTree>
    <p:extLst>
      <p:ext uri="{BB962C8B-B14F-4D97-AF65-F5344CB8AC3E}">
        <p14:creationId xmlns:p14="http://schemas.microsoft.com/office/powerpoint/2010/main" val="561163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012" y="1159134"/>
            <a:ext cx="8660702" cy="4601260"/>
          </a:xfrm>
          <a:prstGeom prst="rect">
            <a:avLst/>
          </a:prstGeom>
          <a:noFill/>
        </p:spPr>
        <p:txBody>
          <a:bodyPr wrap="square" rtlCol="0">
            <a:spAutoFit/>
          </a:bodyPr>
          <a:lstStyle/>
          <a:p>
            <a:pPr marL="571500" indent="-571500" defTabSz="685800">
              <a:spcAft>
                <a:spcPts val="1800"/>
              </a:spcAft>
              <a:buFont typeface="+mj-lt"/>
              <a:buAutoNum type="romanUcPeriod" startAt="3"/>
            </a:pPr>
            <a:r>
              <a:rPr lang="en-US" sz="3400" b="1" u="sng" dirty="0">
                <a:solidFill>
                  <a:srgbClr val="3333FF"/>
                </a:solidFill>
                <a:ea typeface="+mj-ea"/>
                <a:cs typeface="+mj-cs"/>
              </a:rPr>
              <a:t>Origins of Biblical Dispensationalism</a:t>
            </a:r>
          </a:p>
          <a:p>
            <a:pPr marL="909637" lvl="1" indent="-457200" algn="just">
              <a:spcAft>
                <a:spcPts val="1200"/>
              </a:spcAft>
              <a:buFont typeface="Arial" panose="020B0604020202020204" pitchFamily="34" charset="0"/>
              <a:buChar char="•"/>
            </a:pPr>
            <a:r>
              <a:rPr lang="en-US" sz="3200" dirty="0"/>
              <a:t>According to the writing of the church fathers, Dispensational concepts were held early and throughout the history of the church.</a:t>
            </a:r>
          </a:p>
          <a:p>
            <a:pPr marL="909637" lvl="1" indent="-457200" algn="just">
              <a:spcAft>
                <a:spcPts val="1200"/>
              </a:spcAft>
              <a:buFont typeface="Arial" panose="020B0604020202020204" pitchFamily="34" charset="0"/>
              <a:buChar char="•"/>
            </a:pPr>
            <a:r>
              <a:rPr lang="en-US" sz="3200" dirty="0"/>
              <a:t>Chaldeans (1000 B.C.), Etruscan Religion (800 B.C.); The Persians (500 B.C.), Israel (200 B.C.) </a:t>
            </a:r>
          </a:p>
          <a:p>
            <a:pPr marL="909637" lvl="1" indent="-457200">
              <a:spcAft>
                <a:spcPts val="1200"/>
              </a:spcAft>
              <a:buFont typeface="Arial" panose="020B0604020202020204" pitchFamily="34" charset="0"/>
              <a:buChar char="•"/>
            </a:pPr>
            <a:endParaRPr lang="en-US" sz="3200" dirty="0"/>
          </a:p>
        </p:txBody>
      </p:sp>
      <p:sp>
        <p:nvSpPr>
          <p:cNvPr id="4" name="Title 1">
            <a:extLst>
              <a:ext uri="{FF2B5EF4-FFF2-40B4-BE49-F238E27FC236}">
                <a16:creationId xmlns:a16="http://schemas.microsoft.com/office/drawing/2014/main" id="{DE5793E8-D1D8-40B6-946A-28FE2810F390}"/>
              </a:ext>
            </a:extLst>
          </p:cNvPr>
          <p:cNvSpPr txBox="1">
            <a:spLocks/>
          </p:cNvSpPr>
          <p:nvPr/>
        </p:nvSpPr>
        <p:spPr>
          <a:xfrm>
            <a:off x="1143000" y="199414"/>
            <a:ext cx="6858000" cy="971360"/>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600" b="1" dirty="0">
                <a:latin typeface="+mn-lt"/>
              </a:rPr>
              <a:t>Session 3 Outline</a:t>
            </a:r>
          </a:p>
        </p:txBody>
      </p:sp>
    </p:spTree>
    <p:extLst>
      <p:ext uri="{BB962C8B-B14F-4D97-AF65-F5344CB8AC3E}">
        <p14:creationId xmlns:p14="http://schemas.microsoft.com/office/powerpoint/2010/main" val="183397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012" y="1159134"/>
            <a:ext cx="8660702" cy="3739485"/>
          </a:xfrm>
          <a:prstGeom prst="rect">
            <a:avLst/>
          </a:prstGeom>
          <a:noFill/>
        </p:spPr>
        <p:txBody>
          <a:bodyPr wrap="square" rtlCol="0">
            <a:spAutoFit/>
          </a:bodyPr>
          <a:lstStyle/>
          <a:p>
            <a:pPr marL="457200" indent="-457200" defTabSz="685800">
              <a:spcAft>
                <a:spcPts val="1800"/>
              </a:spcAft>
              <a:buFont typeface="+mj-lt"/>
              <a:buAutoNum type="romanUcPeriod" startAt="4"/>
            </a:pPr>
            <a:r>
              <a:rPr lang="en-US" sz="3400" b="1" u="sng" dirty="0">
                <a:solidFill>
                  <a:srgbClr val="3333FF"/>
                </a:solidFill>
                <a:ea typeface="+mj-ea"/>
                <a:cs typeface="+mj-cs"/>
              </a:rPr>
              <a:t>Evidence for Dispensationalism</a:t>
            </a:r>
          </a:p>
          <a:p>
            <a:pPr marL="914400" indent="-457200">
              <a:spcAft>
                <a:spcPts val="2400"/>
              </a:spcAft>
              <a:buFont typeface="+mj-lt"/>
              <a:buAutoNum type="alphaUcPeriod"/>
            </a:pPr>
            <a:r>
              <a:rPr lang="en-US" sz="3200" dirty="0"/>
              <a:t>Law vs. Grace</a:t>
            </a:r>
          </a:p>
          <a:p>
            <a:pPr marL="914400" indent="-457200">
              <a:spcAft>
                <a:spcPts val="2400"/>
              </a:spcAft>
              <a:buFont typeface="+mj-lt"/>
              <a:buAutoNum type="alphaUcPeriod"/>
            </a:pPr>
            <a:r>
              <a:rPr lang="en-US" sz="3200" dirty="0"/>
              <a:t>The Coming Kingdom</a:t>
            </a:r>
          </a:p>
          <a:p>
            <a:pPr marL="914400" indent="-457200">
              <a:spcAft>
                <a:spcPts val="2400"/>
              </a:spcAft>
              <a:buFont typeface="+mj-lt"/>
              <a:buAutoNum type="alphaUcPeriod"/>
            </a:pPr>
            <a:r>
              <a:rPr lang="en-US" sz="3200" dirty="0"/>
              <a:t>Logic and Additional Dispensations</a:t>
            </a:r>
            <a:endParaRPr lang="en-US" sz="3400" b="1" u="sng" dirty="0">
              <a:solidFill>
                <a:srgbClr val="3333FF"/>
              </a:solidFill>
              <a:ea typeface="+mj-ea"/>
              <a:cs typeface="+mj-cs"/>
            </a:endParaRPr>
          </a:p>
          <a:p>
            <a:pPr marL="909637" lvl="1" indent="-457200">
              <a:spcAft>
                <a:spcPts val="1200"/>
              </a:spcAft>
              <a:buFont typeface="Arial" panose="020B0604020202020204" pitchFamily="34" charset="0"/>
              <a:buChar char="•"/>
            </a:pPr>
            <a:endParaRPr lang="en-US" sz="3200" dirty="0"/>
          </a:p>
        </p:txBody>
      </p:sp>
      <p:sp>
        <p:nvSpPr>
          <p:cNvPr id="4" name="Title 1">
            <a:extLst>
              <a:ext uri="{FF2B5EF4-FFF2-40B4-BE49-F238E27FC236}">
                <a16:creationId xmlns:a16="http://schemas.microsoft.com/office/drawing/2014/main" id="{DE5793E8-D1D8-40B6-946A-28FE2810F390}"/>
              </a:ext>
            </a:extLst>
          </p:cNvPr>
          <p:cNvSpPr txBox="1">
            <a:spLocks/>
          </p:cNvSpPr>
          <p:nvPr/>
        </p:nvSpPr>
        <p:spPr>
          <a:xfrm>
            <a:off x="1143000" y="199414"/>
            <a:ext cx="6858000" cy="971360"/>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600" b="1" dirty="0">
                <a:latin typeface="+mn-lt"/>
              </a:rPr>
              <a:t>Session 3 Outline</a:t>
            </a:r>
          </a:p>
        </p:txBody>
      </p:sp>
    </p:spTree>
    <p:extLst>
      <p:ext uri="{BB962C8B-B14F-4D97-AF65-F5344CB8AC3E}">
        <p14:creationId xmlns:p14="http://schemas.microsoft.com/office/powerpoint/2010/main" val="3716165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1767</TotalTime>
  <Words>5933</Words>
  <Application>Microsoft Office PowerPoint</Application>
  <PresentationFormat>On-screen Show (4:3)</PresentationFormat>
  <Paragraphs>527</Paragraphs>
  <Slides>62</Slides>
  <Notes>62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Calibri Light</vt:lpstr>
      <vt:lpstr>Wingdings</vt:lpstr>
      <vt:lpstr>Office Theme</vt:lpstr>
      <vt:lpstr>Biblical Dispensationalism</vt:lpstr>
      <vt:lpstr>PowerPoint Presentation</vt:lpstr>
      <vt:lpstr>Introduction to Biblical Dispensationalism Sessions 1-3 Outline</vt:lpstr>
      <vt:lpstr>PowerPoint Presentation</vt:lpstr>
      <vt:lpstr>Session 1-2 Outline</vt:lpstr>
      <vt:lpstr>PowerPoint Presentation</vt:lpstr>
      <vt:lpstr>PowerPoint Presentation</vt:lpstr>
      <vt:lpstr>PowerPoint Presentation</vt:lpstr>
      <vt:lpstr>PowerPoint Presentation</vt:lpstr>
      <vt:lpstr>PowerPoint Presentation</vt:lpstr>
      <vt:lpstr>Biblical Dispensationalism</vt:lpstr>
      <vt:lpstr>Overview</vt:lpstr>
      <vt:lpstr>Overview</vt:lpstr>
      <vt:lpstr>PowerPoint Presentation</vt:lpstr>
      <vt:lpstr>PowerPoint Presentation</vt:lpstr>
      <vt:lpstr>PowerPoint Presentation</vt:lpstr>
      <vt:lpstr>PowerPoint Presentation</vt:lpstr>
      <vt:lpstr>PowerPoint Presentation</vt:lpstr>
      <vt:lpstr>Overview</vt:lpstr>
      <vt:lpstr>Allegorization</vt:lpstr>
      <vt:lpstr>Alexander’s Four Generals Daniel 7:6; 8:8,22</vt:lpstr>
      <vt:lpstr>The Hellenistic Age 336-30 BC</vt:lpstr>
      <vt:lpstr> Jewish Allegorization</vt:lpstr>
      <vt:lpstr>PowerPoint Presentation</vt:lpstr>
      <vt:lpstr> Alexandrian and Antiochene Fathers</vt:lpstr>
      <vt:lpstr> Alexandrian Fathers</vt:lpstr>
      <vt:lpstr>Antiochene Fathers</vt:lpstr>
      <vt:lpstr>PowerPoint Presentation</vt:lpstr>
      <vt:lpstr> Dangers of Allegorization</vt:lpstr>
      <vt:lpstr> Dangers of Allegorization</vt:lpstr>
      <vt:lpstr>“…it will be noticed at once that its habit is to disregard the common signification of words and give wing to all manner of fanciful speculation. It does not draw out the legitimate meaning of an author’s language, but foists into it whatever the whim or fancy of an interpreter may desire.” </vt:lpstr>
      <vt:lpstr>PowerPoint Presentation</vt:lpstr>
      <vt:lpstr> Dangers of Allegorization</vt:lpstr>
      <vt:lpstr>“…once we start with the rule that whole passages and books of scripture say one thing when they mean another, the reader is delivered bound hand and foot to the caprice of the interpreter.” </vt:lpstr>
      <vt:lpstr> Dangers of Allegorization</vt:lpstr>
      <vt:lpstr>PowerPoint Presentation</vt:lpstr>
      <vt:lpstr> Dangers of Allegorization</vt:lpstr>
      <vt:lpstr> Dangers of Allegorization</vt:lpstr>
      <vt:lpstr>“…to state that the principal meaning of the Bible is a second-sense meaning, and that the principle method of interpretation is ‘spiritualizing,’ is to open the door to almost uncontrolled speculation and imagination. For this reason we have insisted that the control in interpretation is the literal method.”</vt:lpstr>
      <vt:lpstr>5 Causes for the Shift to Allegorism</vt:lpstr>
      <vt:lpstr>5 Causes for the Shift to Allegorism</vt:lpstr>
      <vt:lpstr>PowerPoint Presentation</vt:lpstr>
      <vt:lpstr>5 Causes for the Shift to Allegorism</vt:lpstr>
      <vt:lpstr>PowerPoint Presentation</vt:lpstr>
      <vt:lpstr>PowerPoint Presentation</vt:lpstr>
      <vt:lpstr>PowerPoint Presentation</vt:lpstr>
      <vt:lpstr>5 Causes for the Shift to Allegorism</vt:lpstr>
      <vt:lpstr>PowerPoint Presentation</vt:lpstr>
      <vt:lpstr>PowerPoint Presentation</vt:lpstr>
      <vt:lpstr>PowerPoint Presentation</vt:lpstr>
      <vt:lpstr>5 Causes for the Shift to Allegorism</vt:lpstr>
      <vt:lpstr>PowerPoint Presentation</vt:lpstr>
      <vt:lpstr>5 Causes for the Shift to Allegorism</vt:lpstr>
      <vt:lpstr>Constantine’s Edict of Milan (A.D. 313)</vt:lpstr>
      <vt:lpstr>PowerPoint Presentation</vt:lpstr>
      <vt:lpstr>PowerPoint Presentation</vt:lpstr>
      <vt:lpstr>PowerPoint Presentation</vt:lpstr>
      <vt:lpstr>PowerPoint Presentation</vt:lpstr>
      <vt:lpstr>PowerPoint Presentation</vt:lpstr>
      <vt:lpstr>“How must we understand what the Saviour says in Matthew: ‘But I say to you, I will not drink again of this fruit of the vine until that day when I drink it new with you in the Kingdom of my Father’? (Matt. 26. 29). This passage is the origin of a certain fable of a thousand years, in which they say that Christ will reign in the flesh and will drink that wine which He has not drunk since that time until the end of the world…For the kingdom of God isn’t food and drink, but justice, joy and peace in the Holy Spirit (Rom. 14. 17).” </vt:lpstr>
      <vt:lpstr>Review</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Dispensationalism</dc:title>
  <dc:creator>Jim McGowan</dc:creator>
  <cp:lastModifiedBy>Jim McGowan</cp:lastModifiedBy>
  <cp:revision>136</cp:revision>
  <cp:lastPrinted>2019-02-06T23:28:46Z</cp:lastPrinted>
  <dcterms:created xsi:type="dcterms:W3CDTF">2017-05-04T21:12:46Z</dcterms:created>
  <dcterms:modified xsi:type="dcterms:W3CDTF">2019-02-06T23:38:07Z</dcterms:modified>
</cp:coreProperties>
</file>