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5"/>
  </p:notesMasterIdLst>
  <p:handoutMasterIdLst>
    <p:handoutMasterId r:id="rId56"/>
  </p:handoutMasterIdLst>
  <p:sldIdLst>
    <p:sldId id="2067" r:id="rId2"/>
    <p:sldId id="322" r:id="rId3"/>
    <p:sldId id="4918" r:id="rId4"/>
    <p:sldId id="682" r:id="rId5"/>
    <p:sldId id="4919" r:id="rId6"/>
    <p:sldId id="4884" r:id="rId7"/>
    <p:sldId id="4942" r:id="rId8"/>
    <p:sldId id="4920" r:id="rId9"/>
    <p:sldId id="4964" r:id="rId10"/>
    <p:sldId id="663" r:id="rId11"/>
    <p:sldId id="4921" r:id="rId12"/>
    <p:sldId id="4736" r:id="rId13"/>
    <p:sldId id="3738" r:id="rId14"/>
    <p:sldId id="4943" r:id="rId15"/>
    <p:sldId id="4908" r:id="rId16"/>
    <p:sldId id="4944" r:id="rId17"/>
    <p:sldId id="4945" r:id="rId18"/>
    <p:sldId id="4946" r:id="rId19"/>
    <p:sldId id="4924" r:id="rId20"/>
    <p:sldId id="4963" r:id="rId21"/>
    <p:sldId id="4923" r:id="rId22"/>
    <p:sldId id="4947" r:id="rId23"/>
    <p:sldId id="4931" r:id="rId24"/>
    <p:sldId id="4948" r:id="rId25"/>
    <p:sldId id="4949" r:id="rId26"/>
    <p:sldId id="4950" r:id="rId27"/>
    <p:sldId id="2622" r:id="rId28"/>
    <p:sldId id="4967" r:id="rId29"/>
    <p:sldId id="4951" r:id="rId30"/>
    <p:sldId id="4952" r:id="rId31"/>
    <p:sldId id="4953" r:id="rId32"/>
    <p:sldId id="4954" r:id="rId33"/>
    <p:sldId id="4939" r:id="rId34"/>
    <p:sldId id="4940" r:id="rId35"/>
    <p:sldId id="4955" r:id="rId36"/>
    <p:sldId id="4518" r:id="rId37"/>
    <p:sldId id="4925" r:id="rId38"/>
    <p:sldId id="4956" r:id="rId39"/>
    <p:sldId id="3035" r:id="rId40"/>
    <p:sldId id="3058" r:id="rId41"/>
    <p:sldId id="3030" r:id="rId42"/>
    <p:sldId id="4941" r:id="rId43"/>
    <p:sldId id="4591" r:id="rId44"/>
    <p:sldId id="4957" r:id="rId45"/>
    <p:sldId id="2917" r:id="rId46"/>
    <p:sldId id="4958" r:id="rId47"/>
    <p:sldId id="4959" r:id="rId48"/>
    <p:sldId id="4961" r:id="rId49"/>
    <p:sldId id="1301" r:id="rId50"/>
    <p:sldId id="1259" r:id="rId51"/>
    <p:sldId id="2248" r:id="rId52"/>
    <p:sldId id="4962" r:id="rId53"/>
    <p:sldId id="3488" r:id="rId5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CC"/>
    <a:srgbClr val="006600"/>
    <a:srgbClr val="003300"/>
    <a:srgbClr val="008000"/>
    <a:srgbClr val="FFFF99"/>
    <a:srgbClr val="A50021"/>
    <a:srgbClr val="33CC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95071" autoAdjust="0"/>
  </p:normalViewPr>
  <p:slideViewPr>
    <p:cSldViewPr>
      <p:cViewPr varScale="1">
        <p:scale>
          <a:sx n="57" d="100"/>
          <a:sy n="57" d="100"/>
        </p:scale>
        <p:origin x="7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1/26/2019</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698424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1/26/2019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735498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34100415"/>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50860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7" r:id="rId14"/>
    <p:sldLayoutId id="2147483919" r:id="rId15"/>
    <p:sldLayoutId id="2147483920"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0F23B93-C82B-465B-9FA4-28464250B0ED}"/>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Telescoping</a:t>
            </a:r>
          </a:p>
        </p:txBody>
      </p:sp>
      <p:sp>
        <p:nvSpPr>
          <p:cNvPr id="5123" name="Rectangle 3">
            <a:extLst>
              <a:ext uri="{FF2B5EF4-FFF2-40B4-BE49-F238E27FC236}">
                <a16:creationId xmlns:a16="http://schemas.microsoft.com/office/drawing/2014/main" id="{C977EBDF-18A7-4225-9116-0F3D90BFA17D}"/>
              </a:ext>
            </a:extLst>
          </p:cNvPr>
          <p:cNvSpPr>
            <a:spLocks noGrp="1" noChangeArrowheads="1"/>
          </p:cNvSpPr>
          <p:nvPr>
            <p:ph type="body" idx="1"/>
          </p:nvPr>
        </p:nvSpPr>
        <p:spPr>
          <a:xfrm>
            <a:off x="685800" y="1600200"/>
            <a:ext cx="7772400" cy="4460875"/>
          </a:xfrm>
        </p:spPr>
        <p:txBody>
          <a:bodyPr/>
          <a:lstStyle/>
          <a:p>
            <a:pPr marL="0" indent="0" algn="ctr" eaLnBrk="1" hangingPunct="1">
              <a:buFont typeface="Wingdings" pitchFamily="2" charset="2"/>
              <a:buNone/>
              <a:defRPr/>
            </a:pPr>
            <a:r>
              <a:rPr lang="en-US" sz="3600" dirty="0">
                <a:solidFill>
                  <a:srgbClr val="FFFFCC"/>
                </a:solidFill>
                <a:effectLst>
                  <a:outerShdw blurRad="38100" dist="38100" dir="2700000" algn="tl">
                    <a:srgbClr val="000000">
                      <a:alpha val="43137"/>
                    </a:srgbClr>
                  </a:outerShdw>
                </a:effectLst>
                <a:cs typeface="Times New Roman" pitchFamily="18" charset="0"/>
              </a:rPr>
              <a:t>7</a:t>
            </a:r>
            <a:r>
              <a:rPr lang="en-US" sz="3600" baseline="30000" dirty="0">
                <a:solidFill>
                  <a:srgbClr val="FFFFCC"/>
                </a:solidFill>
                <a:effectLst>
                  <a:outerShdw blurRad="38100" dist="38100" dir="2700000" algn="tl">
                    <a:srgbClr val="000000">
                      <a:alpha val="43137"/>
                    </a:srgbClr>
                  </a:outerShdw>
                </a:effectLst>
                <a:cs typeface="Times New Roman" pitchFamily="18" charset="0"/>
              </a:rPr>
              <a:t>th</a:t>
            </a:r>
            <a:r>
              <a:rPr lang="en-US" sz="3600" dirty="0">
                <a:solidFill>
                  <a:srgbClr val="FFFFCC"/>
                </a:solidFill>
                <a:effectLst>
                  <a:outerShdw blurRad="38100" dist="38100" dir="2700000" algn="tl">
                    <a:srgbClr val="000000">
                      <a:alpha val="43137"/>
                    </a:srgbClr>
                  </a:outerShdw>
                </a:effectLst>
                <a:cs typeface="Times New Roman" pitchFamily="18" charset="0"/>
              </a:rPr>
              <a:t> judgment releases 1</a:t>
            </a:r>
            <a:r>
              <a:rPr lang="en-US" sz="3600" baseline="30000" dirty="0">
                <a:solidFill>
                  <a:srgbClr val="FFFFCC"/>
                </a:solidFill>
                <a:effectLst>
                  <a:outerShdw blurRad="38100" dist="38100" dir="2700000" algn="tl">
                    <a:srgbClr val="000000">
                      <a:alpha val="43137"/>
                    </a:srgbClr>
                  </a:outerShdw>
                </a:effectLst>
                <a:cs typeface="Times New Roman" pitchFamily="18" charset="0"/>
              </a:rPr>
              <a:t>st</a:t>
            </a:r>
            <a:r>
              <a:rPr lang="en-US" sz="3600" dirty="0">
                <a:solidFill>
                  <a:srgbClr val="FFFFCC"/>
                </a:solidFill>
                <a:effectLst>
                  <a:outerShdw blurRad="38100" dist="38100" dir="2700000" algn="tl">
                    <a:srgbClr val="000000">
                      <a:alpha val="43137"/>
                    </a:srgbClr>
                  </a:outerShdw>
                </a:effectLst>
                <a:cs typeface="Times New Roman" pitchFamily="18" charset="0"/>
              </a:rPr>
              <a:t> in next series</a:t>
            </a:r>
          </a:p>
          <a:p>
            <a:pPr algn="ctr" eaLnBrk="1" hangingPunct="1">
              <a:buFont typeface="Wingdings" pitchFamily="2" charset="2"/>
              <a:buNone/>
              <a:defRPr/>
            </a:pPr>
            <a:endParaRPr lang="en-US"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Seals: 1 2 3 4 5 6 </a:t>
            </a:r>
            <a:r>
              <a:rPr lang="en-US" b="1" dirty="0">
                <a:solidFill>
                  <a:srgbClr val="FFFF00"/>
                </a:solidFill>
                <a:effectLst>
                  <a:outerShdw blurRad="38100" dist="38100" dir="2700000" algn="tl">
                    <a:srgbClr val="000000">
                      <a:alpha val="43137"/>
                    </a:srgbClr>
                  </a:outerShdw>
                </a:effectLst>
                <a:cs typeface="Times New Roman" pitchFamily="18" charset="0"/>
              </a:rPr>
              <a:t>7 </a:t>
            </a:r>
            <a:endParaRPr lang="en-US" b="1" u="sng"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           Trumpets: </a:t>
            </a:r>
            <a:r>
              <a:rPr lang="en-US" b="1" dirty="0">
                <a:solidFill>
                  <a:srgbClr val="FFFF00"/>
                </a:solidFill>
                <a:effectLst>
                  <a:outerShdw blurRad="38100" dist="38100" dir="2700000" algn="tl">
                    <a:srgbClr val="000000">
                      <a:alpha val="43137"/>
                    </a:srgbClr>
                  </a:outerShdw>
                </a:effectLst>
                <a:cs typeface="Times New Roman" pitchFamily="18" charset="0"/>
              </a:rPr>
              <a:t>1</a:t>
            </a: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2 3 4 5 6 </a:t>
            </a:r>
            <a:r>
              <a:rPr lang="en-US" b="1" dirty="0">
                <a:solidFill>
                  <a:srgbClr val="FFFF00"/>
                </a:solidFill>
                <a:effectLst>
                  <a:outerShdw blurRad="38100" dist="38100" dir="2700000" algn="tl">
                    <a:srgbClr val="000000">
                      <a:alpha val="43137"/>
                    </a:srgbClr>
                  </a:outerShdw>
                </a:effectLst>
                <a:cs typeface="Times New Roman" pitchFamily="18" charset="0"/>
              </a:rPr>
              <a:t>7</a:t>
            </a:r>
            <a:endParaRPr lang="en-US" b="1" u="sng"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Bowls: </a:t>
            </a:r>
            <a:r>
              <a:rPr lang="en-US" b="1" dirty="0">
                <a:solidFill>
                  <a:srgbClr val="FFFF00"/>
                </a:solidFill>
                <a:effectLst>
                  <a:outerShdw blurRad="38100" dist="38100" dir="2700000" algn="tl">
                    <a:srgbClr val="000000">
                      <a:alpha val="43137"/>
                    </a:srgbClr>
                  </a:outerShdw>
                </a:effectLst>
                <a:cs typeface="Times New Roman" pitchFamily="18" charset="0"/>
              </a:rPr>
              <a:t>1</a:t>
            </a:r>
            <a:r>
              <a:rPr lang="en-US" dirty="0">
                <a:effectLst>
                  <a:outerShdw blurRad="38100" dist="38100" dir="2700000" algn="tl">
                    <a:srgbClr val="000000">
                      <a:alpha val="43137"/>
                    </a:srgbClr>
                  </a:outerShdw>
                </a:effectLst>
                <a:cs typeface="Times New Roman" pitchFamily="18" charset="0"/>
              </a:rPr>
              <a:t> 2 3 4 5 6 7</a:t>
            </a:r>
            <a:r>
              <a:rPr lang="en-US" dirty="0">
                <a:effectLst>
                  <a:outerShdw blurRad="38100" dist="38100" dir="2700000" algn="tl">
                    <a:srgbClr val="000000">
                      <a:alpha val="43137"/>
                    </a:srgbClr>
                  </a:outerShdw>
                </a:effectLst>
              </a:rPr>
              <a:t> </a:t>
            </a:r>
          </a:p>
        </p:txBody>
      </p:sp>
      <p:pic>
        <p:nvPicPr>
          <p:cNvPr id="2" name="Picture 1">
            <a:extLst>
              <a:ext uri="{FF2B5EF4-FFF2-40B4-BE49-F238E27FC236}">
                <a16:creationId xmlns:a16="http://schemas.microsoft.com/office/drawing/2014/main" id="{7D32B1D0-FE3F-4748-A3CE-794E4CE857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0314" y="4724400"/>
            <a:ext cx="2203373" cy="1828800"/>
          </a:xfrm>
          <a:prstGeom prst="roundRect">
            <a:avLst/>
          </a:prstGeom>
          <a:scene3d>
            <a:camera prst="orthographicFront"/>
            <a:lightRig rig="threePt" dir="t"/>
          </a:scene3d>
          <a:sp3d>
            <a:bevelT w="114300" prst="artDeco"/>
          </a:sp3d>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3705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152401"/>
            <a:ext cx="8839201" cy="5791200"/>
          </a:xfrm>
          <a:prstGeom prst="rect">
            <a:avLst/>
          </a:prstGeom>
          <a:ln>
            <a:solidFill>
              <a:srgbClr val="FFFFCC"/>
            </a:solidFill>
          </a:ln>
        </p:spPr>
      </p:pic>
    </p:spTree>
    <p:extLst>
      <p:ext uri="{BB962C8B-B14F-4D97-AF65-F5344CB8AC3E}">
        <p14:creationId xmlns:p14="http://schemas.microsoft.com/office/powerpoint/2010/main" val="2536836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69304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2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forever and ever.’”</a:t>
            </a:r>
          </a:p>
        </p:txBody>
      </p:sp>
      <p:pic>
        <p:nvPicPr>
          <p:cNvPr id="6" name="Picture 5">
            <a:extLst>
              <a:ext uri="{FF2B5EF4-FFF2-40B4-BE49-F238E27FC236}">
                <a16:creationId xmlns:a16="http://schemas.microsoft.com/office/drawing/2014/main" id="{ECDA44F2-033B-4A28-A10E-8D044393D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2475931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1</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st</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29133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extLst/>
          </p:nvPr>
        </p:nvGraphicFramePr>
        <p:xfrm>
          <a:off x="76200" y="1432154"/>
          <a:ext cx="8991599" cy="3993692"/>
        </p:xfrm>
        <a:graphic>
          <a:graphicData uri="http://schemas.openxmlformats.org/drawingml/2006/table">
            <a:tbl>
              <a:tblPr firstRow="1" bandRow="1">
                <a:tableStyleId>{073A0DAA-6AF3-43AB-8588-CEC1D06C72B9}</a:tableStyleId>
              </a:tblPr>
              <a:tblGrid>
                <a:gridCol w="2893848">
                  <a:extLst>
                    <a:ext uri="{9D8B030D-6E8A-4147-A177-3AD203B41FA5}">
                      <a16:colId xmlns:a16="http://schemas.microsoft.com/office/drawing/2014/main" val="1428814638"/>
                    </a:ext>
                  </a:extLst>
                </a:gridCol>
                <a:gridCol w="2893848">
                  <a:extLst>
                    <a:ext uri="{9D8B030D-6E8A-4147-A177-3AD203B41FA5}">
                      <a16:colId xmlns:a16="http://schemas.microsoft.com/office/drawing/2014/main" val="450372001"/>
                    </a:ext>
                  </a:extLst>
                </a:gridCol>
                <a:gridCol w="3203903">
                  <a:extLst>
                    <a:ext uri="{9D8B030D-6E8A-4147-A177-3AD203B41FA5}">
                      <a16:colId xmlns:a16="http://schemas.microsoft.com/office/drawing/2014/main" val="3560513311"/>
                    </a:ext>
                  </a:extLst>
                </a:gridCol>
              </a:tblGrid>
              <a:tr h="76874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kern="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mn-cs"/>
                        </a:rPr>
                        <a:t>Comparing Revelation 4 &amp; 5</a:t>
                      </a:r>
                    </a:p>
                  </a:txBody>
                  <a:tcPr anchor="ctr"/>
                </a:tc>
                <a:tc hMerge="1">
                  <a:txBody>
                    <a:bodyPr/>
                    <a:lstStyle/>
                    <a:p>
                      <a:pPr algn="ct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algn="ctr"/>
                      <a:r>
                        <a:rPr lang="en-US" sz="2800" b="1" dirty="0">
                          <a:latin typeface="Calibri" panose="020F0502020204030204" pitchFamily="34" charset="0"/>
                          <a:cs typeface="Calibri" panose="020F0502020204030204" pitchFamily="34" charset="0"/>
                        </a:rPr>
                        <a:t>Chapter</a:t>
                      </a:r>
                    </a:p>
                  </a:txBody>
                  <a:tcPr marL="81815" marR="81815" anchor="ctr"/>
                </a:tc>
                <a:tc>
                  <a:txBody>
                    <a:bodyPr/>
                    <a:lstStyle/>
                    <a:p>
                      <a:pPr marL="119063" indent="0" algn="ct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Revelation 4</a:t>
                      </a:r>
                    </a:p>
                  </a:txBody>
                  <a:tcPr marL="81815" marR="81815" anchor="ctr"/>
                </a:tc>
                <a:tc>
                  <a:txBody>
                    <a:bodyPr/>
                    <a:lstStyle/>
                    <a:p>
                      <a:pPr marL="119063" indent="0" algn="ctr" defTabSz="914400" rtl="0" eaLnBrk="1" latinLnBrk="0" hangingPunct="1"/>
                      <a:r>
                        <a:rPr kumimoji="0" lang="en-US" sz="3200" b="1" u="none" strike="noStrike" kern="1200" cap="none" normalizeH="0" baseline="0" dirty="0">
                          <a:ln>
                            <a:noFill/>
                          </a:ln>
                          <a:solidFill>
                            <a:srgbClr val="000066"/>
                          </a:solidFill>
                          <a:effectLst/>
                          <a:latin typeface="Calibri" panose="020F0502020204030204" pitchFamily="34" charset="0"/>
                          <a:ea typeface="+mn-ea"/>
                          <a:cs typeface="Calibri" panose="020F0502020204030204" pitchFamily="34" charset="0"/>
                        </a:rPr>
                        <a:t>Revelation 5</a:t>
                      </a:r>
                    </a:p>
                  </a:txBody>
                  <a:tcPr marL="81815" marR="81815" anchor="ctr"/>
                </a:tc>
                <a:extLst>
                  <a:ext uri="{0D108BD9-81ED-4DB2-BD59-A6C34878D82A}">
                    <a16:rowId xmlns:a16="http://schemas.microsoft.com/office/drawing/2014/main" val="2348412215"/>
                  </a:ext>
                </a:extLst>
              </a:tr>
              <a:tr h="687827">
                <a:tc>
                  <a:txBody>
                    <a:bodyPr/>
                    <a:lstStyle/>
                    <a:p>
                      <a:pPr algn="ctr"/>
                      <a:r>
                        <a:rPr lang="en-US" sz="2800" b="1" dirty="0">
                          <a:latin typeface="Calibri" panose="020F0502020204030204" pitchFamily="34" charset="0"/>
                          <a:cs typeface="Calibri" panose="020F0502020204030204" pitchFamily="34" charset="0"/>
                        </a:rPr>
                        <a:t>God-head Member</a:t>
                      </a:r>
                    </a:p>
                  </a:txBody>
                  <a:tcPr marL="81815" marR="81815" anchor="ctr"/>
                </a:tc>
                <a:tc>
                  <a:txBody>
                    <a:bodyPr/>
                    <a:lstStyle/>
                    <a:p>
                      <a:pPr marL="119063" indent="0" algn="ctr" defTabSz="914400" rtl="0" eaLnBrk="1" latinLnBrk="0" hangingPunct="1"/>
                      <a:r>
                        <a:rPr lang="en-US" sz="2800" b="0" kern="1200" dirty="0">
                          <a:solidFill>
                            <a:schemeClr val="dk1"/>
                          </a:solidFill>
                          <a:latin typeface="Calibri" panose="020F0502020204030204" pitchFamily="34" charset="0"/>
                          <a:ea typeface="+mn-ea"/>
                          <a:cs typeface="Calibri" panose="020F0502020204030204" pitchFamily="34" charset="0"/>
                        </a:rPr>
                        <a:t>Father</a:t>
                      </a:r>
                    </a:p>
                  </a:txBody>
                  <a:tcPr marL="81815" marR="81815" anchor="ctr"/>
                </a:tc>
                <a:tc>
                  <a:txBody>
                    <a:bodyPr/>
                    <a:lstStyle/>
                    <a:p>
                      <a:pPr marL="119063" indent="0" algn="ctr" defTabSz="914400" rtl="0" eaLnBrk="1" latinLnBrk="0" hangingPunct="1"/>
                      <a:r>
                        <a:rPr lang="en-US" sz="2800" b="0" kern="1200" dirty="0">
                          <a:solidFill>
                            <a:schemeClr val="dk1"/>
                          </a:solidFill>
                          <a:latin typeface="Calibri" panose="020F0502020204030204" pitchFamily="34" charset="0"/>
                          <a:ea typeface="+mn-ea"/>
                          <a:cs typeface="Calibri" panose="020F0502020204030204" pitchFamily="34" charset="0"/>
                        </a:rPr>
                        <a:t>Son</a:t>
                      </a:r>
                    </a:p>
                  </a:txBody>
                  <a:tcPr marL="81815" marR="81815" anchor="ctr"/>
                </a:tc>
                <a:extLst>
                  <a:ext uri="{0D108BD9-81ED-4DB2-BD59-A6C34878D82A}">
                    <a16:rowId xmlns:a16="http://schemas.microsoft.com/office/drawing/2014/main" val="2039530397"/>
                  </a:ext>
                </a:extLst>
              </a:tr>
              <a:tr h="647360">
                <a:tc>
                  <a:txBody>
                    <a:bodyPr/>
                    <a:lstStyle/>
                    <a:p>
                      <a:pPr algn="ctr"/>
                      <a:r>
                        <a:rPr lang="en-US" sz="2800" b="1" dirty="0">
                          <a:latin typeface="Calibri" panose="020F0502020204030204" pitchFamily="34" charset="0"/>
                          <a:cs typeface="Calibri" panose="020F0502020204030204" pitchFamily="34" charset="0"/>
                        </a:rPr>
                        <a:t>Role</a:t>
                      </a:r>
                    </a:p>
                  </a:txBody>
                  <a:tcPr marL="81815" marR="81815" anchor="ctr"/>
                </a:tc>
                <a:tc>
                  <a:txBody>
                    <a:bodyPr/>
                    <a:lstStyle/>
                    <a:p>
                      <a:pPr marL="119063" indent="0" algn="ctr" defTabSz="914400" rtl="0" eaLnBrk="1" latinLnBrk="0" hangingPunct="1"/>
                      <a:r>
                        <a:rPr lang="en-US" sz="2800" b="0" kern="1200" dirty="0">
                          <a:solidFill>
                            <a:schemeClr val="dk1"/>
                          </a:solidFill>
                          <a:latin typeface="Calibri" panose="020F0502020204030204" pitchFamily="34" charset="0"/>
                          <a:ea typeface="+mn-ea"/>
                          <a:cs typeface="Calibri" panose="020F0502020204030204" pitchFamily="34" charset="0"/>
                        </a:rPr>
                        <a:t>Creator</a:t>
                      </a:r>
                    </a:p>
                  </a:txBody>
                  <a:tcPr marL="81815" marR="81815" anchor="ctr"/>
                </a:tc>
                <a:tc>
                  <a:txBody>
                    <a:bodyPr/>
                    <a:lstStyle/>
                    <a:p>
                      <a:pPr marL="119063" indent="0" algn="ctr" defTabSz="914400" rtl="0" eaLnBrk="1" latinLnBrk="0" hangingPunct="1"/>
                      <a:r>
                        <a:rPr lang="en-US" sz="2800" b="0" kern="1200" dirty="0">
                          <a:solidFill>
                            <a:schemeClr val="dk1"/>
                          </a:solidFill>
                          <a:latin typeface="Calibri" panose="020F0502020204030204" pitchFamily="34" charset="0"/>
                          <a:ea typeface="+mn-ea"/>
                          <a:cs typeface="Calibri" panose="020F0502020204030204" pitchFamily="34" charset="0"/>
                        </a:rPr>
                        <a:t>Redeemer</a:t>
                      </a:r>
                    </a:p>
                  </a:txBody>
                  <a:tcPr marL="81815" marR="81815" anchor="ctr"/>
                </a:tc>
                <a:extLst>
                  <a:ext uri="{0D108BD9-81ED-4DB2-BD59-A6C34878D82A}">
                    <a16:rowId xmlns:a16="http://schemas.microsoft.com/office/drawing/2014/main" val="1030757281"/>
                  </a:ext>
                </a:extLst>
              </a:tr>
              <a:tr h="647360">
                <a:tc>
                  <a:txBody>
                    <a:bodyPr/>
                    <a:lstStyle/>
                    <a:p>
                      <a:pPr algn="ctr"/>
                      <a:r>
                        <a:rPr lang="en-US" sz="2800" b="1" dirty="0">
                          <a:latin typeface="Calibri" panose="020F0502020204030204" pitchFamily="34" charset="0"/>
                          <a:cs typeface="Calibri" panose="020F0502020204030204" pitchFamily="34" charset="0"/>
                        </a:rPr>
                        <a:t>Reason for Worship</a:t>
                      </a:r>
                    </a:p>
                  </a:txBody>
                  <a:tcPr marL="81815" marR="81815" anchor="ctr"/>
                </a:tc>
                <a:tc>
                  <a:txBody>
                    <a:bodyPr/>
                    <a:lstStyle/>
                    <a:p>
                      <a:pPr marL="119063" indent="0" algn="ctr" defTabSz="914400" rtl="0" eaLnBrk="1" latinLnBrk="0" hangingPunct="1"/>
                      <a:r>
                        <a:rPr lang="en-US" sz="2800" b="0" kern="1200" dirty="0">
                          <a:solidFill>
                            <a:schemeClr val="dk1"/>
                          </a:solidFill>
                          <a:latin typeface="Calibri" panose="020F0502020204030204" pitchFamily="34" charset="0"/>
                          <a:ea typeface="+mn-ea"/>
                          <a:cs typeface="Calibri" panose="020F0502020204030204" pitchFamily="34" charset="0"/>
                        </a:rPr>
                        <a:t>Role in Creation (4:11)</a:t>
                      </a:r>
                    </a:p>
                  </a:txBody>
                  <a:tcPr marL="81815" marR="81815" anchor="ctr"/>
                </a:tc>
                <a:tc>
                  <a:txBody>
                    <a:bodyPr/>
                    <a:lstStyle/>
                    <a:p>
                      <a:pPr marL="119063" indent="0" algn="ctr" defTabSz="914400" rtl="0" eaLnBrk="1" latinLnBrk="0" hangingPunct="1"/>
                      <a:r>
                        <a:rPr lang="en-US" sz="2800" b="0" kern="1200" dirty="0">
                          <a:solidFill>
                            <a:schemeClr val="dk1"/>
                          </a:solidFill>
                          <a:latin typeface="Calibri" panose="020F0502020204030204" pitchFamily="34" charset="0"/>
                          <a:ea typeface="+mn-ea"/>
                          <a:cs typeface="Calibri" panose="020F0502020204030204" pitchFamily="34" charset="0"/>
                        </a:rPr>
                        <a:t>Role in Redemption (5:9, 12)</a:t>
                      </a:r>
                    </a:p>
                  </a:txBody>
                  <a:tcPr marL="81815" marR="81815" anchor="ctr"/>
                </a:tc>
                <a:extLst>
                  <a:ext uri="{0D108BD9-81ED-4DB2-BD59-A6C34878D82A}">
                    <a16:rowId xmlns:a16="http://schemas.microsoft.com/office/drawing/2014/main" val="2861922657"/>
                  </a:ext>
                </a:extLst>
              </a:tr>
            </a:tbl>
          </a:graphicData>
        </a:graphic>
      </p:graphicFrame>
    </p:spTree>
    <p:extLst>
      <p:ext uri="{BB962C8B-B14F-4D97-AF65-F5344CB8AC3E}">
        <p14:creationId xmlns:p14="http://schemas.microsoft.com/office/powerpoint/2010/main" val="4209275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2</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nd</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68502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3</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rd</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6023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4</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08210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207156"/>
            <a:ext cx="7772400" cy="859644"/>
          </a:xfrm>
        </p:spPr>
        <p:txBody>
          <a:bodyPr/>
          <a:lstStyle/>
          <a:p>
            <a:pPr algn="ctr" eaLnBrk="1" hangingPunct="1"/>
            <a:r>
              <a:rPr lang="en-US" altLang="en-US" sz="3600" dirty="0">
                <a:effectLst>
                  <a:outerShdw blurRad="38100" dist="38100" dir="2700000" algn="tl">
                    <a:srgbClr val="000000">
                      <a:alpha val="43137"/>
                    </a:srgbClr>
                  </a:outerShdw>
                </a:effectLst>
              </a:rPr>
              <a:t>Eternal State is Future</a:t>
            </a:r>
          </a:p>
        </p:txBody>
      </p:sp>
      <p:sp>
        <p:nvSpPr>
          <p:cNvPr id="76803" name="Rectangle 3"/>
          <p:cNvSpPr>
            <a:spLocks noGrp="1" noChangeArrowheads="1"/>
          </p:cNvSpPr>
          <p:nvPr>
            <p:ph type="body" idx="1"/>
          </p:nvPr>
        </p:nvSpPr>
        <p:spPr>
          <a:xfrm>
            <a:off x="457200" y="1143000"/>
            <a:ext cx="6858000" cy="4918075"/>
          </a:xfrm>
        </p:spPr>
        <p:txBody>
          <a:bodyPr/>
          <a:lstStyle/>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Satan (Rev 20:10)</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sea (Rev 21:1)</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death, crying, or pain (Rev 21:4)</a:t>
            </a:r>
          </a:p>
          <a:p>
            <a:pPr marL="461963" indent="-461963"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No Sun (Rev 22:5)</a:t>
            </a:r>
          </a:p>
          <a:p>
            <a:pPr marL="461963" indent="-461963"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No Moon (Rev 21:23)</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night (Rev 21:25)</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evil (Rev 21:27)</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curse (Rev 22:23)</a:t>
            </a:r>
          </a:p>
        </p:txBody>
      </p:sp>
      <p:pic>
        <p:nvPicPr>
          <p:cNvPr id="2" name="Picture 1"/>
          <p:cNvPicPr>
            <a:picLocks noChangeAspect="1"/>
          </p:cNvPicPr>
          <p:nvPr/>
        </p:nvPicPr>
        <p:blipFill>
          <a:blip r:embed="rId2"/>
          <a:stretch>
            <a:fillRect/>
          </a:stretch>
        </p:blipFill>
        <p:spPr>
          <a:xfrm>
            <a:off x="6248400" y="3435204"/>
            <a:ext cx="2722574" cy="3291840"/>
          </a:xfrm>
          <a:prstGeom prst="rect">
            <a:avLst/>
          </a:prstGeom>
        </p:spPr>
      </p:pic>
    </p:spTree>
    <p:extLst>
      <p:ext uri="{BB962C8B-B14F-4D97-AF65-F5344CB8AC3E}">
        <p14:creationId xmlns:p14="http://schemas.microsoft.com/office/powerpoint/2010/main" val="2801867530"/>
      </p:ext>
    </p:extLst>
  </p:cSld>
  <p:clrMapOvr>
    <a:masterClrMapping/>
  </p:clrMapOvr>
  <mc:AlternateContent xmlns:mc="http://schemas.openxmlformats.org/markup-compatibility/2006" xmlns:p14="http://schemas.microsoft.com/office/powerpoint/2010/main">
    <mc:Choice Requires="p14">
      <p:transition p14:dur="0" advTm="91680"/>
    </mc:Choice>
    <mc:Fallback xmlns="">
      <p:transition advTm="9168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1B2AE40-6A08-44A7-8BB5-736F2230B7B2}"/>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Recapitulation</a:t>
            </a:r>
          </a:p>
        </p:txBody>
      </p:sp>
      <p:sp>
        <p:nvSpPr>
          <p:cNvPr id="4099" name="Rectangle 3">
            <a:extLst>
              <a:ext uri="{FF2B5EF4-FFF2-40B4-BE49-F238E27FC236}">
                <a16:creationId xmlns:a16="http://schemas.microsoft.com/office/drawing/2014/main" id="{6A04EE17-6256-40E9-B177-97FF5FFDBFE7}"/>
              </a:ext>
            </a:extLst>
          </p:cNvPr>
          <p:cNvSpPr>
            <a:spLocks noGrp="1" noChangeArrowheads="1"/>
          </p:cNvSpPr>
          <p:nvPr>
            <p:ph type="body" idx="1"/>
          </p:nvPr>
        </p:nvSpPr>
        <p:spPr>
          <a:xfrm>
            <a:off x="838200" y="1600201"/>
            <a:ext cx="7620000" cy="3200400"/>
          </a:xfrm>
        </p:spPr>
        <p:txBody>
          <a:bodyPr/>
          <a:lstStyle/>
          <a:p>
            <a:pPr marL="0" indent="0" algn="ctr" eaLnBrk="1" hangingPunct="1">
              <a:buFont typeface="Wingdings" pitchFamily="2" charset="2"/>
              <a:buNone/>
              <a:defRPr/>
            </a:pPr>
            <a:r>
              <a:rPr lang="en-US" sz="3600" dirty="0">
                <a:solidFill>
                  <a:srgbClr val="FFFFCC"/>
                </a:solidFill>
                <a:effectLst>
                  <a:outerShdw blurRad="38100" dist="38100" dir="2700000" algn="tl">
                    <a:srgbClr val="000000">
                      <a:alpha val="43137"/>
                    </a:srgbClr>
                  </a:outerShdw>
                </a:effectLst>
                <a:cs typeface="Calibri" panose="020F0502020204030204" pitchFamily="34" charset="0"/>
              </a:rPr>
              <a:t>View that judgments overlap</a:t>
            </a:r>
          </a:p>
          <a:p>
            <a:pPr algn="ctr" eaLnBrk="1" hangingPunct="1">
              <a:buFont typeface="Wingdings" pitchFamily="2" charset="2"/>
              <a:buNone/>
              <a:defRPr/>
            </a:pPr>
            <a:endParaRPr lang="en-US" sz="1600" dirty="0">
              <a:solidFill>
                <a:srgbClr val="FFFF00"/>
              </a:solidFill>
              <a:effectLst>
                <a:outerShdw blurRad="38100" dist="38100" dir="2700000" algn="tl">
                  <a:srgbClr val="000000">
                    <a:alpha val="43137"/>
                  </a:srgbClr>
                </a:outerShdw>
              </a:effectLst>
              <a:cs typeface="Times New Roman" pitchFamily="18" charset="0"/>
            </a:endParaRPr>
          </a:p>
          <a:p>
            <a:pPr marL="3657600" lvl="3" indent="-2286000" eaLnBrk="1" hangingPunct="1">
              <a:buNone/>
              <a:defRPr/>
            </a:pPr>
            <a:r>
              <a:rPr lang="en-US" sz="3600" dirty="0">
                <a:effectLst>
                  <a:outerShdw blurRad="38100" dist="38100" dir="2700000" algn="tl">
                    <a:srgbClr val="000000">
                      <a:alpha val="43137"/>
                    </a:srgbClr>
                  </a:outerShdw>
                </a:effectLst>
                <a:cs typeface="Times New Roman" pitchFamily="18" charset="0"/>
              </a:rPr>
              <a:t>Seals:	1 2 3 4 5 6 7</a:t>
            </a:r>
            <a:r>
              <a:rPr lang="en-US" sz="3600" b="1" dirty="0">
                <a:effectLst>
                  <a:outerShdw blurRad="38100" dist="38100" dir="2700000" algn="tl">
                    <a:srgbClr val="000000">
                      <a:alpha val="43137"/>
                    </a:srgbClr>
                  </a:outerShdw>
                </a:effectLst>
                <a:cs typeface="Times New Roman" pitchFamily="18" charset="0"/>
              </a:rPr>
              <a:t> </a:t>
            </a:r>
            <a:endParaRPr lang="en-US" sz="3600" b="1" u="sng" dirty="0">
              <a:effectLst>
                <a:outerShdw blurRad="38100" dist="38100" dir="2700000" algn="tl">
                  <a:srgbClr val="000000">
                    <a:alpha val="43137"/>
                  </a:srgbClr>
                </a:outerShdw>
              </a:effectLst>
              <a:cs typeface="Times New Roman" pitchFamily="18" charset="0"/>
            </a:endParaRPr>
          </a:p>
          <a:p>
            <a:pPr marL="3657600" lvl="3" indent="-2286000" eaLnBrk="1" hangingPunct="1">
              <a:buNone/>
              <a:defRPr/>
            </a:pPr>
            <a:r>
              <a:rPr lang="en-US" sz="3600" dirty="0">
                <a:effectLst>
                  <a:outerShdw blurRad="38100" dist="38100" dir="2700000" algn="tl">
                    <a:srgbClr val="000000">
                      <a:alpha val="43137"/>
                    </a:srgbClr>
                  </a:outerShdw>
                </a:effectLst>
                <a:cs typeface="Times New Roman" pitchFamily="18" charset="0"/>
              </a:rPr>
              <a:t>Trumpets:	1</a:t>
            </a:r>
            <a:r>
              <a:rPr lang="en-US" sz="3600" b="1" dirty="0">
                <a:effectLst>
                  <a:outerShdw blurRad="38100" dist="38100" dir="2700000" algn="tl">
                    <a:srgbClr val="000000">
                      <a:alpha val="43137"/>
                    </a:srgbClr>
                  </a:outerShdw>
                </a:effectLst>
                <a:cs typeface="Times New Roman" pitchFamily="18" charset="0"/>
              </a:rPr>
              <a:t> </a:t>
            </a:r>
            <a:r>
              <a:rPr lang="en-US" sz="3600" dirty="0">
                <a:effectLst>
                  <a:outerShdw blurRad="38100" dist="38100" dir="2700000" algn="tl">
                    <a:srgbClr val="000000">
                      <a:alpha val="43137"/>
                    </a:srgbClr>
                  </a:outerShdw>
                </a:effectLst>
                <a:cs typeface="Times New Roman" pitchFamily="18" charset="0"/>
              </a:rPr>
              <a:t>2 3 4 5 6 7</a:t>
            </a:r>
            <a:endParaRPr lang="en-US" sz="3600" u="sng" dirty="0">
              <a:effectLst>
                <a:outerShdw blurRad="38100" dist="38100" dir="2700000" algn="tl">
                  <a:srgbClr val="000000">
                    <a:alpha val="43137"/>
                  </a:srgbClr>
                </a:outerShdw>
              </a:effectLst>
              <a:cs typeface="Times New Roman" pitchFamily="18" charset="0"/>
            </a:endParaRPr>
          </a:p>
          <a:p>
            <a:pPr marL="3657600" lvl="3" indent="-2286000" eaLnBrk="1" hangingPunct="1">
              <a:buNone/>
              <a:defRPr/>
            </a:pPr>
            <a:r>
              <a:rPr lang="en-US" sz="3600" dirty="0">
                <a:effectLst>
                  <a:outerShdw blurRad="38100" dist="38100" dir="2700000" algn="tl">
                    <a:srgbClr val="000000">
                      <a:alpha val="43137"/>
                    </a:srgbClr>
                  </a:outerShdw>
                </a:effectLst>
                <a:cs typeface="Times New Roman" pitchFamily="18" charset="0"/>
              </a:rPr>
              <a:t>Bowls:	1 2 3 4 5 6 7</a:t>
            </a:r>
            <a:r>
              <a:rPr lang="en-US" sz="36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508045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0F23B93-C82B-465B-9FA4-28464250B0ED}"/>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Telescoping</a:t>
            </a:r>
          </a:p>
        </p:txBody>
      </p:sp>
      <p:sp>
        <p:nvSpPr>
          <p:cNvPr id="5123" name="Rectangle 3">
            <a:extLst>
              <a:ext uri="{FF2B5EF4-FFF2-40B4-BE49-F238E27FC236}">
                <a16:creationId xmlns:a16="http://schemas.microsoft.com/office/drawing/2014/main" id="{C977EBDF-18A7-4225-9116-0F3D90BFA17D}"/>
              </a:ext>
            </a:extLst>
          </p:cNvPr>
          <p:cNvSpPr>
            <a:spLocks noGrp="1" noChangeArrowheads="1"/>
          </p:cNvSpPr>
          <p:nvPr>
            <p:ph type="body" idx="1"/>
          </p:nvPr>
        </p:nvSpPr>
        <p:spPr>
          <a:xfrm>
            <a:off x="685800" y="1600200"/>
            <a:ext cx="7772400" cy="4460875"/>
          </a:xfrm>
        </p:spPr>
        <p:txBody>
          <a:bodyPr/>
          <a:lstStyle/>
          <a:p>
            <a:pPr marL="0" indent="0" algn="ctr" eaLnBrk="1" hangingPunct="1">
              <a:buFont typeface="Wingdings" pitchFamily="2" charset="2"/>
              <a:buNone/>
              <a:defRPr/>
            </a:pPr>
            <a:r>
              <a:rPr lang="en-US" sz="3600" dirty="0">
                <a:solidFill>
                  <a:srgbClr val="FFFFCC"/>
                </a:solidFill>
                <a:effectLst>
                  <a:outerShdw blurRad="38100" dist="38100" dir="2700000" algn="tl">
                    <a:srgbClr val="000000">
                      <a:alpha val="43137"/>
                    </a:srgbClr>
                  </a:outerShdw>
                </a:effectLst>
                <a:cs typeface="Times New Roman" pitchFamily="18" charset="0"/>
              </a:rPr>
              <a:t>7</a:t>
            </a:r>
            <a:r>
              <a:rPr lang="en-US" sz="3600" baseline="30000" dirty="0">
                <a:solidFill>
                  <a:srgbClr val="FFFFCC"/>
                </a:solidFill>
                <a:effectLst>
                  <a:outerShdw blurRad="38100" dist="38100" dir="2700000" algn="tl">
                    <a:srgbClr val="000000">
                      <a:alpha val="43137"/>
                    </a:srgbClr>
                  </a:outerShdw>
                </a:effectLst>
                <a:cs typeface="Times New Roman" pitchFamily="18" charset="0"/>
              </a:rPr>
              <a:t>th</a:t>
            </a:r>
            <a:r>
              <a:rPr lang="en-US" sz="3600" dirty="0">
                <a:solidFill>
                  <a:srgbClr val="FFFFCC"/>
                </a:solidFill>
                <a:effectLst>
                  <a:outerShdw blurRad="38100" dist="38100" dir="2700000" algn="tl">
                    <a:srgbClr val="000000">
                      <a:alpha val="43137"/>
                    </a:srgbClr>
                  </a:outerShdw>
                </a:effectLst>
                <a:cs typeface="Times New Roman" pitchFamily="18" charset="0"/>
              </a:rPr>
              <a:t> judgment releases 1</a:t>
            </a:r>
            <a:r>
              <a:rPr lang="en-US" sz="3600" baseline="30000" dirty="0">
                <a:solidFill>
                  <a:srgbClr val="FFFFCC"/>
                </a:solidFill>
                <a:effectLst>
                  <a:outerShdw blurRad="38100" dist="38100" dir="2700000" algn="tl">
                    <a:srgbClr val="000000">
                      <a:alpha val="43137"/>
                    </a:srgbClr>
                  </a:outerShdw>
                </a:effectLst>
                <a:cs typeface="Times New Roman" pitchFamily="18" charset="0"/>
              </a:rPr>
              <a:t>st</a:t>
            </a:r>
            <a:r>
              <a:rPr lang="en-US" sz="3600" dirty="0">
                <a:solidFill>
                  <a:srgbClr val="FFFFCC"/>
                </a:solidFill>
                <a:effectLst>
                  <a:outerShdw blurRad="38100" dist="38100" dir="2700000" algn="tl">
                    <a:srgbClr val="000000">
                      <a:alpha val="43137"/>
                    </a:srgbClr>
                  </a:outerShdw>
                </a:effectLst>
                <a:cs typeface="Times New Roman" pitchFamily="18" charset="0"/>
              </a:rPr>
              <a:t> in next series</a:t>
            </a:r>
          </a:p>
          <a:p>
            <a:pPr algn="ctr" eaLnBrk="1" hangingPunct="1">
              <a:buFont typeface="Wingdings" pitchFamily="2" charset="2"/>
              <a:buNone/>
              <a:defRPr/>
            </a:pPr>
            <a:endParaRPr lang="en-US"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Seals: 1 2 3 4 5 6 </a:t>
            </a:r>
            <a:r>
              <a:rPr lang="en-US" b="1" dirty="0">
                <a:solidFill>
                  <a:srgbClr val="FFFF00"/>
                </a:solidFill>
                <a:effectLst>
                  <a:outerShdw blurRad="38100" dist="38100" dir="2700000" algn="tl">
                    <a:srgbClr val="000000">
                      <a:alpha val="43137"/>
                    </a:srgbClr>
                  </a:outerShdw>
                </a:effectLst>
                <a:cs typeface="Times New Roman" pitchFamily="18" charset="0"/>
              </a:rPr>
              <a:t>7 </a:t>
            </a:r>
            <a:endParaRPr lang="en-US" b="1" u="sng"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           Trumpets: </a:t>
            </a:r>
            <a:r>
              <a:rPr lang="en-US" b="1" dirty="0">
                <a:solidFill>
                  <a:srgbClr val="FFFF00"/>
                </a:solidFill>
                <a:effectLst>
                  <a:outerShdw blurRad="38100" dist="38100" dir="2700000" algn="tl">
                    <a:srgbClr val="000000">
                      <a:alpha val="43137"/>
                    </a:srgbClr>
                  </a:outerShdw>
                </a:effectLst>
                <a:cs typeface="Times New Roman" pitchFamily="18" charset="0"/>
              </a:rPr>
              <a:t>1</a:t>
            </a: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2 3 4 5 6 </a:t>
            </a:r>
            <a:r>
              <a:rPr lang="en-US" b="1" dirty="0">
                <a:solidFill>
                  <a:srgbClr val="FFFF00"/>
                </a:solidFill>
                <a:effectLst>
                  <a:outerShdw blurRad="38100" dist="38100" dir="2700000" algn="tl">
                    <a:srgbClr val="000000">
                      <a:alpha val="43137"/>
                    </a:srgbClr>
                  </a:outerShdw>
                </a:effectLst>
                <a:cs typeface="Times New Roman" pitchFamily="18" charset="0"/>
              </a:rPr>
              <a:t>7</a:t>
            </a:r>
            <a:endParaRPr lang="en-US" b="1" u="sng"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Bowls: </a:t>
            </a:r>
            <a:r>
              <a:rPr lang="en-US" b="1" dirty="0">
                <a:solidFill>
                  <a:srgbClr val="FFFF00"/>
                </a:solidFill>
                <a:effectLst>
                  <a:outerShdw blurRad="38100" dist="38100" dir="2700000" algn="tl">
                    <a:srgbClr val="000000">
                      <a:alpha val="43137"/>
                    </a:srgbClr>
                  </a:outerShdw>
                </a:effectLst>
                <a:cs typeface="Times New Roman" pitchFamily="18" charset="0"/>
              </a:rPr>
              <a:t>1</a:t>
            </a:r>
            <a:r>
              <a:rPr lang="en-US" dirty="0">
                <a:effectLst>
                  <a:outerShdw blurRad="38100" dist="38100" dir="2700000" algn="tl">
                    <a:srgbClr val="000000">
                      <a:alpha val="43137"/>
                    </a:srgbClr>
                  </a:outerShdw>
                </a:effectLst>
                <a:cs typeface="Times New Roman" pitchFamily="18" charset="0"/>
              </a:rPr>
              <a:t> 2 3 4 5 6 7</a:t>
            </a:r>
            <a:r>
              <a:rPr lang="en-US" dirty="0">
                <a:effectLst>
                  <a:outerShdw blurRad="38100" dist="38100" dir="2700000" algn="tl">
                    <a:srgbClr val="000000">
                      <a:alpha val="43137"/>
                    </a:srgbClr>
                  </a:outerShdw>
                </a:effectLst>
              </a:rPr>
              <a:t> </a:t>
            </a:r>
          </a:p>
        </p:txBody>
      </p:sp>
      <p:pic>
        <p:nvPicPr>
          <p:cNvPr id="2" name="Picture 1">
            <a:extLst>
              <a:ext uri="{FF2B5EF4-FFF2-40B4-BE49-F238E27FC236}">
                <a16:creationId xmlns:a16="http://schemas.microsoft.com/office/drawing/2014/main" id="{7D32B1D0-FE3F-4748-A3CE-794E4CE857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0314" y="4724400"/>
            <a:ext cx="2203373" cy="1828800"/>
          </a:xfrm>
          <a:prstGeom prst="roundRect">
            <a:avLst/>
          </a:prstGeom>
          <a:scene3d>
            <a:camera prst="orthographicFront"/>
            <a:lightRig rig="threePt" dir="t"/>
          </a:scene3d>
          <a:sp3d>
            <a:bevelT w="114300" prst="artDeco"/>
          </a:sp3d>
        </p:spPr>
      </p:pic>
    </p:spTree>
    <p:extLst>
      <p:ext uri="{BB962C8B-B14F-4D97-AF65-F5344CB8AC3E}">
        <p14:creationId xmlns:p14="http://schemas.microsoft.com/office/powerpoint/2010/main" val="428521623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5</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10162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400175" y="209550"/>
            <a:ext cx="6343650"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6. 5</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(Rev. 9:1-12)</a:t>
            </a:r>
          </a:p>
        </p:txBody>
      </p:sp>
      <p:sp>
        <p:nvSpPr>
          <p:cNvPr id="77827" name="Content Placeholder 2"/>
          <p:cNvSpPr>
            <a:spLocks noGrp="1"/>
          </p:cNvSpPr>
          <p:nvPr>
            <p:ph idx="1"/>
          </p:nvPr>
        </p:nvSpPr>
        <p:spPr>
          <a:xfrm>
            <a:off x="1467345" y="1371600"/>
            <a:ext cx="6209311" cy="5105400"/>
          </a:xfrm>
        </p:spPr>
        <p:txBody>
          <a:bodyPr/>
          <a:lstStyle/>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Discharging angel (9:1)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Angel opens the abyss (9:2)</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Demons emerge from the abyss (9:3) </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activity (9:4-6)</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description (9:7-10)</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leader (9:11)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Remaining trumpets (9:12)</a:t>
            </a:r>
          </a:p>
        </p:txBody>
      </p:sp>
      <p:pic>
        <p:nvPicPr>
          <p:cNvPr id="5" name="Picture 4" descr="Image result for the seven trumpets">
            <a:extLst>
              <a:ext uri="{FF2B5EF4-FFF2-40B4-BE49-F238E27FC236}">
                <a16:creationId xmlns:a16="http://schemas.microsoft.com/office/drawing/2014/main" id="{FC53BD29-372D-4AC5-BE68-6D4A4C626E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88CB65AC-A8EB-4668-B999-A42984B544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55369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400175" y="209550"/>
            <a:ext cx="6343650"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6. 5</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(Rev. 9:1-12)</a:t>
            </a:r>
          </a:p>
        </p:txBody>
      </p:sp>
      <p:sp>
        <p:nvSpPr>
          <p:cNvPr id="77827" name="Content Placeholder 2"/>
          <p:cNvSpPr>
            <a:spLocks noGrp="1"/>
          </p:cNvSpPr>
          <p:nvPr>
            <p:ph idx="1"/>
          </p:nvPr>
        </p:nvSpPr>
        <p:spPr>
          <a:xfrm>
            <a:off x="1467345" y="1371600"/>
            <a:ext cx="6209311" cy="5105400"/>
          </a:xfrm>
        </p:spPr>
        <p:txBody>
          <a:bodyPr/>
          <a:lstStyle/>
          <a:p>
            <a:pPr marL="461963" indent="-461963" eaLnBrk="1" hangingPunct="1">
              <a:spcBef>
                <a:spcPts val="0"/>
              </a:spcBef>
              <a:spcAft>
                <a:spcPts val="18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Discharging angel (9:1)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Angel opens the abyss (9:2)</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Demons emerge from the abyss (9:3) </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activity (9:4-6)</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description (9:7-10)</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leader (9:11)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Remaining trumpets (9:12)</a:t>
            </a:r>
          </a:p>
        </p:txBody>
      </p:sp>
      <p:pic>
        <p:nvPicPr>
          <p:cNvPr id="5" name="Picture 4" descr="Image result for the seven trumpets">
            <a:extLst>
              <a:ext uri="{FF2B5EF4-FFF2-40B4-BE49-F238E27FC236}">
                <a16:creationId xmlns:a16="http://schemas.microsoft.com/office/drawing/2014/main" id="{FC53BD29-372D-4AC5-BE68-6D4A4C626E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88CB65AC-A8EB-4668-B999-A42984B544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99846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400175" y="209550"/>
            <a:ext cx="6343650"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6. 5</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(Rev. 9:1-12)</a:t>
            </a:r>
          </a:p>
        </p:txBody>
      </p:sp>
      <p:sp>
        <p:nvSpPr>
          <p:cNvPr id="77827" name="Content Placeholder 2"/>
          <p:cNvSpPr>
            <a:spLocks noGrp="1"/>
          </p:cNvSpPr>
          <p:nvPr>
            <p:ph idx="1"/>
          </p:nvPr>
        </p:nvSpPr>
        <p:spPr>
          <a:xfrm>
            <a:off x="1467345" y="1371600"/>
            <a:ext cx="6209311" cy="5105400"/>
          </a:xfrm>
        </p:spPr>
        <p:txBody>
          <a:bodyPr/>
          <a:lstStyle/>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Discharging angel (9:1)</a:t>
            </a:r>
          </a:p>
          <a:p>
            <a:pPr marL="461963" indent="-461963" eaLnBrk="1" hangingPunct="1">
              <a:spcBef>
                <a:spcPts val="0"/>
              </a:spcBef>
              <a:spcAft>
                <a:spcPts val="18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Angel opens the abyss (9:2)</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Demons emerge from the abyss (9:3) </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activity (9:4-6)</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description (9:7-10)</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leader (9:11)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Remaining trumpets (9:12)</a:t>
            </a:r>
          </a:p>
        </p:txBody>
      </p:sp>
      <p:pic>
        <p:nvPicPr>
          <p:cNvPr id="5" name="Picture 4" descr="Image result for the seven trumpets">
            <a:extLst>
              <a:ext uri="{FF2B5EF4-FFF2-40B4-BE49-F238E27FC236}">
                <a16:creationId xmlns:a16="http://schemas.microsoft.com/office/drawing/2014/main" id="{FC53BD29-372D-4AC5-BE68-6D4A4C626E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88CB65AC-A8EB-4668-B999-A42984B544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60512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400175" y="209550"/>
            <a:ext cx="6343650"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6. 5</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(Rev. 9:1-12)</a:t>
            </a:r>
          </a:p>
        </p:txBody>
      </p:sp>
      <p:sp>
        <p:nvSpPr>
          <p:cNvPr id="77827" name="Content Placeholder 2"/>
          <p:cNvSpPr>
            <a:spLocks noGrp="1"/>
          </p:cNvSpPr>
          <p:nvPr>
            <p:ph idx="1"/>
          </p:nvPr>
        </p:nvSpPr>
        <p:spPr>
          <a:xfrm>
            <a:off x="1467345" y="1371600"/>
            <a:ext cx="6209311" cy="5105400"/>
          </a:xfrm>
        </p:spPr>
        <p:txBody>
          <a:bodyPr/>
          <a:lstStyle/>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Discharging angel (9:1)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Angel opens the abyss (9:2)</a:t>
            </a:r>
          </a:p>
          <a:p>
            <a:pPr marL="461963" indent="-461963" eaLnBrk="1" hangingPunct="1">
              <a:spcBef>
                <a:spcPts val="0"/>
              </a:spcBef>
              <a:spcAft>
                <a:spcPts val="18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Demons emerge from the abyss (9:3) </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activity (9:4-6)</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description (9:7-10)</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leader (9:11)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Remaining trumpets (9:12)</a:t>
            </a:r>
          </a:p>
        </p:txBody>
      </p:sp>
      <p:pic>
        <p:nvPicPr>
          <p:cNvPr id="5" name="Picture 4" descr="Image result for the seven trumpets">
            <a:extLst>
              <a:ext uri="{FF2B5EF4-FFF2-40B4-BE49-F238E27FC236}">
                <a16:creationId xmlns:a16="http://schemas.microsoft.com/office/drawing/2014/main" id="{FC53BD29-372D-4AC5-BE68-6D4A4C626E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88CB65AC-A8EB-4668-B999-A42984B544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86963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F8C92A1F-41FF-4175-967F-66940FA48DE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739C781B-48FA-42E0-A53A-021AB1C905EE}"/>
              </a:ext>
            </a:extLst>
          </p:cNvPr>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Genesis 3:15</a:t>
            </a:r>
          </a:p>
          <a:p>
            <a:pPr algn="just" eaLnBrk="1" hangingPunct="1">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08CFD4FE-9E3D-4801-AAFD-2406960B89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2512" y="3048000"/>
            <a:ext cx="1458976" cy="1828800"/>
          </a:xfrm>
          <a:prstGeom prst="rect">
            <a:avLst/>
          </a:prstGeom>
          <a:ln>
            <a:solidFill>
              <a:schemeClr val="tx1"/>
            </a:solidFill>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53192C-824F-4A0D-969C-65D84414328F}"/>
              </a:ext>
            </a:extLst>
          </p:cNvPr>
          <p:cNvPicPr>
            <a:picLocks noChangeAspect="1"/>
          </p:cNvPicPr>
          <p:nvPr/>
        </p:nvPicPr>
        <p:blipFill>
          <a:blip r:embed="rId2"/>
          <a:stretch>
            <a:fillRect/>
          </a:stretch>
        </p:blipFill>
        <p:spPr>
          <a:xfrm>
            <a:off x="152017" y="130778"/>
            <a:ext cx="8839966" cy="6596444"/>
          </a:xfrm>
          <a:prstGeom prst="rect">
            <a:avLst/>
          </a:prstGeom>
        </p:spPr>
      </p:pic>
    </p:spTree>
    <p:extLst>
      <p:ext uri="{BB962C8B-B14F-4D97-AF65-F5344CB8AC3E}">
        <p14:creationId xmlns:p14="http://schemas.microsoft.com/office/powerpoint/2010/main" val="13117119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400175" y="209550"/>
            <a:ext cx="6343650"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6. 5</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(Rev. 9:1-12)</a:t>
            </a:r>
          </a:p>
        </p:txBody>
      </p:sp>
      <p:sp>
        <p:nvSpPr>
          <p:cNvPr id="77827" name="Content Placeholder 2"/>
          <p:cNvSpPr>
            <a:spLocks noGrp="1"/>
          </p:cNvSpPr>
          <p:nvPr>
            <p:ph idx="1"/>
          </p:nvPr>
        </p:nvSpPr>
        <p:spPr>
          <a:xfrm>
            <a:off x="1467345" y="1371600"/>
            <a:ext cx="6209311" cy="5105400"/>
          </a:xfrm>
        </p:spPr>
        <p:txBody>
          <a:bodyPr/>
          <a:lstStyle/>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Discharging angel (9:1)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Angel opens the abyss (9:2)</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Demons emerge from the abyss (9:3) </a:t>
            </a:r>
          </a:p>
          <a:p>
            <a:pPr marL="461963" indent="-461963" eaLnBrk="1" hangingPunct="1">
              <a:spcBef>
                <a:spcPts val="0"/>
              </a:spcBef>
              <a:spcAft>
                <a:spcPts val="18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Demonic activity (9:4-6)</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description (9:7-10)</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leader (9:11)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Remaining trumpets (9:12)</a:t>
            </a:r>
          </a:p>
        </p:txBody>
      </p:sp>
      <p:pic>
        <p:nvPicPr>
          <p:cNvPr id="5" name="Picture 4" descr="Image result for the seven trumpets">
            <a:extLst>
              <a:ext uri="{FF2B5EF4-FFF2-40B4-BE49-F238E27FC236}">
                <a16:creationId xmlns:a16="http://schemas.microsoft.com/office/drawing/2014/main" id="{FC53BD29-372D-4AC5-BE68-6D4A4C626E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88CB65AC-A8EB-4668-B999-A42984B544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2828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a:t>
            </a:r>
            <a:r>
              <a:rPr lang="en-US" altLang="en-US" sz="4000">
                <a:effectLst>
                  <a:outerShdw blurRad="38100" dist="38100" dir="2700000" algn="tl">
                    <a:srgbClr val="000000">
                      <a:alpha val="43137"/>
                    </a:srgbClr>
                  </a:outerShdw>
                </a:effectLst>
                <a:cs typeface="Calibri" panose="020F0502020204030204" pitchFamily="34" charset="0"/>
              </a:rPr>
              <a:t>6)</a:t>
            </a:r>
            <a:endParaRPr lang="en-US" altLang="en-US" sz="4000" dirty="0">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1376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400175" y="209550"/>
            <a:ext cx="6343650"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6. 5</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(Rev. 9:1-12)</a:t>
            </a:r>
          </a:p>
        </p:txBody>
      </p:sp>
      <p:sp>
        <p:nvSpPr>
          <p:cNvPr id="77827" name="Content Placeholder 2"/>
          <p:cNvSpPr>
            <a:spLocks noGrp="1"/>
          </p:cNvSpPr>
          <p:nvPr>
            <p:ph idx="1"/>
          </p:nvPr>
        </p:nvSpPr>
        <p:spPr>
          <a:xfrm>
            <a:off x="1467345" y="1371600"/>
            <a:ext cx="6209311" cy="5105400"/>
          </a:xfrm>
        </p:spPr>
        <p:txBody>
          <a:bodyPr/>
          <a:lstStyle/>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Discharging angel (9:1)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Angel opens the abyss (9:2)</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Demons emerge from the abyss (9:3) </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activity (9:4-6)</a:t>
            </a:r>
          </a:p>
          <a:p>
            <a:pPr marL="461963" indent="-461963" eaLnBrk="1" hangingPunct="1">
              <a:spcBef>
                <a:spcPts val="0"/>
              </a:spcBef>
              <a:spcAft>
                <a:spcPts val="18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Demonic description (9:7-10)</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leader (9:11)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Remaining trumpets (9:12)</a:t>
            </a:r>
          </a:p>
        </p:txBody>
      </p:sp>
      <p:pic>
        <p:nvPicPr>
          <p:cNvPr id="5" name="Picture 4" descr="Image result for the seven trumpets">
            <a:extLst>
              <a:ext uri="{FF2B5EF4-FFF2-40B4-BE49-F238E27FC236}">
                <a16:creationId xmlns:a16="http://schemas.microsoft.com/office/drawing/2014/main" id="{FC53BD29-372D-4AC5-BE68-6D4A4C626E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88CB65AC-A8EB-4668-B999-A42984B544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31321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400175" y="209550"/>
            <a:ext cx="6343650"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6. 5</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(Rev. 9:1-12)</a:t>
            </a:r>
          </a:p>
        </p:txBody>
      </p:sp>
      <p:sp>
        <p:nvSpPr>
          <p:cNvPr id="77827" name="Content Placeholder 2"/>
          <p:cNvSpPr>
            <a:spLocks noGrp="1"/>
          </p:cNvSpPr>
          <p:nvPr>
            <p:ph idx="1"/>
          </p:nvPr>
        </p:nvSpPr>
        <p:spPr>
          <a:xfrm>
            <a:off x="1467345" y="1371600"/>
            <a:ext cx="6209311" cy="5105400"/>
          </a:xfrm>
        </p:spPr>
        <p:txBody>
          <a:bodyPr/>
          <a:lstStyle/>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Discharging angel (9:1)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Angel opens the abyss (9:2)</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Demons emerge from the abyss (9:3) </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activity (9:4-6)</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description (9:7-10)</a:t>
            </a:r>
          </a:p>
          <a:p>
            <a:pPr marL="461963" indent="-461963" eaLnBrk="1" hangingPunct="1">
              <a:spcBef>
                <a:spcPts val="0"/>
              </a:spcBef>
              <a:spcAft>
                <a:spcPts val="18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Demonic leader (9:11)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Remaining trumpets (9:12)</a:t>
            </a:r>
          </a:p>
        </p:txBody>
      </p:sp>
      <p:pic>
        <p:nvPicPr>
          <p:cNvPr id="5" name="Picture 4" descr="Image result for the seven trumpets">
            <a:extLst>
              <a:ext uri="{FF2B5EF4-FFF2-40B4-BE49-F238E27FC236}">
                <a16:creationId xmlns:a16="http://schemas.microsoft.com/office/drawing/2014/main" id="{FC53BD29-372D-4AC5-BE68-6D4A4C626E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88CB65AC-A8EB-4668-B999-A42984B544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01969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400175" y="209550"/>
            <a:ext cx="6343650"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6. 5</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(Rev. 9:1-12)</a:t>
            </a:r>
          </a:p>
        </p:txBody>
      </p:sp>
      <p:sp>
        <p:nvSpPr>
          <p:cNvPr id="77827" name="Content Placeholder 2"/>
          <p:cNvSpPr>
            <a:spLocks noGrp="1"/>
          </p:cNvSpPr>
          <p:nvPr>
            <p:ph idx="1"/>
          </p:nvPr>
        </p:nvSpPr>
        <p:spPr>
          <a:xfrm>
            <a:off x="1467345" y="1371600"/>
            <a:ext cx="6209311" cy="5105400"/>
          </a:xfrm>
        </p:spPr>
        <p:txBody>
          <a:bodyPr/>
          <a:lstStyle/>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Discharging angel (9:1)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Angel opens the abyss (9:2)</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Demons emerge from the abyss (9:3) </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activity (9:4-6)</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description (9:7-10)</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leader (9:11)</a:t>
            </a:r>
          </a:p>
          <a:p>
            <a:pPr marL="461963" indent="-461963" eaLnBrk="1" hangingPunct="1">
              <a:spcBef>
                <a:spcPts val="0"/>
              </a:spcBef>
              <a:spcAft>
                <a:spcPts val="18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Remaining trumpets (9:12)</a:t>
            </a:r>
          </a:p>
        </p:txBody>
      </p:sp>
      <p:pic>
        <p:nvPicPr>
          <p:cNvPr id="5" name="Picture 4" descr="Image result for the seven trumpets">
            <a:extLst>
              <a:ext uri="{FF2B5EF4-FFF2-40B4-BE49-F238E27FC236}">
                <a16:creationId xmlns:a16="http://schemas.microsoft.com/office/drawing/2014/main" id="{FC53BD29-372D-4AC5-BE68-6D4A4C626E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88CB65AC-A8EB-4668-B999-A42984B544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09218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1B2AE40-6A08-44A7-8BB5-736F2230B7B2}"/>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Recapitulation</a:t>
            </a:r>
          </a:p>
        </p:txBody>
      </p:sp>
      <p:sp>
        <p:nvSpPr>
          <p:cNvPr id="4099" name="Rectangle 3">
            <a:extLst>
              <a:ext uri="{FF2B5EF4-FFF2-40B4-BE49-F238E27FC236}">
                <a16:creationId xmlns:a16="http://schemas.microsoft.com/office/drawing/2014/main" id="{6A04EE17-6256-40E9-B177-97FF5FFDBFE7}"/>
              </a:ext>
            </a:extLst>
          </p:cNvPr>
          <p:cNvSpPr>
            <a:spLocks noGrp="1" noChangeArrowheads="1"/>
          </p:cNvSpPr>
          <p:nvPr>
            <p:ph type="body" idx="1"/>
          </p:nvPr>
        </p:nvSpPr>
        <p:spPr>
          <a:xfrm>
            <a:off x="838200" y="1600201"/>
            <a:ext cx="7620000" cy="3200400"/>
          </a:xfrm>
        </p:spPr>
        <p:txBody>
          <a:bodyPr/>
          <a:lstStyle/>
          <a:p>
            <a:pPr marL="0" indent="0" algn="ctr" eaLnBrk="1" hangingPunct="1">
              <a:buFont typeface="Wingdings" pitchFamily="2" charset="2"/>
              <a:buNone/>
              <a:defRPr/>
            </a:pPr>
            <a:r>
              <a:rPr lang="en-US" sz="3600" dirty="0">
                <a:solidFill>
                  <a:srgbClr val="FFFFCC"/>
                </a:solidFill>
                <a:effectLst>
                  <a:outerShdw blurRad="38100" dist="38100" dir="2700000" algn="tl">
                    <a:srgbClr val="000000">
                      <a:alpha val="43137"/>
                    </a:srgbClr>
                  </a:outerShdw>
                </a:effectLst>
                <a:cs typeface="Calibri" panose="020F0502020204030204" pitchFamily="34" charset="0"/>
              </a:rPr>
              <a:t>View that judgments overlap</a:t>
            </a:r>
          </a:p>
          <a:p>
            <a:pPr algn="ctr" eaLnBrk="1" hangingPunct="1">
              <a:buFont typeface="Wingdings" pitchFamily="2" charset="2"/>
              <a:buNone/>
              <a:defRPr/>
            </a:pPr>
            <a:endParaRPr lang="en-US" sz="1600" dirty="0">
              <a:solidFill>
                <a:srgbClr val="FFFF00"/>
              </a:solidFill>
              <a:effectLst>
                <a:outerShdw blurRad="38100" dist="38100" dir="2700000" algn="tl">
                  <a:srgbClr val="000000">
                    <a:alpha val="43137"/>
                  </a:srgbClr>
                </a:outerShdw>
              </a:effectLst>
              <a:cs typeface="Times New Roman" pitchFamily="18" charset="0"/>
            </a:endParaRPr>
          </a:p>
          <a:p>
            <a:pPr marL="3657600" lvl="3" indent="-2286000" eaLnBrk="1" hangingPunct="1">
              <a:buNone/>
              <a:defRPr/>
            </a:pPr>
            <a:r>
              <a:rPr lang="en-US" sz="3600" dirty="0">
                <a:effectLst>
                  <a:outerShdw blurRad="38100" dist="38100" dir="2700000" algn="tl">
                    <a:srgbClr val="000000">
                      <a:alpha val="43137"/>
                    </a:srgbClr>
                  </a:outerShdw>
                </a:effectLst>
                <a:cs typeface="Times New Roman" pitchFamily="18" charset="0"/>
              </a:rPr>
              <a:t>Seals:	1 2 3 4 5 6 7</a:t>
            </a:r>
            <a:r>
              <a:rPr lang="en-US" sz="3600" b="1" dirty="0">
                <a:effectLst>
                  <a:outerShdw blurRad="38100" dist="38100" dir="2700000" algn="tl">
                    <a:srgbClr val="000000">
                      <a:alpha val="43137"/>
                    </a:srgbClr>
                  </a:outerShdw>
                </a:effectLst>
                <a:cs typeface="Times New Roman" pitchFamily="18" charset="0"/>
              </a:rPr>
              <a:t> </a:t>
            </a:r>
            <a:endParaRPr lang="en-US" sz="3600" b="1" u="sng" dirty="0">
              <a:effectLst>
                <a:outerShdw blurRad="38100" dist="38100" dir="2700000" algn="tl">
                  <a:srgbClr val="000000">
                    <a:alpha val="43137"/>
                  </a:srgbClr>
                </a:outerShdw>
              </a:effectLst>
              <a:cs typeface="Times New Roman" pitchFamily="18" charset="0"/>
            </a:endParaRPr>
          </a:p>
          <a:p>
            <a:pPr marL="3657600" lvl="3" indent="-2286000" eaLnBrk="1" hangingPunct="1">
              <a:buNone/>
              <a:defRPr/>
            </a:pPr>
            <a:r>
              <a:rPr lang="en-US" sz="3600" dirty="0">
                <a:effectLst>
                  <a:outerShdw blurRad="38100" dist="38100" dir="2700000" algn="tl">
                    <a:srgbClr val="000000">
                      <a:alpha val="43137"/>
                    </a:srgbClr>
                  </a:outerShdw>
                </a:effectLst>
                <a:cs typeface="Times New Roman" pitchFamily="18" charset="0"/>
              </a:rPr>
              <a:t>Trumpets:	1</a:t>
            </a:r>
            <a:r>
              <a:rPr lang="en-US" sz="3600" b="1" dirty="0">
                <a:effectLst>
                  <a:outerShdw blurRad="38100" dist="38100" dir="2700000" algn="tl">
                    <a:srgbClr val="000000">
                      <a:alpha val="43137"/>
                    </a:srgbClr>
                  </a:outerShdw>
                </a:effectLst>
                <a:cs typeface="Times New Roman" pitchFamily="18" charset="0"/>
              </a:rPr>
              <a:t> </a:t>
            </a:r>
            <a:r>
              <a:rPr lang="en-US" sz="3600" dirty="0">
                <a:effectLst>
                  <a:outerShdw blurRad="38100" dist="38100" dir="2700000" algn="tl">
                    <a:srgbClr val="000000">
                      <a:alpha val="43137"/>
                    </a:srgbClr>
                  </a:outerShdw>
                </a:effectLst>
                <a:cs typeface="Times New Roman" pitchFamily="18" charset="0"/>
              </a:rPr>
              <a:t>2 3 4 5 6 7</a:t>
            </a:r>
            <a:endParaRPr lang="en-US" sz="3600" u="sng" dirty="0">
              <a:effectLst>
                <a:outerShdw blurRad="38100" dist="38100" dir="2700000" algn="tl">
                  <a:srgbClr val="000000">
                    <a:alpha val="43137"/>
                  </a:srgbClr>
                </a:outerShdw>
              </a:effectLst>
              <a:cs typeface="Times New Roman" pitchFamily="18" charset="0"/>
            </a:endParaRPr>
          </a:p>
          <a:p>
            <a:pPr marL="3657600" lvl="3" indent="-2286000" eaLnBrk="1" hangingPunct="1">
              <a:buNone/>
              <a:defRPr/>
            </a:pPr>
            <a:r>
              <a:rPr lang="en-US" sz="3600" dirty="0">
                <a:effectLst>
                  <a:outerShdw blurRad="38100" dist="38100" dir="2700000" algn="tl">
                    <a:srgbClr val="000000">
                      <a:alpha val="43137"/>
                    </a:srgbClr>
                  </a:outerShdw>
                </a:effectLst>
                <a:cs typeface="Times New Roman" pitchFamily="18" charset="0"/>
              </a:rPr>
              <a:t>Bowls:	1 2 3 4 5 6 7</a:t>
            </a:r>
            <a:r>
              <a:rPr lang="en-US" sz="36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5164913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0F23B93-C82B-465B-9FA4-28464250B0ED}"/>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Telescoping</a:t>
            </a:r>
          </a:p>
        </p:txBody>
      </p:sp>
      <p:sp>
        <p:nvSpPr>
          <p:cNvPr id="5123" name="Rectangle 3">
            <a:extLst>
              <a:ext uri="{FF2B5EF4-FFF2-40B4-BE49-F238E27FC236}">
                <a16:creationId xmlns:a16="http://schemas.microsoft.com/office/drawing/2014/main" id="{C977EBDF-18A7-4225-9116-0F3D90BFA17D}"/>
              </a:ext>
            </a:extLst>
          </p:cNvPr>
          <p:cNvSpPr>
            <a:spLocks noGrp="1" noChangeArrowheads="1"/>
          </p:cNvSpPr>
          <p:nvPr>
            <p:ph type="body" idx="1"/>
          </p:nvPr>
        </p:nvSpPr>
        <p:spPr>
          <a:xfrm>
            <a:off x="685800" y="1600201"/>
            <a:ext cx="7772400" cy="3124200"/>
          </a:xfrm>
        </p:spPr>
        <p:txBody>
          <a:bodyPr/>
          <a:lstStyle/>
          <a:p>
            <a:pPr marL="0" indent="0" algn="ctr" eaLnBrk="1" hangingPunct="1">
              <a:buFont typeface="Wingdings" pitchFamily="2" charset="2"/>
              <a:buNone/>
              <a:defRPr/>
            </a:pPr>
            <a:r>
              <a:rPr lang="en-US" sz="3600" dirty="0">
                <a:solidFill>
                  <a:srgbClr val="FFFFCC"/>
                </a:solidFill>
                <a:effectLst>
                  <a:outerShdw blurRad="38100" dist="38100" dir="2700000" algn="tl">
                    <a:srgbClr val="000000">
                      <a:alpha val="43137"/>
                    </a:srgbClr>
                  </a:outerShdw>
                </a:effectLst>
                <a:cs typeface="Times New Roman" pitchFamily="18" charset="0"/>
              </a:rPr>
              <a:t>7</a:t>
            </a:r>
            <a:r>
              <a:rPr lang="en-US" sz="3600" baseline="30000" dirty="0">
                <a:solidFill>
                  <a:srgbClr val="FFFFCC"/>
                </a:solidFill>
                <a:effectLst>
                  <a:outerShdw blurRad="38100" dist="38100" dir="2700000" algn="tl">
                    <a:srgbClr val="000000">
                      <a:alpha val="43137"/>
                    </a:srgbClr>
                  </a:outerShdw>
                </a:effectLst>
                <a:cs typeface="Times New Roman" pitchFamily="18" charset="0"/>
              </a:rPr>
              <a:t>th</a:t>
            </a:r>
            <a:r>
              <a:rPr lang="en-US" sz="3600" dirty="0">
                <a:solidFill>
                  <a:srgbClr val="FFFFCC"/>
                </a:solidFill>
                <a:effectLst>
                  <a:outerShdw blurRad="38100" dist="38100" dir="2700000" algn="tl">
                    <a:srgbClr val="000000">
                      <a:alpha val="43137"/>
                    </a:srgbClr>
                  </a:outerShdw>
                </a:effectLst>
                <a:cs typeface="Times New Roman" pitchFamily="18" charset="0"/>
              </a:rPr>
              <a:t> judgment releases 1</a:t>
            </a:r>
            <a:r>
              <a:rPr lang="en-US" sz="3600" baseline="30000" dirty="0">
                <a:solidFill>
                  <a:srgbClr val="FFFFCC"/>
                </a:solidFill>
                <a:effectLst>
                  <a:outerShdw blurRad="38100" dist="38100" dir="2700000" algn="tl">
                    <a:srgbClr val="000000">
                      <a:alpha val="43137"/>
                    </a:srgbClr>
                  </a:outerShdw>
                </a:effectLst>
                <a:cs typeface="Times New Roman" pitchFamily="18" charset="0"/>
              </a:rPr>
              <a:t>st</a:t>
            </a:r>
            <a:r>
              <a:rPr lang="en-US" sz="3600" dirty="0">
                <a:solidFill>
                  <a:srgbClr val="FFFFCC"/>
                </a:solidFill>
                <a:effectLst>
                  <a:outerShdw blurRad="38100" dist="38100" dir="2700000" algn="tl">
                    <a:srgbClr val="000000">
                      <a:alpha val="43137"/>
                    </a:srgbClr>
                  </a:outerShdw>
                </a:effectLst>
                <a:cs typeface="Times New Roman" pitchFamily="18" charset="0"/>
              </a:rPr>
              <a:t> in next series</a:t>
            </a:r>
          </a:p>
          <a:p>
            <a:pPr algn="ctr" eaLnBrk="1" hangingPunct="1">
              <a:buFont typeface="Wingdings" pitchFamily="2" charset="2"/>
              <a:buNone/>
              <a:defRPr/>
            </a:pPr>
            <a:endParaRPr lang="en-US"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Seals: 1 2 3 4 5 6 </a:t>
            </a:r>
            <a:r>
              <a:rPr lang="en-US" b="1" dirty="0">
                <a:solidFill>
                  <a:srgbClr val="FFFFCC"/>
                </a:solidFill>
                <a:effectLst>
                  <a:outerShdw blurRad="38100" dist="38100" dir="2700000" algn="tl">
                    <a:srgbClr val="000000">
                      <a:alpha val="43137"/>
                    </a:srgbClr>
                  </a:outerShdw>
                </a:effectLst>
                <a:cs typeface="Times New Roman" pitchFamily="18" charset="0"/>
              </a:rPr>
              <a:t>7</a:t>
            </a:r>
            <a:r>
              <a:rPr lang="en-US" b="1" dirty="0">
                <a:solidFill>
                  <a:srgbClr val="FFFF00"/>
                </a:solidFill>
                <a:effectLst>
                  <a:outerShdw blurRad="38100" dist="38100" dir="2700000" algn="tl">
                    <a:srgbClr val="000000">
                      <a:alpha val="43137"/>
                    </a:srgbClr>
                  </a:outerShdw>
                </a:effectLst>
                <a:cs typeface="Times New Roman" pitchFamily="18" charset="0"/>
              </a:rPr>
              <a:t> </a:t>
            </a:r>
            <a:endParaRPr lang="en-US" b="1" u="sng"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           Trumpets: </a:t>
            </a:r>
            <a:r>
              <a:rPr lang="en-US" b="1" dirty="0">
                <a:solidFill>
                  <a:srgbClr val="FFFFCC"/>
                </a:solidFill>
                <a:effectLst>
                  <a:outerShdw blurRad="38100" dist="38100" dir="2700000" algn="tl">
                    <a:srgbClr val="000000">
                      <a:alpha val="43137"/>
                    </a:srgbClr>
                  </a:outerShdw>
                </a:effectLst>
                <a:cs typeface="Times New Roman" pitchFamily="18" charset="0"/>
              </a:rPr>
              <a:t>1</a:t>
            </a: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2 3 4 5 6 </a:t>
            </a:r>
            <a:r>
              <a:rPr lang="en-US" b="1" dirty="0">
                <a:solidFill>
                  <a:srgbClr val="FFFFCC"/>
                </a:solidFill>
                <a:effectLst>
                  <a:outerShdw blurRad="38100" dist="38100" dir="2700000" algn="tl">
                    <a:srgbClr val="000000">
                      <a:alpha val="43137"/>
                    </a:srgbClr>
                  </a:outerShdw>
                </a:effectLst>
                <a:cs typeface="Times New Roman" pitchFamily="18" charset="0"/>
              </a:rPr>
              <a:t>7</a:t>
            </a:r>
          </a:p>
          <a:p>
            <a:pPr eaLnBrk="1" hangingPunct="1">
              <a:buFont typeface="Wingdings" pitchFamily="2" charset="2"/>
              <a:buNone/>
              <a:defRPr/>
            </a:pP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Bowls: </a:t>
            </a:r>
            <a:r>
              <a:rPr lang="en-US" b="1" dirty="0">
                <a:solidFill>
                  <a:srgbClr val="FFFFCC"/>
                </a:solidFill>
                <a:effectLst>
                  <a:outerShdw blurRad="38100" dist="38100" dir="2700000" algn="tl">
                    <a:srgbClr val="000000">
                      <a:alpha val="43137"/>
                    </a:srgbClr>
                  </a:outerShdw>
                </a:effectLst>
                <a:cs typeface="Times New Roman" pitchFamily="18" charset="0"/>
              </a:rPr>
              <a:t>1</a:t>
            </a:r>
            <a:r>
              <a:rPr lang="en-US" dirty="0">
                <a:effectLst>
                  <a:outerShdw blurRad="38100" dist="38100" dir="2700000" algn="tl">
                    <a:srgbClr val="000000">
                      <a:alpha val="43137"/>
                    </a:srgbClr>
                  </a:outerShdw>
                </a:effectLst>
                <a:cs typeface="Times New Roman" pitchFamily="18" charset="0"/>
              </a:rPr>
              <a:t> 2 3 4 5 6 7</a:t>
            </a:r>
            <a:r>
              <a:rPr lang="en-US" dirty="0">
                <a:effectLst>
                  <a:outerShdw blurRad="38100" dist="38100" dir="2700000" algn="tl">
                    <a:srgbClr val="000000">
                      <a:alpha val="43137"/>
                    </a:srgbClr>
                  </a:outerShdw>
                </a:effectLst>
              </a:rPr>
              <a:t> </a:t>
            </a:r>
          </a:p>
        </p:txBody>
      </p:sp>
      <p:pic>
        <p:nvPicPr>
          <p:cNvPr id="2" name="Picture 1">
            <a:extLst>
              <a:ext uri="{FF2B5EF4-FFF2-40B4-BE49-F238E27FC236}">
                <a16:creationId xmlns:a16="http://schemas.microsoft.com/office/drawing/2014/main" id="{7D32B1D0-FE3F-4748-A3CE-794E4CE857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0314" y="4724400"/>
            <a:ext cx="2203373" cy="1828800"/>
          </a:xfrm>
          <a:prstGeom prst="roundRect">
            <a:avLst/>
          </a:prstGeom>
          <a:scene3d>
            <a:camera prst="orthographicFront"/>
            <a:lightRig rig="threePt" dir="t"/>
          </a:scene3d>
          <a:sp3d>
            <a:bevelT w="114300" prst="artDeco"/>
          </a:sp3d>
        </p:spPr>
      </p:pic>
    </p:spTree>
    <p:extLst>
      <p:ext uri="{BB962C8B-B14F-4D97-AF65-F5344CB8AC3E}">
        <p14:creationId xmlns:p14="http://schemas.microsoft.com/office/powerpoint/2010/main" val="182390013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6</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35823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386EFB9-830F-4A11-9069-29F8D8401807}"/>
              </a:ext>
            </a:extLst>
          </p:cNvPr>
          <p:cNvGraphicFramePr>
            <a:graphicFrameLocks noGrp="1"/>
          </p:cNvGraphicFramePr>
          <p:nvPr>
            <p:ph/>
            <p:extLst>
              <p:ext uri="{D42A27DB-BD31-4B8C-83A1-F6EECF244321}">
                <p14:modId xmlns:p14="http://schemas.microsoft.com/office/powerpoint/2010/main" val="1319558459"/>
              </p:ext>
            </p:extLst>
          </p:nvPr>
        </p:nvGraphicFramePr>
        <p:xfrm>
          <a:off x="76200" y="1188720"/>
          <a:ext cx="8991600" cy="4267200"/>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3561167396"/>
                    </a:ext>
                  </a:extLst>
                </a:gridCol>
                <a:gridCol w="2997200">
                  <a:extLst>
                    <a:ext uri="{9D8B030D-6E8A-4147-A177-3AD203B41FA5}">
                      <a16:colId xmlns:a16="http://schemas.microsoft.com/office/drawing/2014/main" val="980899094"/>
                    </a:ext>
                  </a:extLst>
                </a:gridCol>
                <a:gridCol w="2997200">
                  <a:extLst>
                    <a:ext uri="{9D8B030D-6E8A-4147-A177-3AD203B41FA5}">
                      <a16:colId xmlns:a16="http://schemas.microsoft.com/office/drawing/2014/main" val="2934671267"/>
                    </a:ext>
                  </a:extLst>
                </a:gridCol>
              </a:tblGrid>
              <a:tr h="1524000">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Transitions</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Fifth Trumpet</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Sixth Trumpet</a:t>
                      </a:r>
                    </a:p>
                  </a:txBody>
                  <a:tcPr anchor="ctr"/>
                </a:tc>
                <a:extLst>
                  <a:ext uri="{0D108BD9-81ED-4DB2-BD59-A6C34878D82A}">
                    <a16:rowId xmlns:a16="http://schemas.microsoft.com/office/drawing/2014/main" val="2178549750"/>
                  </a:ext>
                </a:extLst>
              </a:tr>
              <a:tr h="914400">
                <a:tc>
                  <a:txBody>
                    <a:bodyPr/>
                    <a:lstStyle/>
                    <a:p>
                      <a:pPr marL="112713" indent="0" algn="l"/>
                      <a:r>
                        <a:rPr lang="en-US" sz="3600" b="1" dirty="0">
                          <a:latin typeface="Calibri" panose="020F0502020204030204" pitchFamily="34" charset="0"/>
                          <a:cs typeface="Calibri" panose="020F0502020204030204" pitchFamily="34" charset="0"/>
                        </a:rPr>
                        <a:t>Scripture:</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Rev. 9:1-12</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Rev. 9:13-21</a:t>
                      </a:r>
                    </a:p>
                  </a:txBody>
                  <a:tcPr anchor="ctr"/>
                </a:tc>
                <a:extLst>
                  <a:ext uri="{0D108BD9-81ED-4DB2-BD59-A6C34878D82A}">
                    <a16:rowId xmlns:a16="http://schemas.microsoft.com/office/drawing/2014/main" val="745773342"/>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Source:</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Abyss</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East</a:t>
                      </a:r>
                    </a:p>
                  </a:txBody>
                  <a:tcPr anchor="ctr"/>
                </a:tc>
                <a:extLst>
                  <a:ext uri="{0D108BD9-81ED-4DB2-BD59-A6C34878D82A}">
                    <a16:rowId xmlns:a16="http://schemas.microsoft.com/office/drawing/2014/main" val="1199476003"/>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Kind of army:</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Demonic</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Human</a:t>
                      </a:r>
                    </a:p>
                  </a:txBody>
                  <a:tcPr anchor="ctr"/>
                </a:tc>
                <a:extLst>
                  <a:ext uri="{0D108BD9-81ED-4DB2-BD59-A6C34878D82A}">
                    <a16:rowId xmlns:a16="http://schemas.microsoft.com/office/drawing/2014/main" val="2593988310"/>
                  </a:ext>
                </a:extLst>
              </a:tr>
            </a:tbl>
          </a:graphicData>
        </a:graphic>
      </p:graphicFrame>
    </p:spTree>
    <p:extLst>
      <p:ext uri="{BB962C8B-B14F-4D97-AF65-F5344CB8AC3E}">
        <p14:creationId xmlns:p14="http://schemas.microsoft.com/office/powerpoint/2010/main" val="196698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986088" y="209550"/>
            <a:ext cx="3171825" cy="11620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7. 6</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 9:13-21)</a:t>
            </a:r>
          </a:p>
        </p:txBody>
      </p:sp>
      <p:sp>
        <p:nvSpPr>
          <p:cNvPr id="77827" name="Content Placeholder 2"/>
          <p:cNvSpPr>
            <a:spLocks noGrp="1"/>
          </p:cNvSpPr>
          <p:nvPr>
            <p:ph idx="1"/>
          </p:nvPr>
        </p:nvSpPr>
        <p:spPr>
          <a:xfrm>
            <a:off x="1348811" y="1828800"/>
            <a:ext cx="6446378" cy="3443601"/>
          </a:xfrm>
        </p:spPr>
        <p:txBody>
          <a:bodyPr/>
          <a:lstStyle/>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 released (9:13-15)</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number (9:16)</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description (9:17) </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destruction (9:18-19)</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Humanity’s non-repentance (9:20-21)</a:t>
            </a:r>
          </a:p>
        </p:txBody>
      </p:sp>
      <p:pic>
        <p:nvPicPr>
          <p:cNvPr id="5" name="Picture 4" descr="Image result for the seven trumpets">
            <a:extLst>
              <a:ext uri="{FF2B5EF4-FFF2-40B4-BE49-F238E27FC236}">
                <a16:creationId xmlns:a16="http://schemas.microsoft.com/office/drawing/2014/main" id="{471FCBB1-A94D-4255-A873-68F12D4D2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222B6716-1F02-4D8A-9CE2-9F4B11B607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79724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986088" y="209550"/>
            <a:ext cx="3171825" cy="11620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7. 6</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 9:13-21)</a:t>
            </a:r>
          </a:p>
        </p:txBody>
      </p:sp>
      <p:sp>
        <p:nvSpPr>
          <p:cNvPr id="77827" name="Content Placeholder 2"/>
          <p:cNvSpPr>
            <a:spLocks noGrp="1"/>
          </p:cNvSpPr>
          <p:nvPr>
            <p:ph idx="1"/>
          </p:nvPr>
        </p:nvSpPr>
        <p:spPr>
          <a:xfrm>
            <a:off x="1348811" y="1828800"/>
            <a:ext cx="6446378" cy="3440311"/>
          </a:xfrm>
        </p:spPr>
        <p:txBody>
          <a:bodyPr/>
          <a:lstStyle/>
          <a:p>
            <a:pPr marL="557213" indent="-557213" eaLnBrk="1" hangingPunct="1">
              <a:spcBef>
                <a:spcPts val="0"/>
              </a:spcBef>
              <a:spcAft>
                <a:spcPts val="24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Army released (9:13-15)</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number (9:16)</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description (9:17) </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destruction (9:18-19)</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Humanity’s non-repentance (9:20-21)</a:t>
            </a:r>
          </a:p>
        </p:txBody>
      </p:sp>
      <p:pic>
        <p:nvPicPr>
          <p:cNvPr id="5" name="Picture 4" descr="Image result for the seven trumpets">
            <a:extLst>
              <a:ext uri="{FF2B5EF4-FFF2-40B4-BE49-F238E27FC236}">
                <a16:creationId xmlns:a16="http://schemas.microsoft.com/office/drawing/2014/main" id="{471FCBB1-A94D-4255-A873-68F12D4D2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222B6716-1F02-4D8A-9CE2-9F4B11B607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22077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44" y="569728"/>
            <a:ext cx="8937511" cy="5718544"/>
          </a:xfrm>
          <a:prstGeom prst="rect">
            <a:avLst/>
          </a:prstGeom>
        </p:spPr>
      </p:pic>
    </p:spTree>
    <p:extLst>
      <p:ext uri="{BB962C8B-B14F-4D97-AF65-F5344CB8AC3E}">
        <p14:creationId xmlns:p14="http://schemas.microsoft.com/office/powerpoint/2010/main" val="27117268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228124"/>
            <a:ext cx="8864352" cy="5486876"/>
          </a:xfrm>
          <a:prstGeom prst="rect">
            <a:avLst/>
          </a:prstGeom>
        </p:spPr>
      </p:pic>
    </p:spTree>
    <p:extLst>
      <p:ext uri="{BB962C8B-B14F-4D97-AF65-F5344CB8AC3E}">
        <p14:creationId xmlns:p14="http://schemas.microsoft.com/office/powerpoint/2010/main" val="63031834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64706241"/>
              </p:ext>
            </p:extLst>
          </p:nvPr>
        </p:nvGraphicFramePr>
        <p:xfrm>
          <a:off x="381000" y="260898"/>
          <a:ext cx="8382000" cy="6336204"/>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693548043"/>
                    </a:ext>
                  </a:extLst>
                </a:gridCol>
                <a:gridCol w="1524000">
                  <a:extLst>
                    <a:ext uri="{9D8B030D-6E8A-4147-A177-3AD203B41FA5}">
                      <a16:colId xmlns:a16="http://schemas.microsoft.com/office/drawing/2014/main" val="3074207953"/>
                    </a:ext>
                  </a:extLst>
                </a:gridCol>
                <a:gridCol w="2514600">
                  <a:extLst>
                    <a:ext uri="{9D8B030D-6E8A-4147-A177-3AD203B41FA5}">
                      <a16:colId xmlns:a16="http://schemas.microsoft.com/office/drawing/2014/main" val="2121096268"/>
                    </a:ext>
                  </a:extLst>
                </a:gridCol>
                <a:gridCol w="1981200">
                  <a:extLst>
                    <a:ext uri="{9D8B030D-6E8A-4147-A177-3AD203B41FA5}">
                      <a16:colId xmlns:a16="http://schemas.microsoft.com/office/drawing/2014/main" val="1144338633"/>
                    </a:ext>
                  </a:extLst>
                </a:gridCol>
              </a:tblGrid>
              <a:tr h="1364828">
                <a:tc gridSpan="4">
                  <a:txBody>
                    <a:bodyPr/>
                    <a:lstStyle/>
                    <a:p>
                      <a:pPr algn="ctr"/>
                      <a:r>
                        <a:rPr lang="en-US" altLang="en-US" sz="3600" b="0" kern="1200" noProof="0" dirty="0">
                          <a:solidFill>
                            <a:srgbClr val="00FFFF"/>
                          </a:solidFill>
                          <a:effectLst/>
                          <a:latin typeface="Calibri" panose="020F0502020204030204" pitchFamily="34" charset="0"/>
                          <a:ea typeface="+mj-ea"/>
                          <a:cs typeface="Calibri" panose="020F0502020204030204" pitchFamily="34" charset="0"/>
                        </a:rPr>
                        <a:t>Literal Geography in Revelation</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2400" b="0" i="1" kern="1200" noProof="0" dirty="0">
                          <a:solidFill>
                            <a:schemeClr val="tx1"/>
                          </a:solidFill>
                          <a:effectLst/>
                          <a:latin typeface="Calibri" panose="020F0502020204030204" pitchFamily="34" charset="0"/>
                          <a:ea typeface="+mn-ea"/>
                          <a:cs typeface="+mn-cs"/>
                        </a:rPr>
                        <a:t>Thomas, Revelation 8 to 22: An Exegetical Commentary, 206-207. </a:t>
                      </a:r>
                    </a:p>
                  </a:txBody>
                  <a:tcPr anchor="ctr"/>
                </a:tc>
                <a:tc hMerge="1">
                  <a:txBody>
                    <a:bodyPr/>
                    <a:lstStyle/>
                    <a:p>
                      <a:endParaRPr lang="en-US"/>
                    </a:p>
                  </a:txBody>
                  <a:tcPr/>
                </a:tc>
                <a:tc hMerge="1">
                  <a:txBody>
                    <a:bodyPr/>
                    <a:lstStyle/>
                    <a:p>
                      <a:endParaRPr lang="en-US" dirty="0"/>
                    </a:p>
                  </a:txBody>
                  <a:tcPr/>
                </a:tc>
                <a:tc hMerge="1">
                  <a:txBody>
                    <a:bodyPr/>
                    <a:lstStyle/>
                    <a:p>
                      <a:pPr algn="ctr"/>
                      <a:endParaRPr lang="en-US" sz="3400" dirty="0">
                        <a:solidFill>
                          <a:schemeClr val="tx2"/>
                        </a:solidFill>
                        <a:latin typeface="Calibri" panose="020F0502020204030204" pitchFamily="34" charset="0"/>
                        <a:ea typeface="+mj-ea"/>
                        <a:cs typeface="Calibri" panose="020F0502020204030204" pitchFamily="34" charset="0"/>
                      </a:endParaRPr>
                    </a:p>
                  </a:txBody>
                  <a:tcPr anchor="ctr"/>
                </a:tc>
                <a:extLst>
                  <a:ext uri="{0D108BD9-81ED-4DB2-BD59-A6C34878D82A}">
                    <a16:rowId xmlns:a16="http://schemas.microsoft.com/office/drawing/2014/main" val="2272506135"/>
                  </a:ext>
                </a:extLst>
              </a:tr>
              <a:tr h="854224">
                <a:tc>
                  <a:txBody>
                    <a:bodyPr/>
                    <a:lstStyle/>
                    <a:p>
                      <a:pPr marL="0" indent="0" eaLnBrk="1" hangingPunct="1">
                        <a:buClr>
                          <a:srgbClr val="C00000"/>
                        </a:buClr>
                        <a:buFont typeface="Wingdings" panose="05000000000000000000" pitchFamily="2" charset="2"/>
                        <a:buNone/>
                      </a:pPr>
                      <a:r>
                        <a:rPr lang="en-US" altLang="en-US" sz="3200" b="1" dirty="0">
                          <a:solidFill>
                            <a:srgbClr val="C00000"/>
                          </a:solidFill>
                          <a:latin typeface="Calibri" panose="020F0502020204030204" pitchFamily="34" charset="0"/>
                          <a:cs typeface="Calibri" panose="020F0502020204030204" pitchFamily="34" charset="0"/>
                        </a:rPr>
                        <a:t>Asia</a:t>
                      </a:r>
                    </a:p>
                  </a:txBody>
                  <a:tcPr anchor="ctr"/>
                </a:tc>
                <a:tc>
                  <a:txBody>
                    <a:bodyPr/>
                    <a:lstStyle/>
                    <a:p>
                      <a:pPr marL="0" indent="0" algn="ctr" eaLnBrk="1" hangingPunct="1">
                        <a:buClr>
                          <a:srgbClr val="C00000"/>
                        </a:buClr>
                        <a:buFont typeface="Wingdings" panose="05000000000000000000" pitchFamily="2" charset="2"/>
                        <a:buNone/>
                      </a:pPr>
                      <a:r>
                        <a:rPr lang="en-US" altLang="en-US" sz="3200" dirty="0">
                          <a:solidFill>
                            <a:srgbClr val="0000CC"/>
                          </a:solidFill>
                          <a:latin typeface="Calibri" panose="020F0502020204030204" pitchFamily="34" charset="0"/>
                          <a:cs typeface="Calibri" panose="020F0502020204030204" pitchFamily="34" charset="0"/>
                        </a:rPr>
                        <a:t>1:4</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Sardis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a:t>
                      </a:r>
                    </a:p>
                  </a:txBody>
                  <a:tcPr anchor="ctr"/>
                </a:tc>
                <a:extLst>
                  <a:ext uri="{0D108BD9-81ED-4DB2-BD59-A6C34878D82A}">
                    <a16:rowId xmlns:a16="http://schemas.microsoft.com/office/drawing/2014/main" val="3375767282"/>
                  </a:ext>
                </a:extLst>
              </a:tr>
              <a:tr h="854224">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Ephesus</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Philadelphia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3:7</a:t>
                      </a:r>
                    </a:p>
                  </a:txBody>
                  <a:tcPr anchor="ctr"/>
                </a:tc>
                <a:extLst>
                  <a:ext uri="{0D108BD9-81ED-4DB2-BD59-A6C34878D82A}">
                    <a16:rowId xmlns:a16="http://schemas.microsoft.com/office/drawing/2014/main" val="671669581"/>
                  </a:ext>
                </a:extLst>
              </a:tr>
              <a:tr h="854224">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Smyrna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2:8</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Laodicea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3:14</a:t>
                      </a:r>
                    </a:p>
                  </a:txBody>
                  <a:tcPr anchor="ctr"/>
                </a:tc>
                <a:extLst>
                  <a:ext uri="{0D108BD9-81ED-4DB2-BD59-A6C34878D82A}">
                    <a16:rowId xmlns:a16="http://schemas.microsoft.com/office/drawing/2014/main" val="1145695758"/>
                  </a:ext>
                </a:extLst>
              </a:tr>
              <a:tr h="854224">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Pergamum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2:12</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Euphrates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9:14;16:12</a:t>
                      </a:r>
                    </a:p>
                  </a:txBody>
                  <a:tcPr anchor="ctr"/>
                </a:tc>
                <a:extLst>
                  <a:ext uri="{0D108BD9-81ED-4DB2-BD59-A6C34878D82A}">
                    <a16:rowId xmlns:a16="http://schemas.microsoft.com/office/drawing/2014/main" val="291402366"/>
                  </a:ext>
                </a:extLst>
              </a:tr>
              <a:tr h="1502255">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Thyatira</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2:18</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endParaRPr lang="en-US" altLang="en-US" sz="3200" b="1" kern="1200" dirty="0">
                        <a:solidFill>
                          <a:srgbClr val="C00000"/>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Armageddon	</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16:16</a:t>
                      </a:r>
                    </a:p>
                  </a:txBody>
                  <a:tcPr anchor="ctr"/>
                </a:tc>
                <a:extLst>
                  <a:ext uri="{0D108BD9-81ED-4DB2-BD59-A6C34878D82A}">
                    <a16:rowId xmlns:a16="http://schemas.microsoft.com/office/drawing/2014/main" val="2222842766"/>
                  </a:ext>
                </a:extLst>
              </a:tr>
            </a:tbl>
          </a:graphicData>
        </a:graphic>
      </p:graphicFrame>
    </p:spTree>
    <p:extLst>
      <p:ext uri="{BB962C8B-B14F-4D97-AF65-F5344CB8AC3E}">
        <p14:creationId xmlns:p14="http://schemas.microsoft.com/office/powerpoint/2010/main" val="301396097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E8B4E9F8-4A1B-47F2-989B-217F3C1BB2DF}"/>
              </a:ext>
            </a:extLst>
          </p:cNvPr>
          <p:cNvSpPr>
            <a:spLocks noGrp="1" noChangeArrowheads="1"/>
          </p:cNvSpPr>
          <p:nvPr>
            <p:ph type="title"/>
          </p:nvPr>
        </p:nvSpPr>
        <p:spPr>
          <a:xfrm>
            <a:off x="2705100" y="228600"/>
            <a:ext cx="3733800" cy="838200"/>
          </a:xfrm>
        </p:spPr>
        <p:txBody>
          <a:bodyPr/>
          <a:lstStyle/>
          <a:p>
            <a:pPr algn="ctr"/>
            <a:r>
              <a:rPr lang="en-US" altLang="en-US" sz="4000" kern="1200" dirty="0">
                <a:solidFill>
                  <a:srgbClr val="00FFFF"/>
                </a:solidFill>
                <a:effectLst>
                  <a:outerShdw blurRad="38100" dist="38100" dir="2700000" algn="tl">
                    <a:srgbClr val="000000">
                      <a:alpha val="43137"/>
                    </a:srgbClr>
                  </a:outerShdw>
                </a:effectLst>
                <a:cs typeface="Calibri" panose="020F0502020204030204" pitchFamily="34" charset="0"/>
              </a:rPr>
              <a:t>East = Babylon</a:t>
            </a:r>
          </a:p>
        </p:txBody>
      </p:sp>
      <p:sp>
        <p:nvSpPr>
          <p:cNvPr id="92163" name="Rectangle 3">
            <a:extLst>
              <a:ext uri="{FF2B5EF4-FFF2-40B4-BE49-F238E27FC236}">
                <a16:creationId xmlns:a16="http://schemas.microsoft.com/office/drawing/2014/main" id="{118B8289-F4E0-4517-B5F4-B4AB654BE4AA}"/>
              </a:ext>
            </a:extLst>
          </p:cNvPr>
          <p:cNvSpPr>
            <a:spLocks noGrp="1" noChangeArrowheads="1"/>
          </p:cNvSpPr>
          <p:nvPr>
            <p:ph type="body" idx="1"/>
          </p:nvPr>
        </p:nvSpPr>
        <p:spPr>
          <a:xfrm>
            <a:off x="914400" y="1943100"/>
            <a:ext cx="3429000" cy="2971800"/>
          </a:xfrm>
        </p:spPr>
        <p:txBody>
          <a:bodyPr/>
          <a:lstStyle/>
          <a:p>
            <a:pPr>
              <a:spcBef>
                <a:spcPts val="0"/>
              </a:spcBef>
              <a:spcAft>
                <a:spcPts val="3600"/>
              </a:spcAft>
              <a:defRPr/>
            </a:pPr>
            <a:r>
              <a:rPr lang="en-US" sz="3600" dirty="0">
                <a:effectLst>
                  <a:outerShdw blurRad="38100" dist="38100" dir="2700000" algn="tl">
                    <a:srgbClr val="000000">
                      <a:alpha val="43137"/>
                    </a:srgbClr>
                  </a:outerShdw>
                </a:effectLst>
              </a:rPr>
              <a:t>Genesis 2:8</a:t>
            </a:r>
          </a:p>
          <a:p>
            <a:pPr>
              <a:spcBef>
                <a:spcPts val="0"/>
              </a:spcBef>
              <a:spcAft>
                <a:spcPts val="3600"/>
              </a:spcAft>
              <a:defRPr/>
            </a:pPr>
            <a:r>
              <a:rPr lang="en-US" sz="3600" dirty="0">
                <a:effectLst>
                  <a:outerShdw blurRad="38100" dist="38100" dir="2700000" algn="tl">
                    <a:srgbClr val="000000">
                      <a:alpha val="43137"/>
                    </a:srgbClr>
                  </a:outerShdw>
                </a:effectLst>
              </a:rPr>
              <a:t>Genesis 11:2</a:t>
            </a:r>
          </a:p>
          <a:p>
            <a:pPr>
              <a:spcBef>
                <a:spcPts val="0"/>
              </a:spcBef>
              <a:spcAft>
                <a:spcPts val="3600"/>
              </a:spcAft>
              <a:defRPr/>
            </a:pPr>
            <a:r>
              <a:rPr lang="en-US" sz="3600" dirty="0">
                <a:effectLst>
                  <a:outerShdw blurRad="38100" dist="38100" dir="2700000" algn="tl">
                    <a:srgbClr val="000000">
                      <a:alpha val="43137"/>
                    </a:srgbClr>
                  </a:outerShdw>
                </a:effectLst>
              </a:rPr>
              <a:t>Matthew 2:2</a:t>
            </a:r>
          </a:p>
        </p:txBody>
      </p:sp>
      <p:pic>
        <p:nvPicPr>
          <p:cNvPr id="157700" name="Picture 4" descr="clip0091">
            <a:extLst>
              <a:ext uri="{FF2B5EF4-FFF2-40B4-BE49-F238E27FC236}">
                <a16:creationId xmlns:a16="http://schemas.microsoft.com/office/drawing/2014/main" id="{D4C0CE48-068B-40E9-864C-57037FF4FB8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0" y="1439862"/>
            <a:ext cx="2933700"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32575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2:4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Jesus said to her, ‘Woman, what does that have to do with us? My hour </a:t>
            </a:r>
            <a:r>
              <a:rPr lang="en-US" sz="3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hour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hōra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not yet come.’”</a:t>
            </a:r>
          </a:p>
        </p:txBody>
      </p:sp>
      <p:pic>
        <p:nvPicPr>
          <p:cNvPr id="6" name="Picture 2" descr="Image result for church of philadelphia">
            <a:extLst>
              <a:ext uri="{FF2B5EF4-FFF2-40B4-BE49-F238E27FC236}">
                <a16:creationId xmlns:a16="http://schemas.microsoft.com/office/drawing/2014/main" id="{277E03AE-1998-4A6D-A765-1F29AF14D9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32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12:27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My soul has become troubled; and what shall I say, ‘Father, save Me from this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hour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hōra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for this purpose I came to this hour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hōra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Image result for church of philadelphia">
            <a:extLst>
              <a:ext uri="{FF2B5EF4-FFF2-40B4-BE49-F238E27FC236}">
                <a16:creationId xmlns:a16="http://schemas.microsoft.com/office/drawing/2014/main" id="{277E03AE-1998-4A6D-A765-1F29AF14D9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212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986088" y="209550"/>
            <a:ext cx="3171825" cy="11620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7. 6</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 9:13-21)</a:t>
            </a:r>
          </a:p>
        </p:txBody>
      </p:sp>
      <p:sp>
        <p:nvSpPr>
          <p:cNvPr id="77827" name="Content Placeholder 2"/>
          <p:cNvSpPr>
            <a:spLocks noGrp="1"/>
          </p:cNvSpPr>
          <p:nvPr>
            <p:ph idx="1"/>
          </p:nvPr>
        </p:nvSpPr>
        <p:spPr>
          <a:xfrm>
            <a:off x="1348811" y="1828800"/>
            <a:ext cx="6446378" cy="3440311"/>
          </a:xfrm>
        </p:spPr>
        <p:txBody>
          <a:bodyPr/>
          <a:lstStyle/>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 released (9:13-15)</a:t>
            </a:r>
          </a:p>
          <a:p>
            <a:pPr marL="557213" indent="-557213" eaLnBrk="1" hangingPunct="1">
              <a:spcBef>
                <a:spcPts val="0"/>
              </a:spcBef>
              <a:spcAft>
                <a:spcPts val="24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Army’s number (9:16)</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description (9:17) </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destruction (9:18-19)</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Humanity’s non-repentance (9:20-21)</a:t>
            </a:r>
          </a:p>
        </p:txBody>
      </p:sp>
      <p:pic>
        <p:nvPicPr>
          <p:cNvPr id="5" name="Picture 4" descr="Image result for the seven trumpets">
            <a:extLst>
              <a:ext uri="{FF2B5EF4-FFF2-40B4-BE49-F238E27FC236}">
                <a16:creationId xmlns:a16="http://schemas.microsoft.com/office/drawing/2014/main" id="{471FCBB1-A94D-4255-A873-68F12D4D2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222B6716-1F02-4D8A-9CE2-9F4B11B607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68801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429000" y="2514600"/>
            <a:ext cx="5257800" cy="1828800"/>
          </a:xfrm>
        </p:spPr>
        <p:txBody>
          <a:bodyPr lIns="91440" tIns="91440" bIns="91440"/>
          <a:lstStyle/>
          <a:p>
            <a:pPr marL="0" indent="0" algn="just" eaLnBrk="1" hangingPunct="1">
              <a:buFontTx/>
              <a:buNone/>
            </a:pPr>
            <a:r>
              <a:rPr lang="en-US" altLang="en-US" dirty="0">
                <a:effectLst>
                  <a:outerShdw blurRad="38100" dist="38100" dir="2700000" algn="tl">
                    <a:srgbClr val="000000">
                      <a:alpha val="43137"/>
                    </a:srgbClr>
                  </a:outerShdw>
                </a:effectLst>
              </a:rPr>
              <a:t>Robert</a:t>
            </a:r>
            <a:r>
              <a:rPr lang="en-US" altLang="en-US" i="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Thomas observes that, "no number in Revelation is verifiably a symbolic number</a:t>
            </a:r>
            <a:r>
              <a:rPr lang="en-US" altLang="en-US" i="1" dirty="0">
                <a:effectLst>
                  <a:outerShdw blurRad="38100" dist="38100" dir="2700000" algn="tl">
                    <a:srgbClr val="000000">
                      <a:alpha val="43137"/>
                    </a:srgbClr>
                  </a:outerShdw>
                </a:effectLst>
              </a:rPr>
              <a:t>.”</a:t>
            </a:r>
            <a:endParaRPr lang="en-US" altLang="en-US" sz="2000" i="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2305050" y="219670"/>
            <a:ext cx="4533900" cy="1477328"/>
          </a:xfrm>
          <a:prstGeom prst="rect">
            <a:avLst/>
          </a:prstGeom>
          <a:noFill/>
        </p:spPr>
        <p:txBody>
          <a:bodyPr wrap="square" rtlCol="0">
            <a:spAutoFit/>
          </a:bodyPr>
          <a:lstStyle/>
          <a:p>
            <a:pPr algn="ct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Thomas</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Revelation 8 to 22: An Exegetical Commentary (Chicago: Moody Press, 1992), 408.</a:t>
            </a:r>
          </a:p>
          <a:p>
            <a:pPr algn="ct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207" y="1828800"/>
            <a:ext cx="2683193" cy="4114800"/>
          </a:xfrm>
          <a:prstGeom prst="rect">
            <a:avLst/>
          </a:prstGeom>
        </p:spPr>
      </p:pic>
    </p:spTree>
    <p:extLst>
      <p:ext uri="{BB962C8B-B14F-4D97-AF65-F5344CB8AC3E}">
        <p14:creationId xmlns:p14="http://schemas.microsoft.com/office/powerpoint/2010/main" val="360220675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986088" y="209550"/>
            <a:ext cx="3171825" cy="11620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7. 6</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 9:13-21)</a:t>
            </a:r>
          </a:p>
        </p:txBody>
      </p:sp>
      <p:sp>
        <p:nvSpPr>
          <p:cNvPr id="77827" name="Content Placeholder 2"/>
          <p:cNvSpPr>
            <a:spLocks noGrp="1"/>
          </p:cNvSpPr>
          <p:nvPr>
            <p:ph idx="1"/>
          </p:nvPr>
        </p:nvSpPr>
        <p:spPr>
          <a:xfrm>
            <a:off x="1348811" y="1828800"/>
            <a:ext cx="6446378" cy="3440311"/>
          </a:xfrm>
        </p:spPr>
        <p:txBody>
          <a:bodyPr/>
          <a:lstStyle/>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 released (9:13-15)</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number (9:16)</a:t>
            </a:r>
          </a:p>
          <a:p>
            <a:pPr marL="557213" indent="-557213" eaLnBrk="1" hangingPunct="1">
              <a:spcBef>
                <a:spcPts val="0"/>
              </a:spcBef>
              <a:spcAft>
                <a:spcPts val="24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Army’s description (9:17) </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destruction (9:18-19)</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Humanity’s non-repentance (9:20-21)</a:t>
            </a:r>
          </a:p>
        </p:txBody>
      </p:sp>
      <p:pic>
        <p:nvPicPr>
          <p:cNvPr id="5" name="Picture 4" descr="Image result for the seven trumpets">
            <a:extLst>
              <a:ext uri="{FF2B5EF4-FFF2-40B4-BE49-F238E27FC236}">
                <a16:creationId xmlns:a16="http://schemas.microsoft.com/office/drawing/2014/main" id="{471FCBB1-A94D-4255-A873-68F12D4D2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222B6716-1F02-4D8A-9CE2-9F4B11B607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65614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986088" y="209550"/>
            <a:ext cx="3171825" cy="11620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7. 6</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 9:13-21)</a:t>
            </a:r>
          </a:p>
        </p:txBody>
      </p:sp>
      <p:sp>
        <p:nvSpPr>
          <p:cNvPr id="77827" name="Content Placeholder 2"/>
          <p:cNvSpPr>
            <a:spLocks noGrp="1"/>
          </p:cNvSpPr>
          <p:nvPr>
            <p:ph idx="1"/>
          </p:nvPr>
        </p:nvSpPr>
        <p:spPr>
          <a:xfrm>
            <a:off x="1348811" y="1828800"/>
            <a:ext cx="6446378" cy="3440311"/>
          </a:xfrm>
        </p:spPr>
        <p:txBody>
          <a:bodyPr/>
          <a:lstStyle/>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 released (9:13-15)</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number (9:16)</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description (9:17) </a:t>
            </a:r>
          </a:p>
          <a:p>
            <a:pPr marL="557213" indent="-557213" eaLnBrk="1" hangingPunct="1">
              <a:spcBef>
                <a:spcPts val="0"/>
              </a:spcBef>
              <a:spcAft>
                <a:spcPts val="24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Army’s destruction (9:18-19)</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Humanity’s non-repentance (9:20-21)</a:t>
            </a:r>
          </a:p>
        </p:txBody>
      </p:sp>
      <p:pic>
        <p:nvPicPr>
          <p:cNvPr id="5" name="Picture 4" descr="Image result for the seven trumpets">
            <a:extLst>
              <a:ext uri="{FF2B5EF4-FFF2-40B4-BE49-F238E27FC236}">
                <a16:creationId xmlns:a16="http://schemas.microsoft.com/office/drawing/2014/main" id="{471FCBB1-A94D-4255-A873-68F12D4D2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222B6716-1F02-4D8A-9CE2-9F4B11B607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98052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986088" y="209550"/>
            <a:ext cx="3171825" cy="11620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7. 6</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 9:13-21)</a:t>
            </a:r>
          </a:p>
        </p:txBody>
      </p:sp>
      <p:sp>
        <p:nvSpPr>
          <p:cNvPr id="77827" name="Content Placeholder 2"/>
          <p:cNvSpPr>
            <a:spLocks noGrp="1"/>
          </p:cNvSpPr>
          <p:nvPr>
            <p:ph idx="1"/>
          </p:nvPr>
        </p:nvSpPr>
        <p:spPr>
          <a:xfrm>
            <a:off x="1348811" y="1828800"/>
            <a:ext cx="6446378" cy="3440311"/>
          </a:xfrm>
        </p:spPr>
        <p:txBody>
          <a:bodyPr/>
          <a:lstStyle/>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 released (9:13-15)</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number (9:16)</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description (9:17) </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destruction (9:18-19)</a:t>
            </a:r>
          </a:p>
          <a:p>
            <a:pPr marL="557213" indent="-557213" eaLnBrk="1" hangingPunct="1">
              <a:spcBef>
                <a:spcPts val="0"/>
              </a:spcBef>
              <a:spcAft>
                <a:spcPts val="24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Humanity’s non-repentance (9:20-21)</a:t>
            </a:r>
          </a:p>
        </p:txBody>
      </p:sp>
      <p:pic>
        <p:nvPicPr>
          <p:cNvPr id="5" name="Picture 4" descr="Image result for the seven trumpets">
            <a:extLst>
              <a:ext uri="{FF2B5EF4-FFF2-40B4-BE49-F238E27FC236}">
                <a16:creationId xmlns:a16="http://schemas.microsoft.com/office/drawing/2014/main" id="{471FCBB1-A94D-4255-A873-68F12D4D2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222B6716-1F02-4D8A-9CE2-9F4B11B607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30522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04B0E2-D4E5-4060-9FD4-0CC50A666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Tx/>
              <a:buSzTx/>
              <a:buNone/>
              <a:defRPr/>
            </a:pPr>
            <a:r>
              <a:rPr lang="en-US" altLang="en-US" sz="3600" dirty="0">
                <a:solidFill>
                  <a:srgbClr val="00FFFF"/>
                </a:solidFill>
                <a:effectLst>
                  <a:outerShdw blurRad="38100" dist="38100" dir="2700000" algn="tl">
                    <a:srgbClr val="000000">
                      <a:alpha val="43137"/>
                    </a:srgbClr>
                  </a:outerShdw>
                </a:effectLst>
                <a:ea typeface="+mj-ea"/>
                <a:cs typeface="+mj-cs"/>
              </a:rPr>
              <a:t>Revelation 9:20-21</a:t>
            </a:r>
          </a:p>
          <a:p>
            <a:pPr marL="0" lvl="0" indent="0" algn="just">
              <a:spcBef>
                <a:spcPct val="0"/>
              </a:spcBef>
              <a:buClrTx/>
              <a:buSzTx/>
              <a:buNone/>
            </a:pPr>
            <a:r>
              <a:rPr lang="en-US" altLang="en-US" sz="3000" baseline="30000" dirty="0">
                <a:effectLst>
                  <a:outerShdw blurRad="38100" dist="38100" dir="2700000" algn="tl">
                    <a:srgbClr val="000000">
                      <a:alpha val="43137"/>
                    </a:srgbClr>
                  </a:outerShdw>
                </a:effectLst>
              </a:rPr>
              <a:t>20</a:t>
            </a:r>
            <a:r>
              <a:rPr lang="en-US" altLang="en-US" sz="3000"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The rest of mankind, who were not killed by these plagues, did not repent of the works of their hands, so as not to worship demons, and the idols of gold and of silver and of brass and of stone and of wood, which can neither see nor hear nor walk; </a:t>
            </a:r>
            <a:r>
              <a:rPr lang="en-US" sz="3000" baseline="30000" dirty="0">
                <a:effectLst>
                  <a:outerShdw blurRad="38100" dist="38100" dir="2700000" algn="tl">
                    <a:srgbClr val="000000">
                      <a:alpha val="43137"/>
                    </a:srgbClr>
                  </a:outerShdw>
                </a:effectLst>
              </a:rPr>
              <a:t>21</a:t>
            </a:r>
            <a:r>
              <a:rPr lang="en-US" sz="3000" dirty="0">
                <a:effectLst>
                  <a:outerShdw blurRad="38100" dist="38100" dir="2700000" algn="tl">
                    <a:srgbClr val="000000">
                      <a:alpha val="43137"/>
                    </a:srgbClr>
                  </a:outerShdw>
                </a:effectLst>
              </a:rPr>
              <a:t> and they did not repent of their murders nor of their sorceries nor of their immorality nor of their thefts.</a:t>
            </a:r>
            <a:r>
              <a:rPr lang="en-US" altLang="en-US" sz="30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438814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The Coming Spiritual Awakening</a:t>
            </a:r>
            <a:br>
              <a:rPr lang="en-US" sz="40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(Rev. 7:1-17)</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1709" y="1600200"/>
            <a:ext cx="6804891" cy="4800599"/>
          </a:xfrm>
        </p:spPr>
        <p:txBody>
          <a:bodyPr/>
          <a:lstStyle/>
          <a:p>
            <a:pPr marL="571500" indent="-5715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The Instruments (7:1-8)</a:t>
            </a:r>
          </a:p>
          <a:p>
            <a:pPr marL="971550" lvl="1" indent="-51435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sealing (7:1-3)</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number (7:4)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lineage (7:5-8)</a:t>
            </a:r>
          </a:p>
          <a:p>
            <a:pPr marL="457200" indent="-4572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The Awakening (7:9-17)</a:t>
            </a:r>
          </a:p>
          <a:p>
            <a:pPr marL="971550" lvl="1" indent="-51435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quantity (7:9)</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praises (7:10-12)</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timing (7:13-14)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provisions (7:15-17)</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144 000 scripture">
            <a:extLst>
              <a:ext uri="{FF2B5EF4-FFF2-40B4-BE49-F238E27FC236}">
                <a16:creationId xmlns:a16="http://schemas.microsoft.com/office/drawing/2014/main" id="{5F24AB3E-F7EF-4222-9744-CED9C258FF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9428" y="1981200"/>
            <a:ext cx="325434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63447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Tx/>
              <a:buSzTx/>
              <a:buNone/>
              <a:defRPr/>
            </a:pPr>
            <a:r>
              <a:rPr lang="en-US" altLang="en-US" sz="3600" dirty="0">
                <a:solidFill>
                  <a:srgbClr val="00FFFF"/>
                </a:solidFill>
                <a:effectLst>
                  <a:outerShdw blurRad="38100" dist="38100" dir="2700000" algn="tl">
                    <a:srgbClr val="000000">
                      <a:alpha val="43137"/>
                    </a:srgbClr>
                  </a:outerShdw>
                </a:effectLst>
                <a:ea typeface="+mj-ea"/>
                <a:cs typeface="+mj-cs"/>
              </a:rPr>
              <a:t>Revelation 9:20-21</a:t>
            </a:r>
          </a:p>
          <a:p>
            <a:pPr marL="0" lvl="0" indent="0" algn="just">
              <a:spcBef>
                <a:spcPct val="0"/>
              </a:spcBef>
              <a:buClrTx/>
              <a:buSzTx/>
              <a:buNone/>
            </a:pPr>
            <a:r>
              <a:rPr lang="en-US" altLang="en-US" sz="3000" dirty="0">
                <a:solidFill>
                  <a:srgbClr val="FFFFCC"/>
                </a:solidFill>
                <a:effectLst>
                  <a:outerShdw blurRad="38100" dist="38100" dir="2700000" algn="tl">
                    <a:srgbClr val="000000">
                      <a:alpha val="43137"/>
                    </a:srgbClr>
                  </a:outerShdw>
                </a:effectLst>
                <a:cs typeface="Arial" panose="020B0604020202020204" pitchFamily="34" charset="0"/>
              </a:rPr>
              <a:t>“</a:t>
            </a:r>
            <a:r>
              <a:rPr lang="en-US" sz="3000" dirty="0">
                <a:effectLst>
                  <a:outerShdw blurRad="38100" dist="38100" dir="2700000" algn="tl">
                    <a:srgbClr val="000000">
                      <a:alpha val="43137"/>
                    </a:srgbClr>
                  </a:outerShdw>
                </a:effectLst>
              </a:rPr>
              <a:t>The rest of mankind, who were not killed by these plagues, did not repent of the works of their hands, so as not to </a:t>
            </a:r>
            <a:r>
              <a:rPr lang="en-US" sz="3000" b="1" u="sng" dirty="0">
                <a:solidFill>
                  <a:srgbClr val="FFFFCC"/>
                </a:solidFill>
                <a:effectLst>
                  <a:outerShdw blurRad="38100" dist="38100" dir="2700000" algn="tl">
                    <a:srgbClr val="000000">
                      <a:alpha val="43137"/>
                    </a:srgbClr>
                  </a:outerShdw>
                </a:effectLst>
              </a:rPr>
              <a:t>worship demons</a:t>
            </a:r>
            <a:r>
              <a:rPr lang="en-US" sz="3000" dirty="0">
                <a:effectLst>
                  <a:outerShdw blurRad="38100" dist="38100" dir="2700000" algn="tl">
                    <a:srgbClr val="000000">
                      <a:alpha val="43137"/>
                    </a:srgbClr>
                  </a:outerShdw>
                </a:effectLst>
              </a:rPr>
              <a:t>, and the </a:t>
            </a:r>
            <a:r>
              <a:rPr lang="en-US" sz="3000" b="1" u="sng" dirty="0">
                <a:solidFill>
                  <a:srgbClr val="FFFFCC"/>
                </a:solidFill>
                <a:effectLst>
                  <a:outerShdw blurRad="38100" dist="38100" dir="2700000" algn="tl">
                    <a:srgbClr val="000000">
                      <a:alpha val="43137"/>
                    </a:srgbClr>
                  </a:outerShdw>
                </a:effectLst>
              </a:rPr>
              <a:t>idols</a:t>
            </a:r>
            <a:r>
              <a:rPr lang="en-US" sz="3000" dirty="0">
                <a:effectLst>
                  <a:outerShdw blurRad="38100" dist="38100" dir="2700000" algn="tl">
                    <a:srgbClr val="000000">
                      <a:alpha val="43137"/>
                    </a:srgbClr>
                  </a:outerShdw>
                </a:effectLst>
              </a:rPr>
              <a:t> of gold and of silver and of brass and of stone and of wood, which can neither see nor hear nor walk; </a:t>
            </a:r>
            <a:r>
              <a:rPr lang="en-US" sz="3000" baseline="30000" dirty="0">
                <a:effectLst>
                  <a:outerShdw blurRad="38100" dist="38100" dir="2700000" algn="tl">
                    <a:srgbClr val="000000">
                      <a:alpha val="43137"/>
                    </a:srgbClr>
                  </a:outerShdw>
                </a:effectLst>
              </a:rPr>
              <a:t>21 </a:t>
            </a:r>
            <a:r>
              <a:rPr lang="en-US" sz="3000" dirty="0">
                <a:effectLst>
                  <a:outerShdw blurRad="38100" dist="38100" dir="2700000" algn="tl">
                    <a:srgbClr val="000000">
                      <a:alpha val="43137"/>
                    </a:srgbClr>
                  </a:outerShdw>
                </a:effectLst>
              </a:rPr>
              <a:t>and they did not repent of their </a:t>
            </a:r>
            <a:r>
              <a:rPr lang="en-US" sz="3000" b="1" u="sng" dirty="0">
                <a:solidFill>
                  <a:srgbClr val="FFFFCC"/>
                </a:solidFill>
                <a:effectLst>
                  <a:outerShdw blurRad="38100" dist="38100" dir="2700000" algn="tl">
                    <a:srgbClr val="000000">
                      <a:alpha val="43137"/>
                    </a:srgbClr>
                  </a:outerShdw>
                </a:effectLst>
              </a:rPr>
              <a:t>murders</a:t>
            </a:r>
            <a:r>
              <a:rPr lang="en-US" sz="3000" dirty="0">
                <a:effectLst>
                  <a:outerShdw blurRad="38100" dist="38100" dir="2700000" algn="tl">
                    <a:srgbClr val="000000">
                      <a:alpha val="43137"/>
                    </a:srgbClr>
                  </a:outerShdw>
                </a:effectLst>
              </a:rPr>
              <a:t> nor of their </a:t>
            </a:r>
            <a:r>
              <a:rPr lang="en-US" sz="3000" b="1" u="sng" dirty="0">
                <a:solidFill>
                  <a:srgbClr val="FFFFCC"/>
                </a:solidFill>
                <a:effectLst>
                  <a:outerShdw blurRad="38100" dist="38100" dir="2700000" algn="tl">
                    <a:srgbClr val="000000">
                      <a:alpha val="43137"/>
                    </a:srgbClr>
                  </a:outerShdw>
                </a:effectLst>
              </a:rPr>
              <a:t>sorceries (</a:t>
            </a:r>
            <a:r>
              <a:rPr lang="en-US" sz="3000" b="1" i="1" u="sng" dirty="0">
                <a:solidFill>
                  <a:srgbClr val="FFFFCC"/>
                </a:solidFill>
                <a:effectLst>
                  <a:outerShdw blurRad="38100" dist="38100" dir="2700000" algn="tl">
                    <a:srgbClr val="000000">
                      <a:alpha val="43137"/>
                    </a:srgbClr>
                  </a:outerShdw>
                </a:effectLst>
              </a:rPr>
              <a:t>pharmakeia</a:t>
            </a:r>
            <a:r>
              <a:rPr lang="en-US" sz="3000" b="1" u="sng" dirty="0">
                <a:solidFill>
                  <a:srgbClr val="FFFFCC"/>
                </a:solidFill>
                <a:effectLst>
                  <a:outerShdw blurRad="38100" dist="38100" dir="2700000" algn="tl">
                    <a:srgbClr val="000000">
                      <a:alpha val="43137"/>
                    </a:srgbClr>
                  </a:outerShdw>
                </a:effectLst>
              </a:rPr>
              <a:t>)</a:t>
            </a:r>
            <a:r>
              <a:rPr lang="en-US" sz="3000" b="1" dirty="0">
                <a:solidFill>
                  <a:srgbClr val="FFFFCC"/>
                </a:solidFill>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nor of their </a:t>
            </a:r>
            <a:r>
              <a:rPr lang="en-US" sz="3000" b="1" u="sng" dirty="0">
                <a:solidFill>
                  <a:srgbClr val="FFFFCC"/>
                </a:solidFill>
                <a:effectLst>
                  <a:outerShdw blurRad="38100" dist="38100" dir="2700000" algn="tl">
                    <a:srgbClr val="000000">
                      <a:alpha val="43137"/>
                    </a:srgbClr>
                  </a:outerShdw>
                </a:effectLst>
              </a:rPr>
              <a:t>immorality</a:t>
            </a:r>
            <a:r>
              <a:rPr lang="en-US" sz="3000" dirty="0">
                <a:effectLst>
                  <a:outerShdw blurRad="38100" dist="38100" dir="2700000" algn="tl">
                    <a:srgbClr val="000000">
                      <a:alpha val="43137"/>
                    </a:srgbClr>
                  </a:outerShdw>
                </a:effectLst>
              </a:rPr>
              <a:t> nor of their </a:t>
            </a:r>
            <a:r>
              <a:rPr lang="en-US" sz="3000" b="1" u="sng" dirty="0">
                <a:solidFill>
                  <a:srgbClr val="FFFFCC"/>
                </a:solidFill>
                <a:effectLst>
                  <a:outerShdw blurRad="38100" dist="38100" dir="2700000" algn="tl">
                    <a:srgbClr val="000000">
                      <a:alpha val="43137"/>
                    </a:srgbClr>
                  </a:outerShdw>
                </a:effectLst>
              </a:rPr>
              <a:t>thefts</a:t>
            </a:r>
            <a:r>
              <a:rPr lang="en-US" sz="3000" dirty="0">
                <a:effectLst>
                  <a:outerShdw blurRad="38100" dist="38100" dir="2700000" algn="tl">
                    <a:srgbClr val="000000">
                      <a:alpha val="43137"/>
                    </a:srgbClr>
                  </a:outerShdw>
                </a:effectLst>
              </a:rPr>
              <a:t>.</a:t>
            </a:r>
            <a:r>
              <a:rPr lang="en-US" altLang="en-US" sz="3000" dirty="0">
                <a:solidFill>
                  <a:srgbClr val="FFFFCC"/>
                </a:solidFill>
                <a:effectLst>
                  <a:outerShdw blurRad="38100" dist="38100" dir="2700000" algn="tl">
                    <a:srgbClr val="000000">
                      <a:alpha val="43137"/>
                    </a:srgbClr>
                  </a:outerShdw>
                </a:effectLst>
                <a:cs typeface="Arial" panose="020B0604020202020204" pitchFamily="34" charset="0"/>
              </a:rPr>
              <a:t>”</a:t>
            </a:r>
          </a:p>
        </p:txBody>
      </p:sp>
    </p:spTree>
    <p:extLst>
      <p:ext uri="{BB962C8B-B14F-4D97-AF65-F5344CB8AC3E}">
        <p14:creationId xmlns:p14="http://schemas.microsoft.com/office/powerpoint/2010/main" val="5950701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952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718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4346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10244869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1B2AE40-6A08-44A7-8BB5-736F2230B7B2}"/>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Recapitulation</a:t>
            </a:r>
          </a:p>
        </p:txBody>
      </p:sp>
      <p:sp>
        <p:nvSpPr>
          <p:cNvPr id="4099" name="Rectangle 3">
            <a:extLst>
              <a:ext uri="{FF2B5EF4-FFF2-40B4-BE49-F238E27FC236}">
                <a16:creationId xmlns:a16="http://schemas.microsoft.com/office/drawing/2014/main" id="{6A04EE17-6256-40E9-B177-97FF5FFDBFE7}"/>
              </a:ext>
            </a:extLst>
          </p:cNvPr>
          <p:cNvSpPr>
            <a:spLocks noGrp="1" noChangeArrowheads="1"/>
          </p:cNvSpPr>
          <p:nvPr>
            <p:ph type="body" idx="1"/>
          </p:nvPr>
        </p:nvSpPr>
        <p:spPr>
          <a:xfrm>
            <a:off x="838200" y="1600201"/>
            <a:ext cx="7620000" cy="3200400"/>
          </a:xfrm>
        </p:spPr>
        <p:txBody>
          <a:bodyPr/>
          <a:lstStyle/>
          <a:p>
            <a:pPr marL="0" indent="0" algn="ctr" eaLnBrk="1" hangingPunct="1">
              <a:buFont typeface="Wingdings" pitchFamily="2" charset="2"/>
              <a:buNone/>
              <a:defRPr/>
            </a:pPr>
            <a:r>
              <a:rPr lang="en-US" sz="3600" dirty="0">
                <a:solidFill>
                  <a:srgbClr val="FFFFCC"/>
                </a:solidFill>
                <a:effectLst>
                  <a:outerShdw blurRad="38100" dist="38100" dir="2700000" algn="tl">
                    <a:srgbClr val="000000">
                      <a:alpha val="43137"/>
                    </a:srgbClr>
                  </a:outerShdw>
                </a:effectLst>
                <a:cs typeface="Calibri" panose="020F0502020204030204" pitchFamily="34" charset="0"/>
              </a:rPr>
              <a:t>View that judgments overlap</a:t>
            </a:r>
          </a:p>
          <a:p>
            <a:pPr algn="ctr" eaLnBrk="1" hangingPunct="1">
              <a:buFont typeface="Wingdings" pitchFamily="2" charset="2"/>
              <a:buNone/>
              <a:defRPr/>
            </a:pPr>
            <a:endParaRPr lang="en-US" sz="1600" dirty="0">
              <a:solidFill>
                <a:srgbClr val="FFFF00"/>
              </a:solidFill>
              <a:effectLst>
                <a:outerShdw blurRad="38100" dist="38100" dir="2700000" algn="tl">
                  <a:srgbClr val="000000">
                    <a:alpha val="43137"/>
                  </a:srgbClr>
                </a:outerShdw>
              </a:effectLst>
              <a:cs typeface="Times New Roman" pitchFamily="18" charset="0"/>
            </a:endParaRPr>
          </a:p>
          <a:p>
            <a:pPr marL="3657600" lvl="3" indent="-2286000" eaLnBrk="1" hangingPunct="1">
              <a:buNone/>
              <a:defRPr/>
            </a:pPr>
            <a:r>
              <a:rPr lang="en-US" sz="3600" dirty="0">
                <a:effectLst>
                  <a:outerShdw blurRad="38100" dist="38100" dir="2700000" algn="tl">
                    <a:srgbClr val="000000">
                      <a:alpha val="43137"/>
                    </a:srgbClr>
                  </a:outerShdw>
                </a:effectLst>
                <a:cs typeface="Times New Roman" pitchFamily="18" charset="0"/>
              </a:rPr>
              <a:t>Seals:	1 2 3 4 5 6 7</a:t>
            </a:r>
            <a:r>
              <a:rPr lang="en-US" sz="3600" b="1" dirty="0">
                <a:effectLst>
                  <a:outerShdw blurRad="38100" dist="38100" dir="2700000" algn="tl">
                    <a:srgbClr val="000000">
                      <a:alpha val="43137"/>
                    </a:srgbClr>
                  </a:outerShdw>
                </a:effectLst>
                <a:cs typeface="Times New Roman" pitchFamily="18" charset="0"/>
              </a:rPr>
              <a:t> </a:t>
            </a:r>
            <a:endParaRPr lang="en-US" sz="3600" b="1" u="sng" dirty="0">
              <a:effectLst>
                <a:outerShdw blurRad="38100" dist="38100" dir="2700000" algn="tl">
                  <a:srgbClr val="000000">
                    <a:alpha val="43137"/>
                  </a:srgbClr>
                </a:outerShdw>
              </a:effectLst>
              <a:cs typeface="Times New Roman" pitchFamily="18" charset="0"/>
            </a:endParaRPr>
          </a:p>
          <a:p>
            <a:pPr marL="3657600" lvl="3" indent="-2286000" eaLnBrk="1" hangingPunct="1">
              <a:buNone/>
              <a:defRPr/>
            </a:pPr>
            <a:r>
              <a:rPr lang="en-US" sz="3600" dirty="0">
                <a:effectLst>
                  <a:outerShdw blurRad="38100" dist="38100" dir="2700000" algn="tl">
                    <a:srgbClr val="000000">
                      <a:alpha val="43137"/>
                    </a:srgbClr>
                  </a:outerShdw>
                </a:effectLst>
                <a:cs typeface="Times New Roman" pitchFamily="18" charset="0"/>
              </a:rPr>
              <a:t>Trumpets:	1</a:t>
            </a:r>
            <a:r>
              <a:rPr lang="en-US" sz="3600" b="1" dirty="0">
                <a:effectLst>
                  <a:outerShdw blurRad="38100" dist="38100" dir="2700000" algn="tl">
                    <a:srgbClr val="000000">
                      <a:alpha val="43137"/>
                    </a:srgbClr>
                  </a:outerShdw>
                </a:effectLst>
                <a:cs typeface="Times New Roman" pitchFamily="18" charset="0"/>
              </a:rPr>
              <a:t> </a:t>
            </a:r>
            <a:r>
              <a:rPr lang="en-US" sz="3600" dirty="0">
                <a:effectLst>
                  <a:outerShdw blurRad="38100" dist="38100" dir="2700000" algn="tl">
                    <a:srgbClr val="000000">
                      <a:alpha val="43137"/>
                    </a:srgbClr>
                  </a:outerShdw>
                </a:effectLst>
                <a:cs typeface="Times New Roman" pitchFamily="18" charset="0"/>
              </a:rPr>
              <a:t>2 3 4 5 6 7</a:t>
            </a:r>
            <a:endParaRPr lang="en-US" sz="3600" u="sng" dirty="0">
              <a:effectLst>
                <a:outerShdw blurRad="38100" dist="38100" dir="2700000" algn="tl">
                  <a:srgbClr val="000000">
                    <a:alpha val="43137"/>
                  </a:srgbClr>
                </a:outerShdw>
              </a:effectLst>
              <a:cs typeface="Times New Roman" pitchFamily="18" charset="0"/>
            </a:endParaRPr>
          </a:p>
          <a:p>
            <a:pPr marL="3657600" lvl="3" indent="-2286000" eaLnBrk="1" hangingPunct="1">
              <a:buNone/>
              <a:defRPr/>
            </a:pPr>
            <a:r>
              <a:rPr lang="en-US" sz="3600" dirty="0">
                <a:effectLst>
                  <a:outerShdw blurRad="38100" dist="38100" dir="2700000" algn="tl">
                    <a:srgbClr val="000000">
                      <a:alpha val="43137"/>
                    </a:srgbClr>
                  </a:outerShdw>
                </a:effectLst>
                <a:cs typeface="Times New Roman" pitchFamily="18" charset="0"/>
              </a:rPr>
              <a:t>Bowls:	1 2 3 4 5 6 7</a:t>
            </a:r>
            <a:r>
              <a:rPr lang="en-US" sz="36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075990262"/>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19466</TotalTime>
  <Words>1903</Words>
  <Application>Microsoft Office PowerPoint</Application>
  <PresentationFormat>On-screen Show (4:3)</PresentationFormat>
  <Paragraphs>313</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Calibri</vt:lpstr>
      <vt:lpstr>Times New Roman</vt:lpstr>
      <vt:lpstr>Wingdings</vt:lpstr>
      <vt:lpstr>Azure</vt:lpstr>
      <vt:lpstr>PowerPoint Presentation</vt:lpstr>
      <vt:lpstr>PowerPoint Presentation</vt:lpstr>
      <vt:lpstr>1st Six Seals (Revelation 6)</vt:lpstr>
      <vt:lpstr>PowerPoint Presentation</vt:lpstr>
      <vt:lpstr>The Coming Spiritual Awakening (Rev. 7:1-17)</vt:lpstr>
      <vt:lpstr>7th Seal &amp; 1st Six Trumpets (Revelation 8‒9)</vt:lpstr>
      <vt:lpstr>7th Seal &amp; 1st Six Trumpets (Revelation 8‒9)</vt:lpstr>
      <vt:lpstr>PowerPoint Presentation</vt:lpstr>
      <vt:lpstr>Recapitulation</vt:lpstr>
      <vt:lpstr>Telescoping</vt:lpstr>
      <vt:lpstr>1st Six Seals (Revelation 6)</vt:lpstr>
      <vt:lpstr>PowerPoint Presentation</vt:lpstr>
      <vt:lpstr>PowerPoint Presentation</vt:lpstr>
      <vt:lpstr>7th Seal &amp; 1st Six Trumpets (Revelation 8‒9)</vt:lpstr>
      <vt:lpstr>PowerPoint Presentation</vt:lpstr>
      <vt:lpstr>7th Seal &amp; 1st Six Trumpets (Revelation 8‒9)</vt:lpstr>
      <vt:lpstr>7th Seal &amp; 1st Six Trumpets (Revelation 8‒9)</vt:lpstr>
      <vt:lpstr>7th Seal &amp; 1st Six Trumpets (Revelation 8‒9)</vt:lpstr>
      <vt:lpstr>Eternal State is Future</vt:lpstr>
      <vt:lpstr>Recapitulation</vt:lpstr>
      <vt:lpstr>Telescoping</vt:lpstr>
      <vt:lpstr>7th Seal &amp; 1st Six Trumpets (Revelation 8‒9)</vt:lpstr>
      <vt:lpstr>6. 5th Trumpet (Rev. 9:1-12)</vt:lpstr>
      <vt:lpstr>6. 5th Trumpet (Rev. 9:1-12)</vt:lpstr>
      <vt:lpstr>6. 5th Trumpet (Rev. 9:1-12)</vt:lpstr>
      <vt:lpstr>6. 5th Trumpet (Rev. 9:1-12)</vt:lpstr>
      <vt:lpstr>PowerPoint Presentation</vt:lpstr>
      <vt:lpstr>PowerPoint Presentation</vt:lpstr>
      <vt:lpstr>6. 5th Trumpet (Rev. 9:1-12)</vt:lpstr>
      <vt:lpstr>6. 5th Trumpet (Rev. 9:1-12)</vt:lpstr>
      <vt:lpstr>6. 5th Trumpet (Rev. 9:1-12)</vt:lpstr>
      <vt:lpstr>6. 5th Trumpet (Rev. 9:1-12)</vt:lpstr>
      <vt:lpstr>Recapitulation</vt:lpstr>
      <vt:lpstr>Telescoping</vt:lpstr>
      <vt:lpstr>7th Seal &amp; 1st Six Trumpets (Revelation 8‒9)</vt:lpstr>
      <vt:lpstr>PowerPoint Presentation</vt:lpstr>
      <vt:lpstr>7. 6th Trumpet  (Rev. 9:13-21)</vt:lpstr>
      <vt:lpstr>7. 6th Trumpet  (Rev. 9:13-21)</vt:lpstr>
      <vt:lpstr>PowerPoint Presentation</vt:lpstr>
      <vt:lpstr>PowerPoint Presentation</vt:lpstr>
      <vt:lpstr>East = Babylon</vt:lpstr>
      <vt:lpstr>PowerPoint Presentation</vt:lpstr>
      <vt:lpstr>PowerPoint Presentation</vt:lpstr>
      <vt:lpstr>7. 6th Trumpet  (Rev. 9:13-21)</vt:lpstr>
      <vt:lpstr>PowerPoint Presentation</vt:lpstr>
      <vt:lpstr>7. 6th Trumpet  (Rev. 9:13-21)</vt:lpstr>
      <vt:lpstr>7. 6th Trumpet  (Rev. 9:13-21)</vt:lpstr>
      <vt:lpstr>7. 6th Trumpet  (Rev. 9:13-21)</vt:lpstr>
      <vt:lpstr>PowerPoint Presentation</vt:lpstr>
      <vt:lpstr>PowerPoint Presentation</vt:lpstr>
      <vt:lpstr>Conclusion</vt:lpstr>
      <vt:lpstr>7th Seal &amp; 1st Six Trumpets (Revelation 8‒9)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16-Revelation-6v9-17</dc:title>
  <dc:subject>Revelation</dc:subject>
  <dc:creator>A. Woods</dc:creator>
  <dc:description>Modified by Jim McGowan</dc:description>
  <cp:lastModifiedBy>Andy Woods</cp:lastModifiedBy>
  <cp:revision>2064</cp:revision>
  <cp:lastPrinted>2019-01-24T17:00:53Z</cp:lastPrinted>
  <dcterms:created xsi:type="dcterms:W3CDTF">2009-03-17T12:21:13Z</dcterms:created>
  <dcterms:modified xsi:type="dcterms:W3CDTF">2019-01-26T22:43:02Z</dcterms:modified>
</cp:coreProperties>
</file>