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5"/>
  </p:notesMasterIdLst>
  <p:handoutMasterIdLst>
    <p:handoutMasterId r:id="rId76"/>
  </p:handoutMasterIdLst>
  <p:sldIdLst>
    <p:sldId id="256" r:id="rId2"/>
    <p:sldId id="372" r:id="rId3"/>
    <p:sldId id="4895" r:id="rId4"/>
    <p:sldId id="276" r:id="rId5"/>
    <p:sldId id="4813" r:id="rId6"/>
    <p:sldId id="4775" r:id="rId7"/>
    <p:sldId id="4872" r:id="rId8"/>
    <p:sldId id="4828" r:id="rId9"/>
    <p:sldId id="4889" r:id="rId10"/>
    <p:sldId id="4829" r:id="rId11"/>
    <p:sldId id="427" r:id="rId12"/>
    <p:sldId id="4890" r:id="rId13"/>
    <p:sldId id="4830" r:id="rId14"/>
    <p:sldId id="4875" r:id="rId15"/>
    <p:sldId id="277" r:id="rId16"/>
    <p:sldId id="4815" r:id="rId17"/>
    <p:sldId id="4876" r:id="rId18"/>
    <p:sldId id="1727" r:id="rId19"/>
    <p:sldId id="287" r:id="rId20"/>
    <p:sldId id="4839" r:id="rId21"/>
    <p:sldId id="3611" r:id="rId22"/>
    <p:sldId id="3612" r:id="rId23"/>
    <p:sldId id="4877" r:id="rId24"/>
    <p:sldId id="808" r:id="rId25"/>
    <p:sldId id="711" r:id="rId26"/>
    <p:sldId id="318" r:id="rId27"/>
    <p:sldId id="325" r:id="rId28"/>
    <p:sldId id="326" r:id="rId29"/>
    <p:sldId id="265" r:id="rId30"/>
    <p:sldId id="4904" r:id="rId31"/>
    <p:sldId id="4878" r:id="rId32"/>
    <p:sldId id="3816" r:id="rId33"/>
    <p:sldId id="3822" r:id="rId34"/>
    <p:sldId id="3821" r:id="rId35"/>
    <p:sldId id="3841" r:id="rId36"/>
    <p:sldId id="3823" r:id="rId37"/>
    <p:sldId id="3824" r:id="rId38"/>
    <p:sldId id="4905" r:id="rId39"/>
    <p:sldId id="1263" r:id="rId40"/>
    <p:sldId id="3842" r:id="rId41"/>
    <p:sldId id="3815" r:id="rId42"/>
    <p:sldId id="3840" r:id="rId43"/>
    <p:sldId id="4879" r:id="rId44"/>
    <p:sldId id="2356" r:id="rId45"/>
    <p:sldId id="1232" r:id="rId46"/>
    <p:sldId id="4880" r:id="rId47"/>
    <p:sldId id="4768" r:id="rId48"/>
    <p:sldId id="4897" r:id="rId49"/>
    <p:sldId id="1307" r:id="rId50"/>
    <p:sldId id="4870" r:id="rId51"/>
    <p:sldId id="4881" r:id="rId52"/>
    <p:sldId id="4882" r:id="rId53"/>
    <p:sldId id="4896" r:id="rId54"/>
    <p:sldId id="4900" r:id="rId55"/>
    <p:sldId id="728" r:id="rId56"/>
    <p:sldId id="4901" r:id="rId57"/>
    <p:sldId id="4902" r:id="rId58"/>
    <p:sldId id="4903" r:id="rId59"/>
    <p:sldId id="4883" r:id="rId60"/>
    <p:sldId id="4884" r:id="rId61"/>
    <p:sldId id="1124" r:id="rId62"/>
    <p:sldId id="1162" r:id="rId63"/>
    <p:sldId id="4885" r:id="rId64"/>
    <p:sldId id="4899" r:id="rId65"/>
    <p:sldId id="4898" r:id="rId66"/>
    <p:sldId id="4886" r:id="rId67"/>
    <p:sldId id="4871" r:id="rId68"/>
    <p:sldId id="4887" r:id="rId69"/>
    <p:sldId id="856" r:id="rId70"/>
    <p:sldId id="356" r:id="rId71"/>
    <p:sldId id="4892" r:id="rId72"/>
    <p:sldId id="4893" r:id="rId73"/>
    <p:sldId id="4894" r:id="rId7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0000CC"/>
    <a:srgbClr val="000066"/>
    <a:srgbClr val="990000"/>
    <a:srgbClr val="006600"/>
    <a:srgbClr val="66FF99"/>
    <a:srgbClr val="00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4824" autoAdjust="0"/>
  </p:normalViewPr>
  <p:slideViewPr>
    <p:cSldViewPr>
      <p:cViewPr varScale="1">
        <p:scale>
          <a:sx n="57" d="100"/>
          <a:sy n="57" d="100"/>
        </p:scale>
        <p:origin x="8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dirty="0">
                <a:latin typeface="Calibri" panose="020F0502020204030204" pitchFamily="34" charset="0"/>
              </a:rPr>
              <a:t>Dr. Andy Woods - Ecclesiology</a:t>
            </a: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1/27/2019</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dirty="0">
                <a:latin typeface="Calibri" panose="020F0502020204030204" pitchFamily="34" charset="0"/>
              </a:rPr>
              <a:t>Sugar Land Bible Church</a:t>
            </a: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dirty="0"/>
              <a:t>Dr. Andy Woods - Ecclesiology</a:t>
            </a:r>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dirty="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1/27/2019</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42</a:t>
            </a:fld>
            <a:endParaRPr lang="en-US" altLang="en-US" dirty="0"/>
          </a:p>
        </p:txBody>
      </p:sp>
    </p:spTree>
    <p:extLst>
      <p:ext uri="{BB962C8B-B14F-4D97-AF65-F5344CB8AC3E}">
        <p14:creationId xmlns:p14="http://schemas.microsoft.com/office/powerpoint/2010/main" val="3476599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dirty="0"/>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dirty="0"/>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dirty="0"/>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dirty="0"/>
          </a:p>
        </p:txBody>
      </p:sp>
      <p:sp>
        <p:nvSpPr>
          <p:cNvPr id="5" name="Rectangle 1060"/>
          <p:cNvSpPr>
            <a:spLocks noGrp="1" noChangeArrowheads="1"/>
          </p:cNvSpPr>
          <p:nvPr>
            <p:ph type="ftr" sz="quarter" idx="11"/>
          </p:nvPr>
        </p:nvSpPr>
        <p:spPr/>
        <p:txBody>
          <a:bodyPr/>
          <a:lstStyle>
            <a:lvl1pPr>
              <a:defRPr/>
            </a:lvl1pPr>
          </a:lstStyle>
          <a:p>
            <a:pPr>
              <a:defRPr/>
            </a:pPr>
            <a:endParaRPr lang="en-US" dirty="0"/>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dirty="0"/>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dirty="0"/>
          </a:p>
        </p:txBody>
      </p:sp>
      <p:sp>
        <p:nvSpPr>
          <p:cNvPr id="5" name="Rectangle 1060"/>
          <p:cNvSpPr>
            <a:spLocks noGrp="1" noChangeArrowheads="1"/>
          </p:cNvSpPr>
          <p:nvPr>
            <p:ph type="ftr" sz="quarter" idx="11"/>
          </p:nvPr>
        </p:nvSpPr>
        <p:spPr/>
        <p:txBody>
          <a:bodyPr/>
          <a:lstStyle>
            <a:lvl1pPr>
              <a:defRPr/>
            </a:lvl1pPr>
          </a:lstStyle>
          <a:p>
            <a:pPr>
              <a:defRPr/>
            </a:pPr>
            <a:endParaRPr lang="en-US" dirty="0"/>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dirty="0"/>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dirty="0"/>
          </a:p>
        </p:txBody>
      </p:sp>
      <p:sp>
        <p:nvSpPr>
          <p:cNvPr id="4" name="Rectangle 1059"/>
          <p:cNvSpPr>
            <a:spLocks noGrp="1" noChangeArrowheads="1"/>
          </p:cNvSpPr>
          <p:nvPr>
            <p:ph type="dt" sz="half" idx="10"/>
          </p:nvPr>
        </p:nvSpPr>
        <p:spPr/>
        <p:txBody>
          <a:bodyPr/>
          <a:lstStyle>
            <a:lvl1pPr>
              <a:defRPr/>
            </a:lvl1pPr>
          </a:lstStyle>
          <a:p>
            <a:pPr>
              <a:defRPr/>
            </a:pPr>
            <a:endParaRPr lang="en-US" dirty="0"/>
          </a:p>
        </p:txBody>
      </p:sp>
      <p:sp>
        <p:nvSpPr>
          <p:cNvPr id="5" name="Rectangle 1060"/>
          <p:cNvSpPr>
            <a:spLocks noGrp="1" noChangeArrowheads="1"/>
          </p:cNvSpPr>
          <p:nvPr>
            <p:ph type="ftr" sz="quarter" idx="11"/>
          </p:nvPr>
        </p:nvSpPr>
        <p:spPr/>
        <p:txBody>
          <a:bodyPr/>
          <a:lstStyle>
            <a:lvl1pPr>
              <a:defRPr/>
            </a:lvl1pPr>
          </a:lstStyle>
          <a:p>
            <a:pPr>
              <a:defRPr/>
            </a:pPr>
            <a:endParaRPr lang="en-US" dirty="0"/>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dirty="0"/>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87483771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428272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dirty="0"/>
          </a:p>
        </p:txBody>
      </p:sp>
      <p:sp>
        <p:nvSpPr>
          <p:cNvPr id="5" name="Rectangle 1060"/>
          <p:cNvSpPr>
            <a:spLocks noGrp="1" noChangeArrowheads="1"/>
          </p:cNvSpPr>
          <p:nvPr>
            <p:ph type="ftr" sz="quarter" idx="11"/>
          </p:nvPr>
        </p:nvSpPr>
        <p:spPr/>
        <p:txBody>
          <a:bodyPr/>
          <a:lstStyle>
            <a:lvl1pPr>
              <a:defRPr/>
            </a:lvl1pPr>
          </a:lstStyle>
          <a:p>
            <a:pPr>
              <a:defRPr/>
            </a:pPr>
            <a:endParaRPr lang="en-US" dirty="0"/>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dirty="0"/>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dirty="0"/>
          </a:p>
        </p:txBody>
      </p:sp>
      <p:sp>
        <p:nvSpPr>
          <p:cNvPr id="5" name="Rectangle 1060"/>
          <p:cNvSpPr>
            <a:spLocks noGrp="1" noChangeArrowheads="1"/>
          </p:cNvSpPr>
          <p:nvPr>
            <p:ph type="ftr" sz="quarter" idx="11"/>
          </p:nvPr>
        </p:nvSpPr>
        <p:spPr/>
        <p:txBody>
          <a:bodyPr/>
          <a:lstStyle>
            <a:lvl1pPr>
              <a:defRPr/>
            </a:lvl1pPr>
          </a:lstStyle>
          <a:p>
            <a:pPr>
              <a:defRPr/>
            </a:pPr>
            <a:endParaRPr lang="en-US" dirty="0"/>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dirty="0"/>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dirty="0"/>
          </a:p>
        </p:txBody>
      </p:sp>
      <p:sp>
        <p:nvSpPr>
          <p:cNvPr id="6" name="Rectangle 1060"/>
          <p:cNvSpPr>
            <a:spLocks noGrp="1" noChangeArrowheads="1"/>
          </p:cNvSpPr>
          <p:nvPr>
            <p:ph type="ftr" sz="quarter" idx="11"/>
          </p:nvPr>
        </p:nvSpPr>
        <p:spPr/>
        <p:txBody>
          <a:bodyPr/>
          <a:lstStyle>
            <a:lvl1pPr>
              <a:defRPr/>
            </a:lvl1pPr>
          </a:lstStyle>
          <a:p>
            <a:pPr>
              <a:defRPr/>
            </a:pPr>
            <a:endParaRPr lang="en-US" dirty="0"/>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dirty="0"/>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dirty="0"/>
          </a:p>
        </p:txBody>
      </p:sp>
      <p:sp>
        <p:nvSpPr>
          <p:cNvPr id="8" name="Rectangle 1060"/>
          <p:cNvSpPr>
            <a:spLocks noGrp="1" noChangeArrowheads="1"/>
          </p:cNvSpPr>
          <p:nvPr>
            <p:ph type="ftr" sz="quarter" idx="11"/>
          </p:nvPr>
        </p:nvSpPr>
        <p:spPr/>
        <p:txBody>
          <a:bodyPr/>
          <a:lstStyle>
            <a:lvl1pPr>
              <a:defRPr/>
            </a:lvl1pPr>
          </a:lstStyle>
          <a:p>
            <a:pPr>
              <a:defRPr/>
            </a:pPr>
            <a:endParaRPr lang="en-US" dirty="0"/>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dirty="0"/>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dirty="0"/>
          </a:p>
        </p:txBody>
      </p:sp>
      <p:sp>
        <p:nvSpPr>
          <p:cNvPr id="4" name="Rectangle 1060"/>
          <p:cNvSpPr>
            <a:spLocks noGrp="1" noChangeArrowheads="1"/>
          </p:cNvSpPr>
          <p:nvPr>
            <p:ph type="ftr" sz="quarter" idx="11"/>
          </p:nvPr>
        </p:nvSpPr>
        <p:spPr/>
        <p:txBody>
          <a:bodyPr/>
          <a:lstStyle>
            <a:lvl1pPr>
              <a:defRPr/>
            </a:lvl1pPr>
          </a:lstStyle>
          <a:p>
            <a:pPr>
              <a:defRPr/>
            </a:pPr>
            <a:endParaRPr lang="en-US" dirty="0"/>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dirty="0"/>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dirty="0"/>
          </a:p>
        </p:txBody>
      </p:sp>
      <p:sp>
        <p:nvSpPr>
          <p:cNvPr id="3" name="Rectangle 1060"/>
          <p:cNvSpPr>
            <a:spLocks noGrp="1" noChangeArrowheads="1"/>
          </p:cNvSpPr>
          <p:nvPr>
            <p:ph type="ftr" sz="quarter" idx="11"/>
          </p:nvPr>
        </p:nvSpPr>
        <p:spPr/>
        <p:txBody>
          <a:bodyPr/>
          <a:lstStyle>
            <a:lvl1pPr>
              <a:defRPr/>
            </a:lvl1pPr>
          </a:lstStyle>
          <a:p>
            <a:pPr>
              <a:defRPr/>
            </a:pPr>
            <a:endParaRPr lang="en-US" dirty="0"/>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dirty="0"/>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dirty="0"/>
          </a:p>
        </p:txBody>
      </p:sp>
      <p:sp>
        <p:nvSpPr>
          <p:cNvPr id="6" name="Rectangle 1060"/>
          <p:cNvSpPr>
            <a:spLocks noGrp="1" noChangeArrowheads="1"/>
          </p:cNvSpPr>
          <p:nvPr>
            <p:ph type="ftr" sz="quarter" idx="11"/>
          </p:nvPr>
        </p:nvSpPr>
        <p:spPr/>
        <p:txBody>
          <a:bodyPr/>
          <a:lstStyle>
            <a:lvl1pPr>
              <a:defRPr/>
            </a:lvl1pPr>
          </a:lstStyle>
          <a:p>
            <a:pPr>
              <a:defRPr/>
            </a:pPr>
            <a:endParaRPr lang="en-US" dirty="0"/>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dirty="0"/>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dirty="0"/>
          </a:p>
        </p:txBody>
      </p:sp>
      <p:sp>
        <p:nvSpPr>
          <p:cNvPr id="6" name="Rectangle 1060"/>
          <p:cNvSpPr>
            <a:spLocks noGrp="1" noChangeArrowheads="1"/>
          </p:cNvSpPr>
          <p:nvPr>
            <p:ph type="ftr" sz="quarter" idx="11"/>
          </p:nvPr>
        </p:nvSpPr>
        <p:spPr/>
        <p:txBody>
          <a:bodyPr/>
          <a:lstStyle>
            <a:lvl1pPr>
              <a:defRPr/>
            </a:lvl1pPr>
          </a:lstStyle>
          <a:p>
            <a:pPr>
              <a:defRPr/>
            </a:pPr>
            <a:endParaRPr lang="en-US" dirty="0"/>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dirty="0"/>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5" r:id="rId13"/>
    <p:sldLayoutId id="2147483927"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customXml" Target="../ink/ink2.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image" Target="../media/image29.jpeg"/><Relationship Id="rId10" Type="http://schemas.openxmlformats.org/officeDocument/2006/relationships/image" Target="../media/image240.png"/><Relationship Id="rId9" Type="http://schemas.openxmlformats.org/officeDocument/2006/relationships/customXml" Target="../ink/ink4.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trcnyc.org/bsag-2-8/" TargetMode="External"/><Relationship Id="rId2" Type="http://schemas.openxmlformats.org/officeDocument/2006/relationships/hyperlink" Target="https://brianmclaren.net/about-brian/"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a:effectLst>
                  <a:outerShdw blurRad="38100" dist="38100" dir="2700000" algn="tl">
                    <a:srgbClr val="000000">
                      <a:alpha val="43137"/>
                    </a:srgbClr>
                  </a:outerShdw>
                </a:effectLst>
              </a:rPr>
              <a:t>Session 49</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257300" y="228600"/>
            <a:ext cx="6629400" cy="914400"/>
          </a:xfrm>
        </p:spPr>
        <p:txBody>
          <a:bodyPr/>
          <a:lstStyle/>
          <a:p>
            <a:pPr algn="ctr" eaLnBrk="1" hangingPunct="1"/>
            <a:r>
              <a:rPr lang="en-US" altLang="en-US" sz="3600" dirty="0">
                <a:effectLst>
                  <a:outerShdw blurRad="38100" dist="38100" dir="2700000" algn="tl">
                    <a:srgbClr val="000000">
                      <a:alpha val="43137"/>
                    </a:srgbClr>
                  </a:outerShdw>
                </a:effectLst>
              </a:rPr>
              <a:t>B. Biblical Basis for Separation?</a:t>
            </a:r>
          </a:p>
        </p:txBody>
      </p:sp>
      <p:sp>
        <p:nvSpPr>
          <p:cNvPr id="21507" name="Rectangle 3"/>
          <p:cNvSpPr>
            <a:spLocks noGrp="1" noChangeArrowheads="1"/>
          </p:cNvSpPr>
          <p:nvPr>
            <p:ph type="body" idx="1"/>
          </p:nvPr>
        </p:nvSpPr>
        <p:spPr>
          <a:xfrm>
            <a:off x="356394" y="1447800"/>
            <a:ext cx="5968206" cy="49530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2 Thess. 3:6, 14</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1 Cor. 5:11</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2 Cor. 6:14-18</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Rom. 16:17</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Eph. 5:11</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Titus 3:9-11</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2 John 9-11</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6600" y="2487540"/>
            <a:ext cx="4064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68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0EE39F-32C8-4C82-834B-23FB7107C2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9398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2 John 7-11</a:t>
            </a:r>
          </a:p>
          <a:p>
            <a:pPr algn="just">
              <a:spcBef>
                <a:spcPts val="600"/>
              </a:spcBef>
              <a:spcAft>
                <a:spcPts val="600"/>
              </a:spcAft>
            </a:pPr>
            <a:r>
              <a:rPr lang="en-US" alt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deceivers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have gone out into the world, those who do not acknowledge Jesus Christ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coming in the flesh. This is the deceiver and the antichrist.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Watch yourselves, that you do not lose what we have accomplished, but that you may receive a full reward.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Anyone who goes too far and does not abide in the teaching of Christ, does not have God; the one who abides in the teaching, he has both the Father and the Son.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anyone comes to you and does not bring this teaching,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receive him into </a:t>
            </a:r>
            <a:r>
              <a:rPr lang="en-US" sz="2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house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 not give him a greeting;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one who gives him a greeting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participates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his evil deeds.”</a:t>
            </a:r>
            <a:endParaRPr lang="en-US" alt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8039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914400"/>
          </a:xfrm>
        </p:spPr>
        <p:txBody>
          <a:bodyPr/>
          <a:lstStyle/>
          <a:p>
            <a:pPr algn="ctr" eaLnBrk="1" hangingPunct="1"/>
            <a:r>
              <a:rPr lang="en-US" altLang="en-US" sz="40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1473597" y="1600200"/>
            <a:ext cx="6196806" cy="3581400"/>
          </a:xfrm>
        </p:spPr>
        <p:txBody>
          <a:bodyPr/>
          <a:lstStyle/>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What to separate from?</a:t>
            </a:r>
          </a:p>
        </p:txBody>
      </p:sp>
      <p:pic>
        <p:nvPicPr>
          <p:cNvPr id="6" name="Picture 4" descr="https://westsidechristianfellowship.org/wp-content/uploads/Church-Discipline.jpg">
            <a:extLst>
              <a:ext uri="{FF2B5EF4-FFF2-40B4-BE49-F238E27FC236}">
                <a16:creationId xmlns:a16="http://schemas.microsoft.com/office/drawing/2014/main" id="{C29F79F2-AA4D-4034-BECB-CB3E8F2844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47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9144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False doctrine – 1 Tim. 4:16; Titus 1:9</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Divisive persons – Rom. 16:17; Titus 3:9-11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Immorality – 1 Cor. 5:9-11; Eph. 5:11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General disobedience to Scripture –2 Thess. 3:6, 14</a:t>
            </a:r>
          </a:p>
        </p:txBody>
      </p:sp>
      <p:pic>
        <p:nvPicPr>
          <p:cNvPr id="8" name="Picture 4" descr="https://westsidechristianfellowship.org/wp-content/uploads/Church-Discipline.jpg">
            <a:extLst>
              <a:ext uri="{FF2B5EF4-FFF2-40B4-BE49-F238E27FC236}">
                <a16:creationId xmlns:a16="http://schemas.microsoft.com/office/drawing/2014/main" id="{F07DE853-C5F4-4976-8709-2144CCC123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029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9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9144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False doctrine</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 1 Tim. 4:16; Titus 1:9</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Divisive persons – Rom. 16:17; Titus 3:9-11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Immorality – 1 Cor. 5:9-11; Eph. 5:11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General disobedience to Scripture –2 Thess. 3:6, 14</a:t>
            </a:r>
          </a:p>
        </p:txBody>
      </p:sp>
      <p:pic>
        <p:nvPicPr>
          <p:cNvPr id="7" name="Picture 4" descr="https://westsidechristianfellowship.org/wp-content/uploads/Church-Discipline.jpg">
            <a:extLst>
              <a:ext uri="{FF2B5EF4-FFF2-40B4-BE49-F238E27FC236}">
                <a16:creationId xmlns:a16="http://schemas.microsoft.com/office/drawing/2014/main" id="{5CCF86FA-5E05-42D9-8E45-5B25CEB1601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029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792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6795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486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a:spcBef>
                <a:spcPct val="0"/>
              </a:spcBef>
              <a:spcAft>
                <a:spcPts val="1200"/>
              </a:spcAft>
              <a:buNone/>
            </a:pPr>
            <a:r>
              <a:rPr lang="en-US" sz="3600" dirty="0">
                <a:solidFill>
                  <a:schemeClr val="tx2"/>
                </a:solidFill>
                <a:effectLst>
                  <a:outerShdw blurRad="38100" dist="38100" dir="2700000" algn="tl">
                    <a:srgbClr val="000000">
                      <a:alpha val="43137"/>
                    </a:srgbClr>
                  </a:outerShdw>
                </a:effectLst>
                <a:ea typeface="+mj-ea"/>
                <a:cs typeface="+mj-cs"/>
              </a:rPr>
              <a:t>2 Timothy 3:16-17</a:t>
            </a:r>
          </a:p>
          <a:p>
            <a:pPr marL="0" indent="0" algn="just">
              <a:buNone/>
            </a:pPr>
            <a:r>
              <a:rPr lang="en-US" dirty="0">
                <a:effectLst>
                  <a:outerShdw blurRad="38100" dist="38100" dir="2700000" algn="tl">
                    <a:srgbClr val="000000">
                      <a:alpha val="43137"/>
                    </a:srgbClr>
                  </a:outerShdw>
                </a:effectLst>
              </a:rPr>
              <a:t>“All Scripture is </a:t>
            </a:r>
            <a:r>
              <a:rPr lang="en-US" b="1" u="sng" dirty="0">
                <a:solidFill>
                  <a:srgbClr val="FFFFCC"/>
                </a:solidFill>
                <a:effectLst>
                  <a:outerShdw blurRad="38100" dist="38100" dir="2700000" algn="tl">
                    <a:srgbClr val="000000">
                      <a:alpha val="43137"/>
                    </a:srgbClr>
                  </a:outerShdw>
                </a:effectLst>
              </a:rPr>
              <a:t>inspired by God [</a:t>
            </a:r>
            <a:r>
              <a:rPr lang="en-US" b="1" i="1" u="sng" dirty="0">
                <a:solidFill>
                  <a:srgbClr val="FFFFCC"/>
                </a:solidFill>
                <a:effectLst>
                  <a:outerShdw blurRad="38100" dist="38100" dir="2700000" algn="tl">
                    <a:srgbClr val="000000">
                      <a:alpha val="43137"/>
                    </a:srgbClr>
                  </a:outerShdw>
                </a:effectLst>
              </a:rPr>
              <a:t>theopneustos</a:t>
            </a:r>
            <a:r>
              <a:rPr lang="en-US" b="1" u="sng" dirty="0">
                <a:solidFill>
                  <a:srgbClr val="FFFFCC"/>
                </a:solidFill>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and profitable for teaching, for reproof, for correction, for training in righteousness</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libri" panose="020F0502020204030204" pitchFamily="34" charset="0"/>
              </a:rPr>
              <a:t>so that the man of God may be adequate, equipped for </a:t>
            </a:r>
            <a:r>
              <a:rPr lang="en-US" dirty="0">
                <a:effectLst>
                  <a:outerShdw blurRad="38100" dist="38100" dir="2700000" algn="tl">
                    <a:srgbClr val="000000">
                      <a:alpha val="43137"/>
                    </a:srgbClr>
                  </a:outerShdw>
                </a:effectLst>
              </a:rPr>
              <a:t>every</a:t>
            </a:r>
            <a:r>
              <a:rPr lang="en-US" dirty="0">
                <a:effectLst>
                  <a:outerShdw blurRad="38100" dist="38100" dir="2700000" algn="tl">
                    <a:srgbClr val="000000">
                      <a:alpha val="43137"/>
                    </a:srgbClr>
                  </a:outerShdw>
                </a:effectLst>
                <a:latin typeface="Calibri" panose="020F0502020204030204" pitchFamily="34" charset="0"/>
              </a:rPr>
              <a:t> good work.”</a:t>
            </a:r>
          </a:p>
        </p:txBody>
      </p:sp>
      <p:pic>
        <p:nvPicPr>
          <p:cNvPr id="4" name="Picture 2" descr="http://biblepic.com/53/298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2819400"/>
            <a:ext cx="2286000" cy="2286000"/>
          </a:xfrm>
          <a:prstGeom prst="rect">
            <a:avLst/>
          </a:prstGeom>
          <a:noFill/>
        </p:spPr>
      </p:pic>
    </p:spTree>
    <p:extLst>
      <p:ext uri="{BB962C8B-B14F-4D97-AF65-F5344CB8AC3E}">
        <p14:creationId xmlns:p14="http://schemas.microsoft.com/office/powerpoint/2010/main" val="1027658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E5BDC3D-FD2D-40EE-A591-DA4134D12F9E}"/>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INSPIRATION OF SCRIPTURE</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2 Peter 1:20-21</a:t>
            </a:r>
          </a:p>
        </p:txBody>
      </p:sp>
      <p:sp>
        <p:nvSpPr>
          <p:cNvPr id="93187" name="Rectangle 3">
            <a:extLst>
              <a:ext uri="{FF2B5EF4-FFF2-40B4-BE49-F238E27FC236}">
                <a16:creationId xmlns:a16="http://schemas.microsoft.com/office/drawing/2014/main" id="{A8E44069-8AF2-4EBE-842F-5A4C48C53F73}"/>
              </a:ext>
            </a:extLst>
          </p:cNvPr>
          <p:cNvSpPr>
            <a:spLocks noGrp="1" noChangeArrowheads="1"/>
          </p:cNvSpPr>
          <p:nvPr>
            <p:ph type="body" sz="half" idx="4294967295"/>
          </p:nvPr>
        </p:nvSpPr>
        <p:spPr>
          <a:xfrm>
            <a:off x="1169988" y="1946275"/>
            <a:ext cx="4343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400" dirty="0">
                <a:effectLst>
                  <a:outerShdw blurRad="38100" dist="38100" dir="2700000" algn="tl">
                    <a:srgbClr val="000000">
                      <a:alpha val="43137"/>
                    </a:srgbClr>
                  </a:outerShdw>
                </a:effectLst>
              </a:rPr>
              <a:t>Men Wrote as they were inspired by Holy Spirit</a:t>
            </a:r>
          </a:p>
          <a:p>
            <a:pPr lvl="1">
              <a:lnSpc>
                <a:spcPct val="90000"/>
              </a:lnSpc>
              <a:buFont typeface="Wingdings" panose="05000000000000000000" pitchFamily="2" charset="2"/>
              <a:buNone/>
            </a:pPr>
            <a:r>
              <a:rPr lang="en-US" altLang="en-US" sz="2400" i="1" dirty="0">
                <a:effectLst>
                  <a:outerShdw blurRad="38100" dist="38100" dir="2700000" algn="tl">
                    <a:srgbClr val="000000">
                      <a:alpha val="43137"/>
                    </a:srgbClr>
                  </a:outerShdw>
                </a:effectLst>
              </a:rPr>
              <a:t>“phero” = to carry</a:t>
            </a:r>
            <a:r>
              <a:rPr lang="en-US" altLang="en-US" sz="2400" dirty="0">
                <a:effectLst>
                  <a:outerShdw blurRad="38100" dist="38100" dir="2700000" algn="tl">
                    <a:srgbClr val="000000">
                      <a:alpha val="43137"/>
                    </a:srgbClr>
                  </a:outerShdw>
                </a:effectLst>
              </a:rPr>
              <a:t> </a:t>
            </a:r>
          </a:p>
          <a:p>
            <a:pPr lvl="2">
              <a:lnSpc>
                <a:spcPct val="90000"/>
              </a:lnSpc>
              <a:buFont typeface="Wingdings" panose="05000000000000000000" pitchFamily="2" charset="2"/>
              <a:buNone/>
            </a:pPr>
            <a:r>
              <a:rPr lang="en-US" altLang="en-US" sz="2400" i="1" dirty="0">
                <a:effectLst>
                  <a:outerShdw blurRad="38100" dist="38100" dir="2700000" algn="tl">
                    <a:srgbClr val="000000">
                      <a:alpha val="43137"/>
                    </a:srgbClr>
                  </a:outerShdw>
                </a:effectLst>
              </a:rPr>
              <a:t>Acts 27:15,17</a:t>
            </a:r>
          </a:p>
          <a:p>
            <a:pPr lvl="2">
              <a:lnSpc>
                <a:spcPct val="90000"/>
              </a:lnSpc>
              <a:buFont typeface="Wingdings" panose="05000000000000000000" pitchFamily="2" charset="2"/>
              <a:buNone/>
            </a:pPr>
            <a:endParaRPr lang="en-US" altLang="en-US" sz="2400" i="1" dirty="0">
              <a:effectLst>
                <a:outerShdw blurRad="38100" dist="38100" dir="2700000" algn="tl">
                  <a:srgbClr val="000000">
                    <a:alpha val="43137"/>
                  </a:srgbClr>
                </a:outerShdw>
              </a:effectLst>
            </a:endParaRPr>
          </a:p>
          <a:p>
            <a:pPr>
              <a:lnSpc>
                <a:spcPct val="90000"/>
              </a:lnSpc>
            </a:pPr>
            <a:r>
              <a:rPr lang="en-US" altLang="en-US" sz="2400" dirty="0">
                <a:effectLst>
                  <a:outerShdw blurRad="38100" dist="38100" dir="2700000" algn="tl">
                    <a:srgbClr val="000000">
                      <a:alpha val="43137"/>
                    </a:srgbClr>
                  </a:outerShdw>
                </a:effectLst>
              </a:rPr>
              <a:t>Opposite of Knowledge of False Teachers</a:t>
            </a:r>
          </a:p>
          <a:p>
            <a:pPr lvl="1">
              <a:lnSpc>
                <a:spcPct val="90000"/>
              </a:lnSpc>
            </a:pPr>
            <a:r>
              <a:rPr lang="en-US" altLang="en-US" sz="2400" i="1" dirty="0">
                <a:effectLst>
                  <a:outerShdw blurRad="38100" dist="38100" dir="2700000" algn="tl">
                    <a:srgbClr val="000000">
                      <a:alpha val="43137"/>
                    </a:srgbClr>
                  </a:outerShdw>
                </a:effectLst>
              </a:rPr>
              <a:t>Which is their own imagination</a:t>
            </a:r>
          </a:p>
          <a:p>
            <a:pPr lvl="2">
              <a:lnSpc>
                <a:spcPct val="90000"/>
              </a:lnSpc>
            </a:pPr>
            <a:r>
              <a:rPr lang="en-US" altLang="en-US" sz="2400" i="1" dirty="0">
                <a:effectLst>
                  <a:outerShdw blurRad="38100" dist="38100" dir="2700000" algn="tl">
                    <a:srgbClr val="000000">
                      <a:alpha val="43137"/>
                    </a:srgbClr>
                  </a:outerShdw>
                </a:effectLst>
              </a:rPr>
              <a:t>Jer. 23:16</a:t>
            </a:r>
          </a:p>
        </p:txBody>
      </p:sp>
      <p:pic>
        <p:nvPicPr>
          <p:cNvPr id="93188" name="Picture 4" descr="C:\WINDOWS\Profiles\default\Application Data\Microsoft\Media Catalog\Downloaded Clips\cl0\TN00706_.wmf">
            <a:extLst>
              <a:ext uri="{FF2B5EF4-FFF2-40B4-BE49-F238E27FC236}">
                <a16:creationId xmlns:a16="http://schemas.microsoft.com/office/drawing/2014/main" id="{1D007ACF-A955-46C1-892C-0F847E420B21}"/>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5257800" y="1912937"/>
            <a:ext cx="3300413" cy="3733800"/>
          </a:xfrm>
        </p:spPr>
      </p:pic>
    </p:spTree>
    <p:extLst>
      <p:ext uri="{BB962C8B-B14F-4D97-AF65-F5344CB8AC3E}">
        <p14:creationId xmlns:p14="http://schemas.microsoft.com/office/powerpoint/2010/main" val="2653514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BC04C8-6402-4DEF-B6CD-906844A802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buClr>
                <a:schemeClr val="tx2"/>
              </a:buClr>
              <a:buSzPct val="75000"/>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17:17, 20-23</a:t>
            </a:r>
          </a:p>
          <a:p>
            <a:pPr algn="just"/>
            <a:r>
              <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Sanctify them in the truth; Your word is truth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do not ask on behalf of these alone, but for those also who believe in Me through their word;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they may all be one; even as You, Father,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and I in You, that they also may be in Us, so that the world may believe that You sent Me.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glory which You have given Me I have given to them, that they may be one, just as We are 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in them and You in Me, that they may be perfected in unity, so that the world may know that You sent Me, and loved them, even as You have loved Me.”</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3032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F55D36-4CF6-406C-B7D7-BAB8C4682A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39102"/>
          </a:xfrm>
          <a:prstGeom prst="rect">
            <a:avLst/>
          </a:prstGeom>
          <a:noFill/>
          <a:ln w="28575">
            <a:noFill/>
            <a:miter lim="800000"/>
            <a:headEnd/>
            <a:tailEnd/>
          </a:ln>
        </p:spPr>
        <p:txBody>
          <a:bodyPr wrap="square" anchor="t">
            <a:spAutoFit/>
          </a:bodyPr>
          <a:lstStyle/>
          <a:p>
            <a:pPr algn="ctr">
              <a:spcBef>
                <a:spcPts val="0"/>
              </a:spcBef>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Matthew 4:4</a:t>
            </a: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p>
          <a:p>
            <a:pPr marL="0" indent="0" algn="just" eaLnBrk="1" hangingPunct="1">
              <a:buFont typeface="Wingdings" panose="05000000000000000000" pitchFamily="2" charset="2"/>
              <a:buNone/>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answered and said, “It is written,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 shall not live on bread alone, but on </a:t>
            </a:r>
            <a:r>
              <a:rPr lang="en-US" sz="3200" b="1" i="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word</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proceeds out of the mouth of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2919725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444D8E-CD3F-412F-A146-66781CA11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
        <p:nvSpPr>
          <p:cNvPr id="6" name="Rectangle 1">
            <a:extLst>
              <a:ext uri="{FF2B5EF4-FFF2-40B4-BE49-F238E27FC236}">
                <a16:creationId xmlns:a16="http://schemas.microsoft.com/office/drawing/2014/main" id="{3178CE69-EBAA-43AD-9EDA-A37B24713561}"/>
              </a:ext>
            </a:extLst>
          </p:cNvPr>
          <p:cNvSpPr>
            <a:spLocks noChangeArrowheads="1"/>
          </p:cNvSpPr>
          <p:nvPr/>
        </p:nvSpPr>
        <p:spPr bwMode="auto">
          <a:xfrm>
            <a:off x="0" y="0"/>
            <a:ext cx="9144000" cy="2339102"/>
          </a:xfrm>
          <a:prstGeom prst="rect">
            <a:avLst/>
          </a:prstGeom>
          <a:noFill/>
          <a:ln w="28575">
            <a:noFill/>
            <a:miter lim="800000"/>
            <a:headEnd/>
            <a:tailEnd/>
          </a:ln>
        </p:spPr>
        <p:txBody>
          <a:bodyPr wrap="square" anchor="t">
            <a:spAutoFit/>
          </a:bodyPr>
          <a:lstStyle/>
          <a:p>
            <a:pPr algn="ctr">
              <a:spcBef>
                <a:spcPts val="0"/>
              </a:spcBef>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Matthew 5:18</a:t>
            </a: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p>
          <a:p>
            <a:pPr marL="0" indent="0" algn="just" eaLnBrk="1" hangingPunct="1">
              <a:buFont typeface="Wingdings" panose="05000000000000000000" pitchFamily="2" charset="2"/>
              <a:buNone/>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truly I say to you, until heaven and earth pass away, not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smallest letter or stroke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pass from the Law until all is accomplished.”</a:t>
            </a:r>
          </a:p>
        </p:txBody>
      </p:sp>
    </p:spTree>
    <p:extLst>
      <p:ext uri="{BB962C8B-B14F-4D97-AF65-F5344CB8AC3E}">
        <p14:creationId xmlns:p14="http://schemas.microsoft.com/office/powerpoint/2010/main" val="3299953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44617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7564" y="381000"/>
            <a:ext cx="8028873" cy="2743200"/>
          </a:xfrm>
          <a:prstGeom prst="rect">
            <a:avLst/>
          </a:prstGeom>
          <a:ln w="38100">
            <a:solidFill>
              <a:srgbClr val="00CCFF"/>
            </a:solidFill>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703" y="3505200"/>
            <a:ext cx="8032595" cy="2743200"/>
          </a:xfrm>
          <a:prstGeom prst="rect">
            <a:avLst/>
          </a:prstGeom>
          <a:ln w="38100">
            <a:solidFill>
              <a:srgbClr val="FFFF00"/>
            </a:solidFill>
          </a:ln>
        </p:spPr>
      </p:pic>
      <p:sp>
        <p:nvSpPr>
          <p:cNvPr id="5" name="TextBox 2"/>
          <p:cNvSpPr txBox="1">
            <a:spLocks noChangeArrowheads="1"/>
          </p:cNvSpPr>
          <p:nvPr/>
        </p:nvSpPr>
        <p:spPr bwMode="auto">
          <a:xfrm>
            <a:off x="3276600" y="6324600"/>
            <a:ext cx="259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400" dirty="0">
                <a:solidFill>
                  <a:srgbClr val="FFFFFF"/>
                </a:solidFill>
                <a:latin typeface="Calibri" panose="020F0502020204030204" pitchFamily="34" charset="0"/>
              </a:rPr>
              <a:t>Chart courtesy of Thomas Stegall </a:t>
            </a:r>
          </a:p>
        </p:txBody>
      </p:sp>
    </p:spTree>
    <p:extLst>
      <p:ext uri="{BB962C8B-B14F-4D97-AF65-F5344CB8AC3E}">
        <p14:creationId xmlns:p14="http://schemas.microsoft.com/office/powerpoint/2010/main" val="4240952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a:xfrm>
            <a:off x="2819400" y="228600"/>
            <a:ext cx="3505200" cy="801688"/>
          </a:xfrm>
        </p:spPr>
        <p:txBody>
          <a:bodyPr/>
          <a:lstStyle/>
          <a:p>
            <a:pPr algn="ctr">
              <a:defRPr/>
            </a:pPr>
            <a:r>
              <a:rPr lang="en-US" altLang="en-US" sz="3600" dirty="0">
                <a:effectLst>
                  <a:outerShdw blurRad="38100" dist="38100" dir="2700000" algn="tl">
                    <a:srgbClr val="000000">
                      <a:alpha val="43137"/>
                    </a:srgbClr>
                  </a:outerShdw>
                </a:effectLst>
              </a:rPr>
              <a:t>Romans 4:4-5</a:t>
            </a:r>
          </a:p>
        </p:txBody>
      </p:sp>
      <p:sp>
        <p:nvSpPr>
          <p:cNvPr id="24579" name="Rectangle 3"/>
          <p:cNvSpPr>
            <a:spLocks noGrp="1"/>
          </p:cNvSpPr>
          <p:nvPr>
            <p:ph type="body" idx="4294967295"/>
          </p:nvPr>
        </p:nvSpPr>
        <p:spPr>
          <a:xfrm>
            <a:off x="3429000" y="1295400"/>
            <a:ext cx="5410200" cy="3752850"/>
          </a:xfrm>
        </p:spPr>
        <p:txBody>
          <a:bodyPr/>
          <a:lstStyle/>
          <a:p>
            <a:pPr marL="0" indent="0" algn="just">
              <a:buFont typeface="Wingdings" panose="05000000000000000000" pitchFamily="2" charset="2"/>
              <a:buNone/>
              <a:defRPr/>
            </a:pPr>
            <a:r>
              <a:rPr lang="en-US" alt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altLang="en-US" sz="3000" baseline="30000" dirty="0">
                <a:effectLst>
                  <a:outerShdw blurRad="38100" dist="38100" dir="2700000" algn="tl">
                    <a:srgbClr val="000000">
                      <a:alpha val="43137"/>
                    </a:srgbClr>
                  </a:outerShdw>
                </a:effectLst>
              </a:rPr>
              <a:t> </a:t>
            </a:r>
            <a:r>
              <a:rPr lang="en-US" altLang="en-US" sz="3000" dirty="0">
                <a:effectLst>
                  <a:outerShdw blurRad="38100" dist="38100" dir="2700000" algn="tl">
                    <a:srgbClr val="000000">
                      <a:alpha val="43137"/>
                    </a:srgbClr>
                  </a:outerShdw>
                </a:effectLst>
              </a:rPr>
              <a:t>Now to the one who works, his wage is not credited as a favor, but as what is due. </a:t>
            </a:r>
            <a:r>
              <a:rPr lang="en-US" altLang="en-US" sz="3000" b="1" u="sng" dirty="0">
                <a:solidFill>
                  <a:srgbClr val="FFFFCC"/>
                </a:solidFill>
                <a:effectLst>
                  <a:outerShdw blurRad="38100" dist="38100" dir="2700000" algn="tl">
                    <a:srgbClr val="000000">
                      <a:alpha val="43137"/>
                    </a:srgbClr>
                  </a:outerShdw>
                </a:effectLst>
              </a:rPr>
              <a:t>But to the one who does not work, but believes in Him</a:t>
            </a:r>
            <a:r>
              <a:rPr lang="en-US" altLang="en-US" sz="3000" dirty="0">
                <a:effectLst>
                  <a:outerShdw blurRad="38100" dist="38100" dir="2700000" algn="tl">
                    <a:srgbClr val="000000">
                      <a:alpha val="43137"/>
                    </a:srgbClr>
                  </a:outerShdw>
                </a:effectLst>
              </a:rPr>
              <a:t> who justifies the ungodly, his faith is credited as righteousness</a:t>
            </a:r>
            <a:r>
              <a:rPr lang="en-US" altLang="en-US" sz="3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82948" name="Picture 2" descr="https://solzemli.files.wordpress.com/2010/03/saint_paul_theapostle.jpg"/>
          <p:cNvPicPr>
            <a:picLocks noChangeAspect="1" noChangeArrowheads="1"/>
          </p:cNvPicPr>
          <p:nvPr/>
        </p:nvPicPr>
        <p:blipFill>
          <a:blip r:embed="rId2" cstate="print"/>
          <a:srcRect/>
          <a:stretch>
            <a:fillRect/>
          </a:stretch>
        </p:blipFill>
        <p:spPr bwMode="auto">
          <a:xfrm>
            <a:off x="742950" y="1447800"/>
            <a:ext cx="2457450" cy="3600450"/>
          </a:xfrm>
          <a:prstGeom prst="rect">
            <a:avLst/>
          </a:prstGeom>
          <a:noFill/>
          <a:ln w="9525">
            <a:noFill/>
            <a:miter lim="800000"/>
            <a:headEnd/>
            <a:tailEnd/>
          </a:ln>
        </p:spPr>
      </p:pic>
    </p:spTree>
    <p:extLst>
      <p:ext uri="{BB962C8B-B14F-4D97-AF65-F5344CB8AC3E}">
        <p14:creationId xmlns:p14="http://schemas.microsoft.com/office/powerpoint/2010/main" val="2559062207"/>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143000"/>
            <a:ext cx="9144000" cy="4250858"/>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life is indeed a free gift (Rom. 6:23). Salvation cannot be earned with good deeds or purchased with money. It has already been bought by Christ, who paid the ransom with His blood.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that does not mean there is no cost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terms of salvation's impact on the sinner's life. This paradox may be difficult but it is nevertheless true: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SALVATION IS BOTH FREE AND COSTLY</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Eternal life brings immediate death to self. 'Knowing this, that our old self was crucified with Him, that our body of sin might be done away with, that we should no longer be slaves to sin' (Rom 6:6). Thus in a sense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pay the ultimate price for salvation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our sinful self is nailed to a cross. It is a total abandonment of self-will, like the grain of wheat that falls to the ground and dies so that it can bear much fruit (cf. John 12:24). It is an exchange of all that we are for all that Christ is. And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denotes implicit obedience, full surrender to the lordship of Christ. Nothing less can qualify as saving faith</a:t>
            </a:r>
            <a:r>
              <a:rPr lang="en-US"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zh-CN"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2371725" y="228600"/>
            <a:ext cx="4400550" cy="9144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6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Gospel According to Jesus</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140</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96693"/>
            <a:ext cx="1447800" cy="845111"/>
          </a:xfrm>
          <a:prstGeom prst="rect">
            <a:avLst/>
          </a:prstGeom>
        </p:spPr>
      </p:pic>
    </p:spTree>
    <p:extLst>
      <p:ext uri="{BB962C8B-B14F-4D97-AF65-F5344CB8AC3E}">
        <p14:creationId xmlns:p14="http://schemas.microsoft.com/office/powerpoint/2010/main" val="4127463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752600"/>
            <a:ext cx="9143999" cy="24384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is Lord of all, and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demands involves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unconditional surrender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 He does not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bestow eternal life</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those whose hearts remain set against Him.”</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2371725" y="228600"/>
            <a:ext cx="4400550" cy="9144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6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 Works</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25</a:t>
            </a:r>
          </a:p>
        </p:txBody>
      </p:sp>
      <p:pic>
        <p:nvPicPr>
          <p:cNvPr id="7" name="Picture 6">
            <a:extLst>
              <a:ext uri="{FF2B5EF4-FFF2-40B4-BE49-F238E27FC236}">
                <a16:creationId xmlns:a16="http://schemas.microsoft.com/office/drawing/2014/main" id="{49CFFDF6-020F-43C6-A360-867C1BE46D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3872" y="3803088"/>
            <a:ext cx="3916256" cy="2286000"/>
          </a:xfrm>
          <a:prstGeom prst="rect">
            <a:avLst/>
          </a:prstGeom>
        </p:spPr>
      </p:pic>
    </p:spTree>
    <p:extLst>
      <p:ext uri="{BB962C8B-B14F-4D97-AF65-F5344CB8AC3E}">
        <p14:creationId xmlns:p14="http://schemas.microsoft.com/office/powerpoint/2010/main" val="3724060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295400"/>
            <a:ext cx="9144000" cy="3939316"/>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“Self discipline comes when you look back to the covenant of your salvation…that is to say when you remember that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the point of your salvation</a:t>
            </a:r>
            <a:r>
              <a:rPr lang="en-US"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MADE A PROMISE TO SUBMIT TO THE LORD</a:t>
            </a:r>
            <a:r>
              <a:rPr lang="en-US"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MADE A PLEDGE AT THAT TIME TO BE OBEDIENT TO CHRIST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confessed Him as Lord…And Lord means that He is above all. It’s essential then as believers to remember that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MADE A COVENANT OF OBEDIENCE</a:t>
            </a: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we confessed Jesus as Lord. We were saved unto obedience which God had before ordained that we should walk…and obedience characterized by good works…and obedience to God's Word. That pledge was inherent in salvation. God at the time you came to Him for salvation promised you forgiveness and eternal life and all the grace necessary to fulfill His will, and the Holy Spirit, and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PLEDGED OBEDIENCE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you need to go back and remember that and have the integrity to be faithful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ORIGINAL PROMISE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zh-CN"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868974" y="210034"/>
            <a:ext cx="5406053" cy="932966"/>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6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Transcription of The Art of Self-Discipline, part 2, www.gty.org.</a:t>
            </a:r>
          </a:p>
        </p:txBody>
      </p:sp>
      <p:pic>
        <p:nvPicPr>
          <p:cNvPr id="5" name="Picture 4">
            <a:extLst>
              <a:ext uri="{FF2B5EF4-FFF2-40B4-BE49-F238E27FC236}">
                <a16:creationId xmlns:a16="http://schemas.microsoft.com/office/drawing/2014/main" id="{AEEE7321-512B-42EF-AC2F-693F4F8D9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1076142" cy="628166"/>
          </a:xfrm>
          <a:prstGeom prst="rect">
            <a:avLst/>
          </a:prstGeom>
        </p:spPr>
      </p:pic>
    </p:spTree>
    <p:extLst>
      <p:ext uri="{BB962C8B-B14F-4D97-AF65-F5344CB8AC3E}">
        <p14:creationId xmlns:p14="http://schemas.microsoft.com/office/powerpoint/2010/main" val="1230267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228600"/>
            <a:ext cx="9144000" cy="64592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rPr>
              <a:t>Lordship Salvation 7 Problems</a:t>
            </a:r>
          </a:p>
        </p:txBody>
      </p:sp>
      <p:sp>
        <p:nvSpPr>
          <p:cNvPr id="62467" name="Rectangle 3"/>
          <p:cNvSpPr>
            <a:spLocks noGrp="1" noChangeArrowheads="1"/>
          </p:cNvSpPr>
          <p:nvPr>
            <p:ph idx="1"/>
          </p:nvPr>
        </p:nvSpPr>
        <p:spPr>
          <a:xfrm>
            <a:off x="2133600" y="1066800"/>
            <a:ext cx="6239505" cy="5562600"/>
          </a:xfrm>
        </p:spPr>
        <p:txBody>
          <a:bodyPr/>
          <a:lstStyle/>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Changes the gospel</a:t>
            </a:r>
          </a:p>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Places an impossible burden upon the unsaved</a:t>
            </a:r>
          </a:p>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Confuses justification with sanctification</a:t>
            </a:r>
          </a:p>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Confuses the result of with requirement for salvation</a:t>
            </a:r>
          </a:p>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Fails to make basic dispensational distinctions</a:t>
            </a:r>
          </a:p>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Ignores the reality of a carnal Christian</a:t>
            </a:r>
          </a:p>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455" y="2057400"/>
            <a:ext cx="1758745" cy="27432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80976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9144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987552"/>
            <a:ext cx="4800600" cy="5718048"/>
          </a:xfrm>
        </p:spPr>
        <p:txBody>
          <a:bodyPr/>
          <a:lstStyle/>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Origin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Israel – Church differences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Purposes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Activities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Government</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Officers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Ordinances</a:t>
            </a:r>
          </a:p>
          <a:p>
            <a:pPr marL="571500" indent="-571500" eaLnBrk="1" hangingPunct="1">
              <a:spcBef>
                <a:spcPts val="0"/>
              </a:spcBef>
              <a:spcAft>
                <a:spcPts val="4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310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1"/>
          <p:cNvSpPr>
            <a:spLocks noChangeArrowheads="1"/>
          </p:cNvSpPr>
          <p:nvPr/>
        </p:nvSpPr>
        <p:spPr bwMode="auto">
          <a:xfrm>
            <a:off x="533400" y="-76200"/>
            <a:ext cx="8229600" cy="6771084"/>
          </a:xfrm>
          <a:prstGeom prst="rect">
            <a:avLst/>
          </a:prstGeom>
          <a:noFill/>
          <a:ln w="28575">
            <a:noFill/>
            <a:miter lim="800000"/>
            <a:headEnd/>
            <a:tailEnd/>
          </a:ln>
        </p:spPr>
        <p:txBody>
          <a:bodyPr wrap="square" anchor="t">
            <a:spAutoFit/>
          </a:bodyPr>
          <a:lstStyle/>
          <a:p>
            <a:pPr algn="ctr">
              <a:spcBef>
                <a:spcPts val="0"/>
              </a:spcBef>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Galatians 1:6-9</a:t>
            </a: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p>
          <a:p>
            <a:pPr marL="0" indent="0" algn="just" eaLnBrk="1" hangingPunct="1">
              <a:buFont typeface="Wingdings" panose="05000000000000000000" pitchFamily="2" charset="2"/>
              <a:buNone/>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baseline="30000" dirty="0"/>
              <a:t>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amazed that you are so quickly deserting Him who called you by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for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different gospel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t> </a:t>
            </a:r>
            <a:r>
              <a:rPr lang="en-US" sz="3200" b="1" baseline="30000" dirty="0"/>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is really not another; only there are some who are disturbing you and want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distort the gospel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a:t>
            </a:r>
            <a:r>
              <a:rPr lang="en-US" sz="3200" dirty="0"/>
              <a:t> </a:t>
            </a:r>
            <a:r>
              <a:rPr lang="en-US" sz="3200" b="1" baseline="30000" dirty="0"/>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even if we, or an angel from heaven, should preach to you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gospel contrary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what we have preached to you, he is to be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accursed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anathema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t> </a:t>
            </a:r>
            <a:r>
              <a:rPr lang="en-US" sz="3200" b="1" baseline="30000" dirty="0"/>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we have said before, so I say again now, if any man is preaching to you a gospel contrary to what you received, he is to be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accursed(</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anathema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37077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09036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12:2</a:t>
            </a:r>
          </a:p>
          <a:p>
            <a:pPr algn="just">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of those who sleep in the dust of the ground will awake, these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others to disgrace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contempt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904CA200-BCB4-4B99-8A48-8D8F783300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9850" y="2286000"/>
            <a:ext cx="2504301" cy="2560320"/>
          </a:xfrm>
          <a:prstGeom prst="rect">
            <a:avLst/>
          </a:prstGeom>
        </p:spPr>
      </p:pic>
    </p:spTree>
    <p:extLst>
      <p:ext uri="{BB962C8B-B14F-4D97-AF65-F5344CB8AC3E}">
        <p14:creationId xmlns:p14="http://schemas.microsoft.com/office/powerpoint/2010/main" val="1107864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90:2</a:t>
            </a:r>
          </a:p>
          <a:p>
            <a:pPr algn="just">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mountains were born Or You gave birth to the earth and the world, Even from everlasting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everlasting</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God.”</a:t>
            </a:r>
          </a:p>
        </p:txBody>
      </p:sp>
      <p:pic>
        <p:nvPicPr>
          <p:cNvPr id="2" name="Picture 1">
            <a:extLst>
              <a:ext uri="{FF2B5EF4-FFF2-40B4-BE49-F238E27FC236}">
                <a16:creationId xmlns:a16="http://schemas.microsoft.com/office/drawing/2014/main" id="{36C9D95A-EFA3-43F1-AFBA-BE3C6D3065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2819" y="2514600"/>
            <a:ext cx="3658362" cy="2286000"/>
          </a:xfrm>
          <a:prstGeom prst="rect">
            <a:avLst/>
          </a:prstGeom>
        </p:spPr>
      </p:pic>
    </p:spTree>
    <p:extLst>
      <p:ext uri="{BB962C8B-B14F-4D97-AF65-F5344CB8AC3E}">
        <p14:creationId xmlns:p14="http://schemas.microsoft.com/office/powerpoint/2010/main" val="4071656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25:46</a:t>
            </a:r>
          </a:p>
          <a:p>
            <a:pPr algn="just">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will go away into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punishment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kolasis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righteous </a:t>
            </a:r>
            <a:r>
              <a:rPr lang="en-US" sz="32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into eternal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life.</a:t>
            </a:r>
          </a:p>
        </p:txBody>
      </p:sp>
      <p:pic>
        <p:nvPicPr>
          <p:cNvPr id="4" name="Picture 3">
            <a:extLst>
              <a:ext uri="{FF2B5EF4-FFF2-40B4-BE49-F238E27FC236}">
                <a16:creationId xmlns:a16="http://schemas.microsoft.com/office/drawing/2014/main" id="{C4279B33-567B-4C31-BFBE-EE0CB10611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9850" y="2286000"/>
            <a:ext cx="2504301" cy="2560320"/>
          </a:xfrm>
          <a:prstGeom prst="rect">
            <a:avLst/>
          </a:prstGeom>
        </p:spPr>
      </p:pic>
    </p:spTree>
    <p:extLst>
      <p:ext uri="{BB962C8B-B14F-4D97-AF65-F5344CB8AC3E}">
        <p14:creationId xmlns:p14="http://schemas.microsoft.com/office/powerpoint/2010/main" val="51744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25:46</a:t>
            </a:r>
          </a:p>
          <a:p>
            <a:pPr algn="just">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will go away into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punishment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righteous into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0EB631C3-68DC-4103-869F-E2042A6C9D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9850" y="2286000"/>
            <a:ext cx="2504301" cy="2560320"/>
          </a:xfrm>
          <a:prstGeom prst="rect">
            <a:avLst/>
          </a:prstGeom>
        </p:spPr>
      </p:pic>
    </p:spTree>
    <p:extLst>
      <p:ext uri="{BB962C8B-B14F-4D97-AF65-F5344CB8AC3E}">
        <p14:creationId xmlns:p14="http://schemas.microsoft.com/office/powerpoint/2010/main" val="3724437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16:26</a:t>
            </a:r>
          </a:p>
          <a:p>
            <a:pPr algn="just">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is manifested, and by the Scriptures of the prophets, according to the commandment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been made known to all the 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p>
        </p:txBody>
      </p:sp>
      <p:pic>
        <p:nvPicPr>
          <p:cNvPr id="2" name="Picture 1">
            <a:extLst>
              <a:ext uri="{FF2B5EF4-FFF2-40B4-BE49-F238E27FC236}">
                <a16:creationId xmlns:a16="http://schemas.microsoft.com/office/drawing/2014/main" id="{74C71C7D-C456-4BF2-867F-5DAC006B40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2736" y="2895600"/>
            <a:ext cx="2458529" cy="1828800"/>
          </a:xfrm>
          <a:prstGeom prst="rect">
            <a:avLst/>
          </a:prstGeom>
        </p:spPr>
      </p:pic>
    </p:spTree>
    <p:extLst>
      <p:ext uri="{BB962C8B-B14F-4D97-AF65-F5344CB8AC3E}">
        <p14:creationId xmlns:p14="http://schemas.microsoft.com/office/powerpoint/2010/main" val="2358834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14:11</a:t>
            </a:r>
          </a:p>
          <a:p>
            <a:pPr algn="just">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smoke of their torment goes up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have no rest day and night, those who worship the beast and his image, and whoever receives the mark of his name.”</a:t>
            </a:r>
          </a:p>
        </p:txBody>
      </p:sp>
      <p:pic>
        <p:nvPicPr>
          <p:cNvPr id="5" name="Picture 4">
            <a:extLst>
              <a:ext uri="{FF2B5EF4-FFF2-40B4-BE49-F238E27FC236}">
                <a16:creationId xmlns:a16="http://schemas.microsoft.com/office/drawing/2014/main" id="{F02996F5-A1A7-4144-B6FD-356B0279B3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3816" y="2865120"/>
            <a:ext cx="2436368" cy="2011680"/>
          </a:xfrm>
          <a:prstGeom prst="rect">
            <a:avLst/>
          </a:prstGeom>
        </p:spPr>
      </p:pic>
    </p:spTree>
    <p:extLst>
      <p:ext uri="{BB962C8B-B14F-4D97-AF65-F5344CB8AC3E}">
        <p14:creationId xmlns:p14="http://schemas.microsoft.com/office/powerpoint/2010/main" val="542710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19:20</a:t>
            </a:r>
          </a:p>
          <a:p>
            <a:pPr algn="just">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beast was seized, and with him the false prophet who performed the signs in his presence, by which he deceived those who had received the mark of the beast and those who worshiped his image; these two were thrown alive into the lake of fire which burns with brimstone.”</a:t>
            </a:r>
          </a:p>
        </p:txBody>
      </p:sp>
      <p:pic>
        <p:nvPicPr>
          <p:cNvPr id="2" name="Picture 1">
            <a:extLst>
              <a:ext uri="{FF2B5EF4-FFF2-40B4-BE49-F238E27FC236}">
                <a16:creationId xmlns:a16="http://schemas.microsoft.com/office/drawing/2014/main" id="{3FAECDED-BEDF-4181-B85D-05C201FB24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0" y="3657600"/>
            <a:ext cx="2007632" cy="2011680"/>
          </a:xfrm>
          <a:prstGeom prst="rect">
            <a:avLst/>
          </a:prstGeom>
        </p:spPr>
      </p:pic>
    </p:spTree>
    <p:extLst>
      <p:ext uri="{BB962C8B-B14F-4D97-AF65-F5344CB8AC3E}">
        <p14:creationId xmlns:p14="http://schemas.microsoft.com/office/powerpoint/2010/main" val="1716966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195660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47900" y="228600"/>
            <a:ext cx="4648200" cy="914400"/>
          </a:xfrm>
        </p:spPr>
        <p:txBody>
          <a:bodyPr/>
          <a:lstStyle/>
          <a:p>
            <a:pPr algn="ctr" eaLnBrk="1" hangingPunct="1"/>
            <a:r>
              <a:rPr lang="en-US" altLang="en-US" sz="4000" dirty="0">
                <a:effectLst>
                  <a:outerShdw blurRad="38100" dist="38100" dir="2700000" algn="tl">
                    <a:srgbClr val="000000">
                      <a:alpha val="43137"/>
                    </a:srgbClr>
                  </a:outerShdw>
                </a:effectLst>
              </a:rPr>
              <a:t>Purity of the Church</a:t>
            </a:r>
          </a:p>
        </p:txBody>
      </p:sp>
      <p:sp>
        <p:nvSpPr>
          <p:cNvPr id="27651" name="Rectangle 3"/>
          <p:cNvSpPr>
            <a:spLocks noGrp="1" noChangeArrowheads="1"/>
          </p:cNvSpPr>
          <p:nvPr>
            <p:ph type="body" idx="1"/>
          </p:nvPr>
        </p:nvSpPr>
        <p:spPr>
          <a:xfrm>
            <a:off x="2069703" y="1600201"/>
            <a:ext cx="5004594" cy="2667000"/>
          </a:xfrm>
        </p:spPr>
        <p:txBody>
          <a:bodyPr/>
          <a:lstStyle/>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Ecclesiastical separation</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Church discipline</a:t>
            </a:r>
          </a:p>
        </p:txBody>
      </p:sp>
      <p:pic>
        <p:nvPicPr>
          <p:cNvPr id="1028" name="Picture 4" descr="https://westsidechristianfellowship.org/wp-content/uploads/Church-Discipline.jpg">
            <a:extLst>
              <a:ext uri="{FF2B5EF4-FFF2-40B4-BE49-F238E27FC236}">
                <a16:creationId xmlns:a16="http://schemas.microsoft.com/office/drawing/2014/main" id="{66C87616-4254-42FD-93AF-25A9C489741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39624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20:10</a:t>
            </a:r>
          </a:p>
          <a:p>
            <a:pPr algn="just">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devil who deceived them was thrown into the lake of fire and brimstone, where the beast and the false prophet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and they will be tormented day and night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3FAECDED-BEDF-4181-B85D-05C201FB24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1300" y="2819400"/>
            <a:ext cx="2007632" cy="2011680"/>
          </a:xfrm>
          <a:prstGeom prst="rect">
            <a:avLst/>
          </a:prstGeom>
        </p:spPr>
      </p:pic>
    </p:spTree>
    <p:extLst>
      <p:ext uri="{BB962C8B-B14F-4D97-AF65-F5344CB8AC3E}">
        <p14:creationId xmlns:p14="http://schemas.microsoft.com/office/powerpoint/2010/main" val="1169972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idx="4294967295"/>
          </p:nvPr>
        </p:nvSpPr>
        <p:spPr>
          <a:xfrm>
            <a:off x="2190749" y="381000"/>
            <a:ext cx="4762500" cy="514350"/>
          </a:xfrm>
        </p:spPr>
        <p:txBody>
          <a:bodyPr/>
          <a:lstStyle/>
          <a:p>
            <a:pPr algn="ctr"/>
            <a:r>
              <a:rPr lang="en-US" dirty="0"/>
              <a:t>Dominoes in a Row</a:t>
            </a:r>
          </a:p>
        </p:txBody>
      </p:sp>
      <p:pic>
        <p:nvPicPr>
          <p:cNvPr id="37891" name="Picture 2" descr="http://i.ytimg.com/vi/IeWsxuDn7NE/hqdefault.jpg"/>
          <p:cNvPicPr>
            <a:picLocks noGrp="1" noChangeAspect="1" noChangeArrowheads="1"/>
          </p:cNvPicPr>
          <p:nvPr>
            <p:ph type="tbl" idx="4294967295"/>
          </p:nvPr>
        </p:nvPicPr>
        <p:blipFill rotWithShape="1">
          <a:blip r:embed="rId2" cstate="email">
            <a:extLst>
              <a:ext uri="{28A0092B-C50C-407E-A947-70E740481C1C}">
                <a14:useLocalDpi xmlns:a14="http://schemas.microsoft.com/office/drawing/2010/main"/>
              </a:ext>
            </a:extLst>
          </a:blip>
          <a:srcRect/>
          <a:stretch/>
        </p:blipFill>
        <p:spPr>
          <a:xfrm>
            <a:off x="431800" y="1371600"/>
            <a:ext cx="8382001" cy="4572000"/>
          </a:xfrm>
          <a:prstGeom prst="roundRect">
            <a:avLst/>
          </a:prstGeom>
        </p:spPr>
      </p:pic>
    </p:spTree>
    <p:extLst>
      <p:ext uri="{BB962C8B-B14F-4D97-AF65-F5344CB8AC3E}">
        <p14:creationId xmlns:p14="http://schemas.microsoft.com/office/powerpoint/2010/main" val="964388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1250835" y="228600"/>
            <a:ext cx="6642331" cy="1371600"/>
          </a:xfrm>
        </p:spPr>
        <p:txBody>
          <a:bodyPr/>
          <a:lstStyle/>
          <a:p>
            <a:pPr algn="ctr">
              <a:spcAft>
                <a:spcPts val="600"/>
              </a:spcAft>
            </a:pPr>
            <a:r>
              <a:rPr lang="en-US" sz="3200" dirty="0"/>
              <a:t>Dr. Alan W. Gomes</a:t>
            </a:r>
            <a:br>
              <a:rPr lang="en-US" sz="2400" dirty="0"/>
            </a:br>
            <a:r>
              <a:rPr lang="en-US" sz="1800" dirty="0">
                <a:solidFill>
                  <a:schemeClr val="tx1"/>
                </a:solidFill>
              </a:rPr>
              <a:t>(Summer 1991). “Evangelicals and the Annihilation of Hell” (Part 2). </a:t>
            </a:r>
            <a:br>
              <a:rPr lang="en-US" sz="1800" dirty="0">
                <a:solidFill>
                  <a:schemeClr val="tx1"/>
                </a:solidFill>
              </a:rPr>
            </a:br>
            <a:r>
              <a:rPr lang="en-US" sz="1800" dirty="0">
                <a:solidFill>
                  <a:schemeClr val="tx1"/>
                </a:solidFill>
              </a:rPr>
              <a:t>In the Christian Research Journal. Page 11.</a:t>
            </a:r>
            <a:endParaRPr lang="en-US" altLang="en-US" sz="2400" dirty="0">
              <a:solidFill>
                <a:schemeClr val="tx1"/>
              </a:solidFill>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6"/>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8"/>
              <a:stretch>
                <a:fillRect/>
              </a:stretch>
            </p:blipFill>
            <p:spPr>
              <a:xfrm>
                <a:off x="4688419" y="515476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10"/>
              <a:stretch>
                <a:fillRect/>
              </a:stretch>
            </p:blipFill>
            <p:spPr>
              <a:xfrm>
                <a:off x="9654979" y="4790080"/>
                <a:ext cx="47880" cy="24120"/>
              </a:xfrm>
              <a:prstGeom prst="rect">
                <a:avLst/>
              </a:prstGeom>
            </p:spPr>
          </p:pic>
        </mc:Fallback>
      </mc:AlternateContent>
      <p:sp>
        <p:nvSpPr>
          <p:cNvPr id="9" name="Rectangle 3">
            <a:extLst>
              <a:ext uri="{FF2B5EF4-FFF2-40B4-BE49-F238E27FC236}">
                <a16:creationId xmlns:a16="http://schemas.microsoft.com/office/drawing/2014/main" id="{2DAA03D9-B5D6-4D27-AA1D-09659CAB7020}"/>
              </a:ext>
            </a:extLst>
          </p:cNvPr>
          <p:cNvSpPr txBox="1">
            <a:spLocks noChangeArrowheads="1"/>
          </p:cNvSpPr>
          <p:nvPr/>
        </p:nvSpPr>
        <p:spPr bwMode="auto">
          <a:xfrm>
            <a:off x="119570" y="1600200"/>
            <a:ext cx="8904859" cy="45655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latin typeface="Calibri" panose="020F0502020204030204" pitchFamily="34" charset="0"/>
                <a:cs typeface="Calibri" panose="020F0502020204030204" pitchFamily="34" charset="0"/>
              </a:rPr>
              <a:t>A punishment [such as torment] that is not felt is not a punishment. It is an odd use of language to speak of an insensate state (i.e., unfeeling), an inanimate object receiving punishment. To say, ‘I punished my car for not starting by slowly plucking out it’s spark plug wires, one by one,’ would invoke laughter, not serious consideration</a:t>
            </a:r>
            <a:r>
              <a:rPr lang="en-US" dirty="0">
                <a:latin typeface="Calibri" panose="020F0502020204030204" pitchFamily="34" charset="0"/>
                <a:cs typeface="Calibri" panose="020F0502020204030204" pitchFamily="34" charset="0"/>
              </a:rPr>
              <a:t>.”</a:t>
            </a:r>
            <a:endPar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descr="Medium 360416804 52476511 alancrop7878 200x200 compressed">
            <a:extLst>
              <a:ext uri="{FF2B5EF4-FFF2-40B4-BE49-F238E27FC236}">
                <a16:creationId xmlns:a16="http://schemas.microsoft.com/office/drawing/2014/main" id="{EA4B1E75-F665-458D-BCED-8C2BB0844A1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55712" y="123160"/>
            <a:ext cx="109728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502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85629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12CEF6-B398-4C11-93D6-1AB02B74D9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704" y="203936"/>
            <a:ext cx="7742591" cy="6450127"/>
          </a:xfrm>
          <a:prstGeom prst="rect">
            <a:avLst/>
          </a:prstGeom>
        </p:spPr>
      </p:pic>
    </p:spTree>
    <p:extLst>
      <p:ext uri="{BB962C8B-B14F-4D97-AF65-F5344CB8AC3E}">
        <p14:creationId xmlns:p14="http://schemas.microsoft.com/office/powerpoint/2010/main" val="2422525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0050" y="457200"/>
            <a:ext cx="5863900" cy="5943600"/>
          </a:xfrm>
          <a:prstGeom prst="rect">
            <a:avLst/>
          </a:prstGeom>
        </p:spPr>
      </p:pic>
    </p:spTree>
    <p:extLst>
      <p:ext uri="{BB962C8B-B14F-4D97-AF65-F5344CB8AC3E}">
        <p14:creationId xmlns:p14="http://schemas.microsoft.com/office/powerpoint/2010/main" val="2543268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7340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572000"/>
          </a:xfrm>
        </p:spPr>
        <p:txBody>
          <a:bodyPr/>
          <a:lstStyle/>
          <a:p>
            <a:pPr marL="0" indent="0" algn="just">
              <a:buFontTx/>
              <a:buNone/>
              <a:defRPr/>
            </a:pPr>
            <a:r>
              <a:rPr lang="en-US" sz="2300" dirty="0">
                <a:effectLst>
                  <a:outerShdw blurRad="38100" dist="38100" dir="2700000" algn="tl">
                    <a:srgbClr val="000000">
                      <a:alpha val="43137"/>
                    </a:srgbClr>
                  </a:outerShdw>
                </a:effectLst>
                <a:cs typeface="Calibri" panose="020F0502020204030204" pitchFamily="34" charset="0"/>
              </a:rPr>
              <a:t>“One of the challenging things about the Christmas season and one of the challenging things about the Christmas story is, in fact, the Christmas story – the Christmas story as it relates to the birth of Jesus. Because there is so much miraculous, there is so much amazing, there is so much that’s really unbelievable about it and a whole lot of people just don’t believe; and I understand that. Maybe the thought is that they had to come up with some myth about the birth of Jesus to give him street cred later on. It is interesting because Matthew gives us a version of the birth of Jesus. Luke does, but Mark and John don’t even mention it; and a lot has been made of that. And you have heard me say some version of this a million times, but if somebody can predict their own death and resurrection, I’m not all that concerned about how they got into the world, because the whole resurrection thing is so amazing and, in fact, you should know this. Christianity does not hinge on the truth or even the stories about the birth of Jesus, it really hinges on the resurrection of Jesus.”</a:t>
            </a:r>
          </a:p>
        </p:txBody>
      </p:sp>
      <p:sp>
        <p:nvSpPr>
          <p:cNvPr id="6" name="Rectangle 5">
            <a:extLst>
              <a:ext uri="{FF2B5EF4-FFF2-40B4-BE49-F238E27FC236}">
                <a16:creationId xmlns:a16="http://schemas.microsoft.com/office/drawing/2014/main" id="{EE7029BF-8EAA-4334-9E5B-20D3596C7594}"/>
              </a:ext>
            </a:extLst>
          </p:cNvPr>
          <p:cNvSpPr/>
          <p:nvPr/>
        </p:nvSpPr>
        <p:spPr>
          <a:xfrm>
            <a:off x="1203448" y="204281"/>
            <a:ext cx="6737104" cy="938719"/>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Andy Stanley</a:t>
            </a:r>
          </a:p>
          <a:p>
            <a:pPr algn="ctr">
              <a:spcAft>
                <a:spcPts val="600"/>
              </a:spcAft>
            </a:pPr>
            <a:r>
              <a:rPr lang="en-US" sz="1800" dirty="0">
                <a:latin typeface="Calibri" panose="020F0502020204030204" pitchFamily="34" charset="0"/>
                <a:cs typeface="Calibri" panose="020F0502020204030204" pitchFamily="34" charset="0"/>
              </a:rPr>
              <a:t>https://christianindex.org/andy-stanleys-approach-to-the-virgin-birth/</a:t>
            </a:r>
            <a:endPar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1028" name="Picture 4" descr="Related image">
            <a:extLst>
              <a:ext uri="{FF2B5EF4-FFF2-40B4-BE49-F238E27FC236}">
                <a16:creationId xmlns:a16="http://schemas.microsoft.com/office/drawing/2014/main" id="{0F01299C-9B7B-4FFF-AAF7-FD0A8BDB2B0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600" y="101600"/>
            <a:ext cx="1041400" cy="104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128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1"/>
            <a:ext cx="9144000" cy="4724400"/>
          </a:xfrm>
        </p:spPr>
        <p:txBody>
          <a:bodyPr/>
          <a:lstStyle/>
          <a:p>
            <a:pPr marL="0" indent="0" algn="just">
              <a:buFontTx/>
              <a:buNone/>
              <a:defRPr/>
            </a:pPr>
            <a:r>
              <a:rPr lang="en-US" sz="2300" dirty="0">
                <a:effectLst>
                  <a:outerShdw blurRad="38100" dist="38100" dir="2700000" algn="tl">
                    <a:srgbClr val="000000">
                      <a:alpha val="43137"/>
                    </a:srgbClr>
                  </a:outerShdw>
                </a:effectLst>
                <a:cs typeface="Calibri" panose="020F0502020204030204" pitchFamily="34" charset="0"/>
              </a:rPr>
              <a:t>“Pastor </a:t>
            </a:r>
            <a:r>
              <a:rPr lang="en-US" sz="2300" dirty="0">
                <a:effectLst>
                  <a:outerShdw blurRad="38100" dist="38100" dir="2700000" algn="tl">
                    <a:srgbClr val="000000">
                      <a:alpha val="43137"/>
                    </a:srgbClr>
                  </a:outerShdw>
                </a:effectLst>
                <a:cs typeface="Calibri" panose="020F0502020204030204" pitchFamily="34" charset="0"/>
                <a:hlinkClick r:id="rId2">
                  <a:extLst>
                    <a:ext uri="{A12FA001-AC4F-418D-AE19-62706E023703}">
                      <ahyp:hlinkClr xmlns:ahyp="http://schemas.microsoft.com/office/drawing/2018/hyperlinkcolor" val="tx"/>
                    </a:ext>
                  </a:extLst>
                </a:hlinkClick>
              </a:rPr>
              <a:t>Brian McLaren</a:t>
            </a:r>
            <a:r>
              <a:rPr lang="en-US" sz="2300" dirty="0">
                <a:effectLst>
                  <a:outerShdw blurRad="38100" dist="38100" dir="2700000" algn="tl">
                    <a:srgbClr val="000000">
                      <a:alpha val="43137"/>
                    </a:srgbClr>
                  </a:outerShdw>
                </a:effectLst>
                <a:cs typeface="Calibri" panose="020F0502020204030204" pitchFamily="34" charset="0"/>
              </a:rPr>
              <a:t> meditates on the virgin birth in the “Be Still and Go” </a:t>
            </a:r>
            <a:r>
              <a:rPr lang="en-US" sz="2300" dirty="0">
                <a:effectLst>
                  <a:outerShdw blurRad="38100" dist="38100" dir="2700000" algn="tl">
                    <a:srgbClr val="000000">
                      <a:alpha val="43137"/>
                    </a:srgbClr>
                  </a:outerShdw>
                </a:effectLst>
                <a:cs typeface="Calibri" panose="020F0502020204030204" pitchFamily="34" charset="0"/>
                <a:hlinkClick r:id="rId3">
                  <a:extLst>
                    <a:ext uri="{A12FA001-AC4F-418D-AE19-62706E023703}">
                      <ahyp:hlinkClr xmlns:ahyp="http://schemas.microsoft.com/office/drawing/2018/hyperlinkcolor" val="tx"/>
                    </a:ext>
                  </a:extLst>
                </a:hlinkClick>
              </a:rPr>
              <a:t>podcast</a:t>
            </a:r>
            <a:r>
              <a:rPr lang="en-US" sz="2300" dirty="0">
                <a:effectLst>
                  <a:outerShdw blurRad="38100" dist="38100" dir="2700000" algn="tl">
                    <a:srgbClr val="000000">
                      <a:alpha val="43137"/>
                    </a:srgbClr>
                  </a:outerShdw>
                </a:effectLst>
                <a:cs typeface="Calibri" panose="020F0502020204030204" pitchFamily="34" charset="0"/>
              </a:rPr>
              <a:t> of The Riverside Church in New York City. In a segment titled “A Post-Patriarchal Christmas,” McLaren took issue with the virgin birth as a “science-defying miracle that proved something about Jesus.” He protested, “This approach never really worked for me. How can you use something you can’t prove—a virgin birth long ago—to prove something else—the unique identity of Jesus?” McLaren draws a different conclusion. He says the virgin birth’s “greatest value isn’t in proving something, but in meaning something.” McLaren said God got so tired of men “messing things up” that he said, “I’m going to work directly with women for a change. I’m taking a step to overthrow the patriarchy.” Whether you believe the “virgin birth story” or not, McLaren said, its “literal factuality” is “not the point.” McLaren concluded the virgin birth is “about a profound rejection of violence,” the notion that peace can never come through the old, blood-stained path of patriarchy.”</a:t>
            </a:r>
          </a:p>
        </p:txBody>
      </p:sp>
      <p:sp>
        <p:nvSpPr>
          <p:cNvPr id="6" name="Rectangle 5">
            <a:extLst>
              <a:ext uri="{FF2B5EF4-FFF2-40B4-BE49-F238E27FC236}">
                <a16:creationId xmlns:a16="http://schemas.microsoft.com/office/drawing/2014/main" id="{EE7029BF-8EAA-4334-9E5B-20D3596C7594}"/>
              </a:ext>
            </a:extLst>
          </p:cNvPr>
          <p:cNvSpPr/>
          <p:nvPr/>
        </p:nvSpPr>
        <p:spPr>
          <a:xfrm>
            <a:off x="2163824" y="232083"/>
            <a:ext cx="4816352" cy="1154162"/>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Brian McLaren</a:t>
            </a:r>
          </a:p>
          <a:p>
            <a:pPr algn="ctr">
              <a:spcAft>
                <a:spcPts val="600"/>
              </a:spcAft>
            </a:pPr>
            <a:r>
              <a:rPr lang="en-US" sz="1600" dirty="0">
                <a:latin typeface="Calibri" panose="020F0502020204030204" pitchFamily="34" charset="0"/>
                <a:cs typeface="Calibri" panose="020F0502020204030204" pitchFamily="34" charset="0"/>
              </a:rPr>
              <a:t>https://juicyecumenism.com/2018/12/11/virgin-birth-not-literal-symbol-vs-patriarchy-brian-mclaren/</a:t>
            </a:r>
            <a:endParaRPr 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2050" name="Picture 2" descr="Image result for brian mclaren">
            <a:extLst>
              <a:ext uri="{FF2B5EF4-FFF2-40B4-BE49-F238E27FC236}">
                <a16:creationId xmlns:a16="http://schemas.microsoft.com/office/drawing/2014/main" id="{21748342-172F-43C3-A28E-AA252B86FA8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57090"/>
            <a:ext cx="803561" cy="1009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722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AFD792-12D2-4ACA-A00F-C217987FC1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1700" y="228600"/>
            <a:ext cx="4800600" cy="6400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47900" y="228600"/>
            <a:ext cx="4648200" cy="914400"/>
          </a:xfrm>
        </p:spPr>
        <p:txBody>
          <a:bodyPr/>
          <a:lstStyle/>
          <a:p>
            <a:pPr algn="ctr" eaLnBrk="1" hangingPunct="1"/>
            <a:r>
              <a:rPr lang="en-US" altLang="en-US" sz="4000" dirty="0">
                <a:effectLst>
                  <a:outerShdw blurRad="38100" dist="38100" dir="2700000" algn="tl">
                    <a:srgbClr val="000000">
                      <a:alpha val="43137"/>
                    </a:srgbClr>
                  </a:outerShdw>
                </a:effectLst>
              </a:rPr>
              <a:t>Purity of the Church</a:t>
            </a:r>
          </a:p>
        </p:txBody>
      </p:sp>
      <p:pic>
        <p:nvPicPr>
          <p:cNvPr id="5" name="Picture 4" descr="https://westsidechristianfellowship.org/wp-content/uploads/Church-Discipline.jpg">
            <a:extLst>
              <a:ext uri="{FF2B5EF4-FFF2-40B4-BE49-F238E27FC236}">
                <a16:creationId xmlns:a16="http://schemas.microsoft.com/office/drawing/2014/main" id="{EA87825D-44C7-4F53-8B3A-3BF45ACAB1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3962400"/>
            <a:ext cx="3251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87A2F68-5B8C-4A60-9742-178ED42B545F}"/>
              </a:ext>
            </a:extLst>
          </p:cNvPr>
          <p:cNvSpPr txBox="1">
            <a:spLocks noChangeArrowheads="1"/>
          </p:cNvSpPr>
          <p:nvPr/>
        </p:nvSpPr>
        <p:spPr bwMode="auto">
          <a:xfrm>
            <a:off x="2069703" y="1600201"/>
            <a:ext cx="5004594" cy="1447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3550" indent="-463550" eaLnBrk="1" hangingPunct="1">
              <a:spcBef>
                <a:spcPts val="0"/>
              </a:spcBef>
              <a:spcAft>
                <a:spcPts val="3600"/>
              </a:spcAft>
              <a:defRPr/>
            </a:pPr>
            <a:r>
              <a:rPr lang="en-US" b="1" u="sng" kern="0" dirty="0">
                <a:solidFill>
                  <a:srgbClr val="FFFFCC"/>
                </a:solidFill>
                <a:effectLst>
                  <a:outerShdw blurRad="38100" dist="38100" dir="2700000" algn="tl">
                    <a:srgbClr val="000000">
                      <a:alpha val="43137"/>
                    </a:srgbClr>
                  </a:outerShdw>
                </a:effectLst>
              </a:rPr>
              <a:t>Ecclesiastical separation</a:t>
            </a:r>
          </a:p>
          <a:p>
            <a:pPr marL="463550" indent="-463550" eaLnBrk="1" hangingPunct="1">
              <a:spcBef>
                <a:spcPts val="0"/>
              </a:spcBef>
              <a:spcAft>
                <a:spcPts val="3600"/>
              </a:spcAft>
              <a:defRPr/>
            </a:pPr>
            <a:r>
              <a:rPr lang="en-US" kern="0" dirty="0">
                <a:effectLst>
                  <a:outerShdw blurRad="38100" dist="38100" dir="2700000" algn="tl">
                    <a:srgbClr val="000000">
                      <a:alpha val="43137"/>
                    </a:srgbClr>
                  </a:outerShdw>
                </a:effectLst>
              </a:rPr>
              <a:t>Church discipline</a:t>
            </a:r>
          </a:p>
        </p:txBody>
      </p:sp>
    </p:spTree>
    <p:extLst>
      <p:ext uri="{BB962C8B-B14F-4D97-AF65-F5344CB8AC3E}">
        <p14:creationId xmlns:p14="http://schemas.microsoft.com/office/powerpoint/2010/main" val="249119097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23544"/>
          </a:xfrm>
        </p:spPr>
        <p:txBody>
          <a:bodyPr/>
          <a:lstStyle/>
          <a:p>
            <a:pPr algn="ctr" eaLnBrk="1" hangingPunct="1"/>
            <a:r>
              <a:rPr lang="en-US" altLang="en-US" sz="36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260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21995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5547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43100" y="228600"/>
            <a:ext cx="52578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Christ’s Atoning Death</a:t>
            </a:r>
          </a:p>
        </p:txBody>
      </p:sp>
      <p:sp>
        <p:nvSpPr>
          <p:cNvPr id="21507" name="Content Placeholder 2"/>
          <p:cNvSpPr>
            <a:spLocks noGrp="1"/>
          </p:cNvSpPr>
          <p:nvPr>
            <p:ph idx="1"/>
          </p:nvPr>
        </p:nvSpPr>
        <p:spPr>
          <a:xfrm>
            <a:off x="609600" y="1600200"/>
            <a:ext cx="4800600" cy="3810000"/>
          </a:xfrm>
        </p:spPr>
        <p:txBody>
          <a:bodyPr/>
          <a:lstStyle/>
          <a:p>
            <a:pPr marL="461963" indent="-461963" eaLnBrk="1" hangingPunct="1">
              <a:lnSpc>
                <a:spcPct val="90000"/>
              </a:lnSpc>
              <a:spcBef>
                <a:spcPts val="600"/>
              </a:spcBef>
              <a:spcAft>
                <a:spcPts val="1200"/>
              </a:spcAft>
              <a:buClr>
                <a:srgbClr val="00FFFF"/>
              </a:buClr>
              <a:defRPr/>
            </a:pPr>
            <a:r>
              <a:rPr lang="en-US" altLang="en-US" dirty="0">
                <a:effectLst>
                  <a:outerShdw blurRad="38100" dist="38100" dir="2700000" algn="tl">
                    <a:srgbClr val="000000">
                      <a:alpha val="43137"/>
                    </a:srgbClr>
                  </a:outerShdw>
                </a:effectLst>
              </a:rPr>
              <a:t>Substitution – Isa 53:3-6</a:t>
            </a:r>
          </a:p>
          <a:p>
            <a:pPr marL="461963" indent="-461963" eaLnBrk="1" hangingPunct="1">
              <a:lnSpc>
                <a:spcPct val="90000"/>
              </a:lnSpc>
              <a:spcBef>
                <a:spcPts val="600"/>
              </a:spcBef>
              <a:spcAft>
                <a:spcPts val="1200"/>
              </a:spcAft>
              <a:buClr>
                <a:srgbClr val="00FFFF"/>
              </a:buClr>
              <a:defRPr/>
            </a:pPr>
            <a:r>
              <a:rPr lang="en-US" altLang="en-US" dirty="0">
                <a:effectLst>
                  <a:outerShdw blurRad="38100" dist="38100" dir="2700000" algn="tl">
                    <a:srgbClr val="000000">
                      <a:alpha val="43137"/>
                    </a:srgbClr>
                  </a:outerShdw>
                </a:effectLst>
              </a:rPr>
              <a:t>Illustrations</a:t>
            </a:r>
          </a:p>
          <a:p>
            <a:pPr marL="914400" lvl="1" indent="-457200" eaLnBrk="1" hangingPunct="1">
              <a:lnSpc>
                <a:spcPct val="90000"/>
              </a:lnSpc>
              <a:spcBef>
                <a:spcPts val="600"/>
              </a:spcBef>
              <a:spcAft>
                <a:spcPts val="1200"/>
              </a:spcAft>
              <a:buClr>
                <a:srgbClr val="FF66FF"/>
              </a:buClr>
              <a:defRPr/>
            </a:pPr>
            <a:r>
              <a:rPr lang="en-US" altLang="en-US" dirty="0">
                <a:effectLst>
                  <a:outerShdw blurRad="38100" dist="38100" dir="2700000" algn="tl">
                    <a:srgbClr val="000000">
                      <a:alpha val="43137"/>
                    </a:srgbClr>
                  </a:outerShdw>
                </a:effectLst>
              </a:rPr>
              <a:t>Secret serviceman</a:t>
            </a:r>
          </a:p>
          <a:p>
            <a:pPr marL="914400" lvl="1" indent="-457200" eaLnBrk="1" hangingPunct="1">
              <a:lnSpc>
                <a:spcPct val="90000"/>
              </a:lnSpc>
              <a:spcBef>
                <a:spcPts val="600"/>
              </a:spcBef>
              <a:spcAft>
                <a:spcPts val="1200"/>
              </a:spcAft>
              <a:buClr>
                <a:srgbClr val="FF66FF"/>
              </a:buClr>
              <a:defRPr/>
            </a:pPr>
            <a:r>
              <a:rPr lang="en-US" altLang="en-US" dirty="0">
                <a:effectLst>
                  <a:outerShdw blurRad="38100" dist="38100" dir="2700000" algn="tl">
                    <a:srgbClr val="000000">
                      <a:alpha val="43137"/>
                    </a:srgbClr>
                  </a:outerShdw>
                </a:effectLst>
              </a:rPr>
              <a:t>Bee sting</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6747" y="2057400"/>
            <a:ext cx="2657653"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4578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43100" y="228600"/>
            <a:ext cx="52578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Christ’s Atoning Death</a:t>
            </a:r>
          </a:p>
        </p:txBody>
      </p:sp>
      <p:sp>
        <p:nvSpPr>
          <p:cNvPr id="21507" name="Content Placeholder 2"/>
          <p:cNvSpPr>
            <a:spLocks noGrp="1"/>
          </p:cNvSpPr>
          <p:nvPr>
            <p:ph idx="1"/>
          </p:nvPr>
        </p:nvSpPr>
        <p:spPr>
          <a:xfrm>
            <a:off x="609600" y="1600200"/>
            <a:ext cx="4800600" cy="3810000"/>
          </a:xfrm>
        </p:spPr>
        <p:txBody>
          <a:bodyPr/>
          <a:lstStyle/>
          <a:p>
            <a:pPr marL="461963" indent="-461963" eaLnBrk="1" hangingPunct="1">
              <a:lnSpc>
                <a:spcPct val="90000"/>
              </a:lnSpc>
              <a:spcBef>
                <a:spcPts val="600"/>
              </a:spcBef>
              <a:spcAft>
                <a:spcPts val="1200"/>
              </a:spcAft>
              <a:buClr>
                <a:srgbClr val="00FFFF"/>
              </a:buClr>
              <a:defRPr/>
            </a:pPr>
            <a:r>
              <a:rPr lang="en-US" altLang="en-US" b="1" u="sng" dirty="0">
                <a:solidFill>
                  <a:srgbClr val="FFFFCC"/>
                </a:solidFill>
                <a:effectLst>
                  <a:outerShdw blurRad="38100" dist="38100" dir="2700000" algn="tl">
                    <a:srgbClr val="000000">
                      <a:alpha val="43137"/>
                    </a:srgbClr>
                  </a:outerShdw>
                </a:effectLst>
              </a:rPr>
              <a:t>Substitution – Isa 53:3-6</a:t>
            </a:r>
          </a:p>
          <a:p>
            <a:pPr marL="461963" indent="-461963" eaLnBrk="1" hangingPunct="1">
              <a:lnSpc>
                <a:spcPct val="90000"/>
              </a:lnSpc>
              <a:spcBef>
                <a:spcPts val="600"/>
              </a:spcBef>
              <a:spcAft>
                <a:spcPts val="1200"/>
              </a:spcAft>
              <a:buClr>
                <a:srgbClr val="00FFFF"/>
              </a:buClr>
              <a:defRPr/>
            </a:pPr>
            <a:r>
              <a:rPr lang="en-US" altLang="en-US" dirty="0">
                <a:effectLst>
                  <a:outerShdw blurRad="38100" dist="38100" dir="2700000" algn="tl">
                    <a:srgbClr val="000000">
                      <a:alpha val="43137"/>
                    </a:srgbClr>
                  </a:outerShdw>
                </a:effectLst>
              </a:rPr>
              <a:t>Illustrations</a:t>
            </a:r>
          </a:p>
          <a:p>
            <a:pPr marL="914400" lvl="1" indent="-457200" eaLnBrk="1" hangingPunct="1">
              <a:lnSpc>
                <a:spcPct val="90000"/>
              </a:lnSpc>
              <a:spcBef>
                <a:spcPts val="600"/>
              </a:spcBef>
              <a:spcAft>
                <a:spcPts val="1200"/>
              </a:spcAft>
              <a:buClr>
                <a:srgbClr val="FF66FF"/>
              </a:buClr>
              <a:defRPr/>
            </a:pPr>
            <a:r>
              <a:rPr lang="en-US" altLang="en-US" dirty="0">
                <a:effectLst>
                  <a:outerShdw blurRad="38100" dist="38100" dir="2700000" algn="tl">
                    <a:srgbClr val="000000">
                      <a:alpha val="43137"/>
                    </a:srgbClr>
                  </a:outerShdw>
                </a:effectLst>
              </a:rPr>
              <a:t>Secret serviceman</a:t>
            </a:r>
          </a:p>
          <a:p>
            <a:pPr marL="914400" lvl="1" indent="-457200" eaLnBrk="1" hangingPunct="1">
              <a:lnSpc>
                <a:spcPct val="90000"/>
              </a:lnSpc>
              <a:spcBef>
                <a:spcPts val="600"/>
              </a:spcBef>
              <a:spcAft>
                <a:spcPts val="1200"/>
              </a:spcAft>
              <a:buClr>
                <a:srgbClr val="FF66FF"/>
              </a:buClr>
              <a:defRPr/>
            </a:pPr>
            <a:r>
              <a:rPr lang="en-US" altLang="en-US" dirty="0">
                <a:effectLst>
                  <a:outerShdw blurRad="38100" dist="38100" dir="2700000" algn="tl">
                    <a:srgbClr val="000000">
                      <a:alpha val="43137"/>
                    </a:srgbClr>
                  </a:outerShdw>
                </a:effectLst>
              </a:rPr>
              <a:t>Bee sting</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6747" y="2057400"/>
            <a:ext cx="2657653"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72565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8C3568-419A-4231-BD86-6304247290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 name="Rectangle 5"/>
          <p:cNvSpPr/>
          <p:nvPr/>
        </p:nvSpPr>
        <p:spPr>
          <a:xfrm>
            <a:off x="0" y="0"/>
            <a:ext cx="9144000" cy="5455340"/>
          </a:xfrm>
          <a:prstGeom prst="rect">
            <a:avLst/>
          </a:prstGeom>
          <a:noFill/>
        </p:spPr>
        <p:txBody>
          <a:bodyPr wrap="square">
            <a:spAutoFit/>
          </a:bodyPr>
          <a:lstStyle/>
          <a:p>
            <a:pPr marL="0" marR="0"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53:3–6</a:t>
            </a:r>
          </a:p>
          <a:p>
            <a:pPr marL="0" marR="0" algn="just">
              <a:spcBef>
                <a:spcPts val="0"/>
              </a:spcBef>
              <a:spcAft>
                <a:spcPts val="0"/>
              </a:spcAft>
            </a:pPr>
            <a:r>
              <a:rPr lang="en-US" sz="27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was despised and forsaken of men, A man of sorrows and acquainted with grief; And like one from whom men hide their face He was despised, and we did not esteem Him. </a:t>
            </a:r>
            <a:r>
              <a:rPr lang="en-US" sz="27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Surely our griefs He Himself bore, And our sorrows He carried; Yet we ourselves esteemed Him stricken, Smitten of God, and afflicted. </a:t>
            </a:r>
            <a:r>
              <a:rPr lang="en-US" sz="27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He was pierced through for our transgressions, He was crushed for our iniquities; The chastening for our well-being </a:t>
            </a:r>
            <a:r>
              <a:rPr lang="en-US" sz="275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fell</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upon Him, And by His scourging we are healed. </a:t>
            </a:r>
            <a:r>
              <a:rPr lang="en-US" sz="27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of us like sheep have gone astray, Each of us has turned to his own way; But the </a:t>
            </a:r>
            <a:r>
              <a:rPr lang="en-US" sz="275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caused the iniquity of us all To fall on Him. </a:t>
            </a:r>
          </a:p>
        </p:txBody>
      </p:sp>
    </p:spTree>
    <p:extLst>
      <p:ext uri="{BB962C8B-B14F-4D97-AF65-F5344CB8AC3E}">
        <p14:creationId xmlns:p14="http://schemas.microsoft.com/office/powerpoint/2010/main" val="1572583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43100" y="228600"/>
            <a:ext cx="52578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Christ’s Atoning Death</a:t>
            </a:r>
          </a:p>
        </p:txBody>
      </p:sp>
      <p:sp>
        <p:nvSpPr>
          <p:cNvPr id="21507" name="Content Placeholder 2"/>
          <p:cNvSpPr>
            <a:spLocks noGrp="1"/>
          </p:cNvSpPr>
          <p:nvPr>
            <p:ph idx="1"/>
          </p:nvPr>
        </p:nvSpPr>
        <p:spPr>
          <a:xfrm>
            <a:off x="609600" y="1600200"/>
            <a:ext cx="4800600" cy="3810000"/>
          </a:xfrm>
        </p:spPr>
        <p:txBody>
          <a:bodyPr/>
          <a:lstStyle/>
          <a:p>
            <a:pPr marL="461963" indent="-461963" eaLnBrk="1" hangingPunct="1">
              <a:lnSpc>
                <a:spcPct val="90000"/>
              </a:lnSpc>
              <a:spcBef>
                <a:spcPts val="600"/>
              </a:spcBef>
              <a:spcAft>
                <a:spcPts val="1200"/>
              </a:spcAft>
              <a:buClr>
                <a:srgbClr val="00FFFF"/>
              </a:buClr>
              <a:defRPr/>
            </a:pPr>
            <a:r>
              <a:rPr lang="en-US" altLang="en-US" dirty="0">
                <a:effectLst>
                  <a:outerShdw blurRad="38100" dist="38100" dir="2700000" algn="tl">
                    <a:srgbClr val="000000">
                      <a:alpha val="43137"/>
                    </a:srgbClr>
                  </a:outerShdw>
                </a:effectLst>
              </a:rPr>
              <a:t>Substitution – Isa 53:3-6</a:t>
            </a:r>
          </a:p>
          <a:p>
            <a:pPr marL="461963" indent="-461963" eaLnBrk="1" hangingPunct="1">
              <a:lnSpc>
                <a:spcPct val="90000"/>
              </a:lnSpc>
              <a:spcBef>
                <a:spcPts val="600"/>
              </a:spcBef>
              <a:spcAft>
                <a:spcPts val="1200"/>
              </a:spcAft>
              <a:buClr>
                <a:srgbClr val="00FFFF"/>
              </a:buClr>
              <a:defRPr/>
            </a:pPr>
            <a:r>
              <a:rPr lang="en-US" altLang="en-US" b="1" u="sng" dirty="0">
                <a:solidFill>
                  <a:srgbClr val="FFFFCC"/>
                </a:solidFill>
                <a:effectLst>
                  <a:outerShdw blurRad="38100" dist="38100" dir="2700000" algn="tl">
                    <a:srgbClr val="000000">
                      <a:alpha val="43137"/>
                    </a:srgbClr>
                  </a:outerShdw>
                </a:effectLst>
              </a:rPr>
              <a:t>Illustrations</a:t>
            </a:r>
          </a:p>
          <a:p>
            <a:pPr marL="914400" lvl="1" indent="-457200" eaLnBrk="1" hangingPunct="1">
              <a:lnSpc>
                <a:spcPct val="90000"/>
              </a:lnSpc>
              <a:spcBef>
                <a:spcPts val="600"/>
              </a:spcBef>
              <a:spcAft>
                <a:spcPts val="1200"/>
              </a:spcAft>
              <a:buClr>
                <a:srgbClr val="FF66FF"/>
              </a:buClr>
              <a:defRPr/>
            </a:pPr>
            <a:r>
              <a:rPr lang="en-US" altLang="en-US" dirty="0">
                <a:effectLst>
                  <a:outerShdw blurRad="38100" dist="38100" dir="2700000" algn="tl">
                    <a:srgbClr val="000000">
                      <a:alpha val="43137"/>
                    </a:srgbClr>
                  </a:outerShdw>
                </a:effectLst>
              </a:rPr>
              <a:t>Secret serviceman</a:t>
            </a:r>
          </a:p>
          <a:p>
            <a:pPr marL="914400" lvl="1" indent="-457200" eaLnBrk="1" hangingPunct="1">
              <a:lnSpc>
                <a:spcPct val="90000"/>
              </a:lnSpc>
              <a:spcBef>
                <a:spcPts val="600"/>
              </a:spcBef>
              <a:spcAft>
                <a:spcPts val="1200"/>
              </a:spcAft>
              <a:buClr>
                <a:srgbClr val="FF66FF"/>
              </a:buClr>
              <a:defRPr/>
            </a:pPr>
            <a:r>
              <a:rPr lang="en-US" altLang="en-US" dirty="0">
                <a:effectLst>
                  <a:outerShdw blurRad="38100" dist="38100" dir="2700000" algn="tl">
                    <a:srgbClr val="000000">
                      <a:alpha val="43137"/>
                    </a:srgbClr>
                  </a:outerShdw>
                </a:effectLst>
              </a:rPr>
              <a:t>Bee sting</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6747" y="2057400"/>
            <a:ext cx="2657653"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8027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43100" y="228600"/>
            <a:ext cx="52578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Christ’s Atoning Death</a:t>
            </a:r>
          </a:p>
        </p:txBody>
      </p:sp>
      <p:sp>
        <p:nvSpPr>
          <p:cNvPr id="21507" name="Content Placeholder 2"/>
          <p:cNvSpPr>
            <a:spLocks noGrp="1"/>
          </p:cNvSpPr>
          <p:nvPr>
            <p:ph idx="1"/>
          </p:nvPr>
        </p:nvSpPr>
        <p:spPr>
          <a:xfrm>
            <a:off x="609600" y="1600200"/>
            <a:ext cx="4800600" cy="3810000"/>
          </a:xfrm>
        </p:spPr>
        <p:txBody>
          <a:bodyPr/>
          <a:lstStyle/>
          <a:p>
            <a:pPr marL="461963" indent="-461963" eaLnBrk="1" hangingPunct="1">
              <a:lnSpc>
                <a:spcPct val="90000"/>
              </a:lnSpc>
              <a:spcBef>
                <a:spcPts val="600"/>
              </a:spcBef>
              <a:spcAft>
                <a:spcPts val="1200"/>
              </a:spcAft>
              <a:buClr>
                <a:srgbClr val="00FFFF"/>
              </a:buClr>
              <a:defRPr/>
            </a:pPr>
            <a:r>
              <a:rPr lang="en-US" altLang="en-US" dirty="0">
                <a:effectLst>
                  <a:outerShdw blurRad="38100" dist="38100" dir="2700000" algn="tl">
                    <a:srgbClr val="000000">
                      <a:alpha val="43137"/>
                    </a:srgbClr>
                  </a:outerShdw>
                </a:effectLst>
              </a:rPr>
              <a:t>Substitution – Isa 53:3-6</a:t>
            </a:r>
          </a:p>
          <a:p>
            <a:pPr marL="461963" indent="-461963" eaLnBrk="1" hangingPunct="1">
              <a:lnSpc>
                <a:spcPct val="90000"/>
              </a:lnSpc>
              <a:spcBef>
                <a:spcPts val="600"/>
              </a:spcBef>
              <a:spcAft>
                <a:spcPts val="1200"/>
              </a:spcAft>
              <a:buClr>
                <a:srgbClr val="00FFFF"/>
              </a:buClr>
              <a:defRPr/>
            </a:pPr>
            <a:r>
              <a:rPr lang="en-US" altLang="en-US" b="1" dirty="0">
                <a:solidFill>
                  <a:srgbClr val="FFFFCC"/>
                </a:solidFill>
                <a:effectLst>
                  <a:outerShdw blurRad="38100" dist="38100" dir="2700000" algn="tl">
                    <a:srgbClr val="000000">
                      <a:alpha val="43137"/>
                    </a:srgbClr>
                  </a:outerShdw>
                </a:effectLst>
              </a:rPr>
              <a:t>Illustrations</a:t>
            </a:r>
          </a:p>
          <a:p>
            <a:pPr marL="914400" lvl="1" indent="-457200" eaLnBrk="1" hangingPunct="1">
              <a:lnSpc>
                <a:spcPct val="90000"/>
              </a:lnSpc>
              <a:spcBef>
                <a:spcPts val="600"/>
              </a:spcBef>
              <a:spcAft>
                <a:spcPts val="1200"/>
              </a:spcAft>
              <a:buClr>
                <a:srgbClr val="FF66FF"/>
              </a:buClr>
              <a:defRPr/>
            </a:pPr>
            <a:r>
              <a:rPr lang="en-US" altLang="en-US" b="1" u="sng" dirty="0">
                <a:solidFill>
                  <a:srgbClr val="FFFFCC"/>
                </a:solidFill>
                <a:effectLst>
                  <a:outerShdw blurRad="38100" dist="38100" dir="2700000" algn="tl">
                    <a:srgbClr val="000000">
                      <a:alpha val="43137"/>
                    </a:srgbClr>
                  </a:outerShdw>
                </a:effectLst>
                <a:ea typeface="+mn-ea"/>
                <a:cs typeface="+mn-cs"/>
              </a:rPr>
              <a:t>Secret serviceman</a:t>
            </a:r>
          </a:p>
          <a:p>
            <a:pPr marL="914400" lvl="1" indent="-457200" eaLnBrk="1" hangingPunct="1">
              <a:lnSpc>
                <a:spcPct val="90000"/>
              </a:lnSpc>
              <a:spcBef>
                <a:spcPts val="600"/>
              </a:spcBef>
              <a:spcAft>
                <a:spcPts val="1200"/>
              </a:spcAft>
              <a:buClr>
                <a:srgbClr val="FF66FF"/>
              </a:buClr>
              <a:defRPr/>
            </a:pPr>
            <a:r>
              <a:rPr lang="en-US" altLang="en-US" dirty="0">
                <a:effectLst>
                  <a:outerShdw blurRad="38100" dist="38100" dir="2700000" algn="tl">
                    <a:srgbClr val="000000">
                      <a:alpha val="43137"/>
                    </a:srgbClr>
                  </a:outerShdw>
                </a:effectLst>
              </a:rPr>
              <a:t>Bee sting</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6747" y="2057400"/>
            <a:ext cx="2657653"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A05EE599-9510-463E-8BF0-A0F7CAFB7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9018" y="4267200"/>
            <a:ext cx="3048000" cy="2286000"/>
          </a:xfrm>
          <a:prstGeom prst="rect">
            <a:avLst/>
          </a:prstGeom>
          <a:ln w="38100">
            <a:solidFill>
              <a:schemeClr val="bg1"/>
            </a:solidFill>
          </a:ln>
        </p:spPr>
      </p:pic>
    </p:spTree>
    <p:extLst>
      <p:ext uri="{BB962C8B-B14F-4D97-AF65-F5344CB8AC3E}">
        <p14:creationId xmlns:p14="http://schemas.microsoft.com/office/powerpoint/2010/main" val="3649503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43100" y="228600"/>
            <a:ext cx="52578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Christ’s Atoning Death</a:t>
            </a:r>
          </a:p>
        </p:txBody>
      </p:sp>
      <p:sp>
        <p:nvSpPr>
          <p:cNvPr id="21507" name="Content Placeholder 2"/>
          <p:cNvSpPr>
            <a:spLocks noGrp="1"/>
          </p:cNvSpPr>
          <p:nvPr>
            <p:ph idx="1"/>
          </p:nvPr>
        </p:nvSpPr>
        <p:spPr>
          <a:xfrm>
            <a:off x="609600" y="1600200"/>
            <a:ext cx="4800600" cy="3810000"/>
          </a:xfrm>
        </p:spPr>
        <p:txBody>
          <a:bodyPr/>
          <a:lstStyle/>
          <a:p>
            <a:pPr marL="461963" indent="-461963" eaLnBrk="1" hangingPunct="1">
              <a:lnSpc>
                <a:spcPct val="90000"/>
              </a:lnSpc>
              <a:spcBef>
                <a:spcPts val="600"/>
              </a:spcBef>
              <a:spcAft>
                <a:spcPts val="1200"/>
              </a:spcAft>
              <a:buClr>
                <a:srgbClr val="00FFFF"/>
              </a:buClr>
              <a:defRPr/>
            </a:pPr>
            <a:r>
              <a:rPr lang="en-US" altLang="en-US" dirty="0">
                <a:effectLst>
                  <a:outerShdw blurRad="38100" dist="38100" dir="2700000" algn="tl">
                    <a:srgbClr val="000000">
                      <a:alpha val="43137"/>
                    </a:srgbClr>
                  </a:outerShdw>
                </a:effectLst>
              </a:rPr>
              <a:t>Substitution – Isa 53:3-6</a:t>
            </a:r>
          </a:p>
          <a:p>
            <a:pPr marL="461963" indent="-461963" eaLnBrk="1" hangingPunct="1">
              <a:lnSpc>
                <a:spcPct val="90000"/>
              </a:lnSpc>
              <a:spcBef>
                <a:spcPts val="600"/>
              </a:spcBef>
              <a:spcAft>
                <a:spcPts val="1200"/>
              </a:spcAft>
              <a:buClr>
                <a:srgbClr val="00FFFF"/>
              </a:buClr>
              <a:defRPr/>
            </a:pPr>
            <a:r>
              <a:rPr lang="en-US" altLang="en-US" b="1" dirty="0">
                <a:solidFill>
                  <a:srgbClr val="FFFFCC"/>
                </a:solidFill>
                <a:effectLst>
                  <a:outerShdw blurRad="38100" dist="38100" dir="2700000" algn="tl">
                    <a:srgbClr val="000000">
                      <a:alpha val="43137"/>
                    </a:srgbClr>
                  </a:outerShdw>
                </a:effectLst>
              </a:rPr>
              <a:t>Illustrations</a:t>
            </a:r>
          </a:p>
          <a:p>
            <a:pPr marL="914400" lvl="1" indent="-457200" eaLnBrk="1" hangingPunct="1">
              <a:lnSpc>
                <a:spcPct val="90000"/>
              </a:lnSpc>
              <a:spcBef>
                <a:spcPts val="600"/>
              </a:spcBef>
              <a:spcAft>
                <a:spcPts val="1200"/>
              </a:spcAft>
              <a:buClr>
                <a:srgbClr val="FF66FF"/>
              </a:buClr>
              <a:defRPr/>
            </a:pPr>
            <a:r>
              <a:rPr lang="en-US" altLang="en-US" dirty="0">
                <a:effectLst>
                  <a:outerShdw blurRad="38100" dist="38100" dir="2700000" algn="tl">
                    <a:srgbClr val="000000">
                      <a:alpha val="43137"/>
                    </a:srgbClr>
                  </a:outerShdw>
                </a:effectLst>
                <a:ea typeface="+mn-ea"/>
                <a:cs typeface="+mn-cs"/>
              </a:rPr>
              <a:t>Secret serviceman</a:t>
            </a:r>
          </a:p>
          <a:p>
            <a:pPr marL="914400" lvl="1" indent="-457200" eaLnBrk="1" hangingPunct="1">
              <a:lnSpc>
                <a:spcPct val="90000"/>
              </a:lnSpc>
              <a:spcBef>
                <a:spcPts val="600"/>
              </a:spcBef>
              <a:spcAft>
                <a:spcPts val="1200"/>
              </a:spcAft>
              <a:buClr>
                <a:srgbClr val="FF66FF"/>
              </a:buClr>
              <a:defRPr/>
            </a:pPr>
            <a:r>
              <a:rPr lang="en-US" altLang="en-US" b="1" u="sng" dirty="0">
                <a:solidFill>
                  <a:srgbClr val="FFFFCC"/>
                </a:solidFill>
                <a:effectLst>
                  <a:outerShdw blurRad="38100" dist="38100" dir="2700000" algn="tl">
                    <a:srgbClr val="000000">
                      <a:alpha val="43137"/>
                    </a:srgbClr>
                  </a:outerShdw>
                </a:effectLst>
                <a:ea typeface="+mn-ea"/>
                <a:cs typeface="+mn-cs"/>
              </a:rPr>
              <a:t>Bee sting</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6747" y="2057400"/>
            <a:ext cx="2657653"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FE68BDB3-D6A7-469F-AAF0-E9B959BC88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4267200"/>
            <a:ext cx="3052618" cy="2286000"/>
          </a:xfrm>
          <a:prstGeom prst="rect">
            <a:avLst/>
          </a:prstGeom>
          <a:ln w="38100">
            <a:solidFill>
              <a:schemeClr val="bg1"/>
            </a:solidFill>
          </a:ln>
        </p:spPr>
      </p:pic>
    </p:spTree>
    <p:extLst>
      <p:ext uri="{BB962C8B-B14F-4D97-AF65-F5344CB8AC3E}">
        <p14:creationId xmlns:p14="http://schemas.microsoft.com/office/powerpoint/2010/main" val="39674805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969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914400"/>
          </a:xfrm>
        </p:spPr>
        <p:txBody>
          <a:bodyPr/>
          <a:lstStyle/>
          <a:p>
            <a:pPr algn="ctr" eaLnBrk="1" hangingPunct="1"/>
            <a:r>
              <a:rPr lang="en-US" altLang="en-US" sz="40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1473597" y="1600200"/>
            <a:ext cx="6196806" cy="3581400"/>
          </a:xfrm>
        </p:spPr>
        <p:txBody>
          <a:bodyPr/>
          <a:lstStyle/>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What to separate from?</a:t>
            </a:r>
          </a:p>
        </p:txBody>
      </p:sp>
      <p:pic>
        <p:nvPicPr>
          <p:cNvPr id="6" name="Picture 4" descr="https://westsidechristianfellowship.org/wp-content/uploads/Church-Discipline.jpg">
            <a:extLst>
              <a:ext uri="{FF2B5EF4-FFF2-40B4-BE49-F238E27FC236}">
                <a16:creationId xmlns:a16="http://schemas.microsoft.com/office/drawing/2014/main" id="{DB596A89-EA53-490F-A2D5-F262AFCD7B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480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3999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66421"/>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Let me give you a classic example of spiritualization taken from the writings of a theologian by the name of Loraine </a:t>
            </a:r>
            <a:r>
              <a:rPr lang="en-US" sz="2800" dirty="0" err="1">
                <a:effectLst>
                  <a:outerShdw blurRad="38100" dist="38100" dir="2700000" algn="tl">
                    <a:srgbClr val="000000">
                      <a:alpha val="43137"/>
                    </a:srgbClr>
                  </a:outerShdw>
                </a:effectLst>
                <a:latin typeface="Calibri" panose="020F0502020204030204" pitchFamily="34" charset="0"/>
              </a:rPr>
              <a:t>Boettner</a:t>
            </a:r>
            <a:r>
              <a:rPr lang="en-US" sz="2800" dirty="0">
                <a:effectLst>
                  <a:outerShdw blurRad="38100" dist="38100" dir="2700000" algn="tl">
                    <a:srgbClr val="000000">
                      <a:alpha val="43137"/>
                    </a:srgbClr>
                  </a:outerShdw>
                </a:effectLst>
                <a:latin typeface="Calibri" panose="020F0502020204030204" pitchFamily="34" charset="0"/>
              </a:rPr>
              <a:t>. It has to do with his interpretation of Zechariah 14:1-9. That passage says that in the end times Jerusalem will be surrounded by enemy forces and will be ready to fall to them when the Lord will suddenly return to the Mount of Olives. When His feet touch the Mount, it will split down the middle. The Lord will then speak a supernatural word that will instantly destroy all the enemy forces. And on that day, the Lord will become King over all the earth. In his commentary on this passage, </a:t>
            </a:r>
            <a:r>
              <a:rPr lang="en-US" sz="2800" dirty="0" err="1">
                <a:effectLst>
                  <a:outerShdw blurRad="38100" dist="38100" dir="2700000" algn="tl">
                    <a:srgbClr val="000000">
                      <a:alpha val="43137"/>
                    </a:srgbClr>
                  </a:outerShdw>
                </a:effectLst>
                <a:latin typeface="Calibri" panose="020F0502020204030204" pitchFamily="34" charset="0"/>
              </a:rPr>
              <a:t>Boettner</a:t>
            </a:r>
            <a:r>
              <a:rPr lang="en-US" sz="2800" dirty="0">
                <a:effectLst>
                  <a:outerShdw blurRad="38100" dist="38100" dir="2700000" algn="tl">
                    <a:srgbClr val="000000">
                      <a:alpha val="43137"/>
                    </a:srgbClr>
                  </a:outerShdw>
                </a:effectLst>
                <a:latin typeface="Calibri" panose="020F0502020204030204" pitchFamily="34" charset="0"/>
              </a:rPr>
              <a:t> completely spiritualized it.</a:t>
            </a:r>
            <a:r>
              <a:rPr lang="en-US" sz="2800" baseline="30000" dirty="0">
                <a:effectLst>
                  <a:outerShdw blurRad="38100" dist="38100" dir="2700000" algn="tl">
                    <a:srgbClr val="000000">
                      <a:alpha val="43137"/>
                    </a:srgbClr>
                  </a:outerShdw>
                </a:effectLst>
                <a:latin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He argued that the Mount of Olives stands for the human . . .</a:t>
            </a:r>
          </a:p>
        </p:txBody>
      </p:sp>
      <p:sp>
        <p:nvSpPr>
          <p:cNvPr id="3" name="Rectangle 2"/>
          <p:cNvSpPr/>
          <p:nvPr/>
        </p:nvSpPr>
        <p:spPr>
          <a:xfrm>
            <a:off x="1519238" y="228600"/>
            <a:ext cx="6105525" cy="1015663"/>
          </a:xfrm>
          <a:prstGeom prst="rect">
            <a:avLst/>
          </a:prstGeom>
        </p:spPr>
        <p:txBody>
          <a:bodyPr wrap="square">
            <a:spAutoFit/>
          </a:bodyPr>
          <a:lstStyle/>
          <a:p>
            <a:pPr algn="ct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David Reagan</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rPr>
              <a:t>“The Beginning and the Ending,” online: </a:t>
            </a:r>
            <a:r>
              <a:rPr lang="en-US" sz="1400" u="sng" dirty="0">
                <a:solidFill>
                  <a:srgbClr val="FFFFFF"/>
                </a:solidFill>
                <a:effectLst>
                  <a:outerShdw blurRad="38100" dist="38100" dir="2700000" algn="tl">
                    <a:srgbClr val="000000">
                      <a:alpha val="43137"/>
                    </a:srgbClr>
                  </a:outerShdw>
                </a:effectLst>
                <a:latin typeface="Calibri" panose="020F0502020204030204" pitchFamily="34" charset="0"/>
              </a:rPr>
              <a:t>http://christinprophecy.org/articles/the-beginning-and-the-ending/</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rPr>
              <a:t>, accessed 19 April 2017, 1.</a:t>
            </a:r>
            <a:endParaRPr 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p:txBody>
      </p:sp>
    </p:spTree>
    <p:extLst>
      <p:ext uri="{BB962C8B-B14F-4D97-AF65-F5344CB8AC3E}">
        <p14:creationId xmlns:p14="http://schemas.microsoft.com/office/powerpoint/2010/main" val="36113872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37370"/>
            <a:ext cx="9144000" cy="3539430"/>
          </a:xfrm>
          <a:prstGeom prst="rect">
            <a:avLst/>
          </a:prstGeom>
        </p:spPr>
        <p:txBody>
          <a:bodyPr wrap="square">
            <a:spAutoFit/>
          </a:bodyPr>
          <a:lstStyle/>
          <a:p>
            <a:pPr algn="just"/>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 . . heart. The enemy forces symbolize the evil in this world that surrounds and attacks the heart. The Lord’s return represents what happens when a person accepts Jesus as Lord and Savior. Thus, when Jesus comes into a person’s heart, their heart (the Mount of Olives) splits in contrition, and all the evil influences in the person’s life are defeated, and Jesus becomes king of that person’s heart.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rPr>
              <a:t>That’s what I call an exercise in imagination!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Rectangle 2"/>
          <p:cNvSpPr/>
          <p:nvPr/>
        </p:nvSpPr>
        <p:spPr>
          <a:xfrm>
            <a:off x="1519238" y="216695"/>
            <a:ext cx="6105525" cy="1015663"/>
          </a:xfrm>
          <a:prstGeom prst="rect">
            <a:avLst/>
          </a:prstGeom>
        </p:spPr>
        <p:txBody>
          <a:bodyPr wrap="square">
            <a:spAutoFit/>
          </a:bodyPr>
          <a:lstStyle/>
          <a:p>
            <a:pPr algn="ct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David Reagan</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rPr>
              <a:t>“The Beginning and the Ending,” online: </a:t>
            </a:r>
            <a:r>
              <a:rPr lang="en-US" sz="1400" u="sng" dirty="0">
                <a:solidFill>
                  <a:srgbClr val="FFFFFF"/>
                </a:solidFill>
                <a:effectLst>
                  <a:outerShdw blurRad="38100" dist="38100" dir="2700000" algn="tl">
                    <a:srgbClr val="000000">
                      <a:alpha val="43137"/>
                    </a:srgbClr>
                  </a:outerShdw>
                </a:effectLst>
                <a:latin typeface="Calibri" panose="020F0502020204030204" pitchFamily="34" charset="0"/>
              </a:rPr>
              <a:t>http://christinprophecy.org/articles/the-beginning-and-the-ending/</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rPr>
              <a:t>, accessed 19 April 2017, 1.</a:t>
            </a:r>
            <a:endParaRPr 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p:txBody>
      </p:sp>
    </p:spTree>
    <p:extLst>
      <p:ext uri="{BB962C8B-B14F-4D97-AF65-F5344CB8AC3E}">
        <p14:creationId xmlns:p14="http://schemas.microsoft.com/office/powerpoint/2010/main" val="2079388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9144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False doctrine – 1 Tim. 4:16; Titus 1:9</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Divisive persons</a:t>
            </a:r>
            <a:r>
              <a:rPr lang="en-US" dirty="0">
                <a:effectLst>
                  <a:outerShdw blurRad="38100" dist="38100" dir="2700000" algn="tl">
                    <a:srgbClr val="000000">
                      <a:alpha val="43137"/>
                    </a:srgbClr>
                  </a:outerShdw>
                </a:effectLst>
              </a:rPr>
              <a:t> – Rom. 16:17; Titus 3:9-11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Immorality – 1 Cor. 5:9-11; Eph. 5:11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General disobedience to Scripture –2 Thess. 3:6, 14</a:t>
            </a:r>
          </a:p>
        </p:txBody>
      </p:sp>
      <p:pic>
        <p:nvPicPr>
          <p:cNvPr id="6" name="Picture 4" descr="https://westsidechristianfellowship.org/wp-content/uploads/Church-Discipline.jpg">
            <a:extLst>
              <a:ext uri="{FF2B5EF4-FFF2-40B4-BE49-F238E27FC236}">
                <a16:creationId xmlns:a16="http://schemas.microsoft.com/office/drawing/2014/main" id="{F7B0870D-647F-42DA-955F-8D842E46EBA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029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5032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16:17</a:t>
            </a:r>
          </a:p>
          <a:p>
            <a:pPr algn="just">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Now I urge you, brethren, keep your eye on those who cause dissensions and hindrances contrary to the teaching which you learned, and turn away from them.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1CF51672-2190-480D-9F95-80BAED4C49A5}"/>
              </a:ext>
            </a:extLst>
          </p:cNvPr>
          <p:cNvPicPr>
            <a:picLocks noChangeAspect="1"/>
          </p:cNvPicPr>
          <p:nvPr/>
        </p:nvPicPr>
        <p:blipFill>
          <a:blip r:embed="rId3"/>
          <a:stretch>
            <a:fillRect/>
          </a:stretch>
        </p:blipFill>
        <p:spPr>
          <a:xfrm>
            <a:off x="2530929" y="2514600"/>
            <a:ext cx="4082143" cy="2286000"/>
          </a:xfrm>
          <a:prstGeom prst="rect">
            <a:avLst/>
          </a:prstGeom>
        </p:spPr>
      </p:pic>
    </p:spTree>
    <p:extLst>
      <p:ext uri="{BB962C8B-B14F-4D97-AF65-F5344CB8AC3E}">
        <p14:creationId xmlns:p14="http://schemas.microsoft.com/office/powerpoint/2010/main" val="25124153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76200" y="0"/>
            <a:ext cx="89916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Titus 3:9-11</a:t>
            </a:r>
          </a:p>
          <a:p>
            <a:pPr algn="just">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avoid foolish controversies and genealogies and strife and disputes about the Law, for they are unprofitable and worthless. </a:t>
            </a:r>
            <a:r>
              <a:rPr lang="en-US" sz="3200" baseline="30000" dirty="0">
                <a:latin typeface="Calibri" panose="020F0502020204030204" pitchFamily="34" charset="0"/>
                <a:cs typeface="Calibri" panose="020F0502020204030204" pitchFamily="34" charset="0"/>
              </a:rPr>
              <a:t>10</a:t>
            </a:r>
            <a:r>
              <a:rPr lang="en-US" sz="3200" b="1" baseline="30000" dirty="0">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Reject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factious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hairetikos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man</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a first and second warning,</a:t>
            </a:r>
            <a:r>
              <a:rPr lang="en-US" sz="3200" baseline="30000" dirty="0">
                <a:latin typeface="Calibri" panose="020F0502020204030204" pitchFamily="34" charset="0"/>
                <a:cs typeface="Calibri" panose="020F0502020204030204" pitchFamily="34" charset="0"/>
              </a:rPr>
              <a:t>11</a:t>
            </a:r>
            <a:r>
              <a:rPr lang="en-US" sz="3200" b="1" baseline="30000" dirty="0">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knowing that such a man is perverted and is sinning, being self-condemned.”</a:t>
            </a:r>
          </a:p>
        </p:txBody>
      </p:sp>
      <p:pic>
        <p:nvPicPr>
          <p:cNvPr id="4" name="Picture 3">
            <a:extLst>
              <a:ext uri="{FF2B5EF4-FFF2-40B4-BE49-F238E27FC236}">
                <a16:creationId xmlns:a16="http://schemas.microsoft.com/office/drawing/2014/main" id="{1B304C10-EB2F-4879-9C85-682BF5AE61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1606" y="3657600"/>
            <a:ext cx="1240788" cy="1188720"/>
          </a:xfrm>
          <a:prstGeom prst="rect">
            <a:avLst/>
          </a:prstGeom>
        </p:spPr>
      </p:pic>
    </p:spTree>
    <p:extLst>
      <p:ext uri="{BB962C8B-B14F-4D97-AF65-F5344CB8AC3E}">
        <p14:creationId xmlns:p14="http://schemas.microsoft.com/office/powerpoint/2010/main" val="13094534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9144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False doctrine – 1 Tim. 4:16; Titus 1:9</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Divisive persons – Rom. 16:17; Titus 3:9-11</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Immorality</a:t>
            </a:r>
            <a:r>
              <a:rPr lang="en-US" dirty="0">
                <a:effectLst>
                  <a:outerShdw blurRad="38100" dist="38100" dir="2700000" algn="tl">
                    <a:srgbClr val="000000">
                      <a:alpha val="43137"/>
                    </a:srgbClr>
                  </a:outerShdw>
                </a:effectLst>
              </a:rPr>
              <a:t> – 1 Cor. 5:9-11; Eph. 5:11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General disobedience to Scripture –2 Thess. 3:6, 14</a:t>
            </a:r>
          </a:p>
        </p:txBody>
      </p:sp>
      <p:pic>
        <p:nvPicPr>
          <p:cNvPr id="6" name="Picture 4" descr="https://westsidechristianfellowship.org/wp-content/uploads/Church-Discipline.jpg">
            <a:extLst>
              <a:ext uri="{FF2B5EF4-FFF2-40B4-BE49-F238E27FC236}">
                <a16:creationId xmlns:a16="http://schemas.microsoft.com/office/drawing/2014/main" id="{6F39E25B-DBCA-4A3B-BDD6-4128729B89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029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1568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30480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rPr>
              <a:t>“Abomination is a pretty strong word . . . there is a debate and questions over the meaning of the word ‘abomination.’” (Referring to Leviticus 18:22; as heard on Moody Christian Radio Network, in Chicago, Feb.19, 2008, when asked about government sanctions on civil unions for gays.)</a:t>
            </a:r>
          </a:p>
        </p:txBody>
      </p:sp>
      <p:sp>
        <p:nvSpPr>
          <p:cNvPr id="6" name="Rectangle 2"/>
          <p:cNvSpPr>
            <a:spLocks noChangeArrowheads="1"/>
          </p:cNvSpPr>
          <p:nvPr/>
        </p:nvSpPr>
        <p:spPr bwMode="auto">
          <a:xfrm>
            <a:off x="2371725" y="228600"/>
            <a:ext cx="4400550" cy="1143000"/>
          </a:xfrm>
          <a:prstGeom prst="rect">
            <a:avLst/>
          </a:prstGeom>
          <a:noFill/>
          <a:ln w="9525">
            <a:noFill/>
            <a:miter lim="800000"/>
            <a:headEnd/>
            <a:tailEnd/>
          </a:ln>
          <a:effectLst/>
        </p:spPr>
        <p:txBody>
          <a:bodyPr anchor="ctr"/>
          <a:lstStyle/>
          <a:p>
            <a:pPr algn="ctr">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Jim Wallis</a:t>
            </a:r>
          </a:p>
          <a:p>
            <a:pPr algn="ctr">
              <a:defRPr/>
            </a:pPr>
            <a:r>
              <a:rPr lang="en-US" sz="1600" dirty="0">
                <a:effectLst>
                  <a:outerShdw blurRad="38100" dist="38100" dir="2700000" algn="tl">
                    <a:srgbClr val="000000">
                      <a:alpha val="43137"/>
                    </a:srgbClr>
                  </a:outerShdw>
                </a:effectLst>
                <a:latin typeface="Calibri" panose="020F0502020204030204" pitchFamily="34" charset="0"/>
                <a:ea typeface="+mj-ea"/>
                <a:cs typeface="+mj-cs"/>
              </a:rPr>
              <a:t>Mary Danielson,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The Dangerous Truth About the Social-Justice “Gospel,” </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n. 21</a:t>
            </a:r>
          </a:p>
          <a:p>
            <a:pPr algn="ctr">
              <a:defRPr/>
            </a:pPr>
            <a:endParaRPr lang="en-US" sz="1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p:txBody>
      </p:sp>
      <p:pic>
        <p:nvPicPr>
          <p:cNvPr id="5122" name="Picture 2" descr="Image result for jim wallis">
            <a:extLst>
              <a:ext uri="{FF2B5EF4-FFF2-40B4-BE49-F238E27FC236}">
                <a16:creationId xmlns:a16="http://schemas.microsoft.com/office/drawing/2014/main" id="{9233144D-AF57-4FB7-B06B-14EAB7A7FA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18107" y="4886761"/>
            <a:ext cx="2073918" cy="151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056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11430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False doctrine – 1 Tim. 4:16; Titus 1:9</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Divisive persons – Rom. 16:17; Titus 3:9-11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Immorality – 1 Cor. 5:9-11; Eph. 5:11</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General disobedience to Scripture</a:t>
            </a:r>
            <a:r>
              <a:rPr lang="en-US" dirty="0">
                <a:effectLst>
                  <a:outerShdw blurRad="38100" dist="38100" dir="2700000" algn="tl">
                    <a:srgbClr val="000000">
                      <a:alpha val="43137"/>
                    </a:srgbClr>
                  </a:outerShdw>
                </a:effectLst>
              </a:rPr>
              <a:t> –2 Thess. 3:6, 14</a:t>
            </a:r>
          </a:p>
        </p:txBody>
      </p:sp>
      <p:pic>
        <p:nvPicPr>
          <p:cNvPr id="6" name="Picture 4" descr="https://westsidechristianfellowship.org/wp-content/uploads/Church-Discipline.jpg">
            <a:extLst>
              <a:ext uri="{FF2B5EF4-FFF2-40B4-BE49-F238E27FC236}">
                <a16:creationId xmlns:a16="http://schemas.microsoft.com/office/drawing/2014/main" id="{10E4A40B-31D0-4476-9FE5-AD2C5817CD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029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618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914400"/>
          </a:xfrm>
        </p:spPr>
        <p:txBody>
          <a:bodyPr/>
          <a:lstStyle/>
          <a:p>
            <a:pPr algn="ctr" eaLnBrk="1" hangingPunct="1"/>
            <a:r>
              <a:rPr lang="en-US" altLang="en-US" sz="40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1473597" y="1600200"/>
            <a:ext cx="6196806" cy="3581400"/>
          </a:xfrm>
        </p:spPr>
        <p:txBody>
          <a:bodyPr/>
          <a:lstStyle/>
          <a:p>
            <a:pPr marL="576263" indent="-576263"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What to separate from?</a:t>
            </a:r>
          </a:p>
        </p:txBody>
      </p:sp>
      <p:pic>
        <p:nvPicPr>
          <p:cNvPr id="6" name="Picture 4" descr="https://westsidechristianfellowship.org/wp-content/uploads/Church-Discipline.jpg">
            <a:extLst>
              <a:ext uri="{FF2B5EF4-FFF2-40B4-BE49-F238E27FC236}">
                <a16:creationId xmlns:a16="http://schemas.microsoft.com/office/drawing/2014/main" id="{C29F79F2-AA4D-4034-BECB-CB3E8F2844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7230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987552"/>
            <a:ext cx="4800600" cy="5718048"/>
          </a:xfrm>
        </p:spPr>
        <p:txBody>
          <a:bodyPr/>
          <a:lstStyle/>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Origin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Israel – Church differences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Purposes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Activities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Government</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Officers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Ordinances</a:t>
            </a:r>
          </a:p>
          <a:p>
            <a:pPr marL="571500" indent="-571500" eaLnBrk="1" hangingPunct="1">
              <a:spcBef>
                <a:spcPts val="0"/>
              </a:spcBef>
              <a:spcAft>
                <a:spcPts val="4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2577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47900" y="304800"/>
            <a:ext cx="4648200" cy="762000"/>
          </a:xfrm>
        </p:spPr>
        <p:txBody>
          <a:bodyPr/>
          <a:lstStyle/>
          <a:p>
            <a:pPr algn="ctr" eaLnBrk="1" hangingPunct="1"/>
            <a:r>
              <a:rPr lang="en-US" altLang="en-US" sz="4000" dirty="0">
                <a:effectLst>
                  <a:outerShdw blurRad="38100" dist="38100" dir="2700000" algn="tl">
                    <a:srgbClr val="000000">
                      <a:alpha val="43137"/>
                    </a:srgbClr>
                  </a:outerShdw>
                </a:effectLst>
              </a:rPr>
              <a:t>Purity of the Church</a:t>
            </a:r>
          </a:p>
        </p:txBody>
      </p:sp>
      <p:pic>
        <p:nvPicPr>
          <p:cNvPr id="5" name="Picture 4" descr="https://westsidechristianfellowship.org/wp-content/uploads/Church-Discipline.jpg">
            <a:extLst>
              <a:ext uri="{FF2B5EF4-FFF2-40B4-BE49-F238E27FC236}">
                <a16:creationId xmlns:a16="http://schemas.microsoft.com/office/drawing/2014/main" id="{EA87825D-44C7-4F53-8B3A-3BF45ACAB1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3962400"/>
            <a:ext cx="3251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87A2F68-5B8C-4A60-9742-178ED42B545F}"/>
              </a:ext>
            </a:extLst>
          </p:cNvPr>
          <p:cNvSpPr txBox="1">
            <a:spLocks noChangeArrowheads="1"/>
          </p:cNvSpPr>
          <p:nvPr/>
        </p:nvSpPr>
        <p:spPr bwMode="auto">
          <a:xfrm>
            <a:off x="2069703" y="1600201"/>
            <a:ext cx="5004594" cy="1447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3550" indent="-463550" eaLnBrk="1" hangingPunct="1">
              <a:spcBef>
                <a:spcPts val="0"/>
              </a:spcBef>
              <a:spcAft>
                <a:spcPts val="3600"/>
              </a:spcAft>
              <a:defRPr/>
            </a:pPr>
            <a:r>
              <a:rPr lang="en-US" b="1" u="sng" kern="0" dirty="0">
                <a:solidFill>
                  <a:srgbClr val="FFFFCC"/>
                </a:solidFill>
                <a:effectLst>
                  <a:outerShdw blurRad="38100" dist="38100" dir="2700000" algn="tl">
                    <a:srgbClr val="000000">
                      <a:alpha val="43137"/>
                    </a:srgbClr>
                  </a:outerShdw>
                </a:effectLst>
              </a:rPr>
              <a:t>Ecclesiastical separation</a:t>
            </a:r>
          </a:p>
          <a:p>
            <a:pPr marL="463550" indent="-463550" eaLnBrk="1" hangingPunct="1">
              <a:spcBef>
                <a:spcPts val="0"/>
              </a:spcBef>
              <a:spcAft>
                <a:spcPts val="3600"/>
              </a:spcAft>
              <a:defRPr/>
            </a:pPr>
            <a:r>
              <a:rPr lang="en-US" kern="0" dirty="0">
                <a:effectLst>
                  <a:outerShdw blurRad="38100" dist="38100" dir="2700000" algn="tl">
                    <a:srgbClr val="000000">
                      <a:alpha val="43137"/>
                    </a:srgbClr>
                  </a:outerShdw>
                </a:effectLst>
              </a:rPr>
              <a:t>Church discipline</a:t>
            </a:r>
          </a:p>
        </p:txBody>
      </p:sp>
    </p:spTree>
    <p:extLst>
      <p:ext uri="{BB962C8B-B14F-4D97-AF65-F5344CB8AC3E}">
        <p14:creationId xmlns:p14="http://schemas.microsoft.com/office/powerpoint/2010/main" val="332452815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914400"/>
          </a:xfrm>
        </p:spPr>
        <p:txBody>
          <a:bodyPr/>
          <a:lstStyle/>
          <a:p>
            <a:pPr algn="ctr" eaLnBrk="1" hangingPunct="1"/>
            <a:r>
              <a:rPr lang="en-US" altLang="en-US" sz="40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1473597" y="1600200"/>
            <a:ext cx="6196806" cy="3581400"/>
          </a:xfrm>
        </p:spPr>
        <p:txBody>
          <a:bodyPr/>
          <a:lstStyle/>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What to separate from?</a:t>
            </a:r>
          </a:p>
        </p:txBody>
      </p:sp>
      <p:pic>
        <p:nvPicPr>
          <p:cNvPr id="6" name="Picture 4" descr="https://westsidechristianfellowship.org/wp-content/uploads/Church-Discipline.jpg">
            <a:extLst>
              <a:ext uri="{FF2B5EF4-FFF2-40B4-BE49-F238E27FC236}">
                <a16:creationId xmlns:a16="http://schemas.microsoft.com/office/drawing/2014/main" id="{C29F79F2-AA4D-4034-BECB-CB3E8F2844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481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47900" y="304800"/>
            <a:ext cx="4648200" cy="762000"/>
          </a:xfrm>
        </p:spPr>
        <p:txBody>
          <a:bodyPr/>
          <a:lstStyle/>
          <a:p>
            <a:pPr algn="ctr" eaLnBrk="1" hangingPunct="1"/>
            <a:r>
              <a:rPr lang="en-US" altLang="en-US" sz="4000" dirty="0">
                <a:effectLst>
                  <a:outerShdw blurRad="38100" dist="38100" dir="2700000" algn="tl">
                    <a:srgbClr val="000000">
                      <a:alpha val="43137"/>
                    </a:srgbClr>
                  </a:outerShdw>
                </a:effectLst>
              </a:rPr>
              <a:t>Purity of the Church</a:t>
            </a:r>
          </a:p>
        </p:txBody>
      </p:sp>
      <p:pic>
        <p:nvPicPr>
          <p:cNvPr id="5" name="Picture 4" descr="https://westsidechristianfellowship.org/wp-content/uploads/Church-Discipline.jpg">
            <a:extLst>
              <a:ext uri="{FF2B5EF4-FFF2-40B4-BE49-F238E27FC236}">
                <a16:creationId xmlns:a16="http://schemas.microsoft.com/office/drawing/2014/main" id="{EA87825D-44C7-4F53-8B3A-3BF45ACAB1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3962400"/>
            <a:ext cx="3251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87A2F68-5B8C-4A60-9742-178ED42B545F}"/>
              </a:ext>
            </a:extLst>
          </p:cNvPr>
          <p:cNvSpPr txBox="1">
            <a:spLocks noChangeArrowheads="1"/>
          </p:cNvSpPr>
          <p:nvPr/>
        </p:nvSpPr>
        <p:spPr bwMode="auto">
          <a:xfrm>
            <a:off x="2069703" y="1600201"/>
            <a:ext cx="5004594" cy="1447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3550" indent="-463550" eaLnBrk="1" hangingPunct="1">
              <a:spcBef>
                <a:spcPts val="0"/>
              </a:spcBef>
              <a:spcAft>
                <a:spcPts val="3600"/>
              </a:spcAft>
              <a:defRPr/>
            </a:pPr>
            <a:r>
              <a:rPr lang="en-US" kern="0" dirty="0">
                <a:effectLst>
                  <a:outerShdw blurRad="38100" dist="38100" dir="2700000" algn="tl">
                    <a:srgbClr val="000000">
                      <a:alpha val="43137"/>
                    </a:srgbClr>
                  </a:outerShdw>
                </a:effectLst>
              </a:rPr>
              <a:t>Ecclesiastical separation</a:t>
            </a:r>
          </a:p>
          <a:p>
            <a:pPr marL="463550" indent="-463550" eaLnBrk="1" hangingPunct="1">
              <a:spcBef>
                <a:spcPts val="0"/>
              </a:spcBef>
              <a:spcAft>
                <a:spcPts val="3600"/>
              </a:spcAft>
              <a:defRPr/>
            </a:pPr>
            <a:r>
              <a:rPr lang="en-US" b="1" u="sng" kern="0" dirty="0">
                <a:solidFill>
                  <a:srgbClr val="FFFFCC"/>
                </a:solidFill>
                <a:effectLst>
                  <a:outerShdw blurRad="38100" dist="38100" dir="2700000" algn="tl">
                    <a:srgbClr val="000000">
                      <a:alpha val="43137"/>
                    </a:srgbClr>
                  </a:outerShdw>
                </a:effectLst>
              </a:rPr>
              <a:t>Church discipline</a:t>
            </a:r>
          </a:p>
        </p:txBody>
      </p:sp>
    </p:spTree>
    <p:extLst>
      <p:ext uri="{BB962C8B-B14F-4D97-AF65-F5344CB8AC3E}">
        <p14:creationId xmlns:p14="http://schemas.microsoft.com/office/powerpoint/2010/main" val="26348461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619375" y="228600"/>
            <a:ext cx="3905250" cy="914400"/>
          </a:xfrm>
        </p:spPr>
        <p:txBody>
          <a:bodyPr/>
          <a:lstStyle/>
          <a:p>
            <a:pPr algn="ctr" eaLnBrk="1" hangingPunct="1"/>
            <a:r>
              <a:rPr lang="en-US" altLang="en-US" sz="3600" dirty="0">
                <a:effectLst>
                  <a:outerShdw blurRad="38100" dist="38100" dir="2700000" algn="tl">
                    <a:srgbClr val="000000">
                      <a:alpha val="43137"/>
                    </a:srgbClr>
                  </a:outerShdw>
                </a:effectLst>
              </a:rPr>
              <a:t>A. Why Separate?</a:t>
            </a:r>
          </a:p>
        </p:txBody>
      </p:sp>
      <p:sp>
        <p:nvSpPr>
          <p:cNvPr id="21507" name="Rectangle 3"/>
          <p:cNvSpPr>
            <a:spLocks noGrp="1" noChangeArrowheads="1"/>
          </p:cNvSpPr>
          <p:nvPr>
            <p:ph type="body" idx="1"/>
          </p:nvPr>
        </p:nvSpPr>
        <p:spPr>
          <a:xfrm>
            <a:off x="1219200" y="1600200"/>
            <a:ext cx="6705600" cy="2590800"/>
          </a:xfrm>
        </p:spPr>
        <p:txBody>
          <a:bodyPr/>
          <a:lstStyle/>
          <a:p>
            <a:pPr marL="461963" indent="-461963"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Not hatred</a:t>
            </a:r>
          </a:p>
          <a:p>
            <a:pPr marL="457200" indent="-45720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Gives world a false sense of security</a:t>
            </a:r>
          </a:p>
          <a:p>
            <a:pPr marL="457200" indent="-45720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Loss of distinctiveness and power</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11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914400"/>
          </a:xfrm>
        </p:spPr>
        <p:txBody>
          <a:bodyPr/>
          <a:lstStyle/>
          <a:p>
            <a:pPr algn="ctr" eaLnBrk="1" hangingPunct="1"/>
            <a:r>
              <a:rPr lang="en-US" altLang="en-US" sz="40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1473597" y="1600200"/>
            <a:ext cx="6196806" cy="3581400"/>
          </a:xfrm>
        </p:spPr>
        <p:txBody>
          <a:bodyPr/>
          <a:lstStyle/>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What to separate from?</a:t>
            </a:r>
          </a:p>
        </p:txBody>
      </p:sp>
      <p:pic>
        <p:nvPicPr>
          <p:cNvPr id="6" name="Picture 4" descr="https://westsidechristianfellowship.org/wp-content/uploads/Church-Discipline.jpg">
            <a:extLst>
              <a:ext uri="{FF2B5EF4-FFF2-40B4-BE49-F238E27FC236}">
                <a16:creationId xmlns:a16="http://schemas.microsoft.com/office/drawing/2014/main" id="{C29F79F2-AA4D-4034-BECB-CB3E8F2844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535652"/>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9673</TotalTime>
  <Words>3431</Words>
  <Application>Microsoft Office PowerPoint</Application>
  <PresentationFormat>On-screen Show (4:3)</PresentationFormat>
  <Paragraphs>350</Paragraphs>
  <Slides>73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Times New Roman</vt:lpstr>
      <vt:lpstr>Wingdings</vt:lpstr>
      <vt:lpstr>Azure</vt:lpstr>
      <vt:lpstr>PowerPoint Presentation</vt:lpstr>
      <vt:lpstr>Areas of Systematic Theology</vt:lpstr>
      <vt:lpstr>Ecclesiology Overview</vt:lpstr>
      <vt:lpstr>Purity of the Church</vt:lpstr>
      <vt:lpstr>Purity of the Church</vt:lpstr>
      <vt:lpstr>Ecclesiastical Separation</vt:lpstr>
      <vt:lpstr>Ecclesiastical Separation</vt:lpstr>
      <vt:lpstr>A. Why Separate?</vt:lpstr>
      <vt:lpstr>Ecclesiastical Separation</vt:lpstr>
      <vt:lpstr>B. Biblical Basis for Separation?</vt:lpstr>
      <vt:lpstr>PowerPoint Presentation</vt:lpstr>
      <vt:lpstr>Ecclesiastical Separation</vt:lpstr>
      <vt:lpstr>C. What to Separate From?</vt:lpstr>
      <vt:lpstr>C. What to Separate From?</vt:lpstr>
      <vt:lpstr>Fundamentals of the Faith</vt:lpstr>
      <vt:lpstr>Fundamentals of the Faith</vt:lpstr>
      <vt:lpstr>Fundamentals of the Faith</vt:lpstr>
      <vt:lpstr>PowerPoint Presentation</vt:lpstr>
      <vt:lpstr>INSPIRATION OF SCRIPTURE 2 Peter 1:20-21</vt:lpstr>
      <vt:lpstr>PowerPoint Presentation</vt:lpstr>
      <vt:lpstr>PowerPoint Presentation</vt:lpstr>
      <vt:lpstr>PowerPoint Presentation</vt:lpstr>
      <vt:lpstr>Fundamentals of the Faith</vt:lpstr>
      <vt:lpstr>PowerPoint Presentation</vt:lpstr>
      <vt:lpstr>Romans 4:4-5</vt:lpstr>
      <vt:lpstr>PowerPoint Presentation</vt:lpstr>
      <vt:lpstr>PowerPoint Presentation</vt:lpstr>
      <vt:lpstr>PowerPoint Presentation</vt:lpstr>
      <vt:lpstr>Lordship Salvation 7 Problems</vt:lpstr>
      <vt:lpstr>PowerPoint Presentation</vt:lpstr>
      <vt:lpstr>Fundamentals of the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Dominoes in a Row</vt:lpstr>
      <vt:lpstr>Dr. Alan W. Gomes (Summer 1991). “Evangelicals and the Annihilation of Hell” (Part 2).  In the Christian Research Journal. Page 11.</vt:lpstr>
      <vt:lpstr>Fundamentals of the Faith</vt:lpstr>
      <vt:lpstr>PowerPoint Presentation</vt:lpstr>
      <vt:lpstr>PowerPoint Presentation</vt:lpstr>
      <vt:lpstr>Fundamentals of the Faith</vt:lpstr>
      <vt:lpstr>PowerPoint Presentation</vt:lpstr>
      <vt:lpstr>PowerPoint Presentation</vt:lpstr>
      <vt:lpstr>PowerPoint Presentation</vt:lpstr>
      <vt:lpstr>Why the Virgin Birth?</vt:lpstr>
      <vt:lpstr>Fundamentals of the Faith</vt:lpstr>
      <vt:lpstr>Fundamentals of the Faith</vt:lpstr>
      <vt:lpstr>Christ’s Atoning Death</vt:lpstr>
      <vt:lpstr>Christ’s Atoning Death</vt:lpstr>
      <vt:lpstr>PowerPoint Presentation</vt:lpstr>
      <vt:lpstr>Christ’s Atoning Death</vt:lpstr>
      <vt:lpstr>Christ’s Atoning Death</vt:lpstr>
      <vt:lpstr>Christ’s Atoning Death</vt:lpstr>
      <vt:lpstr>Fundamentals of the Faith</vt:lpstr>
      <vt:lpstr>Fundamentals of the Faith</vt:lpstr>
      <vt:lpstr>PowerPoint Presentation</vt:lpstr>
      <vt:lpstr>PowerPoint Presentation</vt:lpstr>
      <vt:lpstr>C. What to Separate From?</vt:lpstr>
      <vt:lpstr>PowerPoint Presentation</vt:lpstr>
      <vt:lpstr>PowerPoint Presentation</vt:lpstr>
      <vt:lpstr>C. What to Separate From?</vt:lpstr>
      <vt:lpstr>PowerPoint Presentation</vt:lpstr>
      <vt:lpstr>C. What to Separate From?</vt:lpstr>
      <vt:lpstr>Conclusion</vt:lpstr>
      <vt:lpstr>Ecclesiology Overview</vt:lpstr>
      <vt:lpstr>Purity of the Church</vt:lpstr>
      <vt:lpstr>Ecclesiastical Separation</vt:lpstr>
      <vt:lpstr>Purity of the Church</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Andy Woods</cp:lastModifiedBy>
  <cp:revision>1070</cp:revision>
  <cp:lastPrinted>2019-01-22T19:04:55Z</cp:lastPrinted>
  <dcterms:created xsi:type="dcterms:W3CDTF">2009-02-28T19:27:16Z</dcterms:created>
  <dcterms:modified xsi:type="dcterms:W3CDTF">2019-01-26T21:12:53Z</dcterms:modified>
</cp:coreProperties>
</file>