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781" r:id="rId2"/>
    <p:sldId id="4232" r:id="rId3"/>
    <p:sldId id="4207" r:id="rId4"/>
    <p:sldId id="4492" r:id="rId5"/>
    <p:sldId id="4447" r:id="rId6"/>
    <p:sldId id="4501" r:id="rId7"/>
    <p:sldId id="4495" r:id="rId8"/>
    <p:sldId id="4503" r:id="rId9"/>
    <p:sldId id="4518" r:id="rId10"/>
    <p:sldId id="4531" r:id="rId11"/>
    <p:sldId id="4767" r:id="rId12"/>
    <p:sldId id="3089" r:id="rId13"/>
    <p:sldId id="3091" r:id="rId14"/>
    <p:sldId id="2241" r:id="rId15"/>
    <p:sldId id="4789" r:id="rId16"/>
    <p:sldId id="4768" r:id="rId17"/>
    <p:sldId id="4769" r:id="rId18"/>
    <p:sldId id="4770" r:id="rId19"/>
    <p:sldId id="4788" r:id="rId20"/>
    <p:sldId id="453" r:id="rId21"/>
    <p:sldId id="452" r:id="rId22"/>
    <p:sldId id="879" r:id="rId23"/>
    <p:sldId id="880" r:id="rId24"/>
    <p:sldId id="4771" r:id="rId25"/>
    <p:sldId id="4761" r:id="rId26"/>
    <p:sldId id="4757" r:id="rId27"/>
    <p:sldId id="4772" r:id="rId28"/>
    <p:sldId id="876" r:id="rId29"/>
    <p:sldId id="930" r:id="rId30"/>
    <p:sldId id="865" r:id="rId31"/>
    <p:sldId id="869" r:id="rId32"/>
    <p:sldId id="868" r:id="rId33"/>
    <p:sldId id="4790" r:id="rId34"/>
    <p:sldId id="4773" r:id="rId35"/>
    <p:sldId id="4774" r:id="rId36"/>
    <p:sldId id="4775" r:id="rId37"/>
    <p:sldId id="4776" r:id="rId38"/>
    <p:sldId id="4777" r:id="rId39"/>
    <p:sldId id="4778" r:id="rId40"/>
    <p:sldId id="4780" r:id="rId41"/>
    <p:sldId id="4779" r:id="rId42"/>
    <p:sldId id="4781" r:id="rId43"/>
    <p:sldId id="4782" r:id="rId44"/>
    <p:sldId id="4783" r:id="rId45"/>
    <p:sldId id="4784" r:id="rId46"/>
    <p:sldId id="4785" r:id="rId47"/>
    <p:sldId id="4760" r:id="rId48"/>
    <p:sldId id="4758" r:id="rId49"/>
    <p:sldId id="4759" r:id="rId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p:scale>
          <a:sx n="110" d="100"/>
          <a:sy n="110" d="100"/>
        </p:scale>
        <p:origin x="1086" y="26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1/23/2019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1/23/2019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1/23/2019</a:t>
            </a:r>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1/23/2019</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37</a:t>
            </a:fld>
            <a:endParaRPr lang="en-US" dirty="0"/>
          </a:p>
        </p:txBody>
      </p:sp>
    </p:spTree>
    <p:extLst>
      <p:ext uri="{BB962C8B-B14F-4D97-AF65-F5344CB8AC3E}">
        <p14:creationId xmlns:p14="http://schemas.microsoft.com/office/powerpoint/2010/main" val="417144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1/23/2019</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38</a:t>
            </a:fld>
            <a:endParaRPr lang="en-US" dirty="0"/>
          </a:p>
        </p:txBody>
      </p:sp>
    </p:spTree>
    <p:extLst>
      <p:ext uri="{BB962C8B-B14F-4D97-AF65-F5344CB8AC3E}">
        <p14:creationId xmlns:p14="http://schemas.microsoft.com/office/powerpoint/2010/main" val="252398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9" r:id="rId12"/>
    <p:sldLayoutId id="214749267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3.jpeg"/><Relationship Id="rId7" Type="http://schemas.openxmlformats.org/officeDocument/2006/relationships/image" Target="../media/image80.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130.png"/><Relationship Id="rId5" Type="http://schemas.openxmlformats.org/officeDocument/2006/relationships/image" Target="../media/image1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2.emf"/><Relationship Id="rId5" Type="http://schemas.openxmlformats.org/officeDocument/2006/relationships/customXml" Target="../ink/ink6.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8.xml"/><Relationship Id="rId1" Type="http://schemas.openxmlformats.org/officeDocument/2006/relationships/slideLayout" Target="../slideLayouts/slideLayout10.xml"/><Relationship Id="rId6" Type="http://schemas.openxmlformats.org/officeDocument/2006/relationships/customXml" Target="../ink/ink10.xml"/><Relationship Id="rId5" Type="http://schemas.openxmlformats.org/officeDocument/2006/relationships/image" Target="../media/image22.emf"/><Relationship Id="rId4" Type="http://schemas.openxmlformats.org/officeDocument/2006/relationships/customXml" Target="../ink/ink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1.xml"/><Relationship Id="rId1" Type="http://schemas.openxmlformats.org/officeDocument/2006/relationships/slideLayout" Target="../slideLayouts/slideLayout10.xml"/><Relationship Id="rId6" Type="http://schemas.openxmlformats.org/officeDocument/2006/relationships/customXml" Target="../ink/ink13.xml"/><Relationship Id="rId5" Type="http://schemas.openxmlformats.org/officeDocument/2006/relationships/image" Target="../media/image22.emf"/><Relationship Id="rId4" Type="http://schemas.openxmlformats.org/officeDocument/2006/relationships/customXml" Target="../ink/ink12.xml"/></Relationships>
</file>

<file path=ppt/slides/_rels/slide3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4.xml"/><Relationship Id="rId1" Type="http://schemas.openxmlformats.org/officeDocument/2006/relationships/slideLayout" Target="../slideLayouts/slideLayout10.xml"/><Relationship Id="rId6" Type="http://schemas.openxmlformats.org/officeDocument/2006/relationships/customXml" Target="../ink/ink16.xml"/><Relationship Id="rId5" Type="http://schemas.openxmlformats.org/officeDocument/2006/relationships/image" Target="../media/image22.emf"/><Relationship Id="rId4" Type="http://schemas.openxmlformats.org/officeDocument/2006/relationships/customXml" Target="../ink/ink1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17.xml"/><Relationship Id="rId1" Type="http://schemas.openxmlformats.org/officeDocument/2006/relationships/slideLayout" Target="../slideLayouts/slideLayout10.xml"/><Relationship Id="rId6" Type="http://schemas.openxmlformats.org/officeDocument/2006/relationships/customXml" Target="../ink/ink19.xml"/><Relationship Id="rId5" Type="http://schemas.openxmlformats.org/officeDocument/2006/relationships/image" Target="../media/image22.emf"/><Relationship Id="rId4" Type="http://schemas.openxmlformats.org/officeDocument/2006/relationships/customXml" Target="../ink/ink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0.xml"/><Relationship Id="rId1" Type="http://schemas.openxmlformats.org/officeDocument/2006/relationships/slideLayout" Target="../slideLayouts/slideLayout10.xml"/><Relationship Id="rId6" Type="http://schemas.openxmlformats.org/officeDocument/2006/relationships/customXml" Target="../ink/ink22.xml"/><Relationship Id="rId5" Type="http://schemas.openxmlformats.org/officeDocument/2006/relationships/image" Target="../media/image22.emf"/><Relationship Id="rId4" Type="http://schemas.openxmlformats.org/officeDocument/2006/relationships/customXml" Target="../ink/ink21.xml"/></Relationships>
</file>

<file path=ppt/slides/_rels/slide4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3.xml"/><Relationship Id="rId1" Type="http://schemas.openxmlformats.org/officeDocument/2006/relationships/slideLayout" Target="../slideLayouts/slideLayout10.xml"/><Relationship Id="rId6" Type="http://schemas.openxmlformats.org/officeDocument/2006/relationships/customXml" Target="../ink/ink25.xml"/><Relationship Id="rId5" Type="http://schemas.openxmlformats.org/officeDocument/2006/relationships/image" Target="../media/image22.emf"/><Relationship Id="rId4" Type="http://schemas.openxmlformats.org/officeDocument/2006/relationships/customXml" Target="../ink/ink24.xml"/></Relationships>
</file>

<file path=ppt/slides/_rels/slide4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26.xml"/><Relationship Id="rId1" Type="http://schemas.openxmlformats.org/officeDocument/2006/relationships/slideLayout" Target="../slideLayouts/slideLayout10.xml"/><Relationship Id="rId6" Type="http://schemas.openxmlformats.org/officeDocument/2006/relationships/customXml" Target="../ink/ink28.xml"/><Relationship Id="rId5" Type="http://schemas.openxmlformats.org/officeDocument/2006/relationships/image" Target="../media/image22.emf"/><Relationship Id="rId4" Type="http://schemas.openxmlformats.org/officeDocument/2006/relationships/customXml" Target="../ink/ink27.xml"/></Relationships>
</file>

<file path=ppt/slides/_rels/slide43.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1.xml"/><Relationship Id="rId2" Type="http://schemas.openxmlformats.org/officeDocument/2006/relationships/customXml" Target="../ink/ink29.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0.xml"/><Relationship Id="rId4" Type="http://schemas.openxmlformats.org/officeDocument/2006/relationships/image" Target="../media/image100.png"/><Relationship Id="rId9" Type="http://schemas.openxmlformats.org/officeDocument/2006/relationships/image" Target="../media/image23.jpeg"/></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customXml" Target="../ink/ink32.xml"/><Relationship Id="rId1" Type="http://schemas.openxmlformats.org/officeDocument/2006/relationships/slideLayout" Target="../slideLayouts/slideLayout10.xml"/><Relationship Id="rId6" Type="http://schemas.openxmlformats.org/officeDocument/2006/relationships/customXml" Target="../ink/ink34.xml"/><Relationship Id="rId5" Type="http://schemas.openxmlformats.org/officeDocument/2006/relationships/image" Target="../media/image22.emf"/><Relationship Id="rId4" Type="http://schemas.openxmlformats.org/officeDocument/2006/relationships/customXml" Target="../ink/ink33.xml"/></Relationships>
</file>

<file path=ppt/slides/_rels/slide45.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37.xml"/><Relationship Id="rId2" Type="http://schemas.openxmlformats.org/officeDocument/2006/relationships/customXml" Target="../ink/ink35.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6.xml"/><Relationship Id="rId4" Type="http://schemas.openxmlformats.org/officeDocument/2006/relationships/image" Target="../media/image100.png"/><Relationship Id="rId9" Type="http://schemas.openxmlformats.org/officeDocument/2006/relationships/image" Target="../media/image23.jpeg"/></Relationships>
</file>

<file path=ppt/slides/_rels/slide46.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40.xml"/><Relationship Id="rId2" Type="http://schemas.openxmlformats.org/officeDocument/2006/relationships/customXml" Target="../ink/ink38.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39.xml"/><Relationship Id="rId4" Type="http://schemas.openxmlformats.org/officeDocument/2006/relationships/image" Target="../media/image100.png"/><Relationship Id="rId9" Type="http://schemas.openxmlformats.org/officeDocument/2006/relationships/image" Target="../media/image23.jpe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2865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91661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6131"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228600"/>
            <a:ext cx="4267200" cy="9144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0" lvl="1" indent="0" eaLnBrk="1" hangingPunct="1">
              <a:lnSpc>
                <a:spcPct val="90000"/>
              </a:lnSpc>
              <a:spcBef>
                <a:spcPts val="0"/>
              </a:spcBef>
              <a:spcAft>
                <a:spcPts val="2400"/>
              </a:spcAft>
              <a:buSzPct val="100000"/>
              <a:buNone/>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943222308"/>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t>Statue </a:t>
            </a:r>
          </a:p>
          <a:p>
            <a:pPr algn="ctr" eaLnBrk="1" hangingPunct="1">
              <a:defRPr/>
            </a:pPr>
            <a:r>
              <a:rPr lang="en-US" altLang="en-US" kern="0" dirty="0"/>
              <a:t>&amp; </a:t>
            </a:r>
          </a:p>
          <a:p>
            <a:pPr algn="ctr" eaLnBrk="1" hangingPunct="1">
              <a:defRPr/>
            </a:pPr>
            <a:r>
              <a:rPr lang="en-US" altLang="en-US" kern="0" dirty="0"/>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6131"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618431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629363"/>
          </a:xfrm>
        </p:spPr>
        <p:txBody>
          <a:bodyPr/>
          <a:lstStyle/>
          <a:p>
            <a:pPr marL="0" indent="0" algn="just">
              <a:buFontTx/>
              <a:buNone/>
              <a:defRPr/>
            </a:pPr>
            <a:r>
              <a:rPr lang="en-US" sz="24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Amillennialists</a:t>
            </a:r>
            <a:r>
              <a:rPr lang="en-US" sz="2400" dirty="0">
                <a:effectLst>
                  <a:outerShdw blurRad="38100" dist="38100" dir="2700000" algn="tl">
                    <a:srgbClr val="000000">
                      <a:alpha val="43137"/>
                    </a:srgbClr>
                  </a:outerShdw>
                </a:effectLst>
              </a:rPr>
              <a:t> hold that this kingdom was established by Christ at His First Advent and that now the church is that kingdom. They argue that: (a) Christianity, like the growing mountain, began to grow and spread geographically and is still doing so; (b) Christ came in the days of the Roman Empire; (c) the Roman Empire fell into the hands of 10 kingdoms (10 toes); (d) Christ is the chief Cornerstone (Eph. 2:20). </a:t>
            </a:r>
            <a:r>
              <a:rPr lang="en-US" sz="2400" dirty="0" err="1">
                <a:effectLst>
                  <a:outerShdw blurRad="38100" dist="38100" dir="2700000" algn="tl">
                    <a:srgbClr val="000000">
                      <a:alpha val="43137"/>
                    </a:srgbClr>
                  </a:outerShdw>
                </a:effectLst>
              </a:rPr>
              <a:t>Premillenarians</a:t>
            </a:r>
            <a:r>
              <a:rPr lang="en-US" sz="2400" dirty="0">
                <a:effectLst>
                  <a:outerShdw blurRad="38100" dist="38100" dir="2700000" algn="tl">
                    <a:srgbClr val="000000">
                      <a:alpha val="43137"/>
                    </a:srgbClr>
                  </a:outerShdw>
                </a:effectLst>
              </a:rPr>
              <a:t>, however, hold that the kingdom to be established by Christ on earth is yet future. At least six points favor that view: (1) The stone will become a mountain suddenly, not gradually. Christianity did not suddenly fill “the whole earth” (Dan. 2:35) at Christ’s First Advent. (2) Though Christ came in the days of the Roman Empire, He did not destroy it. (3) During Christ’s time on earth the Roman Empire did not have 10 kings at once.”</a:t>
            </a:r>
          </a:p>
        </p:txBody>
      </p:sp>
      <p:pic>
        <p:nvPicPr>
          <p:cNvPr id="2" name="Picture 1">
            <a:extLst>
              <a:ext uri="{FF2B5EF4-FFF2-40B4-BE49-F238E27FC236}">
                <a16:creationId xmlns:a16="http://schemas.microsoft.com/office/drawing/2014/main" id="{E3343DA2-301C-45F7-B60B-E8D9AAC6B4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4564"/>
            <a:ext cx="806696" cy="1097280"/>
          </a:xfrm>
          <a:prstGeom prst="rect">
            <a:avLst/>
          </a:prstGeom>
        </p:spPr>
      </p:pic>
      <p:sp>
        <p:nvSpPr>
          <p:cNvPr id="6" name="Rectangle 5">
            <a:extLst>
              <a:ext uri="{FF2B5EF4-FFF2-40B4-BE49-F238E27FC236}">
                <a16:creationId xmlns:a16="http://schemas.microsoft.com/office/drawing/2014/main" id="{EE7029BF-8EAA-4334-9E5B-20D3596C7594}"/>
              </a:ext>
            </a:extLst>
          </p:cNvPr>
          <p:cNvSpPr/>
          <p:nvPr/>
        </p:nvSpPr>
        <p:spPr>
          <a:xfrm>
            <a:off x="1203448" y="217438"/>
            <a:ext cx="6737104"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Bible Knowledge Commentary, Old Testament, ed. John F. Walvoord and Roy B.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Chariot Victor, 1985), 1336.</a:t>
            </a:r>
          </a:p>
        </p:txBody>
      </p:sp>
    </p:spTree>
    <p:extLst>
      <p:ext uri="{BB962C8B-B14F-4D97-AF65-F5344CB8AC3E}">
        <p14:creationId xmlns:p14="http://schemas.microsoft.com/office/powerpoint/2010/main" val="192412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334000"/>
          </a:xfrm>
        </p:spPr>
        <p:txBody>
          <a:bodyPr/>
          <a:lstStyle/>
          <a:p>
            <a:pPr marL="0" indent="0" algn="just">
              <a:buFontTx/>
              <a:buNone/>
              <a:defRPr/>
            </a:pPr>
            <a:r>
              <a:rPr lang="en-US" sz="2400" dirty="0">
                <a:effectLst>
                  <a:outerShdw blurRad="38100" dist="38100" dir="2700000" algn="tl">
                    <a:srgbClr val="000000">
                      <a:alpha val="43137"/>
                    </a:srgbClr>
                  </a:outerShdw>
                </a:effectLst>
              </a:rPr>
              <a:t>“Yet Nebuchadnezzar’s statue suggests that when Christ comes to establish His kingdom, 10 rulers will be in existence and will be destroyed by Him. (4) Though Christ is now the chief Cornerstone to the church (Eph. 2:20) and “a stone that causes [unbelievers] to stumble” (1 Peter 2:8), He is not yet a smiting Stone as He will be when He comes again. (5) The Stone (Messiah) will crush and end all the kingdoms of the world. But the church has not and will not conquer the world’s kingdoms. (6) The church is not a kingdom with a political realm, but the future Millennium will be. Thus Nebuchadnezzar’s dream clearly teaches premillennialism, that Christ will return to earth to establish His rule on the earth, thereby subduing all nations. The church is not that kingdom.”</a:t>
            </a:r>
          </a:p>
        </p:txBody>
      </p:sp>
      <p:pic>
        <p:nvPicPr>
          <p:cNvPr id="7" name="Picture 6">
            <a:extLst>
              <a:ext uri="{FF2B5EF4-FFF2-40B4-BE49-F238E27FC236}">
                <a16:creationId xmlns:a16="http://schemas.microsoft.com/office/drawing/2014/main" id="{FAB1C111-6FF6-413D-975F-981A0D814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4564"/>
            <a:ext cx="806696" cy="1097280"/>
          </a:xfrm>
          <a:prstGeom prst="rect">
            <a:avLst/>
          </a:prstGeom>
        </p:spPr>
      </p:pic>
      <p:sp>
        <p:nvSpPr>
          <p:cNvPr id="8" name="Rectangle 7">
            <a:extLst>
              <a:ext uri="{FF2B5EF4-FFF2-40B4-BE49-F238E27FC236}">
                <a16:creationId xmlns:a16="http://schemas.microsoft.com/office/drawing/2014/main" id="{1CF44CA9-6D2C-46DB-890F-A1A6624E2781}"/>
              </a:ext>
            </a:extLst>
          </p:cNvPr>
          <p:cNvSpPr/>
          <p:nvPr/>
        </p:nvSpPr>
        <p:spPr>
          <a:xfrm>
            <a:off x="1203448" y="217438"/>
            <a:ext cx="6737104" cy="1154162"/>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in Bible Knowledge Commentary, Old Testament, ed. John F. Walvoord and Roy B.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Chariot Victor, 1985), 1336.</a:t>
            </a:r>
          </a:p>
        </p:txBody>
      </p:sp>
    </p:spTree>
    <p:extLst>
      <p:ext uri="{BB962C8B-B14F-4D97-AF65-F5344CB8AC3E}">
        <p14:creationId xmlns:p14="http://schemas.microsoft.com/office/powerpoint/2010/main" val="423055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7216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7048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2:14-16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Himself is our peace, who made both groups into one and broke down the barrier of the dividing wall,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abolishing in His flesh the enmity, which is the Law of commandments contained in ordinances, so that in Himself He might make the two into one new man, thus establishing peace,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might reconcile them both in one body to God through the cross, by it having put to death the enmity.”</a:t>
            </a:r>
          </a:p>
        </p:txBody>
      </p:sp>
    </p:spTree>
    <p:extLst>
      <p:ext uri="{BB962C8B-B14F-4D97-AF65-F5344CB8AC3E}">
        <p14:creationId xmlns:p14="http://schemas.microsoft.com/office/powerpoint/2010/main" val="117812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17</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18CA1-EC45-4CC7-9DFD-5D90E96588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200" dirty="0">
                <a:effectLst>
                  <a:outerShdw blurRad="38100" dist="38100" dir="2700000" algn="tl">
                    <a:srgbClr val="000000">
                      <a:alpha val="43137"/>
                    </a:srgbClr>
                  </a:outerShdw>
                </a:effectLst>
                <a:latin typeface="Calibri" panose="020F0502020204030204" pitchFamily="34" charset="0"/>
              </a:rPr>
              <a:t>hidden in God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p:spTree>
    <p:extLst>
      <p:ext uri="{BB962C8B-B14F-4D97-AF65-F5344CB8AC3E}">
        <p14:creationId xmlns:p14="http://schemas.microsoft.com/office/powerpoint/2010/main" val="264420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8" y="0"/>
            <a:ext cx="9108705"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1200"/>
              </a:spcAft>
            </a:pPr>
            <a:r>
              <a:rPr lang="en-US" sz="3200" dirty="0">
                <a:latin typeface="Calibri" panose="020F0502020204030204" pitchFamily="34" charset="0"/>
                <a:cs typeface="Calibri" panose="020F0502020204030204" pitchFamily="34" charset="0"/>
              </a:rPr>
              <a:t>“</a:t>
            </a:r>
            <a:r>
              <a:rPr lang="en-US" sz="3200" i="1" dirty="0">
                <a:latin typeface="Calibri" panose="020F0502020204030204" pitchFamily="34" charset="0"/>
                <a:cs typeface="Calibri" panose="020F0502020204030204" pitchFamily="34" charset="0"/>
              </a:rPr>
              <a:t>that is</a:t>
            </a:r>
            <a:r>
              <a:rPr lang="en-US" sz="3200" dirty="0">
                <a:latin typeface="Calibri" panose="020F0502020204030204" pitchFamily="34" charset="0"/>
                <a:cs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200" dirty="0">
                <a:latin typeface="Calibri" panose="020F0502020204030204" pitchFamily="34" charset="0"/>
                <a:cs typeface="Calibri" panose="020F0502020204030204" pitchFamily="34" charset="0"/>
              </a:rPr>
              <a:t> from the </a:t>
            </a:r>
            <a:r>
              <a:rPr lang="en-US" sz="3200" i="1" dirty="0">
                <a:latin typeface="Calibri" panose="020F0502020204030204" pitchFamily="34" charset="0"/>
                <a:cs typeface="Calibri" panose="020F0502020204030204" pitchFamily="34" charset="0"/>
              </a:rPr>
              <a:t>past</a:t>
            </a:r>
            <a:r>
              <a:rPr lang="en-US" sz="3200" dirty="0">
                <a:latin typeface="Calibri" panose="020F0502020204030204" pitchFamily="34" charset="0"/>
                <a:cs typeface="Calibri" panose="020F0502020204030204" pitchFamily="34" charset="0"/>
              </a:rPr>
              <a:t> ages and generations,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200" dirty="0">
                <a:latin typeface="Calibri" panose="020F0502020204030204" pitchFamily="34" charset="0"/>
                <a:cs typeface="Calibri" panose="020F0502020204030204" pitchFamily="34" charset="0"/>
              </a:rPr>
              <a:t> has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200" dirty="0">
                <a:latin typeface="Calibri" panose="020F0502020204030204" pitchFamily="34" charset="0"/>
                <a:cs typeface="Calibri" panose="020F0502020204030204" pitchFamily="34" charset="0"/>
              </a:rPr>
              <a:t> to His.”</a:t>
            </a:r>
            <a:endParaRPr lang="en-US" altLang="en-US" sz="32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819399"/>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09" y="3898433"/>
                <a:ext cx="32760"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469" y="3956075"/>
                <a:ext cx="32760" cy="26735"/>
              </a:xfrm>
              <a:prstGeom prst="rect">
                <a:avLst/>
              </a:prstGeom>
            </p:spPr>
          </p:pic>
        </mc:Fallback>
      </mc:AlternateContent>
    </p:spTree>
    <p:extLst>
      <p:ext uri="{BB962C8B-B14F-4D97-AF65-F5344CB8AC3E}">
        <p14:creationId xmlns:p14="http://schemas.microsoft.com/office/powerpoint/2010/main" val="3660545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outerShdw blurRad="38100" dist="38100" dir="2700000" algn="tl">
                    <a:srgbClr val="000000">
                      <a:alpha val="43137"/>
                    </a:srgbClr>
                  </a:outerShdw>
                </a:effectLst>
              </a:rPr>
              <a:t>“In the N.T, it [</a:t>
            </a:r>
            <a:r>
              <a:rPr lang="en-US" sz="3600" i="1" dirty="0" err="1">
                <a:effectLst>
                  <a:outerShdw blurRad="38100" dist="38100" dir="2700000" algn="tl">
                    <a:srgbClr val="000000">
                      <a:alpha val="43137"/>
                    </a:srgbClr>
                  </a:outerShdw>
                </a:effectLst>
              </a:rPr>
              <a:t>mystērion</a:t>
            </a:r>
            <a:r>
              <a:rPr lang="en-US" sz="3600" dirty="0">
                <a:effectLst>
                  <a:outerShdw blurRad="38100" dist="38100" dir="2700000" algn="tl">
                    <a:srgbClr val="000000">
                      <a:alpha val="43137"/>
                    </a:srgbClr>
                  </a:outerShdw>
                </a:effectLst>
              </a:rPr>
              <a:t>] denotes, not the mysterious (as with the Eng. word), but </a:t>
            </a:r>
            <a:r>
              <a:rPr lang="en-US" sz="3600"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revelation</a:t>
            </a:r>
            <a:r>
              <a:rPr lang="en-US" sz="3600"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55923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76600" y="1600200"/>
            <a:ext cx="5562600" cy="3200400"/>
          </a:xfrm>
        </p:spPr>
        <p:txBody>
          <a:bodyPr/>
          <a:lstStyle/>
          <a:p>
            <a:pPr marL="0" indent="0" algn="just">
              <a:spcBef>
                <a:spcPts val="0"/>
              </a:spcBef>
              <a:buFontTx/>
              <a:buNone/>
              <a:defRPr/>
            </a:pPr>
            <a:r>
              <a:rPr lang="en-US" sz="2800" dirty="0">
                <a:effectLst>
                  <a:outerShdw blurRad="38100" dist="38100" dir="2700000" algn="tl">
                    <a:srgbClr val="000000">
                      <a:alpha val="43137"/>
                    </a:srgbClr>
                  </a:outerShdw>
                </a:effectLst>
              </a:rPr>
              <a:t>Ryrie presents a word study from both the biblical and extra-biblical material and concludes “that the mystery of the equality of Jews and Gentiles in the one body of Christ was unknown and unrevealed in the Old Testament.”</a:t>
            </a:r>
            <a:endParaRPr lang="en-US" sz="2800"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Ryrie, </a:t>
            </a:r>
            <a:r>
              <a:rPr lang="en-US" sz="1800" i="1" dirty="0">
                <a:effectLst>
                  <a:outerShdw blurRad="38100" dist="38100" dir="2700000" algn="tl">
                    <a:srgbClr val="000000">
                      <a:alpha val="43137"/>
                    </a:srgbClr>
                  </a:outerShdw>
                </a:effectLst>
                <a:latin typeface="Calibri" panose="020F0502020204030204" pitchFamily="34" charset="0"/>
              </a:rPr>
              <a:t>Dispensationalism</a:t>
            </a:r>
            <a:r>
              <a:rPr lang="en-US" sz="1800" dirty="0">
                <a:effectLst>
                  <a:outerShdw blurRad="38100" dist="38100" dir="2700000" algn="tl">
                    <a:srgbClr val="000000">
                      <a:alpha val="43137"/>
                    </a:srgbClr>
                  </a:outerShdw>
                </a:effectLst>
                <a:latin typeface="Calibri" panose="020F0502020204030204" pitchFamily="34" charset="0"/>
              </a:rPr>
              <a:t>, 134</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FF8EC4B-2C71-4698-ACA8-67D101391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752600"/>
            <a:ext cx="2788699" cy="4232052"/>
          </a:xfrm>
          <a:prstGeom prst="rect">
            <a:avLst/>
          </a:prstGeom>
        </p:spPr>
      </p:pic>
    </p:spTree>
    <p:extLst>
      <p:ext uri="{BB962C8B-B14F-4D97-AF65-F5344CB8AC3E}">
        <p14:creationId xmlns:p14="http://schemas.microsoft.com/office/powerpoint/2010/main" val="249982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12 </a:t>
            </a:r>
            <a:r>
              <a:rPr lang="en-US" dirty="0">
                <a:solidFill>
                  <a:srgbClr val="FFFFFF"/>
                </a:solidFill>
                <a:effectLst>
                  <a:outerShdw blurRad="38100" dist="38100" dir="2700000" algn="tl">
                    <a:srgbClr val="000000">
                      <a:alpha val="43137"/>
                    </a:srgbClr>
                  </a:outerShdw>
                </a:effectLst>
                <a:cs typeface="Calibri" panose="020F0502020204030204" pitchFamily="34" charset="0"/>
              </a:rPr>
              <a:t>“When your days are complete and you lie down with your fathers, I will raise up your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descendant</a:t>
            </a:r>
            <a:r>
              <a:rPr lang="en-US" dirty="0">
                <a:solidFill>
                  <a:srgbClr val="FFFFFF"/>
                </a:solidFill>
                <a:effectLst>
                  <a:outerShdw blurRad="38100" dist="38100" dir="2700000" algn="tl">
                    <a:srgbClr val="000000">
                      <a:alpha val="43137"/>
                    </a:srgbClr>
                  </a:outerShdw>
                </a:effectLst>
                <a:cs typeface="Calibri" panose="020F0502020204030204" pitchFamily="34" charset="0"/>
              </a:rPr>
              <a:t> after you, who will come forth from you, and I will establish his kingdom.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13 </a:t>
            </a:r>
            <a:r>
              <a:rPr lang="en-US" dirty="0">
                <a:solidFill>
                  <a:srgbClr val="FFFFFF"/>
                </a:solidFill>
                <a:effectLst>
                  <a:outerShdw blurRad="38100" dist="38100" dir="2700000" algn="tl">
                    <a:srgbClr val="000000">
                      <a:alpha val="43137"/>
                    </a:srgbClr>
                  </a:outerShdw>
                </a:effectLst>
                <a:cs typeface="Calibri" panose="020F0502020204030204" pitchFamily="34" charset="0"/>
              </a:rPr>
              <a:t>He shall build a house for My name, and I will establish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a:t>
            </a:r>
            <a:r>
              <a:rPr lang="en-US" b="1" u="sng" dirty="0">
                <a:solidFill>
                  <a:srgbClr val="FFFFFF"/>
                </a:solidFill>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throne of his kingdom forever</a:t>
            </a:r>
            <a:r>
              <a:rPr lang="en-US" dirty="0">
                <a:solidFill>
                  <a:srgbClr val="FFFFFF"/>
                </a:solidFill>
                <a:effectLst>
                  <a:outerShdw blurRad="38100" dist="38100" dir="2700000" algn="tl">
                    <a:srgbClr val="000000">
                      <a:alpha val="43137"/>
                    </a:srgbClr>
                  </a:outerShdw>
                </a:effectLst>
                <a:cs typeface="Calibri" panose="020F0502020204030204" pitchFamily="34" charset="0"/>
              </a:rPr>
              <a:t>.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14 </a:t>
            </a:r>
            <a:r>
              <a:rPr lang="en-US" dirty="0">
                <a:solidFill>
                  <a:srgbClr val="FFFFFF"/>
                </a:solidFill>
                <a:effectLst>
                  <a:outerShdw blurRad="38100" dist="38100" dir="2700000" algn="tl">
                    <a:srgbClr val="000000">
                      <a:alpha val="43137"/>
                    </a:srgbClr>
                  </a:outerShdw>
                </a:effectLst>
                <a:cs typeface="Calibri" panose="020F0502020204030204" pitchFamily="34" charset="0"/>
              </a:rPr>
              <a:t>I will be a father to him and he will be a son to Me; when he commits iniquity, I will correct him with the rod of men and the strokes of the . . . </a:t>
            </a:r>
          </a:p>
        </p:txBody>
      </p:sp>
    </p:spTree>
    <p:extLst>
      <p:ext uri="{BB962C8B-B14F-4D97-AF65-F5344CB8AC3E}">
        <p14:creationId xmlns:p14="http://schemas.microsoft.com/office/powerpoint/2010/main" val="1537312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dirty="0">
                <a:solidFill>
                  <a:srgbClr val="FFFFFF"/>
                </a:solidFill>
                <a:effectLst>
                  <a:outerShdw blurRad="38100" dist="38100" dir="2700000" algn="tl">
                    <a:srgbClr val="000000">
                      <a:alpha val="43137"/>
                    </a:srgbClr>
                  </a:outerShdw>
                </a:effectLst>
                <a:cs typeface="Calibri" panose="020F0502020204030204" pitchFamily="34" charset="0"/>
              </a:rPr>
              <a:t>. . . sons of men,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15 </a:t>
            </a:r>
            <a:r>
              <a:rPr lang="en-US" dirty="0">
                <a:solidFill>
                  <a:srgbClr val="FFFFFF"/>
                </a:solidFill>
                <a:effectLst>
                  <a:outerShdw blurRad="38100" dist="38100" dir="2700000" algn="tl">
                    <a:srgbClr val="000000">
                      <a:alpha val="43137"/>
                    </a:srgbClr>
                  </a:outerShdw>
                </a:effectLst>
                <a:cs typeface="Calibri" panose="020F0502020204030204" pitchFamily="34" charset="0"/>
              </a:rPr>
              <a:t>but My lovingkindness shall not depart from him, as I took </a:t>
            </a:r>
            <a:r>
              <a:rPr lang="en-US" i="1" dirty="0">
                <a:solidFill>
                  <a:srgbClr val="FFFFFF"/>
                </a:solidFill>
                <a:effectLst>
                  <a:outerShdw blurRad="38100" dist="38100" dir="2700000" algn="tl">
                    <a:srgbClr val="000000">
                      <a:alpha val="43137"/>
                    </a:srgbClr>
                  </a:outerShdw>
                </a:effectLst>
                <a:cs typeface="Calibri" panose="020F0502020204030204" pitchFamily="34" charset="0"/>
              </a:rPr>
              <a:t>it</a:t>
            </a:r>
            <a:r>
              <a:rPr lang="en-US" dirty="0">
                <a:solidFill>
                  <a:srgbClr val="FFFFFF"/>
                </a:solidFill>
                <a:effectLst>
                  <a:outerShdw blurRad="38100" dist="38100" dir="2700000" algn="tl">
                    <a:srgbClr val="000000">
                      <a:alpha val="43137"/>
                    </a:srgbClr>
                  </a:outerShdw>
                </a:effectLst>
                <a:cs typeface="Calibri" panose="020F0502020204030204" pitchFamily="34" charset="0"/>
              </a:rPr>
              <a:t> away from Saul, whom I removed from before you.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16 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Your house and your kingdom shall endure before Me forever; your throne shall be established forever</a:t>
            </a:r>
            <a:r>
              <a:rPr lang="en-US" dirty="0">
                <a:solidFill>
                  <a:srgbClr val="FFFFFF"/>
                </a:solidFill>
                <a:effectLst>
                  <a:outerShdw blurRad="38100" dist="38100" dir="2700000" algn="tl">
                    <a:srgbClr val="000000">
                      <a:alpha val="43137"/>
                    </a:srgbClr>
                  </a:outerShdw>
                </a:effectLst>
                <a:cs typeface="Calibri" panose="020F0502020204030204" pitchFamily="34" charset="0"/>
              </a:rPr>
              <a:t>.” </a:t>
            </a:r>
            <a:r>
              <a:rPr lang="en-US" baseline="30000" dirty="0">
                <a:solidFill>
                  <a:srgbClr val="FFFFFF"/>
                </a:solidFill>
                <a:effectLst>
                  <a:outerShdw blurRad="38100" dist="38100" dir="2700000" algn="tl">
                    <a:srgbClr val="000000">
                      <a:alpha val="43137"/>
                    </a:srgbClr>
                  </a:outerShdw>
                </a:effectLst>
                <a:cs typeface="Calibri" panose="020F0502020204030204" pitchFamily="34" charset="0"/>
              </a:rPr>
              <a:t>17 </a:t>
            </a:r>
            <a:r>
              <a:rPr lang="en-US" dirty="0">
                <a:solidFill>
                  <a:srgbClr val="FFFFFF"/>
                </a:solidFill>
                <a:effectLst>
                  <a:outerShdw blurRad="38100" dist="38100" dir="2700000" algn="tl">
                    <a:srgbClr val="000000">
                      <a:alpha val="43137"/>
                    </a:srgbClr>
                  </a:outerShdw>
                </a:effectLst>
                <a:cs typeface="Calibri" panose="020F0502020204030204" pitchFamily="34" charset="0"/>
              </a:rPr>
              <a:t>In accordance with all these words and all this vision, so Nathan spoke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to David</a:t>
            </a:r>
            <a:r>
              <a:rPr lang="en-US" dirty="0">
                <a:solidFill>
                  <a:srgbClr val="FFFFFF"/>
                </a:solidFill>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231498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35452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76200" y="1600200"/>
            <a:ext cx="8915400" cy="5151406"/>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“In fact, the new, hitherto unrevealed purpose of God in the out calling of a heavenly people from Jews and Gentiles is so divergent with respect to the divine purpose toward Israel, which purpose preceded it and will yet follow it, that the term </a:t>
            </a:r>
            <a:r>
              <a:rPr lang="en-US" sz="3000" i="1" dirty="0">
                <a:effectLst>
                  <a:outerShdw blurRad="38100" dist="38100" dir="2700000" algn="tl">
                    <a:srgbClr val="000000">
                      <a:alpha val="43137"/>
                    </a:srgbClr>
                  </a:outerShdw>
                </a:effectLst>
              </a:rPr>
              <a:t>parenthetical</a:t>
            </a:r>
            <a:r>
              <a:rPr lang="en-US" sz="3000" dirty="0">
                <a:effectLst>
                  <a:outerShdw blurRad="38100" dist="38100" dir="2700000" algn="tl">
                    <a:srgbClr val="000000">
                      <a:alpha val="43137"/>
                    </a:srgbClr>
                  </a:outerShdw>
                </a:effectLst>
              </a:rPr>
              <a:t>, commonly employed to describe the new age purpose, is inaccurate. A parenthetical portion sustains some direct and indirect relation to that which goes before or that which follows; but the present age-purpose is not thus related and therefore is more properly termed an </a:t>
            </a:r>
            <a:r>
              <a:rPr lang="en-US" sz="3000" b="1" i="1" dirty="0">
                <a:solidFill>
                  <a:srgbClr val="FFFFCC"/>
                </a:solidFill>
                <a:effectLst>
                  <a:outerShdw blurRad="38100" dist="38100" dir="2700000" algn="tl">
                    <a:srgbClr val="000000">
                      <a:alpha val="43137"/>
                    </a:srgbClr>
                  </a:outerShdw>
                </a:effectLst>
              </a:rPr>
              <a:t>intercalation</a:t>
            </a:r>
            <a:r>
              <a:rPr lang="en-US" sz="3000" dirty="0">
                <a:effectLst>
                  <a:outerShdw blurRad="38100" dist="38100" dir="2700000" algn="tl">
                    <a:srgbClr val="000000">
                      <a:alpha val="43137"/>
                    </a:srgbClr>
                  </a:outerShdw>
                </a:effectLst>
              </a:rPr>
              <a:t>. The appropriateness of this word will . .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2"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Rectangle 11">
            <a:extLst>
              <a:ext uri="{FF2B5EF4-FFF2-40B4-BE49-F238E27FC236}">
                <a16:creationId xmlns:a16="http://schemas.microsoft.com/office/drawing/2014/main" id="{03E4F7E3-7C4F-40D5-A2E9-83F82963F977}"/>
              </a:ext>
            </a:extLst>
          </p:cNvPr>
          <p:cNvSpPr/>
          <p:nvPr/>
        </p:nvSpPr>
        <p:spPr>
          <a:xfrm>
            <a:off x="1303651" y="235059"/>
            <a:ext cx="65366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vol. 4,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Systematic Theology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(Grand Rapids, MI: Kregel Publications, 1993), 41.</a:t>
            </a:r>
          </a:p>
        </p:txBody>
      </p:sp>
    </p:spTree>
    <p:extLst>
      <p:ext uri="{BB962C8B-B14F-4D97-AF65-F5344CB8AC3E}">
        <p14:creationId xmlns:p14="http://schemas.microsoft.com/office/powerpoint/2010/main" val="154565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067800" cy="3886200"/>
          </a:xfrm>
        </p:spPr>
        <p:txBody>
          <a:bodyPr/>
          <a:lstStyle/>
          <a:p>
            <a:pPr marL="0" indent="0" algn="just" eaLnBrk="1" hangingPunct="1">
              <a:buNone/>
              <a:defRPr/>
            </a:pPr>
            <a:r>
              <a:rPr lang="en-US" sz="3000" dirty="0">
                <a:effectLst>
                  <a:outerShdw blurRad="38100" dist="38100" dir="2700000" algn="tl">
                    <a:srgbClr val="000000">
                      <a:alpha val="43137"/>
                    </a:srgbClr>
                  </a:outerShdw>
                </a:effectLst>
              </a:rPr>
              <a:t>. . . be seen in the fact that, as an interpolation is formed by inserting a word or phrase into a context, so when intercalation is formed by introducing a day or a period of time into the calendar. The present age of the church is an intercalation into the revealed calendar or program of God as that program was foreseen by the prophets of old. Such, indeed, is the precise character of the present age.”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2" descr="http://t1.gstatic.com/images?q=tbn:ANd9GcQxv3vyi4YqgamHAJTIgWkNJkLqWWIuAG2pkecTpX67vjz6XE96Kw">
            <a:extLst>
              <a:ext uri="{FF2B5EF4-FFF2-40B4-BE49-F238E27FC236}">
                <a16:creationId xmlns:a16="http://schemas.microsoft.com/office/drawing/2014/main" id="{E917A3D0-B52B-4C8C-8E25-8B0E321AEE2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2"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a:extLst>
              <a:ext uri="{FF2B5EF4-FFF2-40B4-BE49-F238E27FC236}">
                <a16:creationId xmlns:a16="http://schemas.microsoft.com/office/drawing/2014/main" id="{E986DCB5-460C-4D5C-AE96-872965F746CD}"/>
              </a:ext>
            </a:extLst>
          </p:cNvPr>
          <p:cNvSpPr/>
          <p:nvPr/>
        </p:nvSpPr>
        <p:spPr>
          <a:xfrm>
            <a:off x="1303651" y="235059"/>
            <a:ext cx="6536699" cy="90794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vol. 4,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Systematic Theology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(Grand Rapids, MI: Kregel Publications, 1993), 41.</a:t>
            </a:r>
          </a:p>
        </p:txBody>
      </p:sp>
    </p:spTree>
    <p:extLst>
      <p:ext uri="{BB962C8B-B14F-4D97-AF65-F5344CB8AC3E}">
        <p14:creationId xmlns:p14="http://schemas.microsoft.com/office/powerpoint/2010/main" val="117100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71533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967" y="1234440"/>
            <a:ext cx="8806066" cy="4389120"/>
          </a:xfrm>
          <a:prstGeom prst="rect">
            <a:avLst/>
          </a:prstGeom>
          <a:ln>
            <a:solidFill>
              <a:schemeClr val="tx1"/>
            </a:solidFill>
          </a:ln>
        </p:spPr>
      </p:pic>
    </p:spTree>
    <p:extLst>
      <p:ext uri="{BB962C8B-B14F-4D97-AF65-F5344CB8AC3E}">
        <p14:creationId xmlns:p14="http://schemas.microsoft.com/office/powerpoint/2010/main" val="4162594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9353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2:14-16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Himself is our peace, who made both groups into one and broke down the barrier of the dividing wall,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abolishing in His flesh the enmity, which is the Law of commandments contained in ordinances, so that in Himself He might make the two into one new man, thus establishing peace,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might reconcile them both in one body to God through the cross, by it having put to death the enmity.”</a:t>
            </a:r>
          </a:p>
        </p:txBody>
      </p:sp>
    </p:spTree>
    <p:extLst>
      <p:ext uri="{BB962C8B-B14F-4D97-AF65-F5344CB8AC3E}">
        <p14:creationId xmlns:p14="http://schemas.microsoft.com/office/powerpoint/2010/main" val="8546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3053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819755"/>
            <a:ext cx="9144000" cy="4047645"/>
          </a:xfrm>
        </p:spPr>
        <p:txBody>
          <a:bodyPr/>
          <a:lstStyle/>
          <a:p>
            <a:pPr marL="0" indent="0" algn="just" eaLnBrk="1" hangingPunct="1">
              <a:buNone/>
              <a:defRPr/>
            </a:pPr>
            <a:r>
              <a:rPr lang="en-US" sz="2600" dirty="0">
                <a:effectLst>
                  <a:outerShdw blurRad="38100" dist="38100" dir="2700000" algn="tl">
                    <a:srgbClr val="000000">
                      <a:alpha val="43137"/>
                    </a:srgbClr>
                  </a:outerShdw>
                </a:effectLst>
              </a:rPr>
              <a:t>“Although the progressive dispensationalists are careful to express their commitment to a future for ethnic Israel and a future, literal fulfillment of Israel’s covenant promise, these views concerning the inaugural fulfillment of Old Testament promise, especially that of the Davidic covenant, and the redefining of the present form of the church mark an aberration from normative dispensationalism. The consistently held offer, rejection, postponement, and fully future fulfillment of the Davidic kingdom is absent from their teaching.”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026" name="Picture 2" descr="Related image">
            <a:extLst>
              <a:ext uri="{FF2B5EF4-FFF2-40B4-BE49-F238E27FC236}">
                <a16:creationId xmlns:a16="http://schemas.microsoft.com/office/drawing/2014/main" id="{ACCF9764-BA04-411E-B8A4-43656AA57DF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1327FBD-C262-4041-AB30-5C07015B9B18}"/>
              </a:ext>
            </a:extLst>
          </p:cNvPr>
          <p:cNvSpPr/>
          <p:nvPr/>
        </p:nvSpPr>
        <p:spPr>
          <a:xfrm>
            <a:off x="750233" y="219555"/>
            <a:ext cx="7643534"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Davidic Kingdom: A Response to Progressive Dispensationalism,” in The Master’s Perspective on Biblical Prophecy, ed. Richard L.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Mayue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Robert L. Thomas, Master’s Perspective Series (Grand Rapids: Kregel, 2002), 54.</a:t>
            </a:r>
          </a:p>
        </p:txBody>
      </p:sp>
    </p:spTree>
    <p:extLst>
      <p:ext uri="{BB962C8B-B14F-4D97-AF65-F5344CB8AC3E}">
        <p14:creationId xmlns:p14="http://schemas.microsoft.com/office/powerpoint/2010/main" val="2013534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354" y="1524000"/>
            <a:ext cx="9139646" cy="5456206"/>
          </a:xfrm>
        </p:spPr>
        <p:txBody>
          <a:bodyPr/>
          <a:lstStyle/>
          <a:p>
            <a:pPr marL="0" indent="0" algn="just" eaLnBrk="1" hangingPunct="1">
              <a:buNone/>
              <a:defRPr/>
            </a:pPr>
            <a:r>
              <a:rPr lang="en-US" sz="2500" dirty="0">
                <a:effectLst>
                  <a:outerShdw blurRad="38100" dist="38100" dir="2700000" algn="tl">
                    <a:srgbClr val="000000">
                      <a:alpha val="43137"/>
                    </a:srgbClr>
                  </a:outerShdw>
                </a:effectLst>
              </a:rPr>
              <a:t>“From the perspective of dispensational tradition, the current landscape of progressive dispensationalists appears to be a different terrain. The view of the offer, rejection, postponement, and fully future fulfillment of the Davidic kingdom and the corollary view of the church as something different and distinct is and has been the consistent view of normative dispensationalism. By viewing the present form of the church as an inaugural stage of the Davidic kingdom with Christ seated on the Davidic throne in heaven, the progressive dispensational position has distanced itself from this distinguishing feature of dispensationalism. </a:t>
            </a:r>
            <a:r>
              <a:rPr lang="en-US" sz="2500" i="1" dirty="0">
                <a:effectLst>
                  <a:outerShdw blurRad="38100" dist="38100" dir="2700000" algn="tl">
                    <a:srgbClr val="000000">
                      <a:alpha val="43137"/>
                    </a:srgbClr>
                  </a:outerShdw>
                </a:effectLst>
              </a:rPr>
              <a:t>The </a:t>
            </a:r>
            <a:r>
              <a:rPr lang="en-US" sz="2500" dirty="0">
                <a:effectLst>
                  <a:outerShdw blurRad="38100" dist="38100" dir="2700000" algn="tl">
                    <a:srgbClr val="000000">
                      <a:alpha val="43137"/>
                    </a:srgbClr>
                  </a:outerShdw>
                </a:effectLst>
              </a:rPr>
              <a:t>distinguishing feature of dispensationalism, i.e., the consistent distinction between Israel and the church, is all but absent. Consequently, the legitimacy of calling PD part of the dispensational tradition is questionable.”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2" descr="Related image">
            <a:extLst>
              <a:ext uri="{FF2B5EF4-FFF2-40B4-BE49-F238E27FC236}">
                <a16:creationId xmlns:a16="http://schemas.microsoft.com/office/drawing/2014/main" id="{DB2021E7-97B5-4301-B354-B8E048724C6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1" y="76200"/>
            <a:ext cx="686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43055C5-5D32-4E4B-B7DC-3B49692E1A21}"/>
              </a:ext>
            </a:extLst>
          </p:cNvPr>
          <p:cNvSpPr/>
          <p:nvPr/>
        </p:nvSpPr>
        <p:spPr>
          <a:xfrm>
            <a:off x="1588433" y="228600"/>
            <a:ext cx="596713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Stephen Nichols</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Dispensational View of the Kingdom: A Response to Progressive Dispensationalism,” The Master’s Seminary Journal 7 (Fall 1996): 238.</a:t>
            </a:r>
          </a:p>
        </p:txBody>
      </p:sp>
    </p:spTree>
    <p:extLst>
      <p:ext uri="{BB962C8B-B14F-4D97-AF65-F5344CB8AC3E}">
        <p14:creationId xmlns:p14="http://schemas.microsoft.com/office/powerpoint/2010/main" val="3038158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1371601"/>
            <a:ext cx="9144000" cy="26670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Many who are classic dispensationalists—and even those who are not dispensationalists at all—question why those who no longer believe in the foundational essentials of dispensationalism still want to be part of the dispensationalism family. This is truly something not yet revealed</a:t>
            </a: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211.</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38092-6401-4FE3-8026-DE08F9A7E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50216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371600"/>
            <a:ext cx="9144000" cy="2743200"/>
          </a:xfrm>
        </p:spPr>
        <p:txBody>
          <a:bodyPr/>
          <a:lstStyle/>
          <a:p>
            <a:pPr marL="0" indent="0" algn="just">
              <a:buNone/>
              <a:defRPr/>
            </a:pPr>
            <a:r>
              <a:rPr lang="en-US" sz="2800" dirty="0">
                <a:effectLst>
                  <a:outerShdw blurRad="38100" dist="38100" dir="2700000" algn="tl">
                    <a:srgbClr val="000000">
                      <a:alpha val="43137"/>
                    </a:srgbClr>
                  </a:outerShdw>
                </a:effectLst>
                <a:cs typeface="Calibri" panose="020F0502020204030204" pitchFamily="34" charset="0"/>
              </a:rPr>
              <a:t>“The term used by those who still wish to be called dispensationalists but who do not believe some of the basic essentials of dispensationalism. They do not believe God has a program for Israel and one for the church. They believe that Christ is presently on the throne of David in heaven and the Davidic kingdom is being fulfilled now in part.”</a:t>
            </a: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Lightner,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Last Days Handbook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Thomas Nelson, 1997), 233.</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D407D8B9-6685-41A1-9DD6-2E63AC86DCDD}"/>
              </a:ext>
            </a:extLst>
          </p:cNvPr>
          <p:cNvSpPr>
            <a:spLocks noGrp="1"/>
          </p:cNvSpPr>
          <p:nvPr>
            <p:ph type="title"/>
          </p:nvPr>
        </p:nvSpPr>
        <p:spPr>
          <a:xfrm>
            <a:off x="457200" y="228600"/>
            <a:ext cx="8229600" cy="9144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pic>
        <p:nvPicPr>
          <p:cNvPr id="9" name="Picture 8">
            <a:extLst>
              <a:ext uri="{FF2B5EF4-FFF2-40B4-BE49-F238E27FC236}">
                <a16:creationId xmlns:a16="http://schemas.microsoft.com/office/drawing/2014/main" id="{E46F388D-AF99-4020-8370-0E35865A1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6610" y="4038600"/>
            <a:ext cx="1730781" cy="2286000"/>
          </a:xfrm>
          <a:prstGeom prst="rect">
            <a:avLst/>
          </a:prstGeom>
        </p:spPr>
      </p:pic>
    </p:spTree>
    <p:extLst>
      <p:ext uri="{BB962C8B-B14F-4D97-AF65-F5344CB8AC3E}">
        <p14:creationId xmlns:p14="http://schemas.microsoft.com/office/powerpoint/2010/main" val="3260497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200"/>
            <a:ext cx="9135533" cy="4807084"/>
          </a:xfrm>
        </p:spPr>
        <p:txBody>
          <a:bodyPr/>
          <a:lstStyle/>
          <a:p>
            <a:pPr marL="0" indent="0" algn="just" eaLnBrk="1" hangingPunct="1">
              <a:buNone/>
              <a:defRPr/>
            </a:pPr>
            <a:r>
              <a:rPr lang="en-US" sz="2800" dirty="0">
                <a:effectLst>
                  <a:outerShdw blurRad="38100" dist="38100" dir="2700000" algn="tl">
                    <a:srgbClr val="000000">
                      <a:alpha val="43137"/>
                    </a:srgbClr>
                  </a:outerShdw>
                </a:effectLst>
              </a:rPr>
              <a:t>“Progressives are very set on finding various periods within the history of dispensationalism where there have been changes made or developments. They like to talk about the initial period. They like to talk about the classical period and the essentialist or revised period. I personally do not wish to get involved in that kind of breakdown of category. I do not think that is genuine at all. I think that this is an attempt to pave the way for their defense of their own system. What they’re really wanting to say is that since dispensationalism has changed from year to year or decade to decade, why get so excited about this new change that we are introducing?”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4" descr="http://t1.gstatic.com/images?q=tbn:ANd9GcRVEkk3EF6aIGxY0Yz0z_uevMi3B1FPvrIm0btZT0dvwfQOys6K">
            <a:extLst>
              <a:ext uri="{FF2B5EF4-FFF2-40B4-BE49-F238E27FC236}">
                <a16:creationId xmlns:a16="http://schemas.microsoft.com/office/drawing/2014/main" id="{866AA2AB-AD02-4CCB-9F85-02C8213F56F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a16="http://schemas.microsoft.com/office/drawing/2014/main" id="{E2DAF236-C6DB-407A-9EB0-3822F5CC9DFF}"/>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30802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“Our change is just like the other changes. Dispensationalism has always had various people believing certain things about it within dispensationalism. There has been change; therefore, this is just another one of those changes. However, I do not believe the changes are the same at all. To be sure, dispensationalists have always differed, Dr. Walvoord differs at points with Dr. Chafer, Dr. Chafer differs at points with Dr. Ryrie, Dr. Ryrie with Dr. Pentecost, but the core beliefs of dispensationalism </a:t>
            </a:r>
            <a:r>
              <a:rPr lang="en-US" sz="2800" i="1" dirty="0">
                <a:effectLst>
                  <a:outerShdw blurRad="38100" dist="38100" dir="2700000" algn="tl">
                    <a:srgbClr val="000000">
                      <a:alpha val="43137"/>
                    </a:srgbClr>
                  </a:outerShdw>
                </a:effectLst>
              </a:rPr>
              <a:t>have not changed since Darby</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D8B1830-55AD-47C2-B9EC-C0A9C890E54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1F1C9768-B468-4F54-AA18-9AFADB5299B1}"/>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770308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6" y="1600199"/>
            <a:ext cx="9135533" cy="4807085"/>
          </a:xfrm>
        </p:spPr>
        <p:txBody>
          <a:bodyPr/>
          <a:lstStyle/>
          <a:p>
            <a:pPr marL="0" indent="0" algn="just">
              <a:buNone/>
            </a:pPr>
            <a:r>
              <a:rPr lang="en-US" sz="2800" dirty="0">
                <a:effectLst>
                  <a:outerShdw blurRad="38100" dist="38100" dir="2700000" algn="tl">
                    <a:srgbClr val="000000">
                      <a:alpha val="43137"/>
                    </a:srgbClr>
                  </a:outerShdw>
                </a:effectLst>
              </a:rPr>
              <a:t>“The core beliefs involved are what Ryrie calls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which simply means the most essential, bedrock, bases for dispensationalism. First, Ryrie proposed that the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the least common denominator, the most basic beliefs, involve distinction between God’s program with Israel and His program with the Church. The first distinction is one part of the sine qua non. A second would be that the view of the distinction between those two programs is based on a literal hermeneutic consistently applied to Scripture.”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BA3F4CD4-AACA-4C49-9B11-A94435CDF5B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EFBC8DB7-5148-4740-9692-42D8528A92EC}"/>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995786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8468" y="1600200"/>
            <a:ext cx="9152467" cy="4404502"/>
          </a:xfrm>
        </p:spPr>
        <p:txBody>
          <a:bodyPr/>
          <a:lstStyle/>
          <a:p>
            <a:pPr marL="0" indent="0" algn="just">
              <a:buNone/>
            </a:pPr>
            <a:r>
              <a:rPr lang="en-US" sz="2800" dirty="0">
                <a:effectLst>
                  <a:outerShdw blurRad="38100" dist="38100" dir="2700000" algn="tl">
                    <a:srgbClr val="000000">
                      <a:alpha val="43137"/>
                    </a:srgbClr>
                  </a:outerShdw>
                </a:effectLst>
              </a:rPr>
              <a:t>“The third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is that God has introduced these various economies—dispensations—in the history of time so as to bring the most glory to Himself. God’s major purpose in the world as He implements His sovereign plan is to bring glory to Himself. Certainly, there are other purposes but dispensationalists have always believed the overriding one is for God to bring glory to Himself. In progressive dispensationalism all three of these basic essentials, which Ryrie pointed out and that have been believed from the beginning of the dispensational emphasis, have been rejected.”</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64A98E9C-7AA7-4590-A284-46C194E0676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6E797B38-9761-44BC-87BE-BF6AB76B36AE}"/>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563198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199"/>
            <a:ext cx="9144000" cy="4404503"/>
          </a:xfrm>
        </p:spPr>
        <p:txBody>
          <a:bodyPr/>
          <a:lstStyle/>
          <a:p>
            <a:pPr marL="0" indent="0" algn="just">
              <a:buNone/>
            </a:pPr>
            <a:r>
              <a:rPr lang="en-US" sz="2800" dirty="0">
                <a:effectLst/>
              </a:rPr>
              <a:t>“At least two of them, have been categorically rejected. Namely, a distinction between God’s program for Israel and the Church has been blurred, and the concept of a literal, consistent, interpretation has been replaced by a complementary hermeneutic. The third has been rejected, the glory of God as the primary purpose of God. It has been replaced by a Christological salvific purpose. The salvation of sinners has been the primary purpose of God, progressives say. So it is a salvific purpose rather than a doxological, glory to God purpose that includes salvation.”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D1300A8E-D216-4879-B477-A579712464F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74D6C31F-07F3-4848-8944-767835947C3A}"/>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80717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694206"/>
          </a:xfrm>
        </p:spPr>
        <p:txBody>
          <a:bodyPr/>
          <a:lstStyle/>
          <a:p>
            <a:pPr marL="0" indent="0" algn="just">
              <a:buNone/>
            </a:pPr>
            <a:r>
              <a:rPr lang="en-US" sz="2800" dirty="0">
                <a:effectLst>
                  <a:outerShdw blurRad="38100" dist="38100" dir="2700000" algn="tl">
                    <a:srgbClr val="000000">
                      <a:alpha val="43137"/>
                    </a:srgbClr>
                  </a:outerShdw>
                </a:effectLst>
              </a:rPr>
              <a:t>“I think that progressive dispensationalists have made this classification of initial, classical, and essential in order to simply argue that there have been these spurts of growth, development, and change; therefore, their view is just another one. I want to categorically reject that thesis because I think there is a world of difference between various differences within the system and altering the foundation of the system. I liken the three essentials, or </a:t>
            </a:r>
            <a:r>
              <a:rPr lang="en-US" sz="2800" i="1" dirty="0">
                <a:effectLst>
                  <a:outerShdw blurRad="38100" dist="38100" dir="2700000" algn="tl">
                    <a:srgbClr val="000000">
                      <a:alpha val="43137"/>
                    </a:srgbClr>
                  </a:outerShdw>
                </a:effectLst>
              </a:rPr>
              <a:t>sine qua non</a:t>
            </a:r>
            <a:r>
              <a:rPr lang="en-US" sz="2800" dirty="0">
                <a:effectLst>
                  <a:outerShdw blurRad="38100" dist="38100" dir="2700000" algn="tl">
                    <a:srgbClr val="000000">
                      <a:alpha val="43137"/>
                    </a:srgbClr>
                  </a:outerShdw>
                </a:effectLst>
              </a:rPr>
              <a:t>, as the foundation upon which dispensationalism rests. You can’t be a dispensationalist without these essentials, in my opinion.”</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0E878DF2-9296-4543-A06D-83F1E42BC8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49E328CD-57EA-4A17-B092-9B038BD6EAD8}"/>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1191817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800" dirty="0">
                <a:effectLst>
                  <a:outerShdw blurRad="38100" dist="38100" dir="2700000" algn="tl">
                    <a:srgbClr val="000000">
                      <a:alpha val="43137"/>
                    </a:srgbClr>
                  </a:outerShdw>
                </a:effectLst>
              </a:rPr>
              <a:t>“The other changes, the differences between how to interpret the New Covenant, for example, and whether or not the Tribulation is another dispensation or a thousand other things such as that, I liken to moving furniture around a room. It doesn’t affect the system. In fact, it’s healthy to have differences as to where this piece of furniture belongs and that one, and you may get tired of it being this way, so you shift it. That doesn’t affect the structure of the house. But the dispensational house is built upon the foundation of the three essentials I just named, and progressive dispensationalism is attacking these essentials.”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F0C18DB7-84B3-4F65-B11B-09651166E30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03B0F2B1-854D-4A01-A544-40470566ED05}"/>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692838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1806"/>
          </a:xfrm>
        </p:spPr>
        <p:txBody>
          <a:bodyPr/>
          <a:lstStyle/>
          <a:p>
            <a:pPr marL="0" indent="0" algn="just">
              <a:buNone/>
            </a:pPr>
            <a:r>
              <a:rPr lang="en-US" sz="2700" dirty="0">
                <a:effectLst/>
              </a:rPr>
              <a:t>“That is a world of difference between any change, any development that has ever taken place since Darby. So, it’s not fair, it’s a misrepresentation to say that here’s another development just like all the other ones. No, it </a:t>
            </a:r>
            <a:r>
              <a:rPr lang="en-US" sz="2700" b="1" i="1" dirty="0">
                <a:effectLst/>
              </a:rPr>
              <a:t>is not</a:t>
            </a:r>
            <a:r>
              <a:rPr lang="en-US" sz="2700" dirty="0">
                <a:effectLst/>
              </a:rPr>
              <a:t> like all the other ones. It is </a:t>
            </a:r>
            <a:r>
              <a:rPr lang="en-US" sz="2700" b="1" i="1" u="sng" dirty="0">
                <a:solidFill>
                  <a:srgbClr val="FFFFCC"/>
                </a:solidFill>
                <a:effectLst/>
              </a:rPr>
              <a:t>drastically different</a:t>
            </a:r>
            <a:r>
              <a:rPr lang="en-US" sz="2700" dirty="0">
                <a:solidFill>
                  <a:srgbClr val="FFFFCC"/>
                </a:solidFill>
                <a:effectLst/>
              </a:rPr>
              <a:t> </a:t>
            </a:r>
            <a:r>
              <a:rPr lang="en-US" sz="2700" dirty="0">
                <a:effectLst/>
              </a:rPr>
              <a:t>from all the other ones because it attacks the foundation upon which the system has been built. That is different from moving the furniture around to different places in the dispensational house, or to carry it through more literally the household, the economy, the stewardship. . . . I am not manufacturing these doctrines. These are the core beliefs of progressive dispensationalism and are at great variance with normative dispensationalism.”</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12" name="Picture 4" descr="http://t1.gstatic.com/images?q=tbn:ANd9GcRVEkk3EF6aIGxY0Yz0z_uevMi3B1FPvrIm0btZT0dvwfQOys6K">
            <a:extLst>
              <a:ext uri="{FF2B5EF4-FFF2-40B4-BE49-F238E27FC236}">
                <a16:creationId xmlns:a16="http://schemas.microsoft.com/office/drawing/2014/main" id="{36370F13-AA6A-470F-AED9-BC0122154CD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id="{3B17536E-5DE8-4003-A8D5-CC8DD1540766}"/>
              </a:ext>
            </a:extLst>
          </p:cNvPr>
          <p:cNvSpPr/>
          <p:nvPr/>
        </p:nvSpPr>
        <p:spPr>
          <a:xfrm>
            <a:off x="2064420" y="217438"/>
            <a:ext cx="501516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Lightner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“Progressive Dispensationalism,” Conservative Theological Journal 4, no. 11 (March 2000): 47–49, 54.</a:t>
            </a:r>
          </a:p>
        </p:txBody>
      </p:sp>
    </p:spTree>
    <p:extLst>
      <p:ext uri="{BB962C8B-B14F-4D97-AF65-F5344CB8AC3E}">
        <p14:creationId xmlns:p14="http://schemas.microsoft.com/office/powerpoint/2010/main" val="2139776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2461867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837105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6748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Kings 2:11-12</a:t>
            </a:r>
          </a:p>
          <a:p>
            <a:pPr algn="just"/>
            <a:r>
              <a:rPr lang="en-US" sz="3200" dirty="0">
                <a:effectLst>
                  <a:outerShdw blurRad="38100" dist="38100" dir="2700000" algn="tl">
                    <a:srgbClr val="000000">
                      <a:alpha val="43137"/>
                    </a:srgbClr>
                  </a:outerShdw>
                </a:effectLst>
                <a:latin typeface="Calibri" panose="020F0502020204030204" pitchFamily="34" charset="0"/>
              </a:rPr>
              <a:t>“The days that David reigned 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200" dirty="0">
                <a:effectLst>
                  <a:outerShdw blurRad="38100" dist="38100" dir="2700000" algn="tl">
                    <a:srgbClr val="000000">
                      <a:alpha val="43137"/>
                    </a:srgbClr>
                  </a:outerShdw>
                </a:effectLst>
                <a:latin typeface="Calibri" panose="020F0502020204030204" pitchFamily="34" charset="0"/>
              </a:rPr>
              <a:t> were forty years: seven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Hebron</a:t>
            </a:r>
            <a:r>
              <a:rPr lang="en-US" sz="3200" dirty="0">
                <a:effectLst>
                  <a:outerShdw blurRad="38100" dist="38100" dir="2700000" algn="tl">
                    <a:srgbClr val="000000">
                      <a:alpha val="43137"/>
                    </a:srgbClr>
                  </a:outerShdw>
                </a:effectLst>
                <a:latin typeface="Calibri" panose="020F0502020204030204" pitchFamily="34" charset="0"/>
              </a:rPr>
              <a:t> and thirty-three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Solomon sat on the throne of David</a:t>
            </a:r>
            <a:r>
              <a:rPr lang="en-US" sz="3200" dirty="0">
                <a:effectLst>
                  <a:outerShdw blurRad="38100" dist="38100" dir="2700000" algn="tl">
                    <a:srgbClr val="000000">
                      <a:alpha val="43137"/>
                    </a:srgbClr>
                  </a:outerShdw>
                </a:effectLst>
                <a:latin typeface="Calibri" panose="020F0502020204030204" pitchFamily="34" charset="0"/>
              </a:rPr>
              <a:t> his father, and his kingdom was firmly established.”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6E98CA-7F29-4522-9EC2-7FAA6ADDE188}"/>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59857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52868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574291200"/>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Changes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Biblical </a:t>
                      </a:r>
                    </a:p>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 Now?</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Place: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Earth</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Heaven</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People: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Israel</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Gentile Church</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Israel:</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Converted</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Unconverted</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22866</TotalTime>
  <Words>3329</Words>
  <Application>Microsoft Office PowerPoint</Application>
  <PresentationFormat>On-screen Show (4:3)</PresentationFormat>
  <Paragraphs>218</Paragraphs>
  <Slides>49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Calibri</vt:lpstr>
      <vt:lpstr>Times New Roman</vt:lpstr>
      <vt:lpstr>Wingdings</vt:lpstr>
      <vt:lpstr>Azure</vt:lpstr>
      <vt:lpstr>PowerPoint Presentation</vt:lpstr>
      <vt:lpstr>The Coming Kingdom Chapter 17</vt:lpstr>
      <vt:lpstr>Kingdom Study Outline</vt:lpstr>
      <vt:lpstr>Response to Kingdom Now Problem Passages</vt:lpstr>
      <vt:lpstr>2. Is Jesus Now Reigning from David’s Throne?  (Acts 2)</vt:lpstr>
      <vt:lpstr>2. Is Jesus Now Reigning from David’s Throne?  (Acts 2)</vt:lpstr>
      <vt:lpstr>PowerPoint Presentation</vt:lpstr>
      <vt:lpstr>2. Is Jesus Now Reigning from David’s Throne?  (Acts 2)</vt:lpstr>
      <vt:lpstr>PowerPoint Presentation</vt:lpstr>
      <vt:lpstr>2. Is Jesus Now Reigning from David’s Throne?  (Acts 2)</vt:lpstr>
      <vt:lpstr>2. Is Jesus Now Reigning from David’s Throne?  (Acts 2)</vt:lpstr>
      <vt:lpstr>PowerPoint Presentation</vt:lpstr>
      <vt:lpstr>CHART1</vt:lpstr>
      <vt:lpstr>Synthetic Outline</vt:lpstr>
      <vt:lpstr>PowerPoint Presentation</vt:lpstr>
      <vt:lpstr>PowerPoint Presentation</vt:lpstr>
      <vt:lpstr>PowerPoint Presentation</vt:lpstr>
      <vt:lpstr>2. Is Jesus Now Reigning from David’s Throne?  (Acts 2)</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2. 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2. Is Jesus Now Reigning from David’s Throne?  (Acts 2)</vt:lpstr>
      <vt:lpstr>PowerPoint Presentation</vt:lpstr>
      <vt:lpstr>PowerPoint Presentation</vt:lpstr>
      <vt:lpstr>Is Jesus Now Reigning on David’s Throne?</vt:lpstr>
      <vt:lpstr>Is Jesus Now Reigning on David’s Throne?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Is Jesus Now Reigning from David’s Throne?  (Acts 2)</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2661</cp:revision>
  <cp:lastPrinted>2019-01-15T16:13:27Z</cp:lastPrinted>
  <dcterms:created xsi:type="dcterms:W3CDTF">2009-03-17T12:21:13Z</dcterms:created>
  <dcterms:modified xsi:type="dcterms:W3CDTF">2019-01-22T17:50:34Z</dcterms:modified>
</cp:coreProperties>
</file>