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handoutMasterIdLst>
    <p:handoutMasterId r:id="rId39"/>
  </p:handoutMasterIdLst>
  <p:sldIdLst>
    <p:sldId id="256" r:id="rId2"/>
    <p:sldId id="372" r:id="rId3"/>
    <p:sldId id="4737" r:id="rId4"/>
    <p:sldId id="272" r:id="rId5"/>
    <p:sldId id="4738" r:id="rId6"/>
    <p:sldId id="4739" r:id="rId7"/>
    <p:sldId id="4740" r:id="rId8"/>
    <p:sldId id="4741" r:id="rId9"/>
    <p:sldId id="4747" r:id="rId10"/>
    <p:sldId id="4750" r:id="rId11"/>
    <p:sldId id="4779" r:id="rId12"/>
    <p:sldId id="4764" r:id="rId13"/>
    <p:sldId id="274" r:id="rId14"/>
    <p:sldId id="4765" r:id="rId15"/>
    <p:sldId id="4766" r:id="rId16"/>
    <p:sldId id="4792" r:id="rId17"/>
    <p:sldId id="4767" r:id="rId18"/>
    <p:sldId id="4780" r:id="rId19"/>
    <p:sldId id="4810" r:id="rId20"/>
    <p:sldId id="4811" r:id="rId21"/>
    <p:sldId id="4768" r:id="rId22"/>
    <p:sldId id="4781" r:id="rId23"/>
    <p:sldId id="4782" r:id="rId24"/>
    <p:sldId id="382" r:id="rId25"/>
    <p:sldId id="4812" r:id="rId26"/>
    <p:sldId id="321" r:id="rId27"/>
    <p:sldId id="4769" r:id="rId28"/>
    <p:sldId id="4770" r:id="rId29"/>
    <p:sldId id="4771" r:id="rId30"/>
    <p:sldId id="4772" r:id="rId31"/>
    <p:sldId id="4773" r:id="rId32"/>
    <p:sldId id="4774" r:id="rId33"/>
    <p:sldId id="4783" r:id="rId34"/>
    <p:sldId id="856" r:id="rId35"/>
    <p:sldId id="4775" r:id="rId36"/>
    <p:sldId id="356" r:id="rId3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CC"/>
    <a:srgbClr val="0000CC"/>
    <a:srgbClr val="000066"/>
    <a:srgbClr val="990000"/>
    <a:srgbClr val="006600"/>
    <a:srgbClr val="66FF99"/>
    <a:srgbClr val="00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1" autoAdjust="0"/>
    <p:restoredTop sz="94824" autoAdjust="0"/>
  </p:normalViewPr>
  <p:slideViewPr>
    <p:cSldViewPr>
      <p:cViewPr varScale="1">
        <p:scale>
          <a:sx n="104" d="100"/>
          <a:sy n="104" d="100"/>
        </p:scale>
        <p:origin x="19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defTabSz="966510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>
                <a:latin typeface="Calibri" panose="020F0502020204030204" pitchFamily="34" charset="0"/>
              </a:rPr>
              <a:t>Dr. Andy Woods - Ecclessiology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618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algn="r" defTabSz="966510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>
                <a:latin typeface="Calibri" panose="020F0502020204030204" pitchFamily="34" charset="0"/>
              </a:rPr>
              <a:t>12/30/2018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814"/>
            <a:ext cx="3170583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defTabSz="966510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>
                <a:latin typeface="Calibri" panose="020F0502020204030204" pitchFamily="34" charset="0"/>
              </a:rPr>
              <a:t>Sugar Land Bible Church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618" y="9120814"/>
            <a:ext cx="3170583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algn="r" defTabSz="966510" eaLnBrk="1" hangingPunct="1">
              <a:defRPr sz="1200" smtClean="0"/>
            </a:lvl1pPr>
          </a:lstStyle>
          <a:p>
            <a:pPr>
              <a:defRPr/>
            </a:pPr>
            <a:fld id="{64D9FA50-B652-4374-A60C-942D4D86F55D}" type="slidenum">
              <a:rPr lang="en-US" altLang="en-US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19T16:48:20.075"/>
    </inkml:context>
    <inkml:brush xml:id="br0">
      <inkml:brushProperty name="width" value="0.0265" units="cm"/>
      <inkml:brushProperty name="height" value="0.0265" units="cm"/>
    </inkml:brush>
  </inkml:definitions>
  <inkml:trace contextRef="#ctx0" brushRef="#br0">17 0 2688,'-17'0'1056,"17"0"-576,0 34-512,0-18 224</inkml:trace>
  <inkml:trace contextRef="#ctx0" brushRef="#br0" timeOffset="90.021">1 51 4000,'0'0'-576,"0"0"288,0 0 128,0 0 192,0 0 64,0 0-32,0 0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40" tIns="47420" rIns="94840" bIns="47420" rtlCol="0"/>
          <a:lstStyle>
            <a:lvl1pPr algn="l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Dr. Andy Woods - Ecclessiology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40" tIns="47420" rIns="94840" bIns="47420" rtlCol="0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12/30/2018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0" tIns="47420" rIns="94840" bIns="474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7"/>
            <a:ext cx="5850835" cy="4320213"/>
          </a:xfrm>
          <a:prstGeom prst="rect">
            <a:avLst/>
          </a:prstGeom>
        </p:spPr>
        <p:txBody>
          <a:bodyPr vert="horz" lIns="94840" tIns="47420" rIns="94840" bIns="474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40" tIns="47420" rIns="94840" bIns="47420" rtlCol="0" anchor="b"/>
          <a:lstStyle>
            <a:lvl1pPr algn="l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wrap="square" lIns="94840" tIns="47420" rIns="94840" bIns="474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E12E10-4977-4B34-9E69-F74DF60D6BD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846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6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5D4CAFE-C319-4571-8217-AC672F7692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85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876B10-3D84-4311-8447-02D5602794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81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6343EB-E510-474F-81AE-1CC688088E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881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FD5E51-C704-4CB5-AD20-00065384E6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174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1FCA6-7645-460B-AB48-CA8D34B80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37715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72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0F24F6-3D46-4411-917A-59364F9CF2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05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F88F1C-F52B-4866-9B19-20E62C6DC2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58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34585D-10B2-47BE-B30E-3840132CB9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82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C7DA9A-C91F-4D7C-9543-1232334F43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28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8044A3-C64B-439C-B7F2-9F7A50A2C0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02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E853EB-C01D-41FA-99BA-0A731164B3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22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164743-69A0-4AE9-A82A-E469AF6283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8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3F167E-0034-4040-A80B-059AAEDBFB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23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7411" name="Rectangle 1027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033" name="Group 1028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1029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1030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1031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1032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1033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34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035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036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037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038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039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040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041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042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043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1044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1045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1046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1047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1048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1049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1050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1051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1052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1053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1054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1055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1056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1057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1058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7443" name="Rectangle 10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44" name="Rectangle 10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45" name="Rectangle 10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A62825-CB94-47F8-9653-B250F41B422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7446" name="Rectangle 106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5" r:id="rId13"/>
    <p:sldLayoutId id="2147483927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996" y="2477941"/>
            <a:ext cx="1390008" cy="190211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971800" y="685800"/>
            <a:ext cx="3048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Ecclesiology</a:t>
            </a:r>
            <a:br>
              <a:rPr lang="en-US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46</a:t>
            </a:r>
            <a:endParaRPr lang="en-US" alt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838200" y="4572000"/>
            <a:ext cx="7467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altLang="en-US" ker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Andy Woods</a:t>
            </a:r>
            <a:endParaRPr lang="en-US" altLang="en-US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en-US" altLang="en-US" sz="20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Senior Pastor – Sugar Land Bible Church</a:t>
            </a:r>
          </a:p>
          <a:p>
            <a:pPr eaLnBrk="1" hangingPunct="1"/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 – Chafer Theological Seminary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E27B7D1-57B0-45DC-ABD1-2E4F00DC204F}"/>
                  </a:ext>
                </a:extLst>
              </p14:cNvPr>
              <p14:cNvContentPartPr/>
              <p14:nvPr/>
            </p14:nvContentPartPr>
            <p14:xfrm>
              <a:off x="10853129" y="4297026"/>
              <a:ext cx="6120" cy="181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E27B7D1-57B0-45DC-ABD1-2E4F00DC20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48709" y="4292481"/>
                <a:ext cx="14620" cy="26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Memorial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81" y="1600200"/>
            <a:ext cx="8843639" cy="4460875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9:8-17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Zwingli View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Reformed, Presbyterian, Baptist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Scriptural support – Luke 22:19; 1 Cor. 11:24, 26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we remembering?</a:t>
            </a:r>
          </a:p>
        </p:txBody>
      </p:sp>
      <p:pic>
        <p:nvPicPr>
          <p:cNvPr id="4" name="Picture 2" descr="Image result for communion">
            <a:extLst>
              <a:ext uri="{FF2B5EF4-FFF2-40B4-BE49-F238E27FC236}">
                <a16:creationId xmlns:a16="http://schemas.microsoft.com/office/drawing/2014/main" id="{3BDF20D7-1540-4243-8A43-7793C58D7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1066800"/>
            <a:ext cx="233734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299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6388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We Remembering?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81" y="1143001"/>
            <a:ext cx="8843639" cy="38862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Christ’s past sacrifice (John 19:30)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union with Christ (Rom. 6:3)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union with all believers (1 Cor. 12:13)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Christ’s promise to return (1 Cor. 11:26)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basic facts of the Gospel (1 Cor. 11:24-25)</a:t>
            </a:r>
          </a:p>
        </p:txBody>
      </p:sp>
      <p:pic>
        <p:nvPicPr>
          <p:cNvPr id="4" name="Picture 2" descr="Image result for communion">
            <a:extLst>
              <a:ext uri="{FF2B5EF4-FFF2-40B4-BE49-F238E27FC236}">
                <a16:creationId xmlns:a16="http://schemas.microsoft.com/office/drawing/2014/main" id="{3BDF20D7-1540-4243-8A43-7793C58D7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3330" y="4953000"/>
            <a:ext cx="233734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347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0" y="228600"/>
            <a:ext cx="32385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XI. Ordinances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968206" cy="32004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Foot washing?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Communion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Baptism</a:t>
            </a:r>
          </a:p>
        </p:txBody>
      </p:sp>
      <p:pic>
        <p:nvPicPr>
          <p:cNvPr id="1026" name="Picture 2" descr="Image result for church ordinances">
            <a:extLst>
              <a:ext uri="{FF2B5EF4-FFF2-40B4-BE49-F238E27FC236}">
                <a16:creationId xmlns:a16="http://schemas.microsoft.com/office/drawing/2014/main" id="{7925138D-E399-4F34-8DB1-1C16BF857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5617" y="1981200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071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228600"/>
            <a:ext cx="2743200" cy="7620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Baptism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115300" cy="5410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views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Baptismal regeneration?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Infant baptism?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 view: outward symbol of an inward reality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 of baptism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Sprinkling?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Immersion?	</a:t>
            </a:r>
          </a:p>
        </p:txBody>
      </p:sp>
      <p:pic>
        <p:nvPicPr>
          <p:cNvPr id="6146" name="Picture 2" descr="Image result for baptism">
            <a:extLst>
              <a:ext uri="{FF2B5EF4-FFF2-40B4-BE49-F238E27FC236}">
                <a16:creationId xmlns:a16="http://schemas.microsoft.com/office/drawing/2014/main" id="{9E03396A-B956-4119-9177-05314C259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467" y="1257301"/>
            <a:ext cx="2272333" cy="148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baptism">
            <a:extLst>
              <a:ext uri="{FF2B5EF4-FFF2-40B4-BE49-F238E27FC236}">
                <a16:creationId xmlns:a16="http://schemas.microsoft.com/office/drawing/2014/main" id="{D7DAE3FC-6922-4187-9AAA-8AF6DE3A0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467" y="4724400"/>
            <a:ext cx="2272333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228600"/>
            <a:ext cx="2743200" cy="7620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Baptism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115300" cy="5410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views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Baptismal regeneration?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Infant baptism?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 view: outward symbol of an inward reality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 of baptism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Sprinkling?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Immersion?	</a:t>
            </a:r>
          </a:p>
        </p:txBody>
      </p:sp>
      <p:pic>
        <p:nvPicPr>
          <p:cNvPr id="6148" name="Picture 4" descr="Image result for baptism">
            <a:extLst>
              <a:ext uri="{FF2B5EF4-FFF2-40B4-BE49-F238E27FC236}">
                <a16:creationId xmlns:a16="http://schemas.microsoft.com/office/drawing/2014/main" id="{D7DAE3FC-6922-4187-9AAA-8AF6DE3A0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467" y="4724400"/>
            <a:ext cx="2272333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baptism">
            <a:extLst>
              <a:ext uri="{FF2B5EF4-FFF2-40B4-BE49-F238E27FC236}">
                <a16:creationId xmlns:a16="http://schemas.microsoft.com/office/drawing/2014/main" id="{E3DF8D5B-450E-4678-AD33-91A2D1C8E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467" y="1257301"/>
            <a:ext cx="2272333" cy="148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585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228600"/>
            <a:ext cx="2743200" cy="7620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Baptism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115300" cy="5410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views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Baptismal regeneration?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Infant baptism?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 view: outward symbol of an inward reality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 of baptism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Sprinkling?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Immersion?	</a:t>
            </a:r>
          </a:p>
        </p:txBody>
      </p:sp>
      <p:pic>
        <p:nvPicPr>
          <p:cNvPr id="6148" name="Picture 4" descr="Image result for baptism">
            <a:extLst>
              <a:ext uri="{FF2B5EF4-FFF2-40B4-BE49-F238E27FC236}">
                <a16:creationId xmlns:a16="http://schemas.microsoft.com/office/drawing/2014/main" id="{D7DAE3FC-6922-4187-9AAA-8AF6DE3A0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467" y="4724400"/>
            <a:ext cx="2272333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baptism">
            <a:extLst>
              <a:ext uri="{FF2B5EF4-FFF2-40B4-BE49-F238E27FC236}">
                <a16:creationId xmlns:a16="http://schemas.microsoft.com/office/drawing/2014/main" id="{1581985C-9E63-4675-B60E-71EBA1802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467" y="1257301"/>
            <a:ext cx="2272333" cy="148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261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48768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Baptismal Regeneration?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1" y="1143000"/>
            <a:ext cx="6934199" cy="26670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 is not by works (Eph. 2:8-9)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Thief on the cross (Luke 23:39-43)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Paul’s personal de-emphasis on baptism (1 Cor. 1:13-17)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EBC41E-326E-4339-AB72-37D4C8EFD4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6373" y="4495800"/>
            <a:ext cx="571125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12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228600"/>
            <a:ext cx="2743200" cy="7620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Baptism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115300" cy="5410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views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Baptismal regeneration?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Infant baptism?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 view: outward symbol of an inward reality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 of baptism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Sprinkling?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Immersion?	</a:t>
            </a:r>
          </a:p>
        </p:txBody>
      </p:sp>
      <p:pic>
        <p:nvPicPr>
          <p:cNvPr id="6148" name="Picture 4" descr="Image result for baptism">
            <a:extLst>
              <a:ext uri="{FF2B5EF4-FFF2-40B4-BE49-F238E27FC236}">
                <a16:creationId xmlns:a16="http://schemas.microsoft.com/office/drawing/2014/main" id="{D7DAE3FC-6922-4187-9AAA-8AF6DE3A0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467" y="4724400"/>
            <a:ext cx="2272333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baptism">
            <a:extLst>
              <a:ext uri="{FF2B5EF4-FFF2-40B4-BE49-F238E27FC236}">
                <a16:creationId xmlns:a16="http://schemas.microsoft.com/office/drawing/2014/main" id="{96B09C56-4198-4ED4-A43A-F94D40E45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467" y="1257301"/>
            <a:ext cx="2272333" cy="148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826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901977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Infant Baptism?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9234" y="1130577"/>
            <a:ext cx="8825533" cy="5041623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Lutheran View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circumcision (Gen. 17)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Dispensationalism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Pattern of Acts – Matt. 28:19; Acts 8:12, 35-39; 10:43-48; 16:14-15, 30-34; 18:8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biblical examples of infant baptism</a:t>
            </a:r>
          </a:p>
        </p:txBody>
      </p:sp>
      <p:pic>
        <p:nvPicPr>
          <p:cNvPr id="5" name="Picture 4" descr="Image result for baptism">
            <a:extLst>
              <a:ext uri="{FF2B5EF4-FFF2-40B4-BE49-F238E27FC236}">
                <a16:creationId xmlns:a16="http://schemas.microsoft.com/office/drawing/2014/main" id="{A6401E91-1851-42E6-A5A5-8CF17D52E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1956" y="1295400"/>
            <a:ext cx="302977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143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901977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Infant Baptism?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9234" y="1130577"/>
            <a:ext cx="8984766" cy="5041623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Lutheran View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circumcision (Gen. 17)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Dispensationalism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Pattern of Acts</a:t>
            </a: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– Matt. 28:19; Acts 8:12, 35-39; 10:43-48; 16:14-15, 30-34; 18:8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biblical examples of infant baptism</a:t>
            </a:r>
          </a:p>
        </p:txBody>
      </p:sp>
      <p:pic>
        <p:nvPicPr>
          <p:cNvPr id="5" name="Picture 4" descr="Image result for baptism">
            <a:extLst>
              <a:ext uri="{FF2B5EF4-FFF2-40B4-BE49-F238E27FC236}">
                <a16:creationId xmlns:a16="http://schemas.microsoft.com/office/drawing/2014/main" id="{A6401E91-1851-42E6-A5A5-8CF17D52E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1956" y="1295400"/>
            <a:ext cx="302977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391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685800"/>
          </a:xfrm>
        </p:spPr>
        <p:txBody>
          <a:bodyPr/>
          <a:lstStyle/>
          <a:p>
            <a:pPr algn="ctr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 of Systematic Theology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315200" cy="5791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Prolegomena – Introduction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Theology – Study of God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Christology – Study of Christ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Pneumatology – Study of the Holy Spirit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Anthropology – Study of Man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Hamartiology – Study of sin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 – Study of salvation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Angelology – Study of angels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Ecclesiology – Study of the Church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Eschatology – Study of the end</a:t>
            </a:r>
          </a:p>
        </p:txBody>
      </p:sp>
      <p:pic>
        <p:nvPicPr>
          <p:cNvPr id="3076" name="Picture 2" descr="http://studentsofjesus.com/storage/Systematic%20Theology.jpg?__SQUARESPACE_CACHEVERSION=133843368137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28194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http://rediscoveringthebible.com/SystematicTheolog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9300" y="1143000"/>
            <a:ext cx="3009900" cy="124936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29609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901977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Infant Baptism?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9234" y="1130577"/>
            <a:ext cx="8984766" cy="5041623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Lutheran View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circumcision (Gen. 17)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Dispensationalism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Pattern of Acts – Matt. 28:19; Acts 8:12, 35-39; 10:43-48; 16:14-15, 30-34; 18:1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No biblical examples of infant baptism</a:t>
            </a:r>
          </a:p>
        </p:txBody>
      </p:sp>
      <p:pic>
        <p:nvPicPr>
          <p:cNvPr id="5" name="Picture 4" descr="Image result for baptism">
            <a:extLst>
              <a:ext uri="{FF2B5EF4-FFF2-40B4-BE49-F238E27FC236}">
                <a16:creationId xmlns:a16="http://schemas.microsoft.com/office/drawing/2014/main" id="{A6401E91-1851-42E6-A5A5-8CF17D52E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1956" y="1295400"/>
            <a:ext cx="302977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654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228600"/>
            <a:ext cx="2743200" cy="7620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Baptism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115300" cy="5410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views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Baptismal regeneration?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Infant baptism?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 view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outward symbol of an inward reality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 of baptism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Sprinkling?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Immersion?	</a:t>
            </a:r>
          </a:p>
        </p:txBody>
      </p:sp>
      <p:pic>
        <p:nvPicPr>
          <p:cNvPr id="6148" name="Picture 4" descr="Image result for baptism">
            <a:extLst>
              <a:ext uri="{FF2B5EF4-FFF2-40B4-BE49-F238E27FC236}">
                <a16:creationId xmlns:a16="http://schemas.microsoft.com/office/drawing/2014/main" id="{D7DAE3FC-6922-4187-9AAA-8AF6DE3A0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467" y="4724400"/>
            <a:ext cx="2272333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baptism">
            <a:extLst>
              <a:ext uri="{FF2B5EF4-FFF2-40B4-BE49-F238E27FC236}">
                <a16:creationId xmlns:a16="http://schemas.microsoft.com/office/drawing/2014/main" id="{F30D3F56-1FE9-4745-B77E-1EA217759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467" y="1257301"/>
            <a:ext cx="2272333" cy="148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769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19300" y="228600"/>
            <a:ext cx="51054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Baptism Symbolizes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0680" y="1143000"/>
            <a:ext cx="8462639" cy="4918075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Obedience to Christ’s command (Matt. 28:19)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Sharing in Christ’s death, burial, resurrection, and ascension (Rom. 6:3)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Holy Spirit’s baptism (1 Cor. 12:13)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identification with Christ’s church and message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forgiveness of sins</a:t>
            </a:r>
          </a:p>
        </p:txBody>
      </p:sp>
      <p:pic>
        <p:nvPicPr>
          <p:cNvPr id="5" name="Picture 4" descr="Image result for baptism">
            <a:extLst>
              <a:ext uri="{FF2B5EF4-FFF2-40B4-BE49-F238E27FC236}">
                <a16:creationId xmlns:a16="http://schemas.microsoft.com/office/drawing/2014/main" id="{A6401E91-1851-42E6-A5A5-8CF17D52E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257800"/>
            <a:ext cx="209753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268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104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Miscellaneous Truths About Baptism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0680" y="1143001"/>
            <a:ext cx="8462639" cy="31242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believers only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Contributes nothing to justification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Performed in public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Contributes to sanctification (1 Pet. 3:20-21)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AFFD5B-6C1B-4B1D-8819-8B3BBA61FA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6373" y="4495800"/>
            <a:ext cx="571125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55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BC04C8-6402-4DEF-B6CD-906844A802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487825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1 Peter 3:20-21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kern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alt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who once were disobedient, when the patience of God kept waiting in the days of Noah, during the construction of the ark, in which a few, that is, eight persons, were brought safely through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water. </a:t>
            </a:r>
            <a:r>
              <a:rPr lang="en-US" sz="3200" kern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Corresponding to that,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baptism now saves you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—not the removal of dirt from the flesh, but an appeal to God for a good conscience—through the resurrection of Jesus Christ.”</a:t>
            </a:r>
            <a:endParaRPr lang="en-US" alt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173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BC04C8-6402-4DEF-B6CD-906844A802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487825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1 Peter 3:20-21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kern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alt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who once were disobedient, when the patience of God kept waiting in the days of Noah, during the construction of the ark, in which a few, that is, eight persons, were brought safely through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water. </a:t>
            </a:r>
            <a:r>
              <a:rPr lang="en-US" sz="3200" kern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Corresponding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baptism now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saves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you—not the removal of dirt from the flesh, but an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appeal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to God for a good conscience—through the resurrection of Jesus Christ.”</a:t>
            </a:r>
            <a:endParaRPr lang="en-US" alt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691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60254888"/>
              </p:ext>
            </p:extLst>
          </p:nvPr>
        </p:nvGraphicFramePr>
        <p:xfrm>
          <a:off x="228600" y="1684188"/>
          <a:ext cx="8686800" cy="35658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188">
                <a:tc gridSpan="4">
                  <a:txBody>
                    <a:bodyPr/>
                    <a:lstStyle/>
                    <a:p>
                      <a:pPr algn="ctr"/>
                      <a:r>
                        <a:rPr kumimoji="0" lang="en-US" altLang="en-US" sz="3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Three Tenses of Salvation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u="none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2274034384"/>
                  </a:ext>
                </a:extLst>
              </a:tr>
              <a:tr h="457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Phase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Justification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latin typeface="Calibri" pitchFamily="34" charset="0"/>
                          <a:cs typeface="Calibri" pitchFamily="34" charset="0"/>
                        </a:rPr>
                        <a:t>Sanctification</a:t>
                      </a:r>
                      <a:endParaRPr lang="en-US" sz="2400" b="1" u="none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Glorification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Tense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Past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Present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Future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76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Saved from sin’s: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Penalty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Power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Presence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5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Scripture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Eph 2:8-9; Titus 3:5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Philip 2:12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Rom 5:10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939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84490730"/>
              </p:ext>
            </p:extLst>
          </p:nvPr>
        </p:nvGraphicFramePr>
        <p:xfrm>
          <a:off x="237744" y="1684188"/>
          <a:ext cx="8677656" cy="35658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169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9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9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9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188">
                <a:tc gridSpan="4">
                  <a:txBody>
                    <a:bodyPr/>
                    <a:lstStyle/>
                    <a:p>
                      <a:pPr algn="ctr"/>
                      <a:r>
                        <a:rPr kumimoji="0" lang="en-US" altLang="en-US" sz="3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Three Tenses of Salvation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u="none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2274034384"/>
                  </a:ext>
                </a:extLst>
              </a:tr>
              <a:tr h="457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Phase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JUSTIFICATION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latin typeface="Calibri" pitchFamily="34" charset="0"/>
                          <a:cs typeface="Calibri" pitchFamily="34" charset="0"/>
                        </a:rPr>
                        <a:t>Sanctification</a:t>
                      </a:r>
                      <a:endParaRPr lang="en-US" sz="2400" b="1" u="none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Glorification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Tense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Past</a:t>
                      </a:r>
                    </a:p>
                  </a:txBody>
                  <a:tcPr marT="45712" marB="45712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Present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Future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76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Saved from sin’s: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Penalty</a:t>
                      </a:r>
                    </a:p>
                  </a:txBody>
                  <a:tcPr marT="45712" marB="45712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Power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Presence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5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Scripture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Eph 2:8-9; Titus 3:5</a:t>
                      </a:r>
                    </a:p>
                  </a:txBody>
                  <a:tcPr marT="45712" marB="45712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Philip 2:12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Rom 5:10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56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85810050"/>
              </p:ext>
            </p:extLst>
          </p:nvPr>
        </p:nvGraphicFramePr>
        <p:xfrm>
          <a:off x="228600" y="1684188"/>
          <a:ext cx="8686800" cy="35658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188">
                <a:tc gridSpan="4">
                  <a:txBody>
                    <a:bodyPr/>
                    <a:lstStyle/>
                    <a:p>
                      <a:pPr algn="ctr"/>
                      <a:r>
                        <a:rPr kumimoji="0" lang="en-US" altLang="en-US" sz="3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Three Tenses of Salvation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u="none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2274034384"/>
                  </a:ext>
                </a:extLst>
              </a:tr>
              <a:tr h="457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Phase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Justification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latin typeface="Calibri" pitchFamily="34" charset="0"/>
                          <a:cs typeface="Calibri" pitchFamily="34" charset="0"/>
                        </a:rPr>
                        <a:t>SANCTIFICATION</a:t>
                      </a:r>
                      <a:endParaRPr lang="en-US" sz="2400" b="1" u="none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Glorification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Tense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Past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Present</a:t>
                      </a:r>
                    </a:p>
                  </a:txBody>
                  <a:tcPr marT="45712" marB="45712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Future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76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Saved from sin’s: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Penalty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Power</a:t>
                      </a:r>
                    </a:p>
                  </a:txBody>
                  <a:tcPr marT="45712" marB="45712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Presence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5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Scripture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Eph 2:8-9; Titus 3:5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Philip 2:12</a:t>
                      </a:r>
                    </a:p>
                  </a:txBody>
                  <a:tcPr marT="45712" marB="45712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Rom 5:10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573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77635085"/>
              </p:ext>
            </p:extLst>
          </p:nvPr>
        </p:nvGraphicFramePr>
        <p:xfrm>
          <a:off x="228600" y="1684188"/>
          <a:ext cx="8686800" cy="35658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188">
                <a:tc gridSpan="4">
                  <a:txBody>
                    <a:bodyPr/>
                    <a:lstStyle/>
                    <a:p>
                      <a:pPr algn="ctr"/>
                      <a:r>
                        <a:rPr kumimoji="0" lang="en-US" altLang="en-US" sz="3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Three Tenses of Salvation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u="none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2274034384"/>
                  </a:ext>
                </a:extLst>
              </a:tr>
              <a:tr h="457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Phase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Justification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latin typeface="Calibri" pitchFamily="34" charset="0"/>
                          <a:cs typeface="Calibri" pitchFamily="34" charset="0"/>
                        </a:rPr>
                        <a:t>Sanctification</a:t>
                      </a:r>
                      <a:endParaRPr lang="en-US" sz="2400" b="1" u="none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GLORIFICATION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Tense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Past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Present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Future</a:t>
                      </a:r>
                    </a:p>
                  </a:txBody>
                  <a:tcPr marT="45712" marB="45712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76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Saved from sin’s: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Penalty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Power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Presence</a:t>
                      </a:r>
                    </a:p>
                  </a:txBody>
                  <a:tcPr marT="45712" marB="45712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5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Scripture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Eph 2:8-9; Titus 3:5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Philip 2:12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Rom 5:10</a:t>
                      </a:r>
                    </a:p>
                  </a:txBody>
                  <a:tcPr marT="45712" marB="45712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191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Ecclesiology Overview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987552"/>
            <a:ext cx="4800600" cy="5718048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Definition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Universal vs. local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Word pictures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Origin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Israel – Church differences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Intercalation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Purposes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Activities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Government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Officers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Ordinances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Purity</a:t>
            </a:r>
          </a:p>
        </p:txBody>
      </p:sp>
      <p:pic>
        <p:nvPicPr>
          <p:cNvPr id="18436" name="Picture 2" descr="http://image.slidesharecdn.com/ecclesiologyandmodelsofthechurch-1207707008649037-8/95/ecclesiology-and-models-of-the-church-1-728.jpg?cb=12076818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3581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129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228600"/>
            <a:ext cx="2743200" cy="7620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Baptism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115300" cy="5410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views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Baptismal regeneration?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Infant baptism?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 view: outward symbol of an inward reality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 of baptism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Sprinkling?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Immersion?	</a:t>
            </a:r>
          </a:p>
        </p:txBody>
      </p:sp>
      <p:pic>
        <p:nvPicPr>
          <p:cNvPr id="6148" name="Picture 4" descr="Image result for baptism">
            <a:extLst>
              <a:ext uri="{FF2B5EF4-FFF2-40B4-BE49-F238E27FC236}">
                <a16:creationId xmlns:a16="http://schemas.microsoft.com/office/drawing/2014/main" id="{D7DAE3FC-6922-4187-9AAA-8AF6DE3A0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467" y="4724400"/>
            <a:ext cx="2272333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baptism">
            <a:extLst>
              <a:ext uri="{FF2B5EF4-FFF2-40B4-BE49-F238E27FC236}">
                <a16:creationId xmlns:a16="http://schemas.microsoft.com/office/drawing/2014/main" id="{1F4024C5-907B-4B67-94EE-6C6040353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467" y="1257301"/>
            <a:ext cx="2272333" cy="148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124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228600"/>
            <a:ext cx="2743200" cy="7620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Baptism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115300" cy="5410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views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Baptismal regeneration?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Infant baptism?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 view: outward symbol of an inward reality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 of baptism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Sprinkling</a:t>
            </a: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?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Immersion?	</a:t>
            </a:r>
          </a:p>
        </p:txBody>
      </p:sp>
      <p:pic>
        <p:nvPicPr>
          <p:cNvPr id="6148" name="Picture 4" descr="Image result for baptism">
            <a:extLst>
              <a:ext uri="{FF2B5EF4-FFF2-40B4-BE49-F238E27FC236}">
                <a16:creationId xmlns:a16="http://schemas.microsoft.com/office/drawing/2014/main" id="{D7DAE3FC-6922-4187-9AAA-8AF6DE3A0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467" y="4724400"/>
            <a:ext cx="2272333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baptism">
            <a:extLst>
              <a:ext uri="{FF2B5EF4-FFF2-40B4-BE49-F238E27FC236}">
                <a16:creationId xmlns:a16="http://schemas.microsoft.com/office/drawing/2014/main" id="{327ABD57-6863-4497-8DBA-8246DECB9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467" y="1257301"/>
            <a:ext cx="2272333" cy="148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1932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228600"/>
            <a:ext cx="2743200" cy="7620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Baptism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115300" cy="5410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views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Baptismal regeneration?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Infant baptism?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 view: outward symbol of an inward reality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 of baptism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Sprinkling?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Immersion</a:t>
            </a: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?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pic>
        <p:nvPicPr>
          <p:cNvPr id="6148" name="Picture 4" descr="Image result for baptism">
            <a:extLst>
              <a:ext uri="{FF2B5EF4-FFF2-40B4-BE49-F238E27FC236}">
                <a16:creationId xmlns:a16="http://schemas.microsoft.com/office/drawing/2014/main" id="{D7DAE3FC-6922-4187-9AAA-8AF6DE3A0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467" y="4724400"/>
            <a:ext cx="2272333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baptism">
            <a:extLst>
              <a:ext uri="{FF2B5EF4-FFF2-40B4-BE49-F238E27FC236}">
                <a16:creationId xmlns:a16="http://schemas.microsoft.com/office/drawing/2014/main" id="{3E6CA1ED-839C-4E77-A4BF-876E4ECAE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467" y="1257301"/>
            <a:ext cx="2272333" cy="148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134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228600"/>
            <a:ext cx="49530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Sprinkling or Immersion?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43000"/>
            <a:ext cx="8763000" cy="4918075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Sprinkling? Other words (1 Pet. 1:12; 2 Tim. 4:6)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Immersion?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Christ’s baptism (Matt. 3:16; Mark 1:10)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Ethiopian eunuch's baptism (Acts 8:38-39)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symbolizes our union with Christ (Rom. 6:3)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D40284-F0C5-40AB-8880-D7DD29E292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6373" y="4800600"/>
            <a:ext cx="571125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427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874971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0" y="228600"/>
            <a:ext cx="32385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XI. Ordinances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968206" cy="32004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Foot washing?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Communion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Baptism</a:t>
            </a:r>
          </a:p>
        </p:txBody>
      </p:sp>
      <p:pic>
        <p:nvPicPr>
          <p:cNvPr id="1026" name="Picture 2" descr="Image result for church ordinances">
            <a:extLst>
              <a:ext uri="{FF2B5EF4-FFF2-40B4-BE49-F238E27FC236}">
                <a16:creationId xmlns:a16="http://schemas.microsoft.com/office/drawing/2014/main" id="{7925138D-E399-4F34-8DB1-1C16BF857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5617" y="1981200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2294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Ecclesiology Overview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987552"/>
            <a:ext cx="4800600" cy="5718048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Definition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Universal vs. local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Word pictures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Origin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Israel – Church differences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Intercalation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Purposes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Activities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Government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Officers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Ordinances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Purity</a:t>
            </a:r>
          </a:p>
        </p:txBody>
      </p:sp>
      <p:pic>
        <p:nvPicPr>
          <p:cNvPr id="18436" name="Picture 2" descr="http://image.slidesharecdn.com/ecclesiologyandmodelsofthechurch-1207707008649037-8/95/ecclesiology-and-models-of-the-church-1-728.jpg?cb=12076818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3581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257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0" y="228600"/>
            <a:ext cx="32385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XI. Ordinances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968206" cy="32004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Foot washing?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Communion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Baptism</a:t>
            </a:r>
          </a:p>
        </p:txBody>
      </p:sp>
      <p:pic>
        <p:nvPicPr>
          <p:cNvPr id="1026" name="Picture 2" descr="Image result for church ordinances">
            <a:extLst>
              <a:ext uri="{FF2B5EF4-FFF2-40B4-BE49-F238E27FC236}">
                <a16:creationId xmlns:a16="http://schemas.microsoft.com/office/drawing/2014/main" id="{7925138D-E399-4F34-8DB1-1C16BF857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5617" y="1981200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0" y="228600"/>
            <a:ext cx="32385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XI. Ordinances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968206" cy="32004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Foot washing?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Communion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Baptism</a:t>
            </a:r>
          </a:p>
        </p:txBody>
      </p:sp>
      <p:pic>
        <p:nvPicPr>
          <p:cNvPr id="1026" name="Picture 2" descr="Image result for church ordinances">
            <a:extLst>
              <a:ext uri="{FF2B5EF4-FFF2-40B4-BE49-F238E27FC236}">
                <a16:creationId xmlns:a16="http://schemas.microsoft.com/office/drawing/2014/main" id="{7925138D-E399-4F34-8DB1-1C16BF857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5617" y="1981200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187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95550" y="228600"/>
            <a:ext cx="41529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Foot Washing?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7315200" cy="3886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Scriptural support: John 13:5-7, 12-15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mandatory: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lpha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Epistles?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lpha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John 13:15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lpha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some time to grasp: John 13:6-7</a:t>
            </a:r>
          </a:p>
        </p:txBody>
      </p:sp>
      <p:pic>
        <p:nvPicPr>
          <p:cNvPr id="2050" name="Picture 2" descr="Image result for foot washing">
            <a:extLst>
              <a:ext uri="{FF2B5EF4-FFF2-40B4-BE49-F238E27FC236}">
                <a16:creationId xmlns:a16="http://schemas.microsoft.com/office/drawing/2014/main" id="{543AF24A-84F3-4604-8274-78F92680E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304554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68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0" y="228600"/>
            <a:ext cx="32385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XI. Ordinances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968206" cy="32004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Foot washing?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Communion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Baptism</a:t>
            </a:r>
          </a:p>
        </p:txBody>
      </p:sp>
      <p:pic>
        <p:nvPicPr>
          <p:cNvPr id="1026" name="Picture 2" descr="Image result for church ordinances">
            <a:extLst>
              <a:ext uri="{FF2B5EF4-FFF2-40B4-BE49-F238E27FC236}">
                <a16:creationId xmlns:a16="http://schemas.microsoft.com/office/drawing/2014/main" id="{7925138D-E399-4F34-8DB1-1C16BF857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5617" y="1981200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712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95550" y="228600"/>
            <a:ext cx="41529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Communion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7315200" cy="32004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Frequency? Acts 2:42, 46; 20:7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Self-examination? 1 Cor.11:27-31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Meaning?</a:t>
            </a:r>
          </a:p>
        </p:txBody>
      </p:sp>
      <p:pic>
        <p:nvPicPr>
          <p:cNvPr id="4098" name="Picture 2" descr="Image result for communion">
            <a:extLst>
              <a:ext uri="{FF2B5EF4-FFF2-40B4-BE49-F238E27FC236}">
                <a16:creationId xmlns:a16="http://schemas.microsoft.com/office/drawing/2014/main" id="{4F8074DC-4825-42BC-B1C3-2A0436D6A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3582035" cy="268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199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Communion Views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6044406" cy="4460875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Transubstantiation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Consubstantiation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Memorial</a:t>
            </a:r>
          </a:p>
        </p:txBody>
      </p:sp>
      <p:pic>
        <p:nvPicPr>
          <p:cNvPr id="4" name="Picture 2" descr="Image result for communion">
            <a:extLst>
              <a:ext uri="{FF2B5EF4-FFF2-40B4-BE49-F238E27FC236}">
                <a16:creationId xmlns:a16="http://schemas.microsoft.com/office/drawing/2014/main" id="{3BDF20D7-1540-4243-8A43-7793C58D7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5954" y="1752600"/>
            <a:ext cx="365844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845117"/>
      </p:ext>
    </p:extLst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9126</TotalTime>
  <Words>1062</Words>
  <Application>Microsoft Office PowerPoint</Application>
  <PresentationFormat>On-screen Show (4:3)</PresentationFormat>
  <Paragraphs>267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Calibri</vt:lpstr>
      <vt:lpstr>Times New Roman</vt:lpstr>
      <vt:lpstr>Wingdings</vt:lpstr>
      <vt:lpstr>Azure</vt:lpstr>
      <vt:lpstr>PowerPoint Presentation</vt:lpstr>
      <vt:lpstr>Areas of Systematic Theology</vt:lpstr>
      <vt:lpstr>Ecclesiology Overview</vt:lpstr>
      <vt:lpstr>XI. Ordinances</vt:lpstr>
      <vt:lpstr>XI. Ordinances</vt:lpstr>
      <vt:lpstr>A. Foot Washing?</vt:lpstr>
      <vt:lpstr>XI. Ordinances</vt:lpstr>
      <vt:lpstr>B. Communion</vt:lpstr>
      <vt:lpstr>Communion Views</vt:lpstr>
      <vt:lpstr>Memorial</vt:lpstr>
      <vt:lpstr>What are We Remembering?</vt:lpstr>
      <vt:lpstr>XI. Ordinances</vt:lpstr>
      <vt:lpstr>C. Baptism</vt:lpstr>
      <vt:lpstr>C. Baptism</vt:lpstr>
      <vt:lpstr>C. Baptism</vt:lpstr>
      <vt:lpstr>Baptismal Regeneration?</vt:lpstr>
      <vt:lpstr>C. Baptism</vt:lpstr>
      <vt:lpstr>Infant Baptism?</vt:lpstr>
      <vt:lpstr>Infant Baptism?</vt:lpstr>
      <vt:lpstr>Infant Baptism?</vt:lpstr>
      <vt:lpstr>C. Baptism</vt:lpstr>
      <vt:lpstr>What Baptism Symbolizes</vt:lpstr>
      <vt:lpstr>Miscellaneous Truths About Baptism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 Baptism</vt:lpstr>
      <vt:lpstr>C. Baptism</vt:lpstr>
      <vt:lpstr>C. Baptism</vt:lpstr>
      <vt:lpstr>Sprinkling or Immersion?</vt:lpstr>
      <vt:lpstr>Conclusion</vt:lpstr>
      <vt:lpstr>XI. Ordinances</vt:lpstr>
      <vt:lpstr>Ecclesiology Overview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Ecclesiology</dc:title>
  <dc:creator>A. Woods</dc:creator>
  <cp:lastModifiedBy>Jim McGowan</cp:lastModifiedBy>
  <cp:revision>994</cp:revision>
  <cp:lastPrinted>2018-12-28T17:25:39Z</cp:lastPrinted>
  <dcterms:created xsi:type="dcterms:W3CDTF">2009-02-28T19:27:16Z</dcterms:created>
  <dcterms:modified xsi:type="dcterms:W3CDTF">2018-12-28T17:26:52Z</dcterms:modified>
</cp:coreProperties>
</file>